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4" r:id="rId2"/>
    <p:sldId id="257" r:id="rId3"/>
    <p:sldId id="291" r:id="rId4"/>
    <p:sldId id="283" r:id="rId5"/>
    <p:sldId id="272" r:id="rId6"/>
    <p:sldId id="271" r:id="rId7"/>
    <p:sldId id="273" r:id="rId8"/>
    <p:sldId id="275" r:id="rId9"/>
    <p:sldId id="269" r:id="rId10"/>
    <p:sldId id="290" r:id="rId11"/>
    <p:sldId id="274" r:id="rId12"/>
    <p:sldId id="263" r:id="rId13"/>
    <p:sldId id="277" r:id="rId14"/>
    <p:sldId id="285" r:id="rId15"/>
    <p:sldId id="279" r:id="rId16"/>
    <p:sldId id="286" r:id="rId17"/>
    <p:sldId id="287" r:id="rId18"/>
    <p:sldId id="288" r:id="rId19"/>
    <p:sldId id="289" r:id="rId20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99FF"/>
    <a:srgbClr val="FFFF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49" autoAdjust="0"/>
    <p:restoredTop sz="94670" autoAdjust="0"/>
  </p:normalViewPr>
  <p:slideViewPr>
    <p:cSldViewPr>
      <p:cViewPr varScale="1">
        <p:scale>
          <a:sx n="77" d="100"/>
          <a:sy n="77" d="100"/>
        </p:scale>
        <p:origin x="-184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hu-HU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hu-HU" altLang="hu-HU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hu-HU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DE5B599-633F-4382-9BD7-34C5BBA7323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82506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hu-HU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hu-HU" altLang="hu-HU"/>
          </a:p>
        </p:txBody>
      </p:sp>
      <p:sp>
        <p:nvSpPr>
          <p:cNvPr id="645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hu-HU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9D8E61-6898-4305-A005-6DCDCC40A2C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54191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E708B-043F-4B68-9290-47E65DD383F1}" type="slidenum">
              <a:rPr lang="hu-HU" altLang="hu-HU"/>
              <a:pPr/>
              <a:t>1</a:t>
            </a:fld>
            <a:endParaRPr lang="hu-HU" altLang="hu-HU"/>
          </a:p>
        </p:txBody>
      </p:sp>
      <p:sp>
        <p:nvSpPr>
          <p:cNvPr id="66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B523D-70DE-4B5F-BD6D-1825D8F11706}" type="slidenum">
              <a:rPr lang="hu-HU" altLang="hu-HU"/>
              <a:pPr/>
              <a:t>2</a:t>
            </a:fld>
            <a:endParaRPr lang="hu-HU" altLang="hu-HU"/>
          </a:p>
        </p:txBody>
      </p:sp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3CE10A-C83A-4298-92A7-D550B608E4B3}" type="slidenum">
              <a:rPr lang="hu-HU" altLang="hu-HU"/>
              <a:pPr/>
              <a:t>4</a:t>
            </a:fld>
            <a:endParaRPr lang="hu-HU" altLang="hu-HU"/>
          </a:p>
        </p:txBody>
      </p:sp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00F7AE-144E-4E97-8605-B30C5A389A64}" type="slidenum">
              <a:rPr lang="hu-HU" altLang="hu-HU"/>
              <a:pPr/>
              <a:t>5</a:t>
            </a:fld>
            <a:endParaRPr lang="hu-HU" altLang="hu-HU"/>
          </a:p>
        </p:txBody>
      </p:sp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BABE01-7EB1-46DA-81F0-B78FCCFD9A07}" type="slidenum">
              <a:rPr lang="hu-HU" altLang="hu-HU"/>
              <a:pPr/>
              <a:t>6</a:t>
            </a:fld>
            <a:endParaRPr lang="hu-HU" altLang="hu-HU"/>
          </a:p>
        </p:txBody>
      </p:sp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B71391-9F19-4D58-9FB4-9321D9C07C82}" type="slidenum">
              <a:rPr lang="hu-HU" altLang="hu-HU"/>
              <a:pPr/>
              <a:t>7</a:t>
            </a:fld>
            <a:endParaRPr lang="hu-HU" altLang="hu-HU"/>
          </a:p>
        </p:txBody>
      </p:sp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84225D-0368-4283-93FF-BE080E2CE198}" type="slidenum">
              <a:rPr lang="hu-HU" altLang="hu-HU"/>
              <a:pPr/>
              <a:t>8</a:t>
            </a:fld>
            <a:endParaRPr lang="hu-HU" altLang="hu-HU"/>
          </a:p>
        </p:txBody>
      </p:sp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23C29-3C51-4A69-A202-588F65CE4E76}" type="slidenum">
              <a:rPr lang="hu-HU" altLang="hu-HU"/>
              <a:pPr/>
              <a:t>9</a:t>
            </a:fld>
            <a:endParaRPr lang="hu-HU" altLang="hu-HU"/>
          </a:p>
        </p:txBody>
      </p:sp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ACE0E0-CB06-410E-8C4E-AC23E1A7E9AE}" type="slidenum">
              <a:rPr lang="hu-HU" altLang="hu-HU"/>
              <a:pPr/>
              <a:t>11</a:t>
            </a:fld>
            <a:endParaRPr lang="hu-HU" altLang="hu-HU"/>
          </a:p>
        </p:txBody>
      </p:sp>
      <p:sp>
        <p:nvSpPr>
          <p:cNvPr id="74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56DB62-598F-4710-981E-D9E5407294E7}" type="slidenum">
              <a:rPr lang="hu-HU" altLang="hu-HU"/>
              <a:pPr/>
              <a:t>12</a:t>
            </a:fld>
            <a:endParaRPr lang="hu-HU" altLang="hu-HU"/>
          </a:p>
        </p:txBody>
      </p:sp>
      <p:sp>
        <p:nvSpPr>
          <p:cNvPr id="75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F7903-68C6-44D7-8023-B558DB75CB20}" type="slidenum">
              <a:rPr lang="hu-HU" altLang="hu-HU"/>
              <a:pPr/>
              <a:t>13</a:t>
            </a:fld>
            <a:endParaRPr lang="hu-HU" altLang="hu-HU"/>
          </a:p>
        </p:txBody>
      </p:sp>
      <p:sp>
        <p:nvSpPr>
          <p:cNvPr id="76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A0BEC5-F77E-4BFA-9905-41E3F1CFA639}" type="slidenum">
              <a:rPr lang="hu-HU" altLang="hu-HU"/>
              <a:pPr/>
              <a:t>14</a:t>
            </a:fld>
            <a:endParaRPr lang="hu-HU" altLang="hu-HU"/>
          </a:p>
        </p:txBody>
      </p:sp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6DCA58-0392-4572-AFB2-D3BB876D24FF}" type="slidenum">
              <a:rPr lang="hu-HU" altLang="hu-HU"/>
              <a:pPr/>
              <a:t>15</a:t>
            </a:fld>
            <a:endParaRPr lang="hu-HU" altLang="hu-HU"/>
          </a:p>
        </p:txBody>
      </p:sp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3CDE9-61EB-4334-B43D-05809A1CBDD1}" type="slidenum">
              <a:rPr lang="hu-HU" altLang="hu-HU"/>
              <a:pPr/>
              <a:t>16</a:t>
            </a:fld>
            <a:endParaRPr lang="hu-HU" altLang="hu-HU"/>
          </a:p>
        </p:txBody>
      </p:sp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FB7800-18D2-4FFD-A181-F34F5926E34E}" type="slidenum">
              <a:rPr lang="hu-HU" altLang="hu-HU"/>
              <a:pPr/>
              <a:t>17</a:t>
            </a:fld>
            <a:endParaRPr lang="hu-HU" altLang="hu-HU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0EC8A-3BA5-4BE4-BED2-DD044C855B79}" type="slidenum">
              <a:rPr lang="hu-HU" altLang="hu-HU"/>
              <a:pPr/>
              <a:t>18</a:t>
            </a:fld>
            <a:endParaRPr lang="hu-HU" altLang="hu-HU"/>
          </a:p>
        </p:txBody>
      </p:sp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4A83DD-D75B-484E-9AED-764B4FCCEC36}" type="slidenum">
              <a:rPr lang="hu-HU" altLang="hu-HU"/>
              <a:pPr/>
              <a:t>19</a:t>
            </a:fld>
            <a:endParaRPr lang="hu-HU" altLang="hu-HU"/>
          </a:p>
        </p:txBody>
      </p:sp>
      <p:sp>
        <p:nvSpPr>
          <p:cNvPr id="82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189CF-9B63-4974-91C2-0B79DD31916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12245562"/>
      </p:ext>
    </p:extLst>
  </p:cSld>
  <p:clrMapOvr>
    <a:masterClrMapping/>
  </p:clrMapOvr>
  <p:transition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44358-BF6D-4C71-B585-26337EAEBF1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14563284"/>
      </p:ext>
    </p:extLst>
  </p:cSld>
  <p:clrMapOvr>
    <a:masterClrMapping/>
  </p:clrMapOvr>
  <p:transition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3EF6C-44FB-4C42-9F1E-E5E346285AA2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78784880"/>
      </p:ext>
    </p:extLst>
  </p:cSld>
  <p:clrMapOvr>
    <a:masterClrMapping/>
  </p:clrMapOvr>
  <p:transition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DA06E-486E-438D-9C3E-F718369CAB0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03627513"/>
      </p:ext>
    </p:extLst>
  </p:cSld>
  <p:clrMapOvr>
    <a:masterClrMapping/>
  </p:clrMapOvr>
  <p:transition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CBFC4-7145-4C49-90DE-B2A73E5F15B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50342367"/>
      </p:ext>
    </p:extLst>
  </p:cSld>
  <p:clrMapOvr>
    <a:masterClrMapping/>
  </p:clrMapOvr>
  <p:transition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5E263-208F-4F9D-8D8C-F5D4A15AD62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24648732"/>
      </p:ext>
    </p:extLst>
  </p:cSld>
  <p:clrMapOvr>
    <a:masterClrMapping/>
  </p:clrMapOvr>
  <p:transition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1F8F4-F111-40C7-A920-ABDD5C4FC69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1839731"/>
      </p:ext>
    </p:extLst>
  </p:cSld>
  <p:clrMapOvr>
    <a:masterClrMapping/>
  </p:clrMapOvr>
  <p:transition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CD859-1CB5-435B-8A84-DF961FAF8B8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35843463"/>
      </p:ext>
    </p:extLst>
  </p:cSld>
  <p:clrMapOvr>
    <a:masterClrMapping/>
  </p:clrMapOvr>
  <p:transition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507FD-4081-4BEC-A074-EFD8F3065DB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22690414"/>
      </p:ext>
    </p:extLst>
  </p:cSld>
  <p:clrMapOvr>
    <a:masterClrMapping/>
  </p:clrMapOvr>
  <p:transition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C2439-5772-4369-8B7E-1F5D327AC9C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17272140"/>
      </p:ext>
    </p:extLst>
  </p:cSld>
  <p:clrMapOvr>
    <a:masterClrMapping/>
  </p:clrMapOvr>
  <p:transition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DBE54-A01C-4C22-B799-84BB9EA674D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22023851"/>
      </p:ext>
    </p:extLst>
  </p:cSld>
  <p:clrMapOvr>
    <a:masterClrMapping/>
  </p:clrMapOvr>
  <p:transition advTm="10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Cím, 2 objektu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C3153E0-5118-48B9-96F9-7BF69F5DBE6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16026943"/>
      </p:ext>
    </p:extLst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hu-HU" alt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 alt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B17DD0-2E9D-4F1C-B0AC-D0F5981A7560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Tm="10000"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pic>
        <p:nvPicPr>
          <p:cNvPr id="55300" name="Picture 4" descr="winterm_eler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445125"/>
            <a:ext cx="8001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6156325" y="1700213"/>
            <a:ext cx="254158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1600" b="1">
                <a:latin typeface="Times New Roman" pitchFamily="18" charset="0"/>
              </a:rPr>
              <a:t/>
            </a:r>
            <a:br>
              <a:rPr lang="hu-HU" altLang="hu-HU" sz="1600" b="1">
                <a:latin typeface="Times New Roman" pitchFamily="18" charset="0"/>
              </a:rPr>
            </a:br>
            <a:r>
              <a:rPr lang="hu-HU" altLang="hu-HU" sz="1600" b="1">
                <a:latin typeface="Times New Roman" pitchFamily="18" charset="0"/>
              </a:rPr>
              <a:t/>
            </a:r>
            <a:br>
              <a:rPr lang="hu-HU" altLang="hu-HU" sz="1600" b="1">
                <a:latin typeface="Times New Roman" pitchFamily="18" charset="0"/>
              </a:rPr>
            </a:br>
            <a:r>
              <a:rPr lang="hu-HU" altLang="hu-HU" sz="1600" b="1">
                <a:latin typeface="Times New Roman" pitchFamily="18" charset="0"/>
              </a:rPr>
              <a:t/>
            </a:r>
            <a:br>
              <a:rPr lang="hu-HU" altLang="hu-HU" sz="1600" b="1">
                <a:latin typeface="Times New Roman" pitchFamily="18" charset="0"/>
              </a:rPr>
            </a:br>
            <a:r>
              <a:rPr lang="hu-HU" altLang="hu-HU" sz="1600" b="1">
                <a:latin typeface="Times New Roman" pitchFamily="18" charset="0"/>
              </a:rPr>
              <a:t/>
            </a:r>
            <a:br>
              <a:rPr lang="hu-HU" altLang="hu-HU" sz="1600" b="1">
                <a:latin typeface="Times New Roman" pitchFamily="18" charset="0"/>
              </a:rPr>
            </a:br>
            <a:r>
              <a:rPr lang="hu-HU" altLang="hu-HU" sz="1600" b="1">
                <a:latin typeface="Times New Roman" pitchFamily="18" charset="0"/>
              </a:rPr>
              <a:t/>
            </a:r>
            <a:br>
              <a:rPr lang="hu-HU" altLang="hu-HU" sz="1600" b="1">
                <a:latin typeface="Times New Roman" pitchFamily="18" charset="0"/>
              </a:rPr>
            </a:br>
            <a:r>
              <a:rPr lang="hu-HU" altLang="hu-HU" sz="1600" b="1">
                <a:latin typeface="Times New Roman" pitchFamily="18" charset="0"/>
              </a:rPr>
              <a:t>Termékünkről további információt az alábbi elérhetőségeinken tudunk adni</a:t>
            </a:r>
            <a:br>
              <a:rPr lang="hu-HU" altLang="hu-HU" sz="1600" b="1">
                <a:latin typeface="Times New Roman" pitchFamily="18" charset="0"/>
              </a:rPr>
            </a:br>
            <a:endParaRPr lang="hu-HU" altLang="hu-HU" sz="1600" b="1">
              <a:latin typeface="Times New Roman" pitchFamily="18" charset="0"/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3924300" y="6308725"/>
            <a:ext cx="15843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2400" b="1">
                <a:latin typeface="Times New Roman" pitchFamily="18" charset="0"/>
              </a:rPr>
              <a:t>-.-</a:t>
            </a:r>
          </a:p>
        </p:txBody>
      </p:sp>
      <p:pic>
        <p:nvPicPr>
          <p:cNvPr id="55305" name="Picture 9" descr="doboz_WinSzla"/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844675"/>
            <a:ext cx="3384550" cy="3263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mph" presetSubtype="0" fill="hold" grpId="1" nodeType="click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autoRev="1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99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autoRev="1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99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8" grpId="1"/>
      <p:bldP spid="5530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0" name="Picture 52" descr="doboz_WinSz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916113"/>
            <a:ext cx="3384550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6156325" y="1600200"/>
            <a:ext cx="2530475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hu-HU" altLang="hu-HU" sz="1400"/>
              <a:t>Főbb modulok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Könyvelés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 	- Pénzügyi modul mely tartalmazza a cégünk által forgalmazott kettős könyvelési rendszert (jelenleg nem részletezzük)</a:t>
            </a:r>
          </a:p>
          <a:p>
            <a:pPr>
              <a:lnSpc>
                <a:spcPct val="80000"/>
              </a:lnSpc>
            </a:pPr>
            <a:endParaRPr lang="hu-HU" altLang="hu-HU" sz="1000"/>
          </a:p>
          <a:p>
            <a:pPr>
              <a:lnSpc>
                <a:spcPct val="80000"/>
              </a:lnSpc>
            </a:pPr>
            <a:r>
              <a:rPr lang="hu-HU" altLang="hu-HU" sz="1000" b="1"/>
              <a:t>Rendelés kezelés / Számlázás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Vevői rendelés nyilvántartás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            - Alap rendelések nyilvántartása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Kimenő számlák kezelése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Beérkező számlák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Szállítólevelek, Proforma stb.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1000" b="1"/>
          </a:p>
          <a:p>
            <a:pPr>
              <a:lnSpc>
                <a:spcPct val="80000"/>
              </a:lnSpc>
            </a:pPr>
            <a:r>
              <a:rPr lang="hu-HU" altLang="hu-HU" sz="1000"/>
              <a:t>Beépülési jegyzék / Konstrukció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- Beépülési jegyzékek, költségek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valamint csatolmányok kezelése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( Rajzok,Dokumentációk , gépek stb.)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Anyaggazdálkodás / Készletkezelés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- szükséglet képzés,  készlet kezelés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leltárazás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1000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Törzsadat karbantartás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Cikktörzs, géppark, rendszer jogok, jelszók, gépkocsik, műszakok, szerződéses árak, sablonok stb.</a:t>
            </a:r>
            <a:endParaRPr lang="hu-HU" altLang="hu-HU" sz="2400"/>
          </a:p>
        </p:txBody>
      </p:sp>
      <p:sp>
        <p:nvSpPr>
          <p:cNvPr id="7218" name="Text Box 50"/>
          <p:cNvSpPr txBox="1">
            <a:spLocks noChangeArrowheads="1"/>
          </p:cNvSpPr>
          <p:nvPr/>
        </p:nvSpPr>
        <p:spPr bwMode="auto">
          <a:xfrm>
            <a:off x="4264025" y="61849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 altLang="hu-HU"/>
          </a:p>
        </p:txBody>
      </p:sp>
      <p:pic>
        <p:nvPicPr>
          <p:cNvPr id="7222" name="Picture 54" descr="Winszla_főkép0"/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844675"/>
            <a:ext cx="5832475" cy="4238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5" presetClass="entr" presetSubtype="0" fill="hold" grpId="0" nodeType="afterEffect" nodePh="1">
                                  <p:stCondLst>
                                    <p:cond delay="500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4" grpId="0"/>
      <p:bldP spid="72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6156325" y="1600200"/>
            <a:ext cx="253047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hu-HU" altLang="hu-HU" sz="1400"/>
              <a:t>Főbb modulok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sszótára</a:t>
            </a:r>
          </a:p>
          <a:p>
            <a:pPr>
              <a:lnSpc>
                <a:spcPct val="80000"/>
              </a:lnSpc>
            </a:pPr>
            <a:endParaRPr lang="hu-HU" altLang="hu-HU" sz="1000"/>
          </a:p>
          <a:p>
            <a:pPr>
              <a:lnSpc>
                <a:spcPct val="80000"/>
              </a:lnSpc>
            </a:pPr>
            <a:endParaRPr lang="hu-HU" altLang="hu-HU" sz="1000"/>
          </a:p>
          <a:p>
            <a:pPr>
              <a:lnSpc>
                <a:spcPct val="80000"/>
              </a:lnSpc>
            </a:pPr>
            <a:r>
              <a:rPr lang="hu-HU" altLang="hu-HU" sz="1000" b="1"/>
              <a:t>Rendelés kezelés / Számlázás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Vevői rendelés nyilvántartás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            - Alap rendelések nyilvántartása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Kimenő számlák kezelése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Beérkező számlák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 b="1"/>
              <a:t>	- Szállítólevelek, Proforma stb.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1000" b="1"/>
          </a:p>
          <a:p>
            <a:pPr>
              <a:lnSpc>
                <a:spcPct val="80000"/>
              </a:lnSpc>
            </a:pPr>
            <a:r>
              <a:rPr lang="hu-HU" altLang="hu-HU" sz="1000"/>
              <a:t>Beépülési jegyzék / Konstrukció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- Beépülési jegyzékek, költségek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valamint csatolmányok kezelése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( Rajzok,Dokumentációk , gépek stb.)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Anyaggazdálkodás / Készletkezelés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- szükséglet képzés,  készlet kezelés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leltárazás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1000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Törzsadat karbantartás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000"/>
              <a:t>	Cikktörzs, géppark, rendszer jogok, jelszók, gépkocsik, műszakok, szerződéses árak, sablonok stb.</a:t>
            </a:r>
            <a:endParaRPr lang="hu-HU" altLang="hu-HU" sz="2400"/>
          </a:p>
        </p:txBody>
      </p:sp>
      <p:pic>
        <p:nvPicPr>
          <p:cNvPr id="86022" name="Picture 6" descr="WEPAK_fok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5761037" cy="362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3" name="Picture 7" descr="Wepak_lista_men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44675"/>
            <a:ext cx="1522412" cy="25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4" name="Picture 8" descr="Wepak_bevit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6121400" cy="42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5" name="Picture 9" descr="Wepak_abevexpo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05038"/>
            <a:ext cx="5894387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6" name="Picture 10" descr="Wepakki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6443663" cy="431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9" name="Picture 13" descr="Wepak_kivona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938"/>
            <a:ext cx="6300788" cy="397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8" name="Picture 12" descr="Wepak_kivonat_összesítő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475"/>
            <a:ext cx="63373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0" name="Picture 14" descr="Wepak_mérlex_xl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6227762" cy="517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28" presetID="3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3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6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6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93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33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fill="hold"/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8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084888" y="1557338"/>
            <a:ext cx="2530475" cy="45259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hu-HU" altLang="hu-HU" sz="1400" b="1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1400" b="1"/>
              <a:t>Törzsadat karbantartás</a:t>
            </a:r>
            <a:endParaRPr lang="hu-HU" altLang="hu-HU" sz="1400"/>
          </a:p>
          <a:p>
            <a:pPr>
              <a:lnSpc>
                <a:spcPct val="80000"/>
              </a:lnSpc>
              <a:buFontTx/>
              <a:buNone/>
            </a:pPr>
            <a:endParaRPr lang="hu-HU" altLang="hu-HU" sz="800" b="1"/>
          </a:p>
          <a:p>
            <a:pPr>
              <a:lnSpc>
                <a:spcPct val="80000"/>
              </a:lnSpc>
              <a:buFontTx/>
              <a:buNone/>
            </a:pPr>
            <a:endParaRPr lang="hu-HU" altLang="hu-HU" sz="800" b="1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Minden rendszerparaméter itt módosítható amennyiben joga van a felhasználónak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800" b="1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Három főbb csoport van: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1 Alap adatok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            bizonylatoláshoz szükséges főbb adatokat tartalmazza, pl. Cikktörzs,dolgozók, géppark, költséghely,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2. Kiegészítő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           Nem minden felhasználó által elérhető adatok, rendszer beállításnál fontosak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            pl műszakok, járatok, ügyfél típusok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3 Rendszergazdai adatok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800" b="1"/>
              <a:t>	rendszer jogok, jelszók, főbb paraméterek, súlyozás  stb.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800" b="1"/>
          </a:p>
        </p:txBody>
      </p:sp>
      <p:pic>
        <p:nvPicPr>
          <p:cNvPr id="51210" name="Picture 10" descr="Törzs_adat1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557338"/>
            <a:ext cx="5832475" cy="4446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1" name="Picture 11" descr="Törzs_adat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7563"/>
            <a:ext cx="1655763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2" name="Picture 12" descr="Törzs_adat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37063"/>
            <a:ext cx="1800225" cy="141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8151813" y="6256338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/>
              <a:t>-&gt;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6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6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9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9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9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2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2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4" presetClass="entr" presetSubtype="16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  <p:bldP spid="512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300788" y="1844675"/>
            <a:ext cx="2386012" cy="44640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hu-HU" altLang="hu-HU" sz="2000"/>
              <a:t>Rendelés – számla - szállító 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A belépő képernyőn látható az összes bizonylat színekkel jelölve a kiszállítás vagy kiegyenlítés.  Lekérhető bármely számla stb. a képernyőre, listákat szűréseket végezhet. Egy gombnyomással áttérhet a szállítóra, számlára vagy rendelésre. 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Átveheti a a szállító vagy számla adatait csoportosan (lásd több bizonylat) , bizonylatonként, vagy akár tételesen csökkentve a darabszámot. 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Felvitel módban választhat egyszerű beviteli formát vagy részletest (akár az utolsó eladási árat is figyelheti. 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Több formanyomtatványt használhat pl. Normál Laser, leporellós, többnyelvű sőt vevőhöz is köthető. </a:t>
            </a:r>
          </a:p>
          <a:p>
            <a:pPr>
              <a:lnSpc>
                <a:spcPct val="80000"/>
              </a:lnSpc>
            </a:pPr>
            <a:r>
              <a:rPr lang="hu-HU" altLang="hu-HU" sz="1000"/>
              <a:t>A bizonylatokról előzetes nyomtatási képet kérhet</a:t>
            </a:r>
          </a:p>
          <a:p>
            <a:pPr>
              <a:lnSpc>
                <a:spcPct val="80000"/>
              </a:lnSpc>
            </a:pPr>
            <a:endParaRPr lang="hu-HU" altLang="hu-HU" sz="1400"/>
          </a:p>
        </p:txBody>
      </p:sp>
      <p:pic>
        <p:nvPicPr>
          <p:cNvPr id="36873" name="Picture 9" descr="Szállítók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57338"/>
            <a:ext cx="6011863" cy="4276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7451725" y="6308725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/>
              <a:t>-&gt;</a:t>
            </a:r>
          </a:p>
        </p:txBody>
      </p:sp>
      <p:pic>
        <p:nvPicPr>
          <p:cNvPr id="36877" name="Picture 13" descr="Szállít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205038"/>
            <a:ext cx="5329237" cy="394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uiExpand="1" build="p"/>
      <p:bldP spid="368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443663" y="1700213"/>
            <a:ext cx="2243137" cy="4425950"/>
          </a:xfrm>
        </p:spPr>
        <p:txBody>
          <a:bodyPr/>
          <a:lstStyle/>
          <a:p>
            <a:pPr>
              <a:buFontTx/>
              <a:buNone/>
            </a:pPr>
            <a:r>
              <a:rPr lang="hu-HU" altLang="hu-HU" sz="2000"/>
              <a:t>Számlázás egyszerűen</a:t>
            </a:r>
          </a:p>
          <a:p>
            <a:pPr>
              <a:buFontTx/>
              <a:buNone/>
            </a:pPr>
            <a:endParaRPr lang="hu-HU" altLang="hu-HU" sz="1200"/>
          </a:p>
          <a:p>
            <a:pPr>
              <a:buFontTx/>
              <a:buNone/>
            </a:pPr>
            <a:r>
              <a:rPr lang="hu-HU" altLang="hu-HU" sz="1200" b="1">
                <a:latin typeface="Times New Roman" pitchFamily="18" charset="0"/>
              </a:rPr>
              <a:t>Számlázzon egyszerűen az érintőképernyős bolti terminálon keresztül,  vagy vételezzen be PDA és TABLET segítségével.</a:t>
            </a:r>
          </a:p>
          <a:p>
            <a:pPr>
              <a:buFontTx/>
              <a:buNone/>
            </a:pPr>
            <a:endParaRPr lang="hu-HU" altLang="hu-HU" sz="1200" b="1">
              <a:latin typeface="Times New Roman" pitchFamily="18" charset="0"/>
            </a:endParaRPr>
          </a:p>
          <a:p>
            <a:r>
              <a:rPr lang="hu-HU" altLang="hu-HU" sz="1200"/>
              <a:t>A számlázás kapcsolódik a készletkezelővel ill. szállítóval , így a szállító elkészültével kivételezi a készletről, számlázáskor pedig visszaigazolja a rendelést (Termékenként ki és bekapcsolható)</a:t>
            </a:r>
          </a:p>
          <a:p>
            <a:r>
              <a:rPr lang="hu-HU" altLang="hu-HU" sz="1200"/>
              <a:t>A rendszer öntanuló nyelvi fordítószótárral is rendelkezik.</a:t>
            </a:r>
          </a:p>
          <a:p>
            <a:pPr>
              <a:buFontTx/>
              <a:buNone/>
            </a:pPr>
            <a:endParaRPr lang="hu-HU" altLang="hu-HU" sz="1200" b="1"/>
          </a:p>
        </p:txBody>
      </p:sp>
      <p:pic>
        <p:nvPicPr>
          <p:cNvPr id="35851" name="Picture 11" descr="Winszla_bolt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916113"/>
            <a:ext cx="6192837" cy="4714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52" name="Picture 12" descr="P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400550"/>
            <a:ext cx="1381125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8532813" y="6308725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altLang="hu-HU"/>
              <a:t>-&gt;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156325" y="1600200"/>
            <a:ext cx="2530475" cy="4133850"/>
          </a:xfrm>
        </p:spPr>
        <p:txBody>
          <a:bodyPr/>
          <a:lstStyle/>
          <a:p>
            <a:pPr>
              <a:buFontTx/>
              <a:buNone/>
            </a:pPr>
            <a:r>
              <a:rPr lang="hu-HU" altLang="hu-HU" sz="1600"/>
              <a:t>Cikktörzs ill.</a:t>
            </a:r>
          </a:p>
          <a:p>
            <a:pPr>
              <a:buFontTx/>
              <a:buNone/>
            </a:pPr>
            <a:r>
              <a:rPr lang="hu-HU" altLang="hu-HU" sz="1600"/>
              <a:t>     </a:t>
            </a:r>
            <a:r>
              <a:rPr lang="hu-HU" altLang="hu-HU" sz="1400"/>
              <a:t>Beép.jegyz/Konstrukció</a:t>
            </a:r>
          </a:p>
          <a:p>
            <a:pPr>
              <a:buFontTx/>
              <a:buNone/>
            </a:pPr>
            <a:endParaRPr lang="hu-HU" altLang="hu-HU" sz="1400"/>
          </a:p>
          <a:p>
            <a:pPr>
              <a:buFontTx/>
              <a:buNone/>
            </a:pPr>
            <a:r>
              <a:rPr lang="hu-HU" altLang="hu-HU" sz="1000"/>
              <a:t>A termék neve és beépülési adata határozható meg.</a:t>
            </a:r>
          </a:p>
          <a:p>
            <a:pPr>
              <a:buFontTx/>
              <a:buNone/>
            </a:pPr>
            <a:r>
              <a:rPr lang="hu-HU" altLang="hu-HU" sz="1000"/>
              <a:t>	Tartalmazza a termék nevét beszerzési ill. eladási árát irányadatként, amennyiben a szerződéses vagy akciós árakban nem szerepel.</a:t>
            </a:r>
          </a:p>
          <a:p>
            <a:pPr>
              <a:buFontTx/>
              <a:buNone/>
            </a:pPr>
            <a:r>
              <a:rPr lang="hu-HU" altLang="hu-HU" sz="1000"/>
              <a:t>	A beépülési jegyzék vagy receptura tartalmazza az adott egységre vetített (pl. 1000 db ) mennyiséget illetve beépülési helyet. </a:t>
            </a:r>
            <a:endParaRPr lang="hu-HU" altLang="hu-HU" sz="1200"/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8243888" y="6308725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altLang="hu-HU"/>
              <a:t>-&gt;</a:t>
            </a:r>
          </a:p>
        </p:txBody>
      </p:sp>
      <p:pic>
        <p:nvPicPr>
          <p:cNvPr id="37905" name="Picture 17" descr="Cikktorzs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773238"/>
            <a:ext cx="5832475" cy="4229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906" name="Picture 18" descr="Beep_jegyzek_wi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420938"/>
            <a:ext cx="5616575" cy="410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156325" y="1600200"/>
            <a:ext cx="2736850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altLang="hu-HU" sz="2400"/>
              <a:t>Ár karbantartó</a:t>
            </a:r>
          </a:p>
          <a:p>
            <a:r>
              <a:rPr lang="hu-HU" altLang="hu-HU" sz="1200"/>
              <a:t>A cikktörzs alapadatán kívül rögzíthető külön adatbázisban a vevő adott termékre vagy termékcsoportra vonatkozó ára, kedvezménye, vagy akár időszaki akciós ára. </a:t>
            </a:r>
          </a:p>
          <a:p>
            <a:r>
              <a:rPr lang="hu-HU" altLang="hu-HU" sz="1200"/>
              <a:t>Mindez súlyozással van megoldva, így a mindenkori árát az időszaki akció felülbírálja és ezután a régi ár érvényes.</a:t>
            </a:r>
          </a:p>
          <a:p>
            <a:r>
              <a:rPr lang="hu-HU" altLang="hu-HU" sz="1200"/>
              <a:t>Kialakíthat árcsoportokat sőt vevő csoportokat is</a:t>
            </a:r>
          </a:p>
          <a:p>
            <a:r>
              <a:rPr lang="hu-HU" altLang="hu-HU" sz="1200"/>
              <a:t>Szűrhet cikkszámra árcsoportra, másolhat árcsoportokat, </a:t>
            </a:r>
          </a:p>
          <a:p>
            <a:r>
              <a:rPr lang="hu-HU" altLang="hu-HU" sz="1200"/>
              <a:t>Visszavezetheti az árakat az egyszerű beviteli felületről a rendelésre vagy szállítóra a számlázás előtt, pontosítva az utókalkulációhoz szükséges adatokat, pl. árrés</a:t>
            </a:r>
          </a:p>
          <a:p>
            <a:pPr>
              <a:buFontTx/>
              <a:buNone/>
            </a:pPr>
            <a:r>
              <a:rPr lang="hu-HU" altLang="hu-HU" sz="1200"/>
              <a:t>	</a:t>
            </a:r>
            <a:endParaRPr lang="hu-HU" altLang="hu-HU" sz="1400"/>
          </a:p>
        </p:txBody>
      </p:sp>
      <p:pic>
        <p:nvPicPr>
          <p:cNvPr id="39951" name="Picture 15" descr="Szerzar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57338"/>
            <a:ext cx="6264275" cy="4206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8532813" y="7245350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/>
              <a:t>-&gt;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156325" y="1600200"/>
            <a:ext cx="2530475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altLang="hu-HU" sz="3600"/>
              <a:t>Ügyféltörzs</a:t>
            </a:r>
          </a:p>
        </p:txBody>
      </p:sp>
      <p:pic>
        <p:nvPicPr>
          <p:cNvPr id="30727" name="Picture 7" descr="ugyfelek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700213"/>
            <a:ext cx="5545138" cy="4518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8" name="Picture 8" descr="ugyfelek_ki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439988"/>
            <a:ext cx="5773738" cy="44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3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3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6156325" y="1628775"/>
            <a:ext cx="2530475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hu-HU" altLang="hu-HU" sz="1600"/>
              <a:t>Foglalások és szabad készletek ellenőrzése</a:t>
            </a:r>
          </a:p>
          <a:p>
            <a:r>
              <a:rPr lang="hu-HU" altLang="hu-HU" sz="1200"/>
              <a:t>Beépülési jegyzék, foglalás, útonlévő rendelés ill. aktuális készlet alapján elemezhető a fedezhető mennyiség </a:t>
            </a:r>
          </a:p>
          <a:p>
            <a:r>
              <a:rPr lang="hu-HU" altLang="hu-HU" sz="1200"/>
              <a:t>Cikkenként , időszakonként akár havi vagy napi bontásban kimutatható a fedezhetőség</a:t>
            </a:r>
          </a:p>
          <a:p>
            <a:r>
              <a:rPr lang="hu-HU" altLang="hu-HU" sz="1200"/>
              <a:t>Az adott oszlopra kattintva látható a rendelés állapota</a:t>
            </a:r>
          </a:p>
          <a:p>
            <a:r>
              <a:rPr lang="hu-HU" altLang="hu-HU" sz="1200"/>
              <a:t>Piros jel  esetén nincs fedezet</a:t>
            </a:r>
          </a:p>
          <a:p>
            <a:r>
              <a:rPr lang="hu-HU" altLang="hu-HU" sz="1200"/>
              <a:t>B.. oszlop a várható beszerzést mutatja.</a:t>
            </a:r>
          </a:p>
          <a:p>
            <a:r>
              <a:rPr lang="hu-HU" altLang="hu-HU" sz="1200"/>
              <a:t>K.. Oszlop a szükségletet</a:t>
            </a:r>
          </a:p>
          <a:p>
            <a:endParaRPr lang="hu-HU" altLang="hu-HU" sz="1200"/>
          </a:p>
        </p:txBody>
      </p:sp>
      <p:pic>
        <p:nvPicPr>
          <p:cNvPr id="83975" name="Picture 7" descr="konstr_rek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5545137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7" name="Picture 9" descr="Foglalá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16113"/>
            <a:ext cx="6408738" cy="463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4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300" fill="hold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300" fill="hold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4" presetID="2" presetClass="exit" presetSubtype="4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156325" y="1600200"/>
            <a:ext cx="2808288" cy="4525963"/>
          </a:xfrm>
        </p:spPr>
        <p:txBody>
          <a:bodyPr/>
          <a:lstStyle/>
          <a:p>
            <a:r>
              <a:rPr lang="hu-HU" altLang="hu-HU" sz="1400"/>
              <a:t> 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8604250" y="6308725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/>
              <a:t>-&gt;</a:t>
            </a:r>
          </a:p>
        </p:txBody>
      </p:sp>
      <p:sp>
        <p:nvSpPr>
          <p:cNvPr id="38925" name="Rectangle 13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endParaRPr lang="hu-HU" altLang="hu-HU" sz="2400"/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6156325" y="1628775"/>
            <a:ext cx="2530475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hu-HU" altLang="hu-HU" sz="1600"/>
              <a:t>Szükséglet képzés</a:t>
            </a:r>
          </a:p>
          <a:p>
            <a:r>
              <a:rPr lang="hu-HU" altLang="hu-HU" sz="1200"/>
              <a:t>Az anyaggazdálkodás ellenőrzi a fedezhető(raktáron levő) tételeket, majd megadja a gyártási igényt.</a:t>
            </a:r>
          </a:p>
          <a:p>
            <a:r>
              <a:rPr lang="hu-HU" altLang="hu-HU" sz="1200"/>
              <a:t>A gyártási igény alapján a termék indításra kerülhet a megadott gyártóhelyen, adott munkaszámon, figyelembe véve az összevonhatóságot az azonos tételekkel. </a:t>
            </a:r>
          </a:p>
          <a:p>
            <a:r>
              <a:rPr lang="hu-HU" altLang="hu-HU" sz="1200"/>
              <a:t>Megadja a gyártási határidőt amely a ‘operatív program’ alapja. Elkészül az indítási lap, illetve a munkalap.</a:t>
            </a:r>
          </a:p>
          <a:p>
            <a:pPr>
              <a:buFontTx/>
              <a:buNone/>
            </a:pPr>
            <a:endParaRPr lang="hu-HU" altLang="hu-HU" sz="1200"/>
          </a:p>
          <a:p>
            <a:endParaRPr lang="hu-HU" altLang="hu-HU" sz="1200"/>
          </a:p>
        </p:txBody>
      </p:sp>
      <p:pic>
        <p:nvPicPr>
          <p:cNvPr id="38928" name="Picture 16" descr="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349500"/>
            <a:ext cx="3554412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9" name="Picture 17" descr="43csopi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628775"/>
            <a:ext cx="5040313" cy="45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0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63" y="4768850"/>
            <a:ext cx="4249737" cy="19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156325" y="1600200"/>
            <a:ext cx="2530475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altLang="hu-HU" sz="1600"/>
              <a:t>Listázás</a:t>
            </a:r>
          </a:p>
          <a:p>
            <a:r>
              <a:rPr lang="hu-HU" altLang="hu-HU" sz="1200"/>
              <a:t>Beépített valamint egyedileg tervezhető listázásra van lehetősége. A beállítás elmenthető</a:t>
            </a:r>
          </a:p>
        </p:txBody>
      </p:sp>
      <p:pic>
        <p:nvPicPr>
          <p:cNvPr id="24593" name="Picture 17" descr="Listak1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484313"/>
            <a:ext cx="5903912" cy="4192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156325" y="1600200"/>
            <a:ext cx="2530475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hu-HU" altLang="hu-HU" sz="1800"/>
              <a:t>Készlet kezelés</a:t>
            </a:r>
          </a:p>
          <a:p>
            <a:pPr>
              <a:lnSpc>
                <a:spcPct val="80000"/>
              </a:lnSpc>
            </a:pPr>
            <a:r>
              <a:rPr lang="hu-HU" altLang="hu-HU" sz="1200"/>
              <a:t>Alapanyagok illetve késztermékek kezelése Min-Max nyilvántartása.</a:t>
            </a:r>
          </a:p>
          <a:p>
            <a:pPr>
              <a:lnSpc>
                <a:spcPct val="80000"/>
              </a:lnSpc>
            </a:pPr>
            <a:r>
              <a:rPr lang="hu-HU" altLang="hu-HU" sz="1200"/>
              <a:t>Csoporton alapanyagok leszedési lehetősége pl. naponta legyártott késztermékek alapanyag listája automatikusan lekönyveltethető, követve a napi vagy havi  fogyásokat. </a:t>
            </a:r>
          </a:p>
          <a:p>
            <a:pPr>
              <a:lnSpc>
                <a:spcPct val="80000"/>
              </a:lnSpc>
            </a:pPr>
            <a:r>
              <a:rPr lang="hu-HU" altLang="hu-HU" sz="1200"/>
              <a:t>Időszaki leltár vagy napi standolás esetén </a:t>
            </a:r>
            <a:r>
              <a:rPr lang="hu-HU" altLang="hu-HU" sz="1200" b="1"/>
              <a:t>ellenőrizhető a tervezettől eltérő felhasználás vagy veszteség</a:t>
            </a:r>
          </a:p>
          <a:p>
            <a:pPr>
              <a:lnSpc>
                <a:spcPct val="80000"/>
              </a:lnSpc>
            </a:pPr>
            <a:r>
              <a:rPr lang="hu-HU" altLang="hu-HU" sz="1200"/>
              <a:t>Szállító illetve számla esetén automatikusan lekönyveli a késztermék fogyást</a:t>
            </a:r>
          </a:p>
          <a:p>
            <a:pPr>
              <a:lnSpc>
                <a:spcPct val="80000"/>
              </a:lnSpc>
            </a:pPr>
            <a:r>
              <a:rPr lang="hu-HU" altLang="hu-HU" sz="1200"/>
              <a:t> vonalkódos kiadásra van lehetősége, saját címke hozható létre</a:t>
            </a:r>
          </a:p>
          <a:p>
            <a:pPr>
              <a:lnSpc>
                <a:spcPct val="80000"/>
              </a:lnSpc>
            </a:pPr>
            <a:r>
              <a:rPr lang="hu-HU" altLang="hu-HU" sz="1200"/>
              <a:t>Több csoportos leltárra van lehetősége, kizárva az emberi tévedéseket a két leltár összehasonlításával.</a:t>
            </a:r>
          </a:p>
        </p:txBody>
      </p:sp>
      <p:pic>
        <p:nvPicPr>
          <p:cNvPr id="41997" name="Picture 13" descr="készlet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133600"/>
            <a:ext cx="6264275" cy="43592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7648575" y="6184900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/>
              <a:t>-&gt;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  <a:p>
            <a:pPr>
              <a:buFontTx/>
              <a:buNone/>
            </a:pPr>
            <a:endParaRPr lang="hu-HU" altLang="hu-HU"/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4800">
                <a:latin typeface="Impact" pitchFamily="34" charset="0"/>
              </a:rPr>
              <a:t>E</a:t>
            </a:r>
            <a:r>
              <a:rPr lang="hu-HU" altLang="hu-HU" sz="1000"/>
              <a:t>nterprise</a:t>
            </a:r>
            <a:r>
              <a:rPr lang="hu-HU" altLang="hu-HU" sz="4800">
                <a:latin typeface="Impact" pitchFamily="34" charset="0"/>
              </a:rPr>
              <a:t>R</a:t>
            </a:r>
            <a:r>
              <a:rPr lang="hu-HU" altLang="hu-HU" sz="1000"/>
              <a:t>esource </a:t>
            </a:r>
            <a:r>
              <a:rPr lang="hu-HU" altLang="hu-HU" sz="4800">
                <a:latin typeface="Impact" pitchFamily="34" charset="0"/>
              </a:rPr>
              <a:t>-</a:t>
            </a:r>
            <a:r>
              <a:rPr lang="hu-HU" altLang="hu-HU" sz="1000"/>
              <a:t>and</a:t>
            </a:r>
            <a:r>
              <a:rPr lang="hu-HU" altLang="hu-HU" sz="4800">
                <a:latin typeface="Impact" pitchFamily="34" charset="0"/>
              </a:rPr>
              <a:t> M</a:t>
            </a:r>
            <a:r>
              <a:rPr lang="hu-HU" altLang="hu-HU" sz="1000"/>
              <a:t>anagement</a:t>
            </a:r>
            <a:r>
              <a:rPr lang="hu-HU" altLang="hu-HU" sz="4800">
                <a:latin typeface="Impact" pitchFamily="34" charset="0"/>
              </a:rPr>
              <a:t>I</a:t>
            </a:r>
            <a:r>
              <a:rPr lang="hu-HU" altLang="hu-HU" sz="1000"/>
              <a:t>nformation</a:t>
            </a:r>
            <a:r>
              <a:rPr lang="hu-HU" altLang="hu-HU" sz="4800">
                <a:latin typeface="Impact" pitchFamily="34" charset="0"/>
              </a:rPr>
              <a:t>S</a:t>
            </a:r>
            <a:r>
              <a:rPr lang="hu-HU" altLang="hu-HU" sz="1000"/>
              <a:t>ystem</a:t>
            </a:r>
            <a:br>
              <a:rPr lang="hu-HU" altLang="hu-HU" sz="1000"/>
            </a:br>
            <a:r>
              <a:rPr lang="hu-HU" altLang="hu-HU" sz="1000"/>
              <a:t> </a:t>
            </a:r>
            <a:r>
              <a:rPr lang="hu-HU" altLang="hu-HU" sz="24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6156325" y="1600200"/>
            <a:ext cx="253047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hu-HU" altLang="hu-HU" sz="2400"/>
              <a:t>Előkalkuláció</a:t>
            </a:r>
          </a:p>
          <a:p>
            <a:r>
              <a:rPr lang="hu-HU" altLang="hu-HU" sz="1400"/>
              <a:t>Az elkészült technológia alapján tervezhető a ráfordítási költség, kimutatható a leadott munkalapok alapján a </a:t>
            </a:r>
          </a:p>
          <a:p>
            <a:pPr>
              <a:buFontTx/>
              <a:buNone/>
            </a:pPr>
            <a:r>
              <a:rPr lang="hu-HU" altLang="hu-HU" sz="1400"/>
              <a:t>	gyártási ráfordítás és meghatározható a várható árbevétel.	</a:t>
            </a:r>
          </a:p>
        </p:txBody>
      </p:sp>
      <p:pic>
        <p:nvPicPr>
          <p:cNvPr id="583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313"/>
            <a:ext cx="446563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4794250"/>
            <a:ext cx="59499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>
                <a:latin typeface="Impact" pitchFamily="34" charset="0"/>
              </a:rPr>
              <a:t>E</a:t>
            </a:r>
            <a:r>
              <a:rPr lang="hu-HU" altLang="hu-HU" sz="900"/>
              <a:t>nterprise</a:t>
            </a:r>
            <a:r>
              <a:rPr lang="hu-HU" altLang="hu-HU">
                <a:latin typeface="Impact" pitchFamily="34" charset="0"/>
              </a:rPr>
              <a:t>R</a:t>
            </a:r>
            <a:r>
              <a:rPr lang="hu-HU" altLang="hu-HU" sz="900"/>
              <a:t>esource </a:t>
            </a:r>
            <a:r>
              <a:rPr lang="hu-HU" altLang="hu-HU">
                <a:latin typeface="Impact" pitchFamily="34" charset="0"/>
              </a:rPr>
              <a:t>-</a:t>
            </a:r>
            <a:r>
              <a:rPr lang="hu-HU" altLang="hu-HU" sz="900"/>
              <a:t>and</a:t>
            </a:r>
            <a:r>
              <a:rPr lang="hu-HU" altLang="hu-HU">
                <a:latin typeface="Impact" pitchFamily="34" charset="0"/>
              </a:rPr>
              <a:t> M</a:t>
            </a:r>
            <a:r>
              <a:rPr lang="hu-HU" altLang="hu-HU" sz="900"/>
              <a:t>anagement</a:t>
            </a:r>
            <a:r>
              <a:rPr lang="hu-HU" altLang="hu-HU">
                <a:latin typeface="Impact" pitchFamily="34" charset="0"/>
              </a:rPr>
              <a:t>I</a:t>
            </a:r>
            <a:r>
              <a:rPr lang="hu-HU" altLang="hu-HU" sz="900"/>
              <a:t>nformation</a:t>
            </a:r>
            <a:r>
              <a:rPr lang="hu-HU" altLang="hu-HU">
                <a:latin typeface="Impact" pitchFamily="34" charset="0"/>
              </a:rPr>
              <a:t>S</a:t>
            </a:r>
            <a:r>
              <a:rPr lang="hu-HU" altLang="hu-HU" sz="900"/>
              <a:t>ystem</a:t>
            </a:r>
            <a:br>
              <a:rPr lang="hu-HU" altLang="hu-HU" sz="900"/>
            </a:br>
            <a:r>
              <a:rPr lang="hu-HU" altLang="hu-HU" sz="900"/>
              <a:t> </a:t>
            </a:r>
            <a:r>
              <a:rPr lang="hu-HU" altLang="hu-HU" sz="2000">
                <a:latin typeface="Arial Narrow" pitchFamily="34" charset="0"/>
              </a:rPr>
              <a:t>Komplex ügyviteli és termelésirányítási rendszer</a:t>
            </a:r>
          </a:p>
        </p:txBody>
      </p:sp>
      <p:pic>
        <p:nvPicPr>
          <p:cNvPr id="44039" name="Picture 7" descr="winterm_eler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445125"/>
            <a:ext cx="8001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6084888" y="1844675"/>
            <a:ext cx="2592387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hu-HU" altLang="hu-HU" sz="1600" b="1"/>
              <a:t>Technológia</a:t>
            </a:r>
            <a:br>
              <a:rPr lang="hu-HU" altLang="hu-HU" sz="1600" b="1"/>
            </a:br>
            <a:r>
              <a:rPr lang="hu-HU" altLang="hu-HU" sz="1000"/>
              <a:t>Technológiai utasítás</a:t>
            </a:r>
            <a:br>
              <a:rPr lang="hu-HU" altLang="hu-HU" sz="1000"/>
            </a:br>
            <a:r>
              <a:rPr lang="hu-HU" altLang="hu-HU" sz="1000"/>
              <a:t>Várható techn. költség,</a:t>
            </a:r>
            <a:br>
              <a:rPr lang="hu-HU" altLang="hu-HU" sz="1000"/>
            </a:br>
            <a:r>
              <a:rPr lang="hu-HU" altLang="hu-HU" sz="1000"/>
              <a:t>műveletenként utasítás, szerszámterv mérőlap, NC program és gyártási alapanyag igény határozható meg, amelyből a rendszer indítja az anyagutalványokat</a:t>
            </a: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3924300" y="6308725"/>
            <a:ext cx="15843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2400" b="1">
                <a:latin typeface="Times New Roman" pitchFamily="18" charset="0"/>
              </a:rPr>
              <a:t>-.-</a:t>
            </a:r>
          </a:p>
        </p:txBody>
      </p:sp>
      <p:pic>
        <p:nvPicPr>
          <p:cNvPr id="44044" name="Picture 12" descr="doboz_WinSzla"/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2924175"/>
            <a:ext cx="1728788" cy="1666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045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84313"/>
            <a:ext cx="5005387" cy="240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971925"/>
            <a:ext cx="4930775" cy="258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7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091113"/>
            <a:ext cx="49688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41" grpId="0"/>
      <p:bldP spid="440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84313"/>
            <a:ext cx="5483225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6156325" y="1600200"/>
            <a:ext cx="253047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hu-HU" altLang="hu-HU" sz="1600"/>
              <a:t>Gyártási INFÓ</a:t>
            </a:r>
          </a:p>
          <a:p>
            <a:r>
              <a:rPr lang="hu-HU" altLang="hu-HU" sz="1200"/>
              <a:t>Gyártásba adott tételek állapota lekérhető, így a művezetésnek az adott készültségi foktól kezdődően új gyártási feladat adható ki</a:t>
            </a:r>
          </a:p>
          <a:p>
            <a:r>
              <a:rPr lang="hu-HU" altLang="hu-HU" sz="1200"/>
              <a:t>Napi /Heti program készíthető.</a:t>
            </a:r>
          </a:p>
          <a:p>
            <a:pPr>
              <a:buFontTx/>
              <a:buNone/>
            </a:pPr>
            <a:endParaRPr lang="hu-HU" altLang="hu-HU" sz="1200"/>
          </a:p>
        </p:txBody>
      </p:sp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88" y="3500438"/>
            <a:ext cx="4176712" cy="320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013325"/>
            <a:ext cx="4786312" cy="17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506413" y="260350"/>
            <a:ext cx="8229600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4800">
                <a:latin typeface="Impact" pitchFamily="34" charset="0"/>
              </a:rPr>
              <a:t>E</a:t>
            </a:r>
            <a:r>
              <a:rPr lang="hu-HU" altLang="hu-HU" sz="1000"/>
              <a:t>nterprise</a:t>
            </a:r>
            <a:r>
              <a:rPr lang="hu-HU" altLang="hu-HU" sz="4800">
                <a:latin typeface="Impact" pitchFamily="34" charset="0"/>
              </a:rPr>
              <a:t>R</a:t>
            </a:r>
            <a:r>
              <a:rPr lang="hu-HU" altLang="hu-HU" sz="1000"/>
              <a:t>esource </a:t>
            </a:r>
            <a:r>
              <a:rPr lang="hu-HU" altLang="hu-HU" sz="4800">
                <a:latin typeface="Impact" pitchFamily="34" charset="0"/>
              </a:rPr>
              <a:t>-</a:t>
            </a:r>
            <a:r>
              <a:rPr lang="hu-HU" altLang="hu-HU" sz="1000"/>
              <a:t>and</a:t>
            </a:r>
            <a:r>
              <a:rPr lang="hu-HU" altLang="hu-HU" sz="4800">
                <a:latin typeface="Impact" pitchFamily="34" charset="0"/>
              </a:rPr>
              <a:t> M</a:t>
            </a:r>
            <a:r>
              <a:rPr lang="hu-HU" altLang="hu-HU" sz="1000"/>
              <a:t>anagement</a:t>
            </a:r>
            <a:r>
              <a:rPr lang="hu-HU" altLang="hu-HU" sz="4800">
                <a:latin typeface="Impact" pitchFamily="34" charset="0"/>
              </a:rPr>
              <a:t>I</a:t>
            </a:r>
            <a:r>
              <a:rPr lang="hu-HU" altLang="hu-HU" sz="1000"/>
              <a:t>nformation</a:t>
            </a:r>
            <a:r>
              <a:rPr lang="hu-HU" altLang="hu-HU" sz="4800">
                <a:latin typeface="Impact" pitchFamily="34" charset="0"/>
              </a:rPr>
              <a:t>S</a:t>
            </a:r>
            <a:r>
              <a:rPr lang="hu-HU" altLang="hu-HU" sz="1000"/>
              <a:t>ystem</a:t>
            </a:r>
            <a:br>
              <a:rPr lang="hu-HU" altLang="hu-HU" sz="1000"/>
            </a:br>
            <a:r>
              <a:rPr lang="hu-HU" altLang="hu-HU" sz="1000"/>
              <a:t> </a:t>
            </a:r>
            <a:r>
              <a:rPr lang="hu-HU" altLang="hu-HU" sz="2400">
                <a:latin typeface="Arial Narrow" pitchFamily="34" charset="0"/>
              </a:rPr>
              <a:t>Komplex ügyviteli és termelésirányítási rendszer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6156325" y="1600200"/>
            <a:ext cx="253047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hu-HU" altLang="hu-HU" sz="1800"/>
              <a:t>Munkalap kiadás</a:t>
            </a:r>
          </a:p>
          <a:p>
            <a:r>
              <a:rPr lang="hu-HU" altLang="hu-HU" sz="1200"/>
              <a:t>Gyártásra váró vagy kiadott  munkalapok nyomtatása</a:t>
            </a:r>
          </a:p>
          <a:p>
            <a:pPr>
              <a:buFontTx/>
              <a:buNone/>
            </a:pPr>
            <a:r>
              <a:rPr lang="hu-HU" altLang="hu-HU" sz="1200"/>
              <a:t>	Választható hogy normával ill. anélkül történjen a kiadás.</a:t>
            </a:r>
          </a:p>
          <a:p>
            <a:r>
              <a:rPr lang="hu-HU" altLang="hu-HU" sz="1200"/>
              <a:t>Kiadható egy választott munkaszámhoz, költséghelyhez és munkahelyhez pótidős munkalap, mely jól elkülöníthető és gyűjthető</a:t>
            </a:r>
          </a:p>
          <a:p>
            <a:r>
              <a:rPr lang="hu-HU" altLang="hu-HU" sz="1200"/>
              <a:t>A munkalapokon vonalkód található, mellyel azonosítható a tétel minden kapcsolódó adata.</a:t>
            </a:r>
          </a:p>
          <a:p>
            <a:r>
              <a:rPr lang="hu-HU" altLang="hu-HU" sz="1200"/>
              <a:t>A munkalapot manuálisan valamint terminálon is le lehet jelenteni.</a:t>
            </a:r>
          </a:p>
          <a:p>
            <a:endParaRPr lang="hu-HU" altLang="hu-HU" sz="1200"/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1506538"/>
            <a:ext cx="5903912" cy="314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797425"/>
            <a:ext cx="5184775" cy="188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917825"/>
            <a:ext cx="1825625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484188" y="279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4800">
                <a:latin typeface="Impact" pitchFamily="34" charset="0"/>
              </a:rPr>
              <a:t>E</a:t>
            </a:r>
            <a:r>
              <a:rPr lang="hu-HU" altLang="hu-HU" sz="1000"/>
              <a:t>nterprise</a:t>
            </a:r>
            <a:r>
              <a:rPr lang="hu-HU" altLang="hu-HU" sz="4800">
                <a:latin typeface="Impact" pitchFamily="34" charset="0"/>
              </a:rPr>
              <a:t>R</a:t>
            </a:r>
            <a:r>
              <a:rPr lang="hu-HU" altLang="hu-HU" sz="1000"/>
              <a:t>esource </a:t>
            </a:r>
            <a:r>
              <a:rPr lang="hu-HU" altLang="hu-HU" sz="4800">
                <a:latin typeface="Impact" pitchFamily="34" charset="0"/>
              </a:rPr>
              <a:t>-</a:t>
            </a:r>
            <a:r>
              <a:rPr lang="hu-HU" altLang="hu-HU" sz="1000"/>
              <a:t>and</a:t>
            </a:r>
            <a:r>
              <a:rPr lang="hu-HU" altLang="hu-HU" sz="4800">
                <a:latin typeface="Impact" pitchFamily="34" charset="0"/>
              </a:rPr>
              <a:t> M</a:t>
            </a:r>
            <a:r>
              <a:rPr lang="hu-HU" altLang="hu-HU" sz="1000"/>
              <a:t>anagement</a:t>
            </a:r>
            <a:r>
              <a:rPr lang="hu-HU" altLang="hu-HU" sz="4800">
                <a:latin typeface="Impact" pitchFamily="34" charset="0"/>
              </a:rPr>
              <a:t>I</a:t>
            </a:r>
            <a:r>
              <a:rPr lang="hu-HU" altLang="hu-HU" sz="1000"/>
              <a:t>nformation</a:t>
            </a:r>
            <a:r>
              <a:rPr lang="hu-HU" altLang="hu-HU" sz="4800">
                <a:latin typeface="Impact" pitchFamily="34" charset="0"/>
              </a:rPr>
              <a:t>S</a:t>
            </a:r>
            <a:r>
              <a:rPr lang="hu-HU" altLang="hu-HU" sz="1000"/>
              <a:t>ystem</a:t>
            </a:r>
            <a:br>
              <a:rPr lang="hu-HU" altLang="hu-HU" sz="1000"/>
            </a:br>
            <a:r>
              <a:rPr lang="hu-HU" altLang="hu-HU" sz="1000"/>
              <a:t> </a:t>
            </a:r>
            <a:r>
              <a:rPr lang="hu-HU" altLang="hu-HU" sz="2400">
                <a:latin typeface="Arial Narrow" pitchFamily="34" charset="0"/>
              </a:rPr>
              <a:t>Komplex ügyviteli és termelésirányítási rendszer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4800">
                <a:latin typeface="Impact" pitchFamily="34" charset="0"/>
              </a:rPr>
              <a:t>E</a:t>
            </a:r>
            <a:r>
              <a:rPr lang="hu-HU" altLang="hu-HU" sz="1000"/>
              <a:t>nterprise</a:t>
            </a:r>
            <a:r>
              <a:rPr lang="hu-HU" altLang="hu-HU" sz="4800">
                <a:latin typeface="Impact" pitchFamily="34" charset="0"/>
              </a:rPr>
              <a:t>R</a:t>
            </a:r>
            <a:r>
              <a:rPr lang="hu-HU" altLang="hu-HU" sz="1000"/>
              <a:t>esource </a:t>
            </a:r>
            <a:r>
              <a:rPr lang="hu-HU" altLang="hu-HU" sz="4800">
                <a:latin typeface="Impact" pitchFamily="34" charset="0"/>
              </a:rPr>
              <a:t>-</a:t>
            </a:r>
            <a:r>
              <a:rPr lang="hu-HU" altLang="hu-HU" sz="1000"/>
              <a:t>and</a:t>
            </a:r>
            <a:r>
              <a:rPr lang="hu-HU" altLang="hu-HU" sz="4800">
                <a:latin typeface="Impact" pitchFamily="34" charset="0"/>
              </a:rPr>
              <a:t> M</a:t>
            </a:r>
            <a:r>
              <a:rPr lang="hu-HU" altLang="hu-HU" sz="1000"/>
              <a:t>anagement</a:t>
            </a:r>
            <a:r>
              <a:rPr lang="hu-HU" altLang="hu-HU" sz="4800">
                <a:latin typeface="Impact" pitchFamily="34" charset="0"/>
              </a:rPr>
              <a:t>I</a:t>
            </a:r>
            <a:r>
              <a:rPr lang="hu-HU" altLang="hu-HU" sz="1000"/>
              <a:t>nformation</a:t>
            </a:r>
            <a:r>
              <a:rPr lang="hu-HU" altLang="hu-HU" sz="4800">
                <a:latin typeface="Impact" pitchFamily="34" charset="0"/>
              </a:rPr>
              <a:t>S</a:t>
            </a:r>
            <a:r>
              <a:rPr lang="hu-HU" altLang="hu-HU" sz="1000"/>
              <a:t>ystem</a:t>
            </a:r>
            <a:br>
              <a:rPr lang="hu-HU" altLang="hu-HU" sz="1000"/>
            </a:br>
            <a:r>
              <a:rPr lang="hu-HU" altLang="hu-HU" sz="1000"/>
              <a:t> </a:t>
            </a:r>
            <a:r>
              <a:rPr lang="hu-HU" altLang="hu-HU" sz="2400">
                <a:latin typeface="Arial Narrow" pitchFamily="34" charset="0"/>
              </a:rPr>
              <a:t>Komplex ügyviteli és termelésirányítási rendszer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6156325" y="1600200"/>
            <a:ext cx="253047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hu-HU" altLang="hu-HU" sz="1600"/>
              <a:t>Operatív program</a:t>
            </a:r>
          </a:p>
          <a:p>
            <a:r>
              <a:rPr lang="hu-HU" altLang="hu-HU" sz="1200"/>
              <a:t>A kiadott munkalapok valamint a határidők alapján felrajzolható egy vonalas ütemterv különböző priorítási szabályok valamint a gépek terhelhetőségi adatainak  figyelembevételével.</a:t>
            </a:r>
          </a:p>
          <a:p>
            <a:r>
              <a:rPr lang="hu-HU" altLang="hu-HU" sz="1200"/>
              <a:t>Termékenkénti és munkahelyenkénti lista kérhető le amely segíti a művezetés munkáját.</a:t>
            </a:r>
          </a:p>
          <a:p>
            <a:r>
              <a:rPr lang="hu-HU" altLang="hu-HU" sz="1200"/>
              <a:t>Ha az egyedi gyártás következtében változnak a sorrendek vagy másképp alakul a lejelentés , új terv kérhető le.</a:t>
            </a:r>
          </a:p>
          <a:p>
            <a:r>
              <a:rPr lang="hu-HU" altLang="hu-HU" sz="1200"/>
              <a:t>A program segíteni és nem helyettesíteni kívánja művezetés munkáját.</a:t>
            </a:r>
          </a:p>
          <a:p>
            <a:endParaRPr lang="hu-HU" altLang="hu-HU" sz="1200"/>
          </a:p>
        </p:txBody>
      </p:sp>
      <p:pic>
        <p:nvPicPr>
          <p:cNvPr id="62470" name="Picture 6" descr="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916113"/>
            <a:ext cx="6049963" cy="401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altLang="hu-HU"/>
              <a:t> 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4800">
                <a:latin typeface="Impact" pitchFamily="34" charset="0"/>
              </a:rPr>
              <a:t>E</a:t>
            </a:r>
            <a:r>
              <a:rPr lang="hu-HU" altLang="hu-HU" sz="1000"/>
              <a:t>nterprise</a:t>
            </a:r>
            <a:r>
              <a:rPr lang="hu-HU" altLang="hu-HU" sz="4800">
                <a:latin typeface="Impact" pitchFamily="34" charset="0"/>
              </a:rPr>
              <a:t>R</a:t>
            </a:r>
            <a:r>
              <a:rPr lang="hu-HU" altLang="hu-HU" sz="1000"/>
              <a:t>esource </a:t>
            </a:r>
            <a:r>
              <a:rPr lang="hu-HU" altLang="hu-HU" sz="4800">
                <a:latin typeface="Impact" pitchFamily="34" charset="0"/>
              </a:rPr>
              <a:t>-</a:t>
            </a:r>
            <a:r>
              <a:rPr lang="hu-HU" altLang="hu-HU" sz="1000"/>
              <a:t>and</a:t>
            </a:r>
            <a:r>
              <a:rPr lang="hu-HU" altLang="hu-HU" sz="4800">
                <a:latin typeface="Impact" pitchFamily="34" charset="0"/>
              </a:rPr>
              <a:t> M</a:t>
            </a:r>
            <a:r>
              <a:rPr lang="hu-HU" altLang="hu-HU" sz="1000"/>
              <a:t>anagement</a:t>
            </a:r>
            <a:r>
              <a:rPr lang="hu-HU" altLang="hu-HU" sz="4800">
                <a:latin typeface="Impact" pitchFamily="34" charset="0"/>
              </a:rPr>
              <a:t>I</a:t>
            </a:r>
            <a:r>
              <a:rPr lang="hu-HU" altLang="hu-HU" sz="1000"/>
              <a:t>nformation</a:t>
            </a:r>
            <a:r>
              <a:rPr lang="hu-HU" altLang="hu-HU" sz="4800">
                <a:latin typeface="Impact" pitchFamily="34" charset="0"/>
              </a:rPr>
              <a:t>S</a:t>
            </a:r>
            <a:r>
              <a:rPr lang="hu-HU" altLang="hu-HU" sz="1000"/>
              <a:t>ystem</a:t>
            </a:r>
            <a:br>
              <a:rPr lang="hu-HU" altLang="hu-HU" sz="1000"/>
            </a:br>
            <a:r>
              <a:rPr lang="hu-HU" altLang="hu-HU" sz="1000"/>
              <a:t> </a:t>
            </a:r>
            <a:r>
              <a:rPr lang="hu-HU" altLang="hu-HU" sz="2400">
                <a:latin typeface="Arial Narrow" pitchFamily="34" charset="0"/>
              </a:rPr>
              <a:t>Komplex ügyviteli és termelésirányítási rendszer</a:t>
            </a:r>
          </a:p>
        </p:txBody>
      </p:sp>
      <p:pic>
        <p:nvPicPr>
          <p:cNvPr id="63493" name="Picture 5" descr="doboz_WinTe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205038"/>
            <a:ext cx="2667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4" name="Picture 6" descr="winterm_eler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445125"/>
            <a:ext cx="8001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6156325" y="2349500"/>
            <a:ext cx="2541588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altLang="hu-HU" sz="2400" b="1">
                <a:latin typeface="Times New Roman" pitchFamily="18" charset="0"/>
              </a:rPr>
              <a:t>Termékünkről további információt az alábbi elérhetőségeinken tudunk adni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/>
      <p:bldP spid="63495" grpId="0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</TotalTime>
  <Words>770</Words>
  <Application>Microsoft Office PowerPoint</Application>
  <PresentationFormat>Diavetítés a képernyőre (4:3 oldalarány)</PresentationFormat>
  <Paragraphs>178</Paragraphs>
  <Slides>19</Slides>
  <Notes>17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4" baseType="lpstr">
      <vt:lpstr>Arial</vt:lpstr>
      <vt:lpstr>Impact</vt:lpstr>
      <vt:lpstr>Arial Narrow</vt:lpstr>
      <vt:lpstr>Times New Roman</vt:lpstr>
      <vt:lpstr>Alapértelmezett terv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EnterpriseResource -and ManagementInformationSystem  Komplex ügyviteli és termelésirányítási rendszer</vt:lpstr>
      <vt:lpstr> </vt:lpstr>
      <vt:lpstr>EnterpriseResource -and ManagementInformationSystem  Komplex ügyviteli és termelésirányítási rendszer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Winterm</dc:title>
  <dc:creator>-</dc:creator>
  <cp:lastModifiedBy>RC</cp:lastModifiedBy>
  <cp:revision>69</cp:revision>
  <dcterms:created xsi:type="dcterms:W3CDTF">2010-07-30T08:30:42Z</dcterms:created>
  <dcterms:modified xsi:type="dcterms:W3CDTF">2020-06-11T09:56:52Z</dcterms:modified>
</cp:coreProperties>
</file>