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94" r:id="rId1"/>
  </p:sldMasterIdLst>
  <p:notesMasterIdLst>
    <p:notesMasterId r:id="rId55"/>
  </p:notesMasterIdLst>
  <p:sldIdLst>
    <p:sldId id="257" r:id="rId2"/>
    <p:sldId id="258" r:id="rId3"/>
    <p:sldId id="259" r:id="rId4"/>
    <p:sldId id="260" r:id="rId5"/>
    <p:sldId id="261" r:id="rId6"/>
    <p:sldId id="309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334" r:id="rId35"/>
    <p:sldId id="291" r:id="rId36"/>
    <p:sldId id="292" r:id="rId37"/>
    <p:sldId id="335" r:id="rId38"/>
    <p:sldId id="294" r:id="rId39"/>
    <p:sldId id="295" r:id="rId40"/>
    <p:sldId id="296" r:id="rId41"/>
    <p:sldId id="337" r:id="rId42"/>
    <p:sldId id="336" r:id="rId43"/>
    <p:sldId id="338" r:id="rId44"/>
    <p:sldId id="339" r:id="rId45"/>
    <p:sldId id="340" r:id="rId46"/>
    <p:sldId id="341" r:id="rId47"/>
    <p:sldId id="342" r:id="rId48"/>
    <p:sldId id="343" r:id="rId49"/>
    <p:sldId id="344" r:id="rId50"/>
    <p:sldId id="345" r:id="rId51"/>
    <p:sldId id="346" r:id="rId52"/>
    <p:sldId id="347" r:id="rId53"/>
    <p:sldId id="308" r:id="rId54"/>
  </p:sldIdLst>
  <p:sldSz cx="9144000" cy="6858000" type="screen4x3"/>
  <p:notesSz cx="6797675" cy="992663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B1A9B1"/>
    <a:srgbClr val="A096A0"/>
    <a:srgbClr val="71B5C5"/>
    <a:srgbClr val="F7C035"/>
    <a:srgbClr val="F8CA56"/>
    <a:srgbClr val="FFD54F"/>
    <a:srgbClr val="E6BC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5" autoAdjust="0"/>
    <p:restoredTop sz="94599" autoAdjust="0"/>
  </p:normalViewPr>
  <p:slideViewPr>
    <p:cSldViewPr>
      <p:cViewPr varScale="1">
        <p:scale>
          <a:sx n="70" d="100"/>
          <a:sy n="70" d="100"/>
        </p:scale>
        <p:origin x="13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3.xml"/><Relationship Id="rId2" Type="http://schemas.openxmlformats.org/officeDocument/2006/relationships/slide" Target="slides/slide3.xml"/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8B971E19-B0C0-4994-97ED-4E84459B155A}" type="datetimeFigureOut">
              <a:rPr lang="hu-HU"/>
              <a:pPr>
                <a:defRPr/>
              </a:pPr>
              <a:t>2021. 01. 14.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3DDCB17-B595-4C95-88C2-DE2377B5E0A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C08ACD-9A2E-4BC6-9F51-676BFF6B5912}" type="slidenum">
              <a:rPr lang="hu-HU" smtClean="0">
                <a:cs typeface="Arial" pitchFamily="34" charset="0"/>
              </a:rPr>
              <a:pPr/>
              <a:t>2</a:t>
            </a:fld>
            <a:endParaRPr lang="hu-HU">
              <a:cs typeface="Arial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46A4444-43FA-4933-B738-09A7BCF8F38C}" type="slidenum">
              <a:rPr lang="hu-HU" smtClean="0">
                <a:cs typeface="Arial" pitchFamily="34" charset="0"/>
              </a:rPr>
              <a:pPr/>
              <a:t>4</a:t>
            </a:fld>
            <a:endParaRPr lang="hu-HU">
              <a:cs typeface="Arial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4F281B0-CBE8-4263-9111-E38B730F8A06}" type="slidenum">
              <a:rPr lang="hu-HU" smtClean="0">
                <a:cs typeface="Arial" pitchFamily="34" charset="0"/>
              </a:rPr>
              <a:pPr/>
              <a:t>7</a:t>
            </a:fld>
            <a:endParaRPr lang="hu-HU">
              <a:cs typeface="Arial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hu-HU"/>
              <a:t>ddd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hu-HU"/>
          </a:p>
        </p:txBody>
      </p:sp>
      <p:sp>
        <p:nvSpPr>
          <p:cNvPr id="8294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E96725-DF8C-48ED-BF33-5E835E6F929D}" type="slidenum">
              <a:rPr lang="hu-HU" smtClean="0">
                <a:cs typeface="Arial" pitchFamily="34" charset="0"/>
              </a:rPr>
              <a:pPr/>
              <a:t>26</a:t>
            </a:fld>
            <a:endParaRPr lang="hu-HU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7FAA2F-5D23-425F-84C9-45C0AEC2C0E4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C6446-02B3-4B30-BF5A-4D3C09AAB528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990D1B-F97B-4FEF-B136-8A0268BE9DF6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3890B-5730-4528-B450-E1D4F6F7C23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68A073-57AB-4295-8B1A-3AFA9B1C0BD6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E3C647-5AD3-4A21-9C19-2CCBB4054562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671FF4-49E1-4FB3-B9E8-8BBBD260F7A0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806FE-93AB-4316-A30A-09846426F692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A4149A-DD2B-43A9-8FE0-8447B72B0A32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4FACD-544A-4AFF-81ED-130A3A9F104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ADC2EE-09B4-48B9-BE78-9A7BCC73C44D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2D7425-0C32-49A6-B16E-EA5C69708B0E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262B1D-C913-4D8B-8891-A71F2021678B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F7F2F-05D3-43E7-899A-5B893BED104F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1F0406-F6B5-4186-A65C-82B3B5086E3D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453266-066C-4FBA-94FC-7DDDB3F18FB7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1EDD76-CED0-45D1-9F0E-EDBD751BE0F6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56742-9BD5-40E6-9F69-E389C6AB7486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3A3D85-8659-423E-AC6B-05A77FDC8E62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3C5A2-6CF5-4097-97AE-885B3156435D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F0B530-4C9B-4538-BC14-1837B9D380A4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89E53-7E91-4BD1-BCA9-01380F05E7A6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Mintacím szerkesztése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9257C49-A3EB-4C4C-B6C1-31EDA17D3C7F}" type="datetimeFigureOut">
              <a:rPr lang="hu-HU"/>
              <a:pPr/>
              <a:t>2021. 01. 14.</a:t>
            </a:fld>
            <a:endParaRPr lang="hu-HU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DF13DF5-B5CE-4478-A499-DA28B217DE64}" type="slidenum">
              <a:rPr lang="hu-HU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" Target="slide12.xml"/><Relationship Id="rId7" Type="http://schemas.openxmlformats.org/officeDocument/2006/relationships/image" Target="../media/image18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3.xml"/><Relationship Id="rId9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" Target="slide18.xml"/><Relationship Id="rId7" Type="http://schemas.openxmlformats.org/officeDocument/2006/relationships/image" Target="../media/image1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29.png"/><Relationship Id="rId4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image" Target="../media/image2.jpeg"/><Relationship Id="rId2" Type="http://schemas.openxmlformats.org/officeDocument/2006/relationships/slide" Target="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29.png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29.png"/><Relationship Id="rId7" Type="http://schemas.openxmlformats.org/officeDocument/2006/relationships/slide" Target="slide34.xml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6" Type="http://schemas.openxmlformats.org/officeDocument/2006/relationships/slide" Target="slide32.xml"/><Relationship Id="rId5" Type="http://schemas.openxmlformats.org/officeDocument/2006/relationships/slide" Target="slide33.xml"/><Relationship Id="rId4" Type="http://schemas.openxmlformats.org/officeDocument/2006/relationships/slide" Target="slide35.xml"/><Relationship Id="rId9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7.png"/><Relationship Id="rId2" Type="http://schemas.openxmlformats.org/officeDocument/2006/relationships/slide" Target="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2.xml"/><Relationship Id="rId3" Type="http://schemas.openxmlformats.org/officeDocument/2006/relationships/slide" Target="slide42.xml"/><Relationship Id="rId7" Type="http://schemas.openxmlformats.org/officeDocument/2006/relationships/slide" Target="slide46.xml"/><Relationship Id="rId12" Type="http://schemas.openxmlformats.org/officeDocument/2006/relationships/slide" Target="slide51.xml"/><Relationship Id="rId2" Type="http://schemas.openxmlformats.org/officeDocument/2006/relationships/slide" Target="slide4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5.xml"/><Relationship Id="rId11" Type="http://schemas.openxmlformats.org/officeDocument/2006/relationships/slide" Target="slide50.xml"/><Relationship Id="rId5" Type="http://schemas.openxmlformats.org/officeDocument/2006/relationships/slide" Target="slide44.xml"/><Relationship Id="rId15" Type="http://schemas.openxmlformats.org/officeDocument/2006/relationships/image" Target="../media/image2.jpeg"/><Relationship Id="rId10" Type="http://schemas.openxmlformats.org/officeDocument/2006/relationships/slide" Target="slide49.xml"/><Relationship Id="rId4" Type="http://schemas.openxmlformats.org/officeDocument/2006/relationships/slide" Target="slide43.xml"/><Relationship Id="rId9" Type="http://schemas.openxmlformats.org/officeDocument/2006/relationships/slide" Target="slide48.xml"/><Relationship Id="rId1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9"/>
          <p:cNvSpPr>
            <a:spLocks noChangeArrowheads="1"/>
          </p:cNvSpPr>
          <p:nvPr/>
        </p:nvSpPr>
        <p:spPr bwMode="auto">
          <a:xfrm>
            <a:off x="1588" y="1412875"/>
            <a:ext cx="4138612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Iránytű a jövedelmező üzletmenethez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541338" y="4352925"/>
            <a:ext cx="151765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74520">
            <a:spAutoFit/>
          </a:bodyPr>
          <a:lstStyle/>
          <a:p>
            <a:endParaRPr lang="hu-HU"/>
          </a:p>
        </p:txBody>
      </p:sp>
      <p:sp>
        <p:nvSpPr>
          <p:cNvPr id="20488" name="Rectangle 11"/>
          <p:cNvSpPr>
            <a:spLocks noChangeArrowheads="1"/>
          </p:cNvSpPr>
          <p:nvPr/>
        </p:nvSpPr>
        <p:spPr bwMode="auto">
          <a:xfrm>
            <a:off x="179388" y="2132856"/>
            <a:ext cx="2520950" cy="3959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hu-HU" sz="2400" b="1" dirty="0">
                <a:solidFill>
                  <a:srgbClr val="262673"/>
                </a:solidFill>
                <a:latin typeface="Verdana" pitchFamily="34" charset="0"/>
              </a:rPr>
              <a:t>CLIPPER</a:t>
            </a:r>
            <a:br>
              <a:rPr lang="hu-HU" sz="2400" b="1" dirty="0">
                <a:solidFill>
                  <a:srgbClr val="262673"/>
                </a:solidFill>
                <a:latin typeface="Verdana" pitchFamily="34" charset="0"/>
              </a:rPr>
            </a:br>
            <a:r>
              <a:rPr lang="hu-HU" sz="1200" b="1" dirty="0">
                <a:solidFill>
                  <a:srgbClr val="262673"/>
                </a:solidFill>
                <a:latin typeface="Verdana" pitchFamily="34" charset="0"/>
              </a:rPr>
              <a:t>PREZENTÁCIÓ</a:t>
            </a:r>
          </a:p>
          <a:p>
            <a:pPr algn="ctr"/>
            <a:endParaRPr lang="hu-HU" sz="2400" b="1" dirty="0">
              <a:solidFill>
                <a:srgbClr val="262673"/>
              </a:solidFill>
              <a:latin typeface="Verdana" pitchFamily="34" charset="0"/>
            </a:endParaRPr>
          </a:p>
          <a:p>
            <a:pPr algn="ctr"/>
            <a:br>
              <a:rPr lang="hu-HU" sz="2400" dirty="0">
                <a:solidFill>
                  <a:srgbClr val="0099CC"/>
                </a:solidFill>
              </a:rPr>
            </a:br>
            <a:br>
              <a:rPr lang="hu-HU" sz="2800" b="1" dirty="0">
                <a:solidFill>
                  <a:srgbClr val="0099CC"/>
                </a:solidFill>
              </a:rPr>
            </a:br>
            <a:endParaRPr lang="hu-HU" sz="1400" b="1" dirty="0">
              <a:solidFill>
                <a:srgbClr val="0099CC"/>
              </a:solidFill>
            </a:endParaRPr>
          </a:p>
        </p:txBody>
      </p:sp>
      <p:pic>
        <p:nvPicPr>
          <p:cNvPr id="20489" name="Picture 18" descr="clipper logo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lip_erp2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5257006"/>
            <a:ext cx="1304925" cy="476250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539552" y="5805264"/>
            <a:ext cx="1656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4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4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400" dirty="0">
              <a:solidFill>
                <a:srgbClr val="0070C0"/>
              </a:solidFill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848D56F-A485-424B-A788-0157C1010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9" y="4005064"/>
            <a:ext cx="2502519" cy="858006"/>
          </a:xfrm>
          <a:prstGeom prst="rect">
            <a:avLst/>
          </a:prstGeom>
        </p:spPr>
      </p:pic>
      <p:pic>
        <p:nvPicPr>
          <p:cNvPr id="58370" name="Kép 13">
            <a:extLst>
              <a:ext uri="{FF2B5EF4-FFF2-40B4-BE49-F238E27FC236}">
                <a16:creationId xmlns:a16="http://schemas.microsoft.com/office/drawing/2014/main" id="{8F386D66-E086-41AA-8020-DC556666D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572045"/>
            <a:ext cx="2520950" cy="2333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3" y="2205038"/>
            <a:ext cx="4537075" cy="4105275"/>
          </a:xfrm>
        </p:spPr>
        <p:txBody>
          <a:bodyPr/>
          <a:lstStyle/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Jól szervezett, többszintű munkamegosztást támogató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Üzleti folyamatokra épülő</a:t>
            </a:r>
          </a:p>
          <a:p>
            <a:pPr>
              <a:buClr>
                <a:srgbClr val="CC0000"/>
              </a:buClr>
              <a:buSzPct val="65000"/>
              <a:buFontTx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Integrált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Rugalmas, felhasználóbarát</a:t>
            </a:r>
          </a:p>
          <a:p>
            <a:pPr>
              <a:buClr>
                <a:srgbClr val="E29700"/>
              </a:buClr>
              <a:buFont typeface="Wingdings" pitchFamily="2" charset="2"/>
              <a:buNone/>
            </a:pPr>
            <a:endParaRPr lang="hu-HU" sz="20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FontTx/>
              <a:buNone/>
            </a:pPr>
            <a:r>
              <a:rPr lang="hu-HU" sz="2000" b="1" dirty="0">
                <a:solidFill>
                  <a:srgbClr val="CC0000"/>
                </a:solidFill>
                <a:latin typeface="Verdana" pitchFamily="34" charset="0"/>
              </a:rPr>
              <a:t>TERMELÉSIRÁNYÍTÁSI </a:t>
            </a:r>
          </a:p>
          <a:p>
            <a:pPr>
              <a:buFontTx/>
              <a:buNone/>
            </a:pPr>
            <a:r>
              <a:rPr lang="hu-HU" sz="2000" b="1" dirty="0">
                <a:solidFill>
                  <a:srgbClr val="CC0000"/>
                </a:solidFill>
                <a:latin typeface="Verdana" pitchFamily="34" charset="0"/>
              </a:rPr>
              <a:t>INFORMÁCIÓS  RENDSZER</a:t>
            </a:r>
          </a:p>
        </p:txBody>
      </p:sp>
      <p:sp>
        <p:nvSpPr>
          <p:cNvPr id="21508" name="Text Box 19"/>
          <p:cNvSpPr txBox="1">
            <a:spLocks noChangeArrowheads="1"/>
          </p:cNvSpPr>
          <p:nvPr/>
        </p:nvSpPr>
        <p:spPr bwMode="auto">
          <a:xfrm>
            <a:off x="2339975" y="6491288"/>
            <a:ext cx="4484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de-DE"/>
          </a:p>
        </p:txBody>
      </p:sp>
      <p:sp>
        <p:nvSpPr>
          <p:cNvPr id="21509" name="Rectangle 23"/>
          <p:cNvSpPr>
            <a:spLocks noChangeArrowheads="1"/>
          </p:cNvSpPr>
          <p:nvPr/>
        </p:nvSpPr>
        <p:spPr bwMode="auto">
          <a:xfrm>
            <a:off x="4252913" y="1871663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de-DE" sz="1600" b="1">
              <a:latin typeface="Tahoma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Az Ön vállalata hatékony működéséhez </a:t>
            </a:r>
          </a:p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elengedhetetlen eszköz egy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21511" name="Picture 18" descr="clipper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738688"/>
            <a:ext cx="4097337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8" descr="clipper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lip_erp2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260648"/>
            <a:ext cx="1304925" cy="476250"/>
          </a:xfrm>
          <a:prstGeom prst="rect">
            <a:avLst/>
          </a:prstGeom>
          <a:noFill/>
        </p:spPr>
      </p:pic>
      <p:sp>
        <p:nvSpPr>
          <p:cNvPr id="9" name="Téglalap 8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0075" y="2133600"/>
            <a:ext cx="3251200" cy="2590800"/>
          </a:xfrm>
        </p:spPr>
        <p:txBody>
          <a:bodyPr/>
          <a:lstStyle/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a termelésben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a szolgáltatási folyamatokban</a:t>
            </a:r>
          </a:p>
          <a:p>
            <a:pPr>
              <a:buClr>
                <a:srgbClr val="CC0000"/>
              </a:buClr>
              <a:buSzPct val="65000"/>
              <a:buFontTx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az eladásban</a:t>
            </a:r>
          </a:p>
          <a:p>
            <a:pPr>
              <a:buClr>
                <a:srgbClr val="E29700"/>
              </a:buClr>
              <a:buFont typeface="Wingdings" pitchFamily="2" charset="2"/>
              <a:buNone/>
            </a:pPr>
            <a:endParaRPr lang="hu-HU" sz="24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FontTx/>
              <a:buNone/>
            </a:pPr>
            <a:endParaRPr lang="hu-HU" sz="2800" b="1" dirty="0">
              <a:solidFill>
                <a:schemeClr val="accent2"/>
              </a:solidFill>
              <a:latin typeface="Verdana" pitchFamily="34" charset="0"/>
            </a:endParaRPr>
          </a:p>
          <a:p>
            <a:pPr algn="ctr">
              <a:buFontTx/>
              <a:buNone/>
            </a:pPr>
            <a:endParaRPr lang="hu-HU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2532" name="Rectangle 17"/>
          <p:cNvSpPr>
            <a:spLocks noGrp="1"/>
          </p:cNvSpPr>
          <p:nvPr>
            <p:ph type="body" sz="half" idx="4294967295"/>
          </p:nvPr>
        </p:nvSpPr>
        <p:spPr>
          <a:xfrm>
            <a:off x="4716463" y="2205038"/>
            <a:ext cx="4038600" cy="2735262"/>
          </a:xfrm>
        </p:spPr>
        <p:txBody>
          <a:bodyPr/>
          <a:lstStyle/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a beszerzésben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a minőségügyben</a:t>
            </a:r>
          </a:p>
          <a:p>
            <a:pPr>
              <a:buClr>
                <a:srgbClr val="CC0000"/>
              </a:buClr>
              <a:buSzPct val="65000"/>
              <a:buFontTx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a </a:t>
            </a:r>
            <a:r>
              <a:rPr lang="hu-HU" sz="1800" dirty="0" err="1">
                <a:solidFill>
                  <a:schemeClr val="accent2"/>
                </a:solidFill>
                <a:latin typeface="Verdana" pitchFamily="34" charset="0"/>
              </a:rPr>
              <a:t>kontrolling-ban</a:t>
            </a: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E29700"/>
              </a:buClr>
              <a:buFont typeface="Wingdings" pitchFamily="2" charset="2"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FontTx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 CLIPPER segítséget nyújt Önnek: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8" name="Kép 17" descr="Kép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284" y="5014923"/>
            <a:ext cx="8159750" cy="1663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8" name="Picture 18" descr="clipper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lip_erp2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Line 9"/>
          <p:cNvSpPr>
            <a:spLocks noChangeShapeType="1"/>
          </p:cNvSpPr>
          <p:nvPr/>
        </p:nvSpPr>
        <p:spPr bwMode="auto">
          <a:xfrm>
            <a:off x="500063" y="2643188"/>
            <a:ext cx="8318500" cy="46037"/>
          </a:xfrm>
          <a:prstGeom prst="line">
            <a:avLst/>
          </a:prstGeom>
          <a:noFill/>
          <a:ln w="26670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23555" name="Text Box 16"/>
          <p:cNvSpPr txBox="1">
            <a:spLocks noChangeArrowheads="1"/>
          </p:cNvSpPr>
          <p:nvPr/>
        </p:nvSpPr>
        <p:spPr bwMode="auto">
          <a:xfrm>
            <a:off x="630998" y="5281525"/>
            <a:ext cx="170875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A francia </a:t>
            </a:r>
            <a:r>
              <a:rPr lang="hu-HU" sz="1200" b="1" dirty="0" err="1">
                <a:solidFill>
                  <a:schemeClr val="accent2"/>
                </a:solidFill>
                <a:latin typeface="Verdana" pitchFamily="34" charset="0"/>
              </a:rPr>
              <a:t>Clip</a:t>
            </a: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r>
              <a:rPr lang="hu-HU" sz="1200" b="1" dirty="0" err="1">
                <a:solidFill>
                  <a:schemeClr val="accent2"/>
                </a:solidFill>
                <a:latin typeface="Verdana" pitchFamily="34" charset="0"/>
              </a:rPr>
              <a:t>Industrie</a:t>
            </a: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kidolgozta, majd kifejlesztette az első verziót DOS-ban</a:t>
            </a:r>
          </a:p>
        </p:txBody>
      </p:sp>
      <p:sp>
        <p:nvSpPr>
          <p:cNvPr id="23556" name="Text Box 17"/>
          <p:cNvSpPr txBox="1">
            <a:spLocks noChangeArrowheads="1"/>
          </p:cNvSpPr>
          <p:nvPr/>
        </p:nvSpPr>
        <p:spPr bwMode="auto">
          <a:xfrm>
            <a:off x="1762919" y="4217439"/>
            <a:ext cx="108089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100" b="1" dirty="0">
                <a:solidFill>
                  <a:schemeClr val="accent2"/>
                </a:solidFill>
                <a:latin typeface="Verdana" pitchFamily="34" charset="0"/>
              </a:rPr>
              <a:t>Megjelenik </a:t>
            </a:r>
            <a:r>
              <a:rPr lang="hu-HU" sz="1400" b="1" dirty="0">
                <a:solidFill>
                  <a:schemeClr val="accent2"/>
                </a:solidFill>
                <a:latin typeface="Verdana" pitchFamily="34" charset="0"/>
              </a:rPr>
              <a:t>CLIPPER </a:t>
            </a: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Windows változata</a:t>
            </a:r>
          </a:p>
        </p:txBody>
      </p:sp>
      <p:sp>
        <p:nvSpPr>
          <p:cNvPr id="23557" name="Text Box 18"/>
          <p:cNvSpPr txBox="1">
            <a:spLocks noChangeArrowheads="1"/>
          </p:cNvSpPr>
          <p:nvPr/>
        </p:nvSpPr>
        <p:spPr bwMode="auto">
          <a:xfrm>
            <a:off x="2220831" y="5213811"/>
            <a:ext cx="151216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400" b="1" dirty="0">
                <a:solidFill>
                  <a:schemeClr val="accent2"/>
                </a:solidFill>
                <a:latin typeface="Verdana" pitchFamily="34" charset="0"/>
              </a:rPr>
              <a:t>CLIPPER3 </a:t>
            </a: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magyarországi forgalmazó: </a:t>
            </a:r>
            <a:r>
              <a:rPr lang="hu-HU" sz="1200" b="1" dirty="0" err="1">
                <a:solidFill>
                  <a:schemeClr val="accent2"/>
                </a:solidFill>
                <a:latin typeface="Verdana" pitchFamily="34" charset="0"/>
              </a:rPr>
              <a:t>Imagement</a:t>
            </a: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Kft</a:t>
            </a:r>
          </a:p>
        </p:txBody>
      </p:sp>
      <p:sp>
        <p:nvSpPr>
          <p:cNvPr id="23558" name="Text Box 19"/>
          <p:cNvSpPr txBox="1">
            <a:spLocks noChangeArrowheads="1"/>
          </p:cNvSpPr>
          <p:nvPr/>
        </p:nvSpPr>
        <p:spPr bwMode="auto">
          <a:xfrm>
            <a:off x="1199336" y="2474913"/>
            <a:ext cx="792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1988</a:t>
            </a:r>
          </a:p>
        </p:txBody>
      </p:sp>
      <p:sp>
        <p:nvSpPr>
          <p:cNvPr id="23559" name="Text Box 20"/>
          <p:cNvSpPr txBox="1">
            <a:spLocks noChangeArrowheads="1"/>
          </p:cNvSpPr>
          <p:nvPr/>
        </p:nvSpPr>
        <p:spPr bwMode="auto">
          <a:xfrm>
            <a:off x="1922749" y="2482331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1996</a:t>
            </a:r>
          </a:p>
        </p:txBody>
      </p:sp>
      <p:sp>
        <p:nvSpPr>
          <p:cNvPr id="23560" name="Text Box 21"/>
          <p:cNvSpPr txBox="1">
            <a:spLocks noChangeArrowheads="1"/>
          </p:cNvSpPr>
          <p:nvPr/>
        </p:nvSpPr>
        <p:spPr bwMode="auto">
          <a:xfrm>
            <a:off x="2625840" y="2485418"/>
            <a:ext cx="792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2003</a:t>
            </a:r>
          </a:p>
        </p:txBody>
      </p:sp>
      <p:sp>
        <p:nvSpPr>
          <p:cNvPr id="7193" name="Rectangle 25"/>
          <p:cNvSpPr>
            <a:spLocks noGrp="1" noChangeArrowheads="1"/>
          </p:cNvSpPr>
          <p:nvPr>
            <p:ph type="title" idx="4294967295"/>
          </p:nvPr>
        </p:nvSpPr>
        <p:spPr>
          <a:xfrm>
            <a:off x="2771800" y="0"/>
            <a:ext cx="4752528" cy="1143000"/>
          </a:xfrm>
          <a:noFill/>
        </p:spPr>
        <p:txBody>
          <a:bodyPr/>
          <a:lstStyle/>
          <a:p>
            <a:r>
              <a:rPr lang="hu-HU" sz="1600" b="1" dirty="0">
                <a:solidFill>
                  <a:srgbClr val="CC0000"/>
                </a:solidFill>
                <a:latin typeface="Verdana" pitchFamily="34" charset="0"/>
              </a:rPr>
              <a:t>1986 óta az ügyfelek szolgálatában</a:t>
            </a:r>
          </a:p>
        </p:txBody>
      </p:sp>
      <p:sp>
        <p:nvSpPr>
          <p:cNvPr id="23562" name="Text Box 27"/>
          <p:cNvSpPr txBox="1">
            <a:spLocks noChangeArrowheads="1"/>
          </p:cNvSpPr>
          <p:nvPr/>
        </p:nvSpPr>
        <p:spPr bwMode="auto">
          <a:xfrm>
            <a:off x="250824" y="4149725"/>
            <a:ext cx="129683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1400" b="1" dirty="0" err="1">
                <a:solidFill>
                  <a:schemeClr val="accent2"/>
                </a:solidFill>
                <a:latin typeface="Verdana" pitchFamily="34" charset="0"/>
              </a:rPr>
              <a:t>Clip</a:t>
            </a:r>
            <a:r>
              <a:rPr lang="hu-HU" sz="1400" b="1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r>
              <a:rPr lang="hu-HU" sz="1400" b="1" dirty="0" err="1">
                <a:solidFill>
                  <a:schemeClr val="accent2"/>
                </a:solidFill>
                <a:latin typeface="Verdana" pitchFamily="34" charset="0"/>
              </a:rPr>
              <a:t>Industrie</a:t>
            </a:r>
            <a:r>
              <a:rPr lang="hu-HU" sz="1400" b="1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megalapítás   (CLIPPER fejlesztője)</a:t>
            </a:r>
          </a:p>
        </p:txBody>
      </p:sp>
      <p:sp>
        <p:nvSpPr>
          <p:cNvPr id="23563" name="Text Box 28"/>
          <p:cNvSpPr txBox="1">
            <a:spLocks noChangeArrowheads="1"/>
          </p:cNvSpPr>
          <p:nvPr/>
        </p:nvSpPr>
        <p:spPr bwMode="auto">
          <a:xfrm>
            <a:off x="468404" y="2472030"/>
            <a:ext cx="792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1986</a:t>
            </a:r>
          </a:p>
        </p:txBody>
      </p:sp>
      <p:sp>
        <p:nvSpPr>
          <p:cNvPr id="23564" name="Line 36"/>
          <p:cNvSpPr>
            <a:spLocks noChangeShapeType="1"/>
          </p:cNvSpPr>
          <p:nvPr/>
        </p:nvSpPr>
        <p:spPr bwMode="auto">
          <a:xfrm>
            <a:off x="900113" y="2852738"/>
            <a:ext cx="0" cy="12969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65" name="Line 37"/>
          <p:cNvSpPr>
            <a:spLocks noChangeShapeType="1"/>
          </p:cNvSpPr>
          <p:nvPr/>
        </p:nvSpPr>
        <p:spPr bwMode="auto">
          <a:xfrm>
            <a:off x="1547664" y="2852738"/>
            <a:ext cx="0" cy="23764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66" name="Line 38"/>
          <p:cNvSpPr>
            <a:spLocks noChangeShapeType="1"/>
          </p:cNvSpPr>
          <p:nvPr/>
        </p:nvSpPr>
        <p:spPr bwMode="auto">
          <a:xfrm>
            <a:off x="2327499" y="2852738"/>
            <a:ext cx="0" cy="12969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67" name="Line 39"/>
          <p:cNvSpPr>
            <a:spLocks noChangeShapeType="1"/>
          </p:cNvSpPr>
          <p:nvPr/>
        </p:nvSpPr>
        <p:spPr bwMode="auto">
          <a:xfrm>
            <a:off x="2987824" y="2852738"/>
            <a:ext cx="0" cy="23764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68" name="Text Box 40"/>
          <p:cNvSpPr txBox="1">
            <a:spLocks noChangeArrowheads="1"/>
          </p:cNvSpPr>
          <p:nvPr/>
        </p:nvSpPr>
        <p:spPr bwMode="auto">
          <a:xfrm>
            <a:off x="3337287" y="2480547"/>
            <a:ext cx="792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2005</a:t>
            </a:r>
          </a:p>
        </p:txBody>
      </p:sp>
      <p:sp>
        <p:nvSpPr>
          <p:cNvPr id="23569" name="Line 41"/>
          <p:cNvSpPr>
            <a:spLocks noChangeShapeType="1"/>
          </p:cNvSpPr>
          <p:nvPr/>
        </p:nvSpPr>
        <p:spPr bwMode="auto">
          <a:xfrm>
            <a:off x="3707904" y="2852738"/>
            <a:ext cx="0" cy="12969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70" name="Text Box 42"/>
          <p:cNvSpPr txBox="1">
            <a:spLocks noChangeArrowheads="1"/>
          </p:cNvSpPr>
          <p:nvPr/>
        </p:nvSpPr>
        <p:spPr bwMode="auto">
          <a:xfrm>
            <a:off x="3078576" y="4119668"/>
            <a:ext cx="137965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hu-HU" sz="1400" b="1" dirty="0">
                <a:solidFill>
                  <a:schemeClr val="accent2"/>
                </a:solidFill>
                <a:latin typeface="Verdana" pitchFamily="34" charset="0"/>
              </a:rPr>
              <a:t>CLIPPER4</a:t>
            </a:r>
            <a:endParaRPr lang="hu-HU" sz="1200" b="1" dirty="0">
              <a:solidFill>
                <a:schemeClr val="accent2"/>
              </a:solidFill>
              <a:latin typeface="Verdana" pitchFamily="34" charset="0"/>
            </a:endParaRPr>
          </a:p>
          <a:p>
            <a:pPr algn="just">
              <a:spcBef>
                <a:spcPts val="0"/>
              </a:spcBef>
            </a:pPr>
            <a:r>
              <a:rPr lang="hu-HU" sz="1100" b="1" dirty="0">
                <a:solidFill>
                  <a:schemeClr val="accent2"/>
                </a:solidFill>
                <a:latin typeface="Verdana" pitchFamily="34" charset="0"/>
              </a:rPr>
              <a:t>Referencia cégek: </a:t>
            </a: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r>
              <a:rPr lang="hu-HU" sz="1200" b="1" dirty="0" err="1">
                <a:solidFill>
                  <a:schemeClr val="accent2"/>
                </a:solidFill>
                <a:latin typeface="Verdana" pitchFamily="34" charset="0"/>
              </a:rPr>
              <a:t>Toolstyle</a:t>
            </a: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Kft</a:t>
            </a: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4S2000 Kft</a:t>
            </a:r>
          </a:p>
        </p:txBody>
      </p:sp>
      <p:sp>
        <p:nvSpPr>
          <p:cNvPr id="23571" name="Text Box 45"/>
          <p:cNvSpPr txBox="1">
            <a:spLocks noChangeArrowheads="1"/>
          </p:cNvSpPr>
          <p:nvPr/>
        </p:nvSpPr>
        <p:spPr bwMode="auto">
          <a:xfrm>
            <a:off x="4072640" y="2480547"/>
            <a:ext cx="78134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2007</a:t>
            </a:r>
          </a:p>
        </p:txBody>
      </p:sp>
      <p:sp>
        <p:nvSpPr>
          <p:cNvPr id="23572" name="Line 46"/>
          <p:cNvSpPr>
            <a:spLocks noChangeShapeType="1"/>
          </p:cNvSpPr>
          <p:nvPr/>
        </p:nvSpPr>
        <p:spPr bwMode="auto">
          <a:xfrm>
            <a:off x="4458235" y="2852713"/>
            <a:ext cx="0" cy="23764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74" name="Text Box 49"/>
          <p:cNvSpPr txBox="1">
            <a:spLocks noChangeArrowheads="1"/>
          </p:cNvSpPr>
          <p:nvPr/>
        </p:nvSpPr>
        <p:spPr bwMode="auto">
          <a:xfrm>
            <a:off x="4776387" y="2480547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2011</a:t>
            </a:r>
          </a:p>
        </p:txBody>
      </p:sp>
      <p:sp>
        <p:nvSpPr>
          <p:cNvPr id="23575" name="Text Box 50"/>
          <p:cNvSpPr txBox="1">
            <a:spLocks noChangeArrowheads="1"/>
          </p:cNvSpPr>
          <p:nvPr/>
        </p:nvSpPr>
        <p:spPr bwMode="auto">
          <a:xfrm>
            <a:off x="3864244" y="5213811"/>
            <a:ext cx="15121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További referenciák:</a:t>
            </a: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GIA-FORM Kft</a:t>
            </a: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METAL99 Kft</a:t>
            </a:r>
          </a:p>
        </p:txBody>
      </p:sp>
      <p:sp>
        <p:nvSpPr>
          <p:cNvPr id="23576" name="Line 51"/>
          <p:cNvSpPr>
            <a:spLocks noChangeShapeType="1"/>
          </p:cNvSpPr>
          <p:nvPr/>
        </p:nvSpPr>
        <p:spPr bwMode="auto">
          <a:xfrm>
            <a:off x="5220072" y="2852093"/>
            <a:ext cx="0" cy="12969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77" name="Rectangle 54"/>
          <p:cNvSpPr>
            <a:spLocks noChangeArrowheads="1"/>
          </p:cNvSpPr>
          <p:nvPr/>
        </p:nvSpPr>
        <p:spPr bwMode="auto">
          <a:xfrm>
            <a:off x="5580112" y="2487613"/>
            <a:ext cx="7681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2013</a:t>
            </a:r>
          </a:p>
        </p:txBody>
      </p:sp>
      <p:sp>
        <p:nvSpPr>
          <p:cNvPr id="23578" name="Line 60"/>
          <p:cNvSpPr>
            <a:spLocks noChangeShapeType="1"/>
          </p:cNvSpPr>
          <p:nvPr/>
        </p:nvSpPr>
        <p:spPr bwMode="auto">
          <a:xfrm>
            <a:off x="5975530" y="2850455"/>
            <a:ext cx="0" cy="237648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79" name="Text Box 61"/>
          <p:cNvSpPr txBox="1">
            <a:spLocks noChangeArrowheads="1"/>
          </p:cNvSpPr>
          <p:nvPr/>
        </p:nvSpPr>
        <p:spPr bwMode="auto">
          <a:xfrm>
            <a:off x="6143255" y="3977692"/>
            <a:ext cx="1225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1400" b="1" dirty="0">
                <a:solidFill>
                  <a:schemeClr val="accent2"/>
                </a:solidFill>
                <a:latin typeface="Verdana" pitchFamily="34" charset="0"/>
              </a:rPr>
              <a:t>CLIPPER7</a:t>
            </a:r>
            <a:r>
              <a:rPr lang="hu-HU" sz="1200" dirty="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35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 CLIPPER történeti áttekintése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23582" name="Rectangle 54"/>
          <p:cNvSpPr>
            <a:spLocks noChangeArrowheads="1"/>
          </p:cNvSpPr>
          <p:nvPr/>
        </p:nvSpPr>
        <p:spPr bwMode="auto">
          <a:xfrm>
            <a:off x="6260184" y="2487613"/>
            <a:ext cx="89944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2015…</a:t>
            </a:r>
          </a:p>
        </p:txBody>
      </p:sp>
      <p:sp>
        <p:nvSpPr>
          <p:cNvPr id="23583" name="Line 60"/>
          <p:cNvSpPr>
            <a:spLocks noChangeShapeType="1"/>
          </p:cNvSpPr>
          <p:nvPr/>
        </p:nvSpPr>
        <p:spPr bwMode="auto">
          <a:xfrm>
            <a:off x="6709905" y="2889250"/>
            <a:ext cx="0" cy="10795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3584" name="Rectangle 33"/>
          <p:cNvSpPr>
            <a:spLocks noChangeArrowheads="1"/>
          </p:cNvSpPr>
          <p:nvPr/>
        </p:nvSpPr>
        <p:spPr bwMode="auto">
          <a:xfrm>
            <a:off x="5457599" y="5271619"/>
            <a:ext cx="10358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CLIPPER6</a:t>
            </a:r>
          </a:p>
        </p:txBody>
      </p:sp>
      <p:pic>
        <p:nvPicPr>
          <p:cNvPr id="23587" name="Picture 18" descr="clipper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4406163" y="4095750"/>
            <a:ext cx="156935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Új forgalmazó</a:t>
            </a:r>
          </a:p>
          <a:p>
            <a:pPr algn="ctr">
              <a:spcBef>
                <a:spcPct val="50000"/>
              </a:spcBef>
            </a:pPr>
            <a:endParaRPr lang="hu-HU" sz="1200" b="1" dirty="0">
              <a:solidFill>
                <a:schemeClr val="accent2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endParaRPr lang="hu-HU" sz="1200" b="1" dirty="0">
              <a:solidFill>
                <a:schemeClr val="accent2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hu-HU" sz="1200" b="1" dirty="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34" name="Picture 2" descr="clip_erp2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36" name="Téglalap 35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  <p:pic>
        <p:nvPicPr>
          <p:cNvPr id="37" name="Picture 2" descr="clip_erp2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509120"/>
            <a:ext cx="864096" cy="315364"/>
          </a:xfrm>
          <a:prstGeom prst="rect">
            <a:avLst/>
          </a:prstGeom>
          <a:noFill/>
        </p:spPr>
      </p:pic>
      <p:sp>
        <p:nvSpPr>
          <p:cNvPr id="38" name="Téglalap 37"/>
          <p:cNvSpPr/>
          <p:nvPr/>
        </p:nvSpPr>
        <p:spPr>
          <a:xfrm>
            <a:off x="4427984" y="4869160"/>
            <a:ext cx="151216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05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5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50" dirty="0">
              <a:solidFill>
                <a:srgbClr val="0070C0"/>
              </a:solidFill>
            </a:endParaRPr>
          </a:p>
        </p:txBody>
      </p:sp>
      <p:sp>
        <p:nvSpPr>
          <p:cNvPr id="39" name="Rectangle 54">
            <a:extLst>
              <a:ext uri="{FF2B5EF4-FFF2-40B4-BE49-F238E27FC236}">
                <a16:creationId xmlns:a16="http://schemas.microsoft.com/office/drawing/2014/main" id="{19063D9F-AB66-4786-9DE3-2B714E432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1292" y="2487613"/>
            <a:ext cx="10448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1600" b="1" i="1" dirty="0">
                <a:solidFill>
                  <a:schemeClr val="bg1"/>
                </a:solidFill>
                <a:latin typeface="Verdana" pitchFamily="34" charset="0"/>
              </a:rPr>
              <a:t>2018…</a:t>
            </a:r>
          </a:p>
        </p:txBody>
      </p:sp>
      <p:sp>
        <p:nvSpPr>
          <p:cNvPr id="40" name="Line 60">
            <a:extLst>
              <a:ext uri="{FF2B5EF4-FFF2-40B4-BE49-F238E27FC236}">
                <a16:creationId xmlns:a16="http://schemas.microsoft.com/office/drawing/2014/main" id="{5C6E1A51-ECD1-476E-A167-E0B931176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2743" y="2889250"/>
            <a:ext cx="11519" cy="170104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42" name="Text Box 61">
            <a:extLst>
              <a:ext uri="{FF2B5EF4-FFF2-40B4-BE49-F238E27FC236}">
                <a16:creationId xmlns:a16="http://schemas.microsoft.com/office/drawing/2014/main" id="{A7ECFFF1-9CEA-45C1-8EB0-7E105F164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4842" y="4605520"/>
            <a:ext cx="1225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1400" b="1" dirty="0">
                <a:solidFill>
                  <a:schemeClr val="accent2"/>
                </a:solidFill>
                <a:latin typeface="Verdana" pitchFamily="34" charset="0"/>
              </a:rPr>
              <a:t>CLIPPER8</a:t>
            </a:r>
            <a:r>
              <a:rPr lang="hu-HU" sz="1200" dirty="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5"/>
          <p:cNvSpPr txBox="1">
            <a:spLocks noChangeArrowheads="1"/>
          </p:cNvSpPr>
          <p:nvPr/>
        </p:nvSpPr>
        <p:spPr bwMode="auto">
          <a:xfrm>
            <a:off x="900113" y="2565400"/>
            <a:ext cx="4392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de-DE"/>
          </a:p>
        </p:txBody>
      </p:sp>
      <p:sp>
        <p:nvSpPr>
          <p:cNvPr id="24579" name="Text Box 26"/>
          <p:cNvSpPr txBox="1">
            <a:spLocks noChangeArrowheads="1"/>
          </p:cNvSpPr>
          <p:nvPr/>
        </p:nvSpPr>
        <p:spPr bwMode="auto">
          <a:xfrm>
            <a:off x="971550" y="2276475"/>
            <a:ext cx="2808288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Magyarország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Franciaország,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Németország,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Nagy-Britannia,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Spanyolország,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Svájc,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b="1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Hong Kong</a:t>
            </a:r>
          </a:p>
          <a:p>
            <a:pPr algn="ctr">
              <a:spcBef>
                <a:spcPct val="50000"/>
              </a:spcBef>
              <a:buClr>
                <a:srgbClr val="E29700"/>
              </a:buClr>
              <a:buFont typeface="Wingdings" pitchFamily="2" charset="2"/>
              <a:buNone/>
            </a:pPr>
            <a:endParaRPr lang="hu-HU" sz="2400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4580" name="Text Box 27"/>
          <p:cNvSpPr txBox="1">
            <a:spLocks noChangeArrowheads="1"/>
          </p:cNvSpPr>
          <p:nvPr/>
        </p:nvSpPr>
        <p:spPr bwMode="auto">
          <a:xfrm>
            <a:off x="4643438" y="2349500"/>
            <a:ext cx="3240087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Belgium,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Csehország,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Szlovákia,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Marokkó,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Románia, </a:t>
            </a:r>
          </a:p>
          <a:p>
            <a:pPr>
              <a:spcBef>
                <a:spcPct val="5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 Tunézia</a:t>
            </a:r>
          </a:p>
        </p:txBody>
      </p:sp>
      <p:pic>
        <p:nvPicPr>
          <p:cNvPr id="24581" name="Picture 70" descr="drapeau_espag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72" descr="drapeau_hongr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4" descr="drapeau_roumani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76" descr="drapeau_suis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063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78" descr="drapeau_tunisi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425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80" descr="drapeau_belgiqu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788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82" descr="drapeau_tchequi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59563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84" descr="drapeau_slovaqui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19925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Picture 86" descr="drapeau_pologn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80288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0" name="Picture 88" descr="drapeau_maroc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40650" y="1557338"/>
            <a:ext cx="2095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5"/>
          <p:cNvSpPr>
            <a:spLocks noGrp="1" noChangeArrowheads="1"/>
          </p:cNvSpPr>
          <p:nvPr>
            <p:ph type="title" idx="4294967295"/>
          </p:nvPr>
        </p:nvSpPr>
        <p:spPr>
          <a:xfrm>
            <a:off x="2627784" y="0"/>
            <a:ext cx="4896544" cy="1143000"/>
          </a:xfrm>
          <a:noFill/>
        </p:spPr>
        <p:txBody>
          <a:bodyPr/>
          <a:lstStyle/>
          <a:p>
            <a:r>
              <a:rPr lang="hu-HU" sz="1600" b="1" dirty="0">
                <a:solidFill>
                  <a:srgbClr val="CC0000"/>
                </a:solidFill>
                <a:latin typeface="Verdana" pitchFamily="34" charset="0"/>
              </a:rPr>
              <a:t>Több, mint 1200 ügyfél szerte a világon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hu-HU" sz="1400" b="1" i="1">
                <a:solidFill>
                  <a:srgbClr val="002060"/>
                </a:solidFill>
                <a:latin typeface="Verdana" pitchFamily="34" charset="0"/>
              </a:rPr>
              <a:t>A CLIPPER nemzetközi referenciája:</a:t>
            </a:r>
            <a:endParaRPr lang="de-DE" sz="1400" b="1" i="1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24596" name="Picture 18" descr="clipper logo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lip_erp2_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9" name="Téglalap 18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5"/>
          <p:cNvSpPr txBox="1">
            <a:spLocks noChangeArrowheads="1"/>
          </p:cNvSpPr>
          <p:nvPr/>
        </p:nvSpPr>
        <p:spPr bwMode="auto">
          <a:xfrm>
            <a:off x="900113" y="2565400"/>
            <a:ext cx="4392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de-DE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1115616" y="2781672"/>
            <a:ext cx="6842125" cy="172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b="1" dirty="0">
                <a:solidFill>
                  <a:srgbClr val="CC0000"/>
                </a:solidFill>
                <a:latin typeface="Verdana" pitchFamily="34" charset="0"/>
              </a:rPr>
              <a:t>A CLIPPER a </a:t>
            </a:r>
          </a:p>
          <a:p>
            <a:pPr algn="ctr"/>
            <a:r>
              <a:rPr lang="hu-HU" b="1" dirty="0">
                <a:solidFill>
                  <a:srgbClr val="CC0000"/>
                </a:solidFill>
                <a:latin typeface="Verdana" pitchFamily="34" charset="0"/>
              </a:rPr>
              <a:t>kis és közepes vállalatok kategóriájában a </a:t>
            </a:r>
          </a:p>
          <a:p>
            <a:pPr algn="ctr"/>
            <a:r>
              <a:rPr lang="hu-HU" b="1" dirty="0">
                <a:solidFill>
                  <a:srgbClr val="CC0000"/>
                </a:solidFill>
                <a:latin typeface="Verdana" pitchFamily="34" charset="0"/>
              </a:rPr>
              <a:t>legkedvezőbb ár/érték aránnyal rendelkező </a:t>
            </a:r>
          </a:p>
          <a:p>
            <a:pPr algn="ctr"/>
            <a:r>
              <a:rPr lang="hu-HU" b="1" dirty="0">
                <a:solidFill>
                  <a:srgbClr val="CC0000"/>
                </a:solidFill>
                <a:latin typeface="Verdana" pitchFamily="34" charset="0"/>
              </a:rPr>
              <a:t>Termeléstámogató Integrált Informatikai Rendszer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259632" y="4509120"/>
            <a:ext cx="66773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/>
            </a:prstShdw>
          </a:effec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400" dirty="0">
                <a:latin typeface="Verdana" pitchFamily="34" charset="0"/>
              </a:rPr>
              <a:t> </a:t>
            </a:r>
            <a:r>
              <a:rPr lang="hu-HU" dirty="0">
                <a:solidFill>
                  <a:srgbClr val="000066"/>
                </a:solidFill>
                <a:latin typeface="Verdana" pitchFamily="34" charset="0"/>
              </a:rPr>
              <a:t>3-6 hónapos bevezetéssel az ÖSSZES modul elérhető</a:t>
            </a:r>
            <a:endParaRPr lang="de-DE" dirty="0">
              <a:solidFill>
                <a:srgbClr val="000066"/>
              </a:solidFill>
              <a:latin typeface="Verdana" pitchFamily="34" charset="0"/>
            </a:endParaRPr>
          </a:p>
          <a:p>
            <a:endParaRPr lang="hu-HU" dirty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hu-HU" sz="1400" b="1" i="1">
                <a:solidFill>
                  <a:srgbClr val="002060"/>
                </a:solidFill>
                <a:latin typeface="Verdana" pitchFamily="34" charset="0"/>
              </a:rPr>
              <a:t>Kedvező ár:</a:t>
            </a:r>
            <a:endParaRPr lang="de-DE" sz="1400" b="1" i="1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25612" name="Picture 18" descr="clipper logo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lip_erp2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2276475"/>
            <a:ext cx="4038600" cy="3673475"/>
          </a:xfrm>
        </p:spPr>
        <p:txBody>
          <a:bodyPr/>
          <a:lstStyle/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Költségek optimalizálása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Hatékonyabb termelés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Áttekinthető ügyintézés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Döntéshozatal elősegítése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Egyedileg testre szabható</a:t>
            </a:r>
          </a:p>
          <a:p>
            <a:pPr>
              <a:buClr>
                <a:srgbClr val="E29700"/>
              </a:buClr>
              <a:buFont typeface="Wingdings" pitchFamily="2" charset="2"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E29700"/>
              </a:buClr>
              <a:buFont typeface="Wingdings" pitchFamily="2" charset="2"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FontTx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4140200" y="1989138"/>
            <a:ext cx="5003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600" dirty="0">
              <a:solidFill>
                <a:schemeClr val="accent2"/>
              </a:solidFill>
              <a:latin typeface="Verdan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Rugalmasan alkalmazkodik a cég igényeihez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dirty="0">
              <a:solidFill>
                <a:schemeClr val="accent2"/>
              </a:solidFill>
              <a:latin typeface="Verdan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Minőségi kiszolgálás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dirty="0">
              <a:solidFill>
                <a:schemeClr val="accent2"/>
              </a:solidFill>
              <a:latin typeface="Verdan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Hatékony logisztika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dirty="0">
              <a:solidFill>
                <a:schemeClr val="accent2"/>
              </a:solidFill>
              <a:latin typeface="Verdan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Termelési és ügyviteli folyamatok teljes körű támogatása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dirty="0">
              <a:solidFill>
                <a:schemeClr val="accent2"/>
              </a:solidFill>
              <a:latin typeface="Verdan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chemeClr val="accent2"/>
                </a:solidFill>
                <a:latin typeface="Verdana" pitchFamily="34" charset="0"/>
              </a:rPr>
              <a:t>Naprakész információk előállítása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A CLIPPER előnyei: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2662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2915817" y="336550"/>
            <a:ext cx="4536504" cy="500063"/>
          </a:xfrm>
          <a:noFill/>
        </p:spPr>
        <p:txBody>
          <a:bodyPr anchor="t"/>
          <a:lstStyle/>
          <a:p>
            <a:r>
              <a:rPr lang="hu-HU" sz="1600" b="1" dirty="0">
                <a:solidFill>
                  <a:srgbClr val="CC0000"/>
                </a:solidFill>
                <a:latin typeface="Verdana" pitchFamily="34" charset="0"/>
              </a:rPr>
              <a:t> A CLIPPER által nyújtott</a:t>
            </a:r>
            <a:br>
              <a:rPr lang="hu-HU" sz="1600" b="1" dirty="0">
                <a:solidFill>
                  <a:srgbClr val="CC0000"/>
                </a:solidFill>
                <a:latin typeface="Verdana" pitchFamily="34" charset="0"/>
              </a:rPr>
            </a:br>
            <a:r>
              <a:rPr lang="hu-HU" sz="1600" b="1" dirty="0">
                <a:solidFill>
                  <a:srgbClr val="CC0000"/>
                </a:solidFill>
                <a:latin typeface="Verdana" pitchFamily="34" charset="0"/>
              </a:rPr>
              <a:t>lehetőségek és előnyök</a:t>
            </a:r>
          </a:p>
        </p:txBody>
      </p:sp>
      <p:pic>
        <p:nvPicPr>
          <p:cNvPr id="26633" name="Picture 18" descr="clipper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lip_erp2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2071688"/>
            <a:ext cx="5534025" cy="4525962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Minden modulja tartalmazza azokat a lehetőségeket, tevékenységeket, amelyek szükségesek a minőség biztosításához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7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Az adott folyamattal kapcsolatosan felmerülő költségek áttekinthetőek és értékelhetőek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7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A beállítható jogosultsági rendszere biztonságot nyújt 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7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Felhasználóbarát, könnyen kezelhető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None/>
            </a:pPr>
            <a:endParaRPr lang="hu-HU" sz="7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Jelentős beruházás nélkül bevezethető, rövid idő alatt</a:t>
            </a:r>
          </a:p>
        </p:txBody>
      </p:sp>
      <p:sp>
        <p:nvSpPr>
          <p:cNvPr id="27651" name="AutoShape 1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572125" y="4714875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27652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572125" y="3857625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A CLIPPER előnyei: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300788" y="2289175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9" name="Kép 8" descr="Clipper_kö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2500306"/>
            <a:ext cx="2383272" cy="2474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60" name="Picture 18" descr="clipper logo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lip_erp2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1" name="Téglalap 10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1484313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2867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285875"/>
            <a:ext cx="721995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6" name="Téglalap 5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6338888" y="2000250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723" name="Rectangle 11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276475"/>
            <a:ext cx="5040313" cy="3744913"/>
          </a:xfrm>
        </p:spPr>
        <p:txBody>
          <a:bodyPr/>
          <a:lstStyle/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 Állapotfelmérés, ingyenes demó </a:t>
            </a:r>
          </a:p>
          <a:p>
            <a:pPr>
              <a:buClr>
                <a:srgbClr val="CC0000"/>
              </a:buClr>
              <a:buSzPct val="65000"/>
              <a:buFontTx/>
              <a:buNone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 Rendszertelepítés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 Oktatás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 Telefonos és internetes hot-line</a:t>
            </a: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 Verziókövetés</a:t>
            </a:r>
          </a:p>
          <a:p>
            <a:pPr>
              <a:buFontTx/>
              <a:buNone/>
            </a:pPr>
            <a:endParaRPr lang="hu-HU" sz="24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30725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357313" y="2339682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30726" name="AutoShape 2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344613" y="3021780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30727" name="AutoShape 2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332206" y="3670540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30728" name="AutoShape 2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349669" y="4332941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30729" name="AutoShape 2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349669" y="4981055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Alapszolgáltatások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3" name="Picture 7" descr="amalgam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2285992"/>
            <a:ext cx="2497841" cy="3304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35" name="Picture 18" descr="clipper logo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lip_erp2_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5" name="Téglalap 14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338888" y="2000250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32038"/>
            <a:ext cx="4824413" cy="4525962"/>
          </a:xfrm>
        </p:spPr>
        <p:txBody>
          <a:bodyPr/>
          <a:lstStyle/>
          <a:p>
            <a:pPr>
              <a:buClr>
                <a:srgbClr val="FDEADA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Állapotfelmérés, ingyenes demó</a:t>
            </a:r>
          </a:p>
          <a:p>
            <a:pPr>
              <a:buClr>
                <a:srgbClr val="FDEADA"/>
              </a:buClr>
              <a:buSzPct val="65000"/>
              <a:buFont typeface="Times New Roman" pitchFamily="18" charset="0"/>
              <a:buNone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DEADA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Rendszertelepítés</a:t>
            </a:r>
          </a:p>
          <a:p>
            <a:pPr>
              <a:buClr>
                <a:srgbClr val="FDEADA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DEADA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Oktatás</a:t>
            </a:r>
          </a:p>
          <a:p>
            <a:pPr>
              <a:buClr>
                <a:srgbClr val="FDEADA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DEADA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Telefonos és internetes hot-line</a:t>
            </a:r>
          </a:p>
          <a:p>
            <a:pPr>
              <a:buClr>
                <a:srgbClr val="FDEADA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DEADA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Verziókövetés</a:t>
            </a:r>
          </a:p>
          <a:p>
            <a:pPr>
              <a:buFontTx/>
              <a:buNone/>
            </a:pPr>
            <a:endParaRPr lang="hu-HU" sz="2400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31748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42988" y="2420938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3316" name="AutoShape 12"/>
          <p:cNvSpPr>
            <a:spLocks noChangeArrowheads="1"/>
          </p:cNvSpPr>
          <p:nvPr/>
        </p:nvSpPr>
        <p:spPr bwMode="auto">
          <a:xfrm>
            <a:off x="1908175" y="3068638"/>
            <a:ext cx="3744913" cy="1152525"/>
          </a:xfrm>
          <a:prstGeom prst="wedgeRoundRectCallout">
            <a:avLst>
              <a:gd name="adj1" fmla="val -52713"/>
              <a:gd name="adj2" fmla="val -8705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1600">
                <a:latin typeface="Verdana" pitchFamily="34" charset="0"/>
                <a:cs typeface="Arial" charset="0"/>
              </a:rPr>
              <a:t>A cég adatkezelési igényeinek, folyamatainak, és számítástechnikai eszközparkjának felmérése.</a:t>
            </a:r>
          </a:p>
          <a:p>
            <a:pPr algn="ctr"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Alapszolgáltatások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9" name="Kép 8" descr="us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2357430"/>
            <a:ext cx="2320034" cy="3163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6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2" name="Téglalap 11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57438"/>
            <a:ext cx="4824413" cy="3303587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>
                <a:solidFill>
                  <a:schemeClr val="bg2"/>
                </a:solidFill>
                <a:latin typeface="Verdana" pitchFamily="34" charset="0"/>
              </a:rPr>
              <a:t>Állapotfelmérés, ingyenes demó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>
              <a:solidFill>
                <a:schemeClr val="bg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>
                <a:latin typeface="Verdana" pitchFamily="34" charset="0"/>
              </a:rPr>
              <a:t>Rendszertelepítés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>
                <a:solidFill>
                  <a:schemeClr val="bg2"/>
                </a:solidFill>
                <a:latin typeface="Verdana" pitchFamily="34" charset="0"/>
              </a:rPr>
              <a:t>Oktatás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>
                <a:solidFill>
                  <a:schemeClr val="bg2"/>
                </a:solidFill>
                <a:latin typeface="Verdana" pitchFamily="34" charset="0"/>
              </a:rPr>
              <a:t>Telefonos és internetes hot-line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>
                <a:solidFill>
                  <a:schemeClr val="bg2"/>
                </a:solidFill>
                <a:latin typeface="Verdana" pitchFamily="34" charset="0"/>
              </a:rPr>
              <a:t>Verziókövetés</a:t>
            </a:r>
          </a:p>
          <a:p>
            <a:pPr>
              <a:lnSpc>
                <a:spcPct val="90000"/>
              </a:lnSpc>
              <a:buFontTx/>
              <a:buNone/>
            </a:pPr>
            <a:endParaRPr lang="hu-HU" sz="240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32771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07112" y="3042326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4340" name="AutoShape 13"/>
          <p:cNvSpPr>
            <a:spLocks noChangeArrowheads="1"/>
          </p:cNvSpPr>
          <p:nvPr/>
        </p:nvSpPr>
        <p:spPr bwMode="auto">
          <a:xfrm>
            <a:off x="2500313" y="3857625"/>
            <a:ext cx="3097212" cy="790575"/>
          </a:xfrm>
          <a:prstGeom prst="wedgeRoundRectCallout">
            <a:avLst>
              <a:gd name="adj1" fmla="val -36778"/>
              <a:gd name="adj2" fmla="val -10783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1600" dirty="0">
                <a:latin typeface="Verdana" pitchFamily="34" charset="0"/>
                <a:cs typeface="Arial" charset="0"/>
              </a:rPr>
              <a:t>A szoftver felhasználói és szerver oldali telepítése.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Alapszolgáltatások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286500" y="1785938"/>
            <a:ext cx="2500313" cy="38782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5" name="Kép 14" descr="rendszerbevezeté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2857496"/>
            <a:ext cx="2451898" cy="1842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80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1" name="Téglalap 10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357938" y="2000250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32038"/>
            <a:ext cx="4824413" cy="4525962"/>
          </a:xfrm>
        </p:spPr>
        <p:txBody>
          <a:bodyPr/>
          <a:lstStyle/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2000" dirty="0">
                <a:solidFill>
                  <a:schemeClr val="bg2"/>
                </a:solidFill>
                <a:latin typeface="Verdana" pitchFamily="34" charset="0"/>
              </a:rPr>
              <a:t>Állapotfelmérés, ingyenes </a:t>
            </a:r>
            <a:r>
              <a:rPr lang="hu-HU" sz="2000" dirty="0" err="1">
                <a:solidFill>
                  <a:schemeClr val="bg2"/>
                </a:solidFill>
                <a:latin typeface="Verdana" pitchFamily="34" charset="0"/>
              </a:rPr>
              <a:t>demo</a:t>
            </a:r>
            <a:endParaRPr lang="hu-HU" sz="20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20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Rendszertelepítés</a:t>
            </a:r>
            <a:endParaRPr lang="hu-HU" sz="20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None/>
            </a:pPr>
            <a:endParaRPr lang="hu-HU" sz="20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2000" dirty="0">
                <a:latin typeface="Verdana" pitchFamily="34" charset="0"/>
              </a:rPr>
              <a:t>Tanácsadás, oktatás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2000" dirty="0"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2000" dirty="0">
                <a:solidFill>
                  <a:schemeClr val="bg2"/>
                </a:solidFill>
                <a:latin typeface="Verdana" pitchFamily="34" charset="0"/>
              </a:rPr>
              <a:t>Telefonos és internetes hot-line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20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2000" dirty="0">
                <a:solidFill>
                  <a:schemeClr val="bg2"/>
                </a:solidFill>
                <a:latin typeface="Verdana" pitchFamily="34" charset="0"/>
              </a:rPr>
              <a:t>Verziókövetés</a:t>
            </a:r>
          </a:p>
          <a:p>
            <a:pPr>
              <a:buFontTx/>
              <a:buNone/>
            </a:pPr>
            <a:endParaRPr lang="hu-HU" sz="2700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33796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42988" y="3860800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5364" name="AutoShape 12"/>
          <p:cNvSpPr>
            <a:spLocks noChangeArrowheads="1"/>
          </p:cNvSpPr>
          <p:nvPr/>
        </p:nvSpPr>
        <p:spPr bwMode="auto">
          <a:xfrm>
            <a:off x="1619250" y="5416550"/>
            <a:ext cx="4321175" cy="1108075"/>
          </a:xfrm>
          <a:prstGeom prst="wedgeRoundRectCallout">
            <a:avLst>
              <a:gd name="adj1" fmla="val -42690"/>
              <a:gd name="adj2" fmla="val -163755"/>
              <a:gd name="adj3" fmla="val 16667"/>
            </a:avLst>
          </a:prstGeom>
          <a:solidFill>
            <a:srgbClr val="C6D9F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1600">
                <a:latin typeface="Verdana" pitchFamily="34" charset="0"/>
                <a:cs typeface="Arial" charset="0"/>
              </a:rPr>
              <a:t>Az aktuális árlista alapján a cég igényei szabva. Az oktatás lehet projektvezetői, vagy felhasználó szintű.</a:t>
            </a:r>
          </a:p>
          <a:p>
            <a:pPr algn="ctr">
              <a:defRPr/>
            </a:pPr>
            <a:endParaRPr lang="hu-HU">
              <a:latin typeface="Tahoma" pitchFamily="34" charset="0"/>
              <a:cs typeface="Arial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Alapszolgáltatások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9" name="Kép 8" descr="boitierM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2857496"/>
            <a:ext cx="2357438" cy="2154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804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4" name="Téglalap 13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32038"/>
            <a:ext cx="4824413" cy="3544887"/>
          </a:xfrm>
        </p:spPr>
        <p:txBody>
          <a:bodyPr/>
          <a:lstStyle/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Állapotfelmérés, ingyenes demó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Rendszertelepítés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Oktatás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Telefonos és internetes hot-line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Verziókövetés</a:t>
            </a:r>
          </a:p>
          <a:p>
            <a:pPr>
              <a:buFontTx/>
              <a:buNone/>
            </a:pPr>
            <a:endParaRPr lang="hu-HU" sz="2400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34819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43608" y="4437112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6388" name="AutoShape 12"/>
          <p:cNvSpPr>
            <a:spLocks noChangeArrowheads="1"/>
          </p:cNvSpPr>
          <p:nvPr/>
        </p:nvSpPr>
        <p:spPr bwMode="auto">
          <a:xfrm flipH="1">
            <a:off x="395288" y="1989138"/>
            <a:ext cx="5105400" cy="1871662"/>
          </a:xfrm>
          <a:prstGeom prst="wedgeRoundRectCallout">
            <a:avLst>
              <a:gd name="adj1" fmla="val 11222"/>
              <a:gd name="adj2" fmla="val 91306"/>
              <a:gd name="adj3" fmla="val 16667"/>
            </a:avLst>
          </a:prstGeom>
          <a:solidFill>
            <a:srgbClr val="C6D9F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hu-HU" sz="1600" dirty="0">
                <a:latin typeface="Tahoma" pitchFamily="34" charset="0"/>
                <a:cs typeface="Arial" charset="0"/>
              </a:rPr>
              <a:t>Telefonos felhasználói támogatás a leoktatott modulokhoz. Internetes felhasználói támogatás a leoktatott modulokhoz, például </a:t>
            </a:r>
            <a:r>
              <a:rPr lang="hu-HU" sz="1600" dirty="0" err="1">
                <a:latin typeface="Tahoma" pitchFamily="34" charset="0"/>
                <a:cs typeface="Arial" charset="0"/>
              </a:rPr>
              <a:t>Skype</a:t>
            </a:r>
            <a:r>
              <a:rPr lang="hu-HU" sz="1600" dirty="0">
                <a:latin typeface="Tahoma" pitchFamily="34" charset="0"/>
                <a:cs typeface="Arial" charset="0"/>
              </a:rPr>
              <a:t> segítségével, vagy az adatbázis letöltéssel. A támogatás munkanapokon 9-17 óráig vehető igénybe a CLIPPER hot-line telefonszámán keresztül.</a:t>
            </a:r>
          </a:p>
          <a:p>
            <a:pPr algn="ctr">
              <a:defRPr/>
            </a:pPr>
            <a:endParaRPr lang="hu-HU" dirty="0">
              <a:latin typeface="Tahoma" pitchFamily="34" charset="0"/>
              <a:cs typeface="Arial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Alapszolgáltatások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286500" y="2071688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0" name="Kép 9" descr="hotline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2571744"/>
            <a:ext cx="1907265" cy="2857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8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2" name="Téglalap 11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  <p:sp>
        <p:nvSpPr>
          <p:cNvPr id="14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52486" y="4436128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32038"/>
            <a:ext cx="4824413" cy="4525962"/>
          </a:xfrm>
        </p:spPr>
        <p:txBody>
          <a:bodyPr/>
          <a:lstStyle/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Állapotfelmérés, ingyenes demó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Rendszertelepítés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Oktatás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Telefonos és internetes hot-line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Verziókövetés</a:t>
            </a:r>
          </a:p>
          <a:p>
            <a:pPr>
              <a:buFontTx/>
              <a:buNone/>
            </a:pPr>
            <a:endParaRPr lang="hu-HU" sz="2400" dirty="0">
              <a:latin typeface="Verdana" pitchFamily="34" charset="0"/>
            </a:endParaRPr>
          </a:p>
        </p:txBody>
      </p:sp>
      <p:sp>
        <p:nvSpPr>
          <p:cNvPr id="35843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98184" y="5080714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7412" name="AutoShape 12"/>
          <p:cNvSpPr>
            <a:spLocks noChangeArrowheads="1"/>
          </p:cNvSpPr>
          <p:nvPr/>
        </p:nvSpPr>
        <p:spPr bwMode="auto">
          <a:xfrm>
            <a:off x="684213" y="2781300"/>
            <a:ext cx="5040312" cy="2089150"/>
          </a:xfrm>
          <a:prstGeom prst="wedgeRoundRectCallout">
            <a:avLst>
              <a:gd name="adj1" fmla="val -39199"/>
              <a:gd name="adj2" fmla="val 76218"/>
              <a:gd name="adj3" fmla="val 16667"/>
            </a:avLst>
          </a:prstGeom>
          <a:solidFill>
            <a:srgbClr val="C6D9F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1600">
                <a:latin typeface="Verdana" pitchFamily="34" charset="0"/>
                <a:cs typeface="Arial" charset="0"/>
              </a:rPr>
              <a:t>Évente többszöri CLIPPER, Oktató CD, illetve a módosítással összefüggő dokumentáció frissítés. A frissítések funkcióbővítéseket és az esetleges rendellenességek javítását tartalmazzák. Komplett modulbővítés esetén hotline – a plusz modulra – csak oktatást követően vehető igénybe</a:t>
            </a:r>
            <a:r>
              <a:rPr lang="hu-HU">
                <a:latin typeface="Tahoma" pitchFamily="34" charset="0"/>
                <a:cs typeface="Arial" charset="0"/>
              </a:rPr>
              <a:t>.</a:t>
            </a:r>
          </a:p>
          <a:p>
            <a:pPr algn="ctr">
              <a:defRPr/>
            </a:pPr>
            <a:endParaRPr lang="hu-HU">
              <a:latin typeface="Tahoma" pitchFamily="34" charset="0"/>
              <a:cs typeface="Arial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Alapszolgáltatások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357938" y="2000250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6" name="Kép 15" descr="verzkö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2928934"/>
            <a:ext cx="2660308" cy="1868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52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1" name="Téglalap 10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3100" y="2373313"/>
            <a:ext cx="4822825" cy="3173412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   Folyamatok felmérése</a:t>
            </a: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   Tanácsadás</a:t>
            </a: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   Rendszerintegráció</a:t>
            </a: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   Információ technológiai háttér       </a:t>
            </a: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Tx/>
              <a:buNone/>
            </a:pPr>
            <a:r>
              <a:rPr lang="hu-HU" sz="1800" dirty="0">
                <a:latin typeface="Verdana" pitchFamily="34" charset="0"/>
              </a:rPr>
              <a:t>       tanácsadás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sz="1800" dirty="0">
              <a:latin typeface="Verdana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hu-HU" sz="1800" dirty="0">
              <a:latin typeface="Verdana" pitchFamily="34" charset="0"/>
            </a:endParaRPr>
          </a:p>
        </p:txBody>
      </p:sp>
      <p:sp>
        <p:nvSpPr>
          <p:cNvPr id="36867" name="AutoShape 1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71550" y="2700042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36868" name="AutoShape 1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71550" y="3232328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36869" name="AutoShape 1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71550" y="3781956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36870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71550" y="4349754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Kiegészítő 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286500" y="1928813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6" name="Picture 14" descr="Clipper"/>
          <p:cNvPicPr>
            <a:picLocks noChangeAspect="1" noChangeArrowheads="1"/>
          </p:cNvPicPr>
          <p:nvPr/>
        </p:nvPicPr>
        <p:blipFill>
          <a:blip r:embed="rId6" cstate="print"/>
          <a:srcRect l="12652" r="7825"/>
          <a:stretch>
            <a:fillRect/>
          </a:stretch>
        </p:blipFill>
        <p:spPr bwMode="auto">
          <a:xfrm>
            <a:off x="6286512" y="2214554"/>
            <a:ext cx="2441566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8" name="Picture 18" descr="clipper logo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lip_erp2_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3" name="Téglalap 12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32038"/>
            <a:ext cx="4824413" cy="4525962"/>
          </a:xfrm>
        </p:spPr>
        <p:txBody>
          <a:bodyPr/>
          <a:lstStyle/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Folyamatok felmérése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Tanácsadás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Rendszerintegráció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Információ technológiai háttér tanácsadás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FontTx/>
              <a:buNone/>
            </a:pPr>
            <a:endParaRPr lang="hu-HU" sz="2400" dirty="0">
              <a:latin typeface="Verdana" pitchFamily="34" charset="0"/>
            </a:endParaRPr>
          </a:p>
        </p:txBody>
      </p:sp>
      <p:sp>
        <p:nvSpPr>
          <p:cNvPr id="37891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43608" y="2448506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8436" name="AutoShape 12"/>
          <p:cNvSpPr>
            <a:spLocks noChangeArrowheads="1"/>
          </p:cNvSpPr>
          <p:nvPr/>
        </p:nvSpPr>
        <p:spPr bwMode="auto">
          <a:xfrm>
            <a:off x="1071563" y="4572000"/>
            <a:ext cx="4824412" cy="1582738"/>
          </a:xfrm>
          <a:prstGeom prst="wedgeRoundRectCallout">
            <a:avLst>
              <a:gd name="adj1" fmla="val -29092"/>
              <a:gd name="adj2" fmla="val -170980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1600">
                <a:latin typeface="Verdana" pitchFamily="34" charset="0"/>
                <a:cs typeface="Arial" charset="0"/>
              </a:rPr>
              <a:t>Segítséget tudunk nyújtani, mind az ügyviteli, mind pedig a termelési folyamatok felülvizsgálatában, illetve az azokkal kapcsolatos minőségügyi feladatok kidolgozásában.</a:t>
            </a:r>
          </a:p>
          <a:p>
            <a:pPr algn="ctr">
              <a:defRPr/>
            </a:pPr>
            <a:endParaRPr lang="hu-HU">
              <a:latin typeface="Tahoma" pitchFamily="34" charset="0"/>
              <a:cs typeface="Arial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Kiegészítő 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429375" y="1643063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1" name="Kép 10" descr="r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2624922"/>
            <a:ext cx="2500330" cy="1861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900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2" name="Téglalap 11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32038"/>
            <a:ext cx="4824413" cy="4525962"/>
          </a:xfrm>
        </p:spPr>
        <p:txBody>
          <a:bodyPr/>
          <a:lstStyle/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Folyamatok felmérése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Tanácsadás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Rendszerintegráció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Információ technológiai háttér tanácsadás</a:t>
            </a:r>
          </a:p>
        </p:txBody>
      </p:sp>
      <p:sp>
        <p:nvSpPr>
          <p:cNvPr id="38915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80478" y="3095594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20485" name="AutoShape 22"/>
          <p:cNvSpPr>
            <a:spLocks noChangeArrowheads="1"/>
          </p:cNvSpPr>
          <p:nvPr/>
        </p:nvSpPr>
        <p:spPr bwMode="auto">
          <a:xfrm>
            <a:off x="1357313" y="4357688"/>
            <a:ext cx="4427537" cy="1296987"/>
          </a:xfrm>
          <a:prstGeom prst="wedgeRoundRectCallout">
            <a:avLst>
              <a:gd name="adj1" fmla="val -41633"/>
              <a:gd name="adj2" fmla="val -130449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1600" dirty="0">
                <a:latin typeface="Verdana" pitchFamily="34" charset="0"/>
                <a:cs typeface="Arial" charset="0"/>
              </a:rPr>
              <a:t>A folyamatok felmérését követően az eredménytől függően, javaslatot teszünk hatékonyabb folyamatkezelésre.</a:t>
            </a:r>
          </a:p>
          <a:p>
            <a:pPr algn="ctr">
              <a:defRPr/>
            </a:pPr>
            <a:endParaRPr lang="hu-HU" dirty="0">
              <a:latin typeface="Tahoma" pitchFamily="34" charset="0"/>
              <a:cs typeface="Arial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Kiegészítő 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357938" y="1714500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0" name="Kép 9" descr="Minőségügyi képzé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2143116"/>
            <a:ext cx="2143108" cy="3210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4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2" name="Téglalap 11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32038"/>
            <a:ext cx="4824413" cy="4525962"/>
          </a:xfrm>
        </p:spPr>
        <p:txBody>
          <a:bodyPr/>
          <a:lstStyle/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Folyamatok felmérése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Tanácsadás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Rendszerintegráció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Információ technológiai háttér tanácsadás</a:t>
            </a:r>
          </a:p>
          <a:p>
            <a:pPr>
              <a:buFontTx/>
              <a:buNone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buFontTx/>
              <a:buNone/>
            </a:pPr>
            <a:endParaRPr lang="hu-HU" sz="1800" dirty="0">
              <a:latin typeface="Verdana" pitchFamily="34" charset="0"/>
            </a:endParaRPr>
          </a:p>
        </p:txBody>
      </p:sp>
      <p:sp>
        <p:nvSpPr>
          <p:cNvPr id="39939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07112" y="3752544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21509" name="AutoShape 12"/>
          <p:cNvSpPr>
            <a:spLocks noChangeArrowheads="1"/>
          </p:cNvSpPr>
          <p:nvPr/>
        </p:nvSpPr>
        <p:spPr bwMode="auto">
          <a:xfrm>
            <a:off x="1071563" y="4929188"/>
            <a:ext cx="3960812" cy="1655762"/>
          </a:xfrm>
          <a:prstGeom prst="wedgeRoundRectCallout">
            <a:avLst>
              <a:gd name="adj1" fmla="val -1567"/>
              <a:gd name="adj2" fmla="val -101047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1600">
                <a:latin typeface="Verdana" pitchFamily="34" charset="0"/>
                <a:cs typeface="Arial" charset="0"/>
              </a:rPr>
              <a:t>A felmérést, valamint a tanácsadást követően segítjük rendszerünk (CLIPPER) hatékony integrálását a vállalat folyamataiba.</a:t>
            </a:r>
          </a:p>
          <a:p>
            <a:pPr algn="ctr">
              <a:defRPr/>
            </a:pPr>
            <a:endParaRPr lang="hu-HU">
              <a:latin typeface="Tahoma" pitchFamily="34" charset="0"/>
              <a:cs typeface="Arial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Kiegészítő 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286500" y="1928813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7" name="Kép 16" descr="gpao-machines-specia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0" y="2714620"/>
            <a:ext cx="2357449" cy="2371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8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0" name="Téglalap 9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286500" y="1928813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2332038"/>
            <a:ext cx="4824413" cy="4525962"/>
          </a:xfrm>
        </p:spPr>
        <p:txBody>
          <a:bodyPr/>
          <a:lstStyle/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</a:rPr>
              <a:t>Folyamatok felmérése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</a:rPr>
              <a:t>Tanácsadás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</a:rPr>
              <a:t>Rendszerintegráció</a:t>
            </a: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</a:endParaRPr>
          </a:p>
          <a:p>
            <a:pPr>
              <a:buClr>
                <a:srgbClr val="F2DCDB"/>
              </a:buClr>
              <a:buSzPct val="65000"/>
              <a:buFont typeface="Times New Roman" pitchFamily="18" charset="0"/>
              <a:buChar char="►"/>
            </a:pPr>
            <a:r>
              <a:rPr lang="hu-HU" sz="1800" dirty="0"/>
              <a:t>Információ technológiai háttér tanácsadás</a:t>
            </a:r>
          </a:p>
          <a:p>
            <a:pPr>
              <a:buFontTx/>
              <a:buNone/>
            </a:pPr>
            <a:endParaRPr lang="hu-HU" sz="1800" dirty="0">
              <a:latin typeface="Tahoma" pitchFamily="34" charset="0"/>
            </a:endParaRPr>
          </a:p>
          <a:p>
            <a:pPr>
              <a:buFontTx/>
              <a:buNone/>
            </a:pPr>
            <a:endParaRPr lang="hu-HU" sz="1800" dirty="0"/>
          </a:p>
        </p:txBody>
      </p:sp>
      <p:sp>
        <p:nvSpPr>
          <p:cNvPr id="40964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43608" y="4419356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22534" name="AutoShape 22"/>
          <p:cNvSpPr>
            <a:spLocks noChangeArrowheads="1"/>
          </p:cNvSpPr>
          <p:nvPr/>
        </p:nvSpPr>
        <p:spPr bwMode="auto">
          <a:xfrm>
            <a:off x="571500" y="2000250"/>
            <a:ext cx="4643438" cy="1428750"/>
          </a:xfrm>
          <a:prstGeom prst="wedgeRoundRectCallout">
            <a:avLst>
              <a:gd name="adj1" fmla="val -3909"/>
              <a:gd name="adj2" fmla="val 11798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1600">
                <a:latin typeface="Verdana" pitchFamily="34" charset="0"/>
                <a:cs typeface="Arial" charset="0"/>
              </a:rPr>
              <a:t>A rendszer megfelelő működésének érdekében támogatást nyújtunk a szükséges informatikai háttér kialakításához, üzemeltetéséhez (archiválás, hálózati működés, stb.)</a:t>
            </a:r>
          </a:p>
          <a:p>
            <a:pPr algn="ctr">
              <a:defRPr/>
            </a:pPr>
            <a:endParaRPr lang="hu-HU">
              <a:latin typeface="Arial" charset="0"/>
              <a:cs typeface="Arial" charset="0"/>
            </a:endParaRPr>
          </a:p>
        </p:txBody>
      </p:sp>
      <p:pic>
        <p:nvPicPr>
          <p:cNvPr id="33799" name="Picture 21" descr="illustration"/>
          <p:cNvPicPr>
            <a:picLocks noChangeAspect="1" noChangeArrowheads="1"/>
          </p:cNvPicPr>
          <p:nvPr/>
        </p:nvPicPr>
        <p:blipFill>
          <a:blip r:embed="rId3" cstate="print"/>
          <a:srcRect l="28302" r="5659"/>
          <a:stretch>
            <a:fillRect/>
          </a:stretch>
        </p:blipFill>
        <p:spPr bwMode="auto">
          <a:xfrm>
            <a:off x="6286512" y="2857496"/>
            <a:ext cx="2506126" cy="206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SZOLGÁLTATÁSOK:</a:t>
            </a:r>
          </a:p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Kiegészítő szolgáltatások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40972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2" name="Téglalap 11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2620963"/>
            <a:ext cx="3671888" cy="3160712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Potenciális Ügyfelek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Vevők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Beszállítók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Gyártók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Alkalmazottak</a:t>
            </a:r>
          </a:p>
          <a:p>
            <a:pPr>
              <a:lnSpc>
                <a:spcPct val="90000"/>
              </a:lnSpc>
              <a:buClr>
                <a:srgbClr val="E29700"/>
              </a:buClr>
              <a:buFont typeface="Wingdings" pitchFamily="2" charset="2"/>
              <a:buNone/>
            </a:pPr>
            <a:endParaRPr lang="hu-HU" sz="24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Partnerek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41989" name="Diagram 6"/>
          <p:cNvGraphicFramePr>
            <a:graphicFrameLocks/>
          </p:cNvGraphicFramePr>
          <p:nvPr/>
        </p:nvGraphicFramePr>
        <p:xfrm>
          <a:off x="3851275" y="1989138"/>
          <a:ext cx="6405563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407451" imgH="4316342" progId="Excel.Sheet.8">
                  <p:embed/>
                </p:oleObj>
              </mc:Choice>
              <mc:Fallback>
                <p:oleObj r:id="rId2" imgW="6407451" imgH="4316342" progId="Excel.Sheet.8">
                  <p:embed/>
                  <p:pic>
                    <p:nvPicPr>
                      <p:cNvPr id="0" name="Diagram 6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1989138"/>
                        <a:ext cx="6405563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3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2620963"/>
            <a:ext cx="3382963" cy="3103562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Vevői Ajánlat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Vevői Rendelés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Vevői Szállítólevél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Vevői Számla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Kereskedelem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43013" name="Diagram 14"/>
          <p:cNvGraphicFramePr>
            <a:graphicFrameLocks/>
          </p:cNvGraphicFramePr>
          <p:nvPr/>
        </p:nvGraphicFramePr>
        <p:xfrm>
          <a:off x="4067175" y="1989138"/>
          <a:ext cx="6405563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407451" imgH="4316342" progId="Excel.Sheet.8">
                  <p:embed/>
                </p:oleObj>
              </mc:Choice>
              <mc:Fallback>
                <p:oleObj r:id="rId2" imgW="6407451" imgH="4316342" progId="Excel.Sheet.8">
                  <p:embed/>
                  <p:pic>
                    <p:nvPicPr>
                      <p:cNvPr id="0" name="Diagram 14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989138"/>
                        <a:ext cx="6405563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17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2620963"/>
            <a:ext cx="4321175" cy="273367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Beszállítói Ajánlatkérés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Beszállítói Megrendelés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Beszállítói Szállítólevél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Beszállítói Számla</a:t>
            </a:r>
          </a:p>
          <a:p>
            <a:pPr>
              <a:lnSpc>
                <a:spcPct val="90000"/>
              </a:lnSpc>
              <a:buClr>
                <a:srgbClr val="E29700"/>
              </a:buClr>
              <a:buFont typeface="Wingdings" pitchFamily="2" charset="2"/>
              <a:buNone/>
            </a:pPr>
            <a:endParaRPr lang="hu-HU" sz="24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Beszerzés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44037" name="Diagram 6"/>
          <p:cNvGraphicFramePr>
            <a:graphicFrameLocks/>
          </p:cNvGraphicFramePr>
          <p:nvPr/>
        </p:nvGraphicFramePr>
        <p:xfrm>
          <a:off x="4071938" y="2000250"/>
          <a:ext cx="6405562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407451" imgH="4316342" progId="Excel.Sheet.8">
                  <p:embed/>
                </p:oleObj>
              </mc:Choice>
              <mc:Fallback>
                <p:oleObj r:id="rId2" imgW="6407451" imgH="4316342" progId="Excel.Sheet.8">
                  <p:embed/>
                  <p:pic>
                    <p:nvPicPr>
                      <p:cNvPr id="0" name="Diagram 6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2000250"/>
                        <a:ext cx="6405562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41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2328863"/>
            <a:ext cx="4357688" cy="366395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Gyártás (műszaki) dosszié: </a:t>
            </a:r>
            <a:endParaRPr lang="en-US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Verdana" pitchFamily="34" charset="0"/>
              </a:rPr>
              <a:t>	</a:t>
            </a: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Műveletterv, darabjegyzék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Jelenléti és termelési idők </a:t>
            </a:r>
            <a:endParaRPr lang="en-US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Verdana" pitchFamily="34" charset="0"/>
              </a:rPr>
              <a:t>	</a:t>
            </a: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nyilvántartása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Termelőeszközök, szerszámok </a:t>
            </a:r>
            <a:endParaRPr lang="en-US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Verdana" pitchFamily="34" charset="0"/>
              </a:rPr>
              <a:t>	</a:t>
            </a: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kezelése, karbantartása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Értékesítési tervből –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Tx/>
              <a:buNone/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    Termelés Ütemezési Terv</a:t>
            </a:r>
          </a:p>
        </p:txBody>
      </p:sp>
      <p:sp>
        <p:nvSpPr>
          <p:cNvPr id="45059" name="AutoShape 1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5157192"/>
            <a:ext cx="287338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Termelés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45062" name="Diagram 7"/>
          <p:cNvGraphicFramePr>
            <a:graphicFrameLocks/>
          </p:cNvGraphicFramePr>
          <p:nvPr/>
        </p:nvGraphicFramePr>
        <p:xfrm>
          <a:off x="4067175" y="1989138"/>
          <a:ext cx="6405563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6407451" imgH="4316342" progId="Excel.Sheet.8">
                  <p:embed/>
                </p:oleObj>
              </mc:Choice>
              <mc:Fallback>
                <p:oleObj r:id="rId3" imgW="6407451" imgH="4316342" progId="Excel.Sheet.8">
                  <p:embed/>
                  <p:pic>
                    <p:nvPicPr>
                      <p:cNvPr id="0" name="Diagram 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989138"/>
                        <a:ext cx="6405563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66" name="Picture 18" descr="clipper logo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lip_erp2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1484313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4608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276350"/>
            <a:ext cx="7696200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6" name="Téglalap 5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2636838"/>
            <a:ext cx="4518025" cy="3397250"/>
          </a:xfrm>
        </p:spPr>
        <p:txBody>
          <a:bodyPr/>
          <a:lstStyle/>
          <a:p>
            <a:pPr marL="273050" indent="82550"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723900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Több fizikai vagy elméleti                 	raktár</a:t>
            </a:r>
          </a:p>
          <a:p>
            <a:pPr marL="273050" indent="82550"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723900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 marL="273050" indent="82550"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723900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Készletmozgások</a:t>
            </a:r>
          </a:p>
          <a:p>
            <a:pPr marL="273050" indent="82550"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723900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 marL="273050" indent="82550"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723900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Készletegyenlegek</a:t>
            </a:r>
          </a:p>
          <a:p>
            <a:pPr marL="273050" indent="82550"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723900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 marL="273050" indent="82550"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723900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Leltár</a:t>
            </a:r>
          </a:p>
        </p:txBody>
      </p:sp>
      <p:sp>
        <p:nvSpPr>
          <p:cNvPr id="47107" name="AutoShape 1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7584" y="2708920"/>
            <a:ext cx="287338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Készletkezelés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47110" name="Diagram 8"/>
          <p:cNvGraphicFramePr>
            <a:graphicFrameLocks/>
          </p:cNvGraphicFramePr>
          <p:nvPr/>
        </p:nvGraphicFramePr>
        <p:xfrm>
          <a:off x="4067175" y="1989138"/>
          <a:ext cx="6405563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6407451" imgH="4316342" progId="Excel.Sheet.8">
                  <p:embed/>
                </p:oleObj>
              </mc:Choice>
              <mc:Fallback>
                <p:oleObj r:id="rId4" imgW="6407451" imgH="4316342" progId="Excel.Sheet.8">
                  <p:embed/>
                  <p:pic>
                    <p:nvPicPr>
                      <p:cNvPr id="0" name="Diagram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989138"/>
                        <a:ext cx="6405563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114" name="Picture 18" descr="clipper logo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lip_erp2_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2620963"/>
            <a:ext cx="4500563" cy="339725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rgbClr val="8EB4E3"/>
                </a:solidFill>
                <a:latin typeface="Verdana" pitchFamily="34" charset="0"/>
              </a:rPr>
              <a:t>   </a:t>
            </a: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Több fizikai vagy elméleti raktár</a:t>
            </a: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latin typeface="Verdana" pitchFamily="34" charset="0"/>
              </a:rPr>
              <a:t>   Készletmozgások</a:t>
            </a: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latin typeface="Verdana" pitchFamily="34" charset="0"/>
            </a:endParaRP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rgbClr val="8EB4E3"/>
                </a:solidFill>
                <a:latin typeface="Verdana" pitchFamily="34" charset="0"/>
              </a:rPr>
              <a:t>   </a:t>
            </a: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Készletegyenlegek</a:t>
            </a: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lnSpc>
                <a:spcPct val="8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   Leltár</a:t>
            </a:r>
          </a:p>
        </p:txBody>
      </p:sp>
      <p:sp>
        <p:nvSpPr>
          <p:cNvPr id="48131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3789040"/>
            <a:ext cx="215900" cy="215900"/>
          </a:xfrm>
          <a:prstGeom prst="actionButtonBackPrevious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Készletkezelés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48134" name="Diagram 8"/>
          <p:cNvGraphicFramePr>
            <a:graphicFrameLocks/>
          </p:cNvGraphicFramePr>
          <p:nvPr/>
        </p:nvGraphicFramePr>
        <p:xfrm>
          <a:off x="4071938" y="2000250"/>
          <a:ext cx="6405562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6407451" imgH="4316342" progId="Excel.Sheet.8">
                  <p:embed/>
                </p:oleObj>
              </mc:Choice>
              <mc:Fallback>
                <p:oleObj r:id="rId3" imgW="6407451" imgH="4316342" progId="Excel.Sheet.8">
                  <p:embed/>
                  <p:pic>
                    <p:nvPicPr>
                      <p:cNvPr id="0" name="Diagram 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2000250"/>
                        <a:ext cx="6405562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AutoShape 13"/>
          <p:cNvSpPr>
            <a:spLocks noChangeArrowheads="1"/>
          </p:cNvSpPr>
          <p:nvPr/>
        </p:nvSpPr>
        <p:spPr bwMode="auto">
          <a:xfrm>
            <a:off x="1714500" y="2000250"/>
            <a:ext cx="4751388" cy="727075"/>
          </a:xfrm>
          <a:prstGeom prst="wedgeRoundRectCallout">
            <a:avLst>
              <a:gd name="adj1" fmla="val -39407"/>
              <a:gd name="adj2" fmla="val 133843"/>
              <a:gd name="adj3" fmla="val 16667"/>
            </a:avLst>
          </a:prstGeom>
          <a:solidFill>
            <a:srgbClr val="C6D9F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1600">
                <a:latin typeface="Tahoma" pitchFamily="34" charset="0"/>
              </a:rPr>
              <a:t>Raktári tétel bevét, kivét, visszavét (maradékok kezelése), raktárközi mozgások.</a:t>
            </a:r>
          </a:p>
          <a:p>
            <a:pPr algn="ctr"/>
            <a:endParaRPr lang="hu-HU">
              <a:latin typeface="Tahoma" pitchFamily="34" charset="0"/>
            </a:endParaRPr>
          </a:p>
        </p:txBody>
      </p:sp>
      <p:pic>
        <p:nvPicPr>
          <p:cNvPr id="48139" name="Picture 18" descr="clipper logo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lip_erp2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9" name="Téglalap 8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2620963"/>
            <a:ext cx="4572000" cy="2786062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Mérőeszközök kezelése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Tx/>
              <a:buNone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Mérési jegyzőkönyvek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None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Nem Megfelelőségi 	Bizonylatok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Osztályozott anyagok 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Tx/>
              <a:buNone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    (LOT számok)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tabLst>
                <a:tab pos="627063" algn="l"/>
              </a:tabLst>
            </a:pPr>
            <a:endParaRPr lang="hu-HU" sz="24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49155" name="AutoShape 1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2691164"/>
            <a:ext cx="287338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49156" name="AutoShape 1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3897544"/>
            <a:ext cx="287338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Minőségügy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49159" name="Diagram 8"/>
          <p:cNvGraphicFramePr>
            <a:graphicFrameLocks/>
          </p:cNvGraphicFramePr>
          <p:nvPr/>
        </p:nvGraphicFramePr>
        <p:xfrm>
          <a:off x="4067175" y="1989138"/>
          <a:ext cx="6405563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6407451" imgH="4316342" progId="Excel.Sheet.8">
                  <p:embed/>
                </p:oleObj>
              </mc:Choice>
              <mc:Fallback>
                <p:oleObj r:id="rId4" imgW="6407451" imgH="4316342" progId="Excel.Sheet.8">
                  <p:embed/>
                  <p:pic>
                    <p:nvPicPr>
                      <p:cNvPr id="0" name="Diagram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989138"/>
                        <a:ext cx="6405563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163" name="Picture 18" descr="clipper logo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lip_erp2_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9" name="Téglalap 8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9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2636838"/>
            <a:ext cx="4500563" cy="2786062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rgbClr val="8EB4E3"/>
                </a:solidFill>
                <a:latin typeface="Verdana" pitchFamily="34" charset="0"/>
              </a:rPr>
              <a:t>   </a:t>
            </a: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Mérőeszközök kezelése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Tx/>
              <a:buNone/>
              <a:tabLst>
                <a:tab pos="627063" algn="l"/>
              </a:tabLst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   Mérési jegyzőkönyvek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None/>
              <a:tabLst>
                <a:tab pos="627063" algn="l"/>
              </a:tabLst>
            </a:pPr>
            <a:endParaRPr lang="hu-HU" sz="1800" dirty="0"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latin typeface="Verdana" pitchFamily="34" charset="0"/>
              </a:rPr>
              <a:t>   Nem Megfelelőségi Bizonylatok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bg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   Osztályozott anyagok 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Tx/>
              <a:buNone/>
              <a:tabLst>
                <a:tab pos="627063" algn="l"/>
              </a:tabLst>
            </a:pPr>
            <a:r>
              <a:rPr lang="hu-HU" sz="1800" dirty="0">
                <a:solidFill>
                  <a:schemeClr val="bg2"/>
                </a:solidFill>
                <a:latin typeface="Verdana" pitchFamily="34" charset="0"/>
              </a:rPr>
              <a:t>       (LOT számok)</a:t>
            </a:r>
          </a:p>
        </p:txBody>
      </p:sp>
      <p:sp>
        <p:nvSpPr>
          <p:cNvPr id="50179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57308" y="3933056"/>
            <a:ext cx="215900" cy="215900"/>
          </a:xfrm>
          <a:prstGeom prst="actionButtonBackPrevious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Minőségügy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50182" name="Diagram 8"/>
          <p:cNvGraphicFramePr>
            <a:graphicFrameLocks/>
          </p:cNvGraphicFramePr>
          <p:nvPr/>
        </p:nvGraphicFramePr>
        <p:xfrm>
          <a:off x="4067175" y="1989138"/>
          <a:ext cx="6405563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6407451" imgH="4316342" progId="Excel.Sheet.8">
                  <p:embed/>
                </p:oleObj>
              </mc:Choice>
              <mc:Fallback>
                <p:oleObj r:id="rId3" imgW="6407451" imgH="4316342" progId="Excel.Sheet.8">
                  <p:embed/>
                  <p:pic>
                    <p:nvPicPr>
                      <p:cNvPr id="0" name="Diagram 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989138"/>
                        <a:ext cx="6405563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AutoShape 20"/>
          <p:cNvSpPr>
            <a:spLocks noChangeArrowheads="1"/>
          </p:cNvSpPr>
          <p:nvPr/>
        </p:nvSpPr>
        <p:spPr bwMode="auto">
          <a:xfrm>
            <a:off x="2627313" y="1773238"/>
            <a:ext cx="4176712" cy="1150937"/>
          </a:xfrm>
          <a:prstGeom prst="wedgeRoundRectCallout">
            <a:avLst>
              <a:gd name="adj1" fmla="val -63343"/>
              <a:gd name="adj2" fmla="val 143241"/>
              <a:gd name="adj3" fmla="val 16667"/>
            </a:avLst>
          </a:prstGeom>
          <a:solidFill>
            <a:srgbClr val="C6D9F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1600">
                <a:latin typeface="Verdana" pitchFamily="34" charset="0"/>
              </a:rPr>
              <a:t>Termelés, Ügyfél reklamáció, Beszállítói szállítás során megállapított termékhibák dokumentálása</a:t>
            </a:r>
          </a:p>
          <a:p>
            <a:pPr algn="ctr"/>
            <a:endParaRPr lang="hu-HU">
              <a:latin typeface="Tahoma" pitchFamily="34" charset="0"/>
            </a:endParaRPr>
          </a:p>
        </p:txBody>
      </p:sp>
      <p:pic>
        <p:nvPicPr>
          <p:cNvPr id="50187" name="Picture 18" descr="clipper logo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lip_erp2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9" name="Téglalap 8"/>
          <p:cNvSpPr/>
          <p:nvPr/>
        </p:nvSpPr>
        <p:spPr>
          <a:xfrm>
            <a:off x="7578580" y="727996"/>
            <a:ext cx="12961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8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2620963"/>
            <a:ext cx="4572000" cy="2932112"/>
          </a:xfrm>
          <a:ln/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Mérőeszközök kezelése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Mérési jegyzőkönyvek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Nem Megfelelőségi 	Bizonylatok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Osztályozott anyagok 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None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		(LOT számok)</a:t>
            </a:r>
          </a:p>
        </p:txBody>
      </p:sp>
      <p:sp>
        <p:nvSpPr>
          <p:cNvPr id="51203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29316" y="2691164"/>
            <a:ext cx="215900" cy="215900"/>
          </a:xfrm>
          <a:prstGeom prst="actionButtonBackPrevious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Minőségügy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51206" name="Diagram 8"/>
          <p:cNvGraphicFramePr>
            <a:graphicFrameLocks/>
          </p:cNvGraphicFramePr>
          <p:nvPr/>
        </p:nvGraphicFramePr>
        <p:xfrm>
          <a:off x="4071938" y="2000250"/>
          <a:ext cx="6405562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6407451" imgH="4316342" progId="Excel.Sheet.8">
                  <p:embed/>
                </p:oleObj>
              </mc:Choice>
              <mc:Fallback>
                <p:oleObj r:id="rId3" imgW="6407451" imgH="4316342" progId="Excel.Sheet.8">
                  <p:embed/>
                  <p:pic>
                    <p:nvPicPr>
                      <p:cNvPr id="0" name="Diagram 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2000250"/>
                        <a:ext cx="6405562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7" name="AutoShape 19"/>
          <p:cNvSpPr>
            <a:spLocks noChangeArrowheads="1"/>
          </p:cNvSpPr>
          <p:nvPr/>
        </p:nvSpPr>
        <p:spPr bwMode="auto">
          <a:xfrm>
            <a:off x="4000500" y="1500188"/>
            <a:ext cx="4751388" cy="720725"/>
          </a:xfrm>
          <a:prstGeom prst="wedgeRoundRectCallout">
            <a:avLst>
              <a:gd name="adj1" fmla="val -48194"/>
              <a:gd name="adj2" fmla="val 140750"/>
              <a:gd name="adj3" fmla="val 16667"/>
            </a:avLst>
          </a:prstGeom>
          <a:solidFill>
            <a:srgbClr val="C6D9F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1600">
                <a:latin typeface="Tahoma" pitchFamily="34" charset="0"/>
              </a:rPr>
              <a:t>Nyilvántartásba vétel, hitelesítés nyilvántartása, hozzárendelés munkákhoz</a:t>
            </a:r>
          </a:p>
          <a:p>
            <a:pPr algn="ctr"/>
            <a:endParaRPr lang="hu-HU">
              <a:latin typeface="Tahoma" pitchFamily="34" charset="0"/>
            </a:endParaRPr>
          </a:p>
        </p:txBody>
      </p:sp>
      <p:pic>
        <p:nvPicPr>
          <p:cNvPr id="51211" name="Picture 18" descr="clipper logo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lip_erp2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9" name="Téglalap 8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Pénzügy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52228" name="Diagram 9"/>
          <p:cNvGraphicFramePr>
            <a:graphicFrameLocks/>
          </p:cNvGraphicFramePr>
          <p:nvPr/>
        </p:nvGraphicFramePr>
        <p:xfrm>
          <a:off x="4071938" y="2000250"/>
          <a:ext cx="6405562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407451" imgH="4316342" progId="Excel.Sheet.8">
                  <p:embed/>
                </p:oleObj>
              </mc:Choice>
              <mc:Fallback>
                <p:oleObj r:id="rId2" imgW="6407451" imgH="4316342" progId="Excel.Sheet.8">
                  <p:embed/>
                  <p:pic>
                    <p:nvPicPr>
                      <p:cNvPr id="0" name="Diagram 9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2000250"/>
                        <a:ext cx="6405562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Rectangle 8"/>
          <p:cNvSpPr>
            <a:spLocks noChangeArrowheads="1"/>
          </p:cNvSpPr>
          <p:nvPr/>
        </p:nvSpPr>
        <p:spPr bwMode="auto">
          <a:xfrm>
            <a:off x="571500" y="2500313"/>
            <a:ext cx="47529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20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rgbClr val="262673"/>
                </a:solidFill>
                <a:latin typeface="Verdana" pitchFamily="34" charset="0"/>
              </a:rPr>
              <a:t>   Vezetői információs táblák</a:t>
            </a:r>
          </a:p>
          <a:p>
            <a:pPr marL="342900" indent="-342900">
              <a:lnSpc>
                <a:spcPct val="20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rgbClr val="262673"/>
                </a:solidFill>
                <a:latin typeface="Verdana" pitchFamily="34" charset="0"/>
              </a:rPr>
              <a:t>   Készletek pénzügyi egyenlege</a:t>
            </a:r>
          </a:p>
          <a:p>
            <a:pPr marL="342900" indent="-342900">
              <a:lnSpc>
                <a:spcPct val="20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rgbClr val="262673"/>
                </a:solidFill>
                <a:latin typeface="Verdana" pitchFamily="34" charset="0"/>
              </a:rPr>
              <a:t>   Mozgás pénzügyi egyenlege</a:t>
            </a:r>
          </a:p>
          <a:p>
            <a:pPr marL="342900" indent="-342900">
              <a:lnSpc>
                <a:spcPct val="200000"/>
              </a:lnSpc>
              <a:spcBef>
                <a:spcPct val="20000"/>
              </a:spcBef>
              <a:buClr>
                <a:srgbClr val="CC0000"/>
              </a:buClr>
              <a:buSzPct val="65000"/>
              <a:buFont typeface="Times New Roman" pitchFamily="18" charset="0"/>
              <a:buChar char="►"/>
            </a:pPr>
            <a:r>
              <a:rPr lang="hu-HU" dirty="0">
                <a:solidFill>
                  <a:srgbClr val="262673"/>
                </a:solidFill>
                <a:latin typeface="Verdana" pitchFamily="34" charset="0"/>
              </a:rPr>
              <a:t>   Utókalkuláció</a:t>
            </a:r>
          </a:p>
        </p:txBody>
      </p:sp>
      <p:sp>
        <p:nvSpPr>
          <p:cNvPr id="52231" name="AutoShape 1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4581153"/>
            <a:ext cx="287338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52232" name="AutoShape 1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3401580"/>
            <a:ext cx="287338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52233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2780928"/>
            <a:ext cx="287338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52234" name="AutoShape 16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3977843"/>
            <a:ext cx="287338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52237" name="Picture 18" descr="clipper logo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lip_erp2_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1" name="Téglalap 10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1484313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5325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1285875"/>
            <a:ext cx="721995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6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6" name="Téglalap 5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1484313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5427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276350"/>
            <a:ext cx="7696200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6" name="Téglalap 5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1484313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5530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285875"/>
            <a:ext cx="77343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6" name="Téglalap 5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1484313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56324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" y="1281113"/>
            <a:ext cx="769620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6" name="Téglalap 5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2620963"/>
            <a:ext cx="4857750" cy="2933700"/>
          </a:xfrm>
          <a:ln/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Tervezés végtelen és</a:t>
            </a:r>
            <a:r>
              <a:rPr lang="en-US" sz="1800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		véges kapacitásra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Kereskedelmi ütemezés 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Terhelésütemezés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 Munkakiosztás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57347" name="AutoShape 1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5064" y="2708920"/>
            <a:ext cx="287337" cy="215900"/>
          </a:xfrm>
          <a:prstGeom prst="actionButtonInformation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Tervezés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graphicFrame>
        <p:nvGraphicFramePr>
          <p:cNvPr id="57350" name="Diagram 7"/>
          <p:cNvGraphicFramePr>
            <a:graphicFrameLocks/>
          </p:cNvGraphicFramePr>
          <p:nvPr/>
        </p:nvGraphicFramePr>
        <p:xfrm>
          <a:off x="4071938" y="2000250"/>
          <a:ext cx="6405562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6407451" imgH="4316342" progId="Excel.Sheet.8">
                  <p:embed/>
                </p:oleObj>
              </mc:Choice>
              <mc:Fallback>
                <p:oleObj r:id="rId3" imgW="6407451" imgH="4316342" progId="Excel.Sheet.8">
                  <p:embed/>
                  <p:pic>
                    <p:nvPicPr>
                      <p:cNvPr id="0" name="Diagram 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2000250"/>
                        <a:ext cx="6405562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54" name="Picture 18" descr="clipper logo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lip_erp2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1484313"/>
            <a:ext cx="215900" cy="2159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58371" name="Picture 21" descr="logo_20080825_szín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4300" y="1719263"/>
            <a:ext cx="1728788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9" y="1285876"/>
            <a:ext cx="5369222" cy="3485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7" name="Picture 18" descr="clipper logo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85702" y="2945868"/>
            <a:ext cx="6958298" cy="3912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286500" y="1928813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59395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573088" y="2143125"/>
            <a:ext cx="5786437" cy="4357688"/>
          </a:xfrm>
          <a:ln/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Dokumentumok készítése nyomtatáson kívül: WORD, EXCEL, HTML, PDF, XML formátumban, azonnali E-mail küldéssel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Belső levelezés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Körlevél készítése  a partnerek számára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Komplex keresési funkciók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Eredmények megjelenítése táblázatok és grafikonok formájában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Testre-szabható nyomtatványok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Egyéb általános funkciók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7" name="Kép 6" descr="diagram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3782" y="2928934"/>
            <a:ext cx="2542543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402" name="Picture 18" descr="clipper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lip_erp2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0" name="Téglalap 9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reeform 64"/>
          <p:cNvSpPr>
            <a:spLocks noEditPoints="1"/>
          </p:cNvSpPr>
          <p:nvPr/>
        </p:nvSpPr>
        <p:spPr bwMode="auto">
          <a:xfrm>
            <a:off x="0" y="1265238"/>
            <a:ext cx="8924925" cy="5048250"/>
          </a:xfrm>
          <a:custGeom>
            <a:avLst/>
            <a:gdLst>
              <a:gd name="T0" fmla="*/ 2147483647 w 5622"/>
              <a:gd name="T1" fmla="*/ 2147483647 h 3180"/>
              <a:gd name="T2" fmla="*/ 2147483647 w 5622"/>
              <a:gd name="T3" fmla="*/ 2147483647 h 3180"/>
              <a:gd name="T4" fmla="*/ 2147483647 w 5622"/>
              <a:gd name="T5" fmla="*/ 2147483647 h 3180"/>
              <a:gd name="T6" fmla="*/ 2147483647 w 5622"/>
              <a:gd name="T7" fmla="*/ 2147483647 h 3180"/>
              <a:gd name="T8" fmla="*/ 2147483647 w 5622"/>
              <a:gd name="T9" fmla="*/ 2147483647 h 3180"/>
              <a:gd name="T10" fmla="*/ 0 w 5622"/>
              <a:gd name="T11" fmla="*/ 0 h 3180"/>
              <a:gd name="T12" fmla="*/ 2147483647 w 5622"/>
              <a:gd name="T13" fmla="*/ 0 h 3180"/>
              <a:gd name="T14" fmla="*/ 2147483647 w 5622"/>
              <a:gd name="T15" fmla="*/ 2147483647 h 3180"/>
              <a:gd name="T16" fmla="*/ 0 w 5622"/>
              <a:gd name="T17" fmla="*/ 2147483647 h 3180"/>
              <a:gd name="T18" fmla="*/ 0 w 5622"/>
              <a:gd name="T19" fmla="*/ 0 h 318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22"/>
              <a:gd name="T31" fmla="*/ 0 h 3180"/>
              <a:gd name="T32" fmla="*/ 5622 w 5622"/>
              <a:gd name="T33" fmla="*/ 3180 h 318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22" h="3180">
                <a:moveTo>
                  <a:pt x="2" y="2"/>
                </a:moveTo>
                <a:lnTo>
                  <a:pt x="2" y="3179"/>
                </a:lnTo>
                <a:lnTo>
                  <a:pt x="5621" y="3179"/>
                </a:lnTo>
                <a:lnTo>
                  <a:pt x="5621" y="2"/>
                </a:lnTo>
                <a:lnTo>
                  <a:pt x="2" y="2"/>
                </a:lnTo>
                <a:close/>
                <a:moveTo>
                  <a:pt x="0" y="0"/>
                </a:moveTo>
                <a:lnTo>
                  <a:pt x="5622" y="0"/>
                </a:lnTo>
                <a:lnTo>
                  <a:pt x="5622" y="3180"/>
                </a:lnTo>
                <a:lnTo>
                  <a:pt x="0" y="3180"/>
                </a:lnTo>
                <a:lnTo>
                  <a:pt x="0" y="0"/>
                </a:lnTo>
                <a:close/>
              </a:path>
            </a:pathLst>
          </a:custGeom>
          <a:solidFill>
            <a:srgbClr val="416666"/>
          </a:solidFill>
          <a:ln w="0">
            <a:solidFill>
              <a:srgbClr val="416666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60419" name="Picture 13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357313"/>
            <a:ext cx="6643688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0" name="Téglalap 131"/>
          <p:cNvSpPr>
            <a:spLocks noChangeArrowheads="1"/>
          </p:cNvSpPr>
          <p:nvPr/>
        </p:nvSpPr>
        <p:spPr bwMode="auto">
          <a:xfrm>
            <a:off x="4214813" y="6072188"/>
            <a:ext cx="43576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100" b="1"/>
              <a:t>Adatáramlás az MRP 1 / MRP 2 szervezeti típus szerint</a:t>
            </a:r>
            <a:endParaRPr lang="hu-HU" sz="1100"/>
          </a:p>
        </p:txBody>
      </p:sp>
      <p:sp>
        <p:nvSpPr>
          <p:cNvPr id="133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CLIPPER szerveződése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60425" name="Picture 24" descr="clipper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0"/>
            <a:ext cx="2017712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6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9" name="Téglalap 8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7544" y="2420888"/>
            <a:ext cx="4038600" cy="3708400"/>
          </a:xfrm>
          <a:ln/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2000" dirty="0">
                <a:latin typeface="Verdana" pitchFamily="34" charset="0"/>
              </a:rPr>
              <a:t>  </a:t>
            </a: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Vevő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Ajánlat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Rendelés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Beszerzés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Kiszállítás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Számlázás</a:t>
            </a:r>
          </a:p>
        </p:txBody>
      </p:sp>
      <p:sp>
        <p:nvSpPr>
          <p:cNvPr id="61443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27984" y="2420938"/>
            <a:ext cx="3677790" cy="2232198"/>
          </a:xfrm>
          <a:ln/>
        </p:spPr>
        <p:txBody>
          <a:bodyPr/>
          <a:lstStyle/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Műveletterv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Darabjegyzék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Szükséglet számítás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Blokkolás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Keresés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r>
              <a:rPr lang="hu-HU" sz="1800" dirty="0">
                <a:solidFill>
                  <a:schemeClr val="accent2"/>
                </a:solidFill>
                <a:latin typeface="Verdana" pitchFamily="34" charset="0"/>
              </a:rPr>
              <a:t>  Anomáliák</a:t>
            </a:r>
          </a:p>
          <a:p>
            <a:pPr>
              <a:lnSpc>
                <a:spcPct val="90000"/>
              </a:lnSpc>
              <a:buClr>
                <a:srgbClr val="CC0000"/>
              </a:buClr>
              <a:buSzPct val="65000"/>
              <a:buFont typeface="Times New Roman" pitchFamily="18" charset="0"/>
              <a:buChar char="►"/>
              <a:tabLst>
                <a:tab pos="627063" algn="l"/>
              </a:tabLst>
            </a:pPr>
            <a:endParaRPr lang="hu-HU" sz="18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61444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916238" y="2487722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45" name="AutoShape 1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916238" y="2794543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46" name="AutoShape 1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916238" y="3100787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47" name="AutoShape 2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916238" y="3391880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48" name="AutoShape 21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916238" y="3697547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49" name="AutoShape 22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916238" y="4005064"/>
            <a:ext cx="287337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50" name="AutoShape 23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42225" y="2492375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51" name="AutoShape 24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42225" y="2781300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52" name="AutoShape 25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39050" y="3079517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53" name="AutoShape 26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42225" y="3378256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54" name="AutoShape 27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42225" y="3684994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61455" name="AutoShape 28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42225" y="3973919"/>
            <a:ext cx="287338" cy="215900"/>
          </a:xfrm>
          <a:prstGeom prst="actionButtonInformatio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Minta képernyők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61462" name="Picture 18" descr="clipper logo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925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clip_erp2_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20" name="Téglalap 19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266825"/>
            <a:ext cx="4140200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Ügyfél nyilvántartás 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6246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86563" cy="479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3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Ajánlatadás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3491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6349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7227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7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Ügyfél rendelés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4515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6451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89738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1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Megrendelés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5539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6554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7227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5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Szállítólevél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656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6656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7227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Számlázás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7587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6758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72275" cy="473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3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Műveletterv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6861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7227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7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Darabjegyzék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9635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6963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403975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1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Szükségletszámítás</a:t>
            </a:r>
          </a:p>
        </p:txBody>
      </p:sp>
      <p:sp>
        <p:nvSpPr>
          <p:cNvPr id="70659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7066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99135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5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Blokkolás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7168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7168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7227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9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Keresés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72707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7270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77227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3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266825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>
                <a:solidFill>
                  <a:srgbClr val="002060"/>
                </a:solidFill>
                <a:latin typeface="Verdana" pitchFamily="34" charset="0"/>
                <a:cs typeface="Arial" charset="0"/>
              </a:rPr>
              <a:t>Anomáliák</a:t>
            </a: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73731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/>
          </a:p>
        </p:txBody>
      </p:sp>
      <p:pic>
        <p:nvPicPr>
          <p:cNvPr id="737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90725"/>
            <a:ext cx="6311900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7" name="Picture 18" descr="clipper logo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lip_erp2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2133600"/>
            <a:ext cx="5964238" cy="39592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hu-HU" sz="1600" dirty="0">
                <a:solidFill>
                  <a:srgbClr val="E29700"/>
                </a:solidFill>
                <a:latin typeface="Verdana" pitchFamily="34" charset="0"/>
              </a:rPr>
              <a:t>	</a:t>
            </a:r>
            <a:r>
              <a:rPr lang="hu-HU" sz="1400" dirty="0">
                <a:solidFill>
                  <a:srgbClr val="E29700"/>
                </a:solidFill>
                <a:latin typeface="Verdana" pitchFamily="34" charset="0"/>
              </a:rPr>
              <a:t>		</a:t>
            </a:r>
            <a:r>
              <a:rPr lang="hu-HU" sz="1400" b="1" dirty="0" err="1">
                <a:solidFill>
                  <a:srgbClr val="E29700"/>
                </a:solidFill>
                <a:latin typeface="Verdana" pitchFamily="34" charset="0"/>
              </a:rPr>
              <a:t>Clip-ERP</a:t>
            </a:r>
            <a:r>
              <a:rPr lang="hu-HU" sz="1400" b="1" dirty="0">
                <a:solidFill>
                  <a:srgbClr val="E29700"/>
                </a:solidFill>
                <a:latin typeface="Verdana" pitchFamily="34" charset="0"/>
              </a:rPr>
              <a:t> HUNGARY Kft.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b="1" dirty="0">
                <a:solidFill>
                  <a:srgbClr val="E29700"/>
                </a:solidFill>
                <a:latin typeface="Verdana" pitchFamily="34" charset="0"/>
              </a:rPr>
              <a:t>			ÉHN András, ügyvezető</a:t>
            </a:r>
            <a:endParaRPr lang="hu-HU" sz="1400" b="1" dirty="0">
              <a:solidFill>
                <a:srgbClr val="CC0000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solidFill>
                  <a:srgbClr val="CC0000"/>
                </a:solidFill>
                <a:latin typeface="Verdana" pitchFamily="34" charset="0"/>
              </a:rPr>
              <a:t>Székhely:</a:t>
            </a:r>
            <a:r>
              <a:rPr lang="hu-HU" sz="1400" dirty="0">
                <a:solidFill>
                  <a:srgbClr val="E29700"/>
                </a:solidFill>
                <a:latin typeface="Verdana" pitchFamily="34" charset="0"/>
              </a:rPr>
              <a:t>		</a:t>
            </a:r>
            <a:r>
              <a:rPr lang="hu-HU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2161 Csomád, </a:t>
            </a:r>
            <a:r>
              <a:rPr lang="hu-HU" sz="1400">
                <a:latin typeface="Verdana" pitchFamily="34" charset="0"/>
                <a:ea typeface="Verdana" pitchFamily="34" charset="0"/>
                <a:cs typeface="Verdana" pitchFamily="34" charset="0"/>
              </a:rPr>
              <a:t>Kossuth Lajos út 103.</a:t>
            </a:r>
            <a:endParaRPr lang="hu-HU" sz="1400" dirty="0">
              <a:solidFill>
                <a:srgbClr val="00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solidFill>
                  <a:srgbClr val="CC0000"/>
                </a:solidFill>
                <a:latin typeface="Verdana" pitchFamily="34" charset="0"/>
              </a:rPr>
              <a:t>Telefon: 	</a:t>
            </a:r>
            <a:r>
              <a:rPr lang="hu-HU" sz="1400" dirty="0">
                <a:latin typeface="Verdana" pitchFamily="34" charset="0"/>
              </a:rPr>
              <a:t>	+36 30 901 9229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solidFill>
                  <a:srgbClr val="CC0000"/>
                </a:solidFill>
                <a:latin typeface="Verdana" pitchFamily="34" charset="0"/>
              </a:rPr>
              <a:t>Email: </a:t>
            </a:r>
            <a:r>
              <a:rPr lang="hu-HU" sz="1400" dirty="0">
                <a:latin typeface="Verdana" pitchFamily="34" charset="0"/>
              </a:rPr>
              <a:t>		</a:t>
            </a:r>
            <a:r>
              <a:rPr lang="hu-HU" sz="1400" dirty="0" err="1">
                <a:latin typeface="Verdana" pitchFamily="34" charset="0"/>
              </a:rPr>
              <a:t>ehn.andras</a:t>
            </a:r>
            <a:r>
              <a:rPr lang="hu-HU" sz="1400" dirty="0">
                <a:latin typeface="Verdana" pitchFamily="34" charset="0"/>
              </a:rPr>
              <a:t>@</a:t>
            </a:r>
            <a:r>
              <a:rPr lang="hu-HU" sz="1400" dirty="0" err="1">
                <a:latin typeface="Verdana" pitchFamily="34" charset="0"/>
              </a:rPr>
              <a:t>clip-erp.hu</a:t>
            </a:r>
            <a:r>
              <a:rPr lang="hu-HU" sz="1400" dirty="0">
                <a:latin typeface="Verdana" pitchFamily="34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latin typeface="Verdana" pitchFamily="34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latin typeface="Verdana" pitchFamily="34" charset="0"/>
              </a:rPr>
              <a:t>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solidFill>
                  <a:srgbClr val="CC0000"/>
                </a:solidFill>
                <a:latin typeface="Verdana" pitchFamily="34" charset="0"/>
              </a:rPr>
              <a:t>Honlap: </a:t>
            </a:r>
            <a:r>
              <a:rPr lang="hu-HU" sz="1400" dirty="0">
                <a:latin typeface="Verdana" pitchFamily="34" charset="0"/>
              </a:rPr>
              <a:t>		</a:t>
            </a:r>
            <a:r>
              <a:rPr lang="hu-HU" sz="1400" b="1" dirty="0" err="1">
                <a:solidFill>
                  <a:srgbClr val="CC0000"/>
                </a:solidFill>
                <a:latin typeface="Verdana" pitchFamily="34" charset="0"/>
              </a:rPr>
              <a:t>www.clip-erp.hu</a:t>
            </a:r>
            <a:endParaRPr lang="hu-HU" sz="1400" b="1" dirty="0">
              <a:solidFill>
                <a:srgbClr val="CC0000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hu-HU" sz="1600" dirty="0"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hu-HU" sz="1600" dirty="0"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hu-HU" sz="1600" dirty="0"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solidFill>
                  <a:srgbClr val="CC0000"/>
                </a:solidFill>
                <a:latin typeface="Verdana" pitchFamily="34" charset="0"/>
              </a:rPr>
              <a:t>Kapcsolattartó:  	</a:t>
            </a:r>
            <a:r>
              <a:rPr lang="hu-HU" sz="1400" b="1" dirty="0">
                <a:latin typeface="Verdana" pitchFamily="34" charset="0"/>
              </a:rPr>
              <a:t>Éhn András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latin typeface="Verdana" pitchFamily="34" charset="0"/>
              </a:rPr>
              <a:t>			ügyvezető, tanácsadó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1400" dirty="0">
                <a:latin typeface="Verdana" pitchFamily="34" charset="0"/>
              </a:rPr>
              <a:t>			</a:t>
            </a:r>
            <a:endParaRPr lang="hu-HU" sz="2800" dirty="0">
              <a:latin typeface="Verdana" pitchFamily="34" charset="0"/>
            </a:endParaRPr>
          </a:p>
        </p:txBody>
      </p:sp>
      <p:sp>
        <p:nvSpPr>
          <p:cNvPr id="74755" name="Text Box 6"/>
          <p:cNvSpPr txBox="1">
            <a:spLocks noChangeArrowheads="1"/>
          </p:cNvSpPr>
          <p:nvPr/>
        </p:nvSpPr>
        <p:spPr bwMode="auto">
          <a:xfrm>
            <a:off x="323850" y="1341438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de-DE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1268413"/>
            <a:ext cx="4138613" cy="647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hu-HU" sz="1400" b="1" i="1" dirty="0">
                <a:solidFill>
                  <a:srgbClr val="002060"/>
                </a:solidFill>
                <a:latin typeface="Verdana" pitchFamily="34" charset="0"/>
                <a:cs typeface="Arial" charset="0"/>
              </a:rPr>
              <a:t>Kapcsolat</a:t>
            </a:r>
            <a:endParaRPr lang="de-DE" sz="1400" b="1" i="1" dirty="0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286500" y="1928813"/>
            <a:ext cx="2501900" cy="3876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de-DE" sz="1400" b="1" i="1">
              <a:solidFill>
                <a:srgbClr val="002060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65546" name="Picture 10" descr="kapcsol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2285992"/>
            <a:ext cx="2394805" cy="3145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4763" name="Picture 18" descr="clipper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844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lip_erp2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5547" y="260648"/>
            <a:ext cx="1304925" cy="476250"/>
          </a:xfrm>
          <a:prstGeom prst="rect">
            <a:avLst/>
          </a:prstGeom>
          <a:noFill/>
        </p:spPr>
      </p:pic>
      <p:sp>
        <p:nvSpPr>
          <p:cNvPr id="12" name="Téglalap 11"/>
          <p:cNvSpPr/>
          <p:nvPr/>
        </p:nvSpPr>
        <p:spPr>
          <a:xfrm>
            <a:off x="7578580" y="727996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b="1" dirty="0" err="1">
                <a:solidFill>
                  <a:srgbClr val="0070C0"/>
                </a:solidFill>
                <a:latin typeface="Verdana" pitchFamily="34" charset="0"/>
              </a:rPr>
              <a:t>Clip-ERP</a:t>
            </a:r>
            <a:r>
              <a:rPr lang="hu-HU" sz="1000" b="1" dirty="0">
                <a:solidFill>
                  <a:srgbClr val="0070C0"/>
                </a:solidFill>
                <a:latin typeface="Verdana" pitchFamily="34" charset="0"/>
              </a:rPr>
              <a:t> HUNGARY Kft.</a:t>
            </a:r>
            <a:endParaRPr lang="hu-HU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</TotalTime>
  <Words>1254</Words>
  <Application>Microsoft Office PowerPoint</Application>
  <PresentationFormat>Diavetítés a képernyőre (4:3 oldalarány)</PresentationFormat>
  <Paragraphs>443</Paragraphs>
  <Slides>53</Slides>
  <Notes>4</Notes>
  <HiddenSlides>31</HiddenSlides>
  <MMClips>0</MMClips>
  <ScaleCrop>false</ScaleCrop>
  <HeadingPairs>
    <vt:vector size="8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53</vt:i4>
      </vt:variant>
    </vt:vector>
  </HeadingPairs>
  <TitlesOfParts>
    <vt:vector size="61" baseType="lpstr">
      <vt:lpstr>Arial</vt:lpstr>
      <vt:lpstr>Calibri</vt:lpstr>
      <vt:lpstr>Tahoma</vt:lpstr>
      <vt:lpstr>Times New Roman</vt:lpstr>
      <vt:lpstr>Verdana</vt:lpstr>
      <vt:lpstr>Wingdings</vt:lpstr>
      <vt:lpstr>Alapértelmezett terv</vt:lpstr>
      <vt:lpstr>Microsoft Excel 97-2003 Worksheet</vt:lpstr>
      <vt:lpstr>PowerPoint-bemutató</vt:lpstr>
      <vt:lpstr>PowerPoint-bemutató</vt:lpstr>
      <vt:lpstr>PowerPoint-bemutató</vt:lpstr>
      <vt:lpstr>1986 óta az ügyfelek szolgálatában</vt:lpstr>
      <vt:lpstr>Több, mint 1200 ügyfél szerte a világon</vt:lpstr>
      <vt:lpstr>PowerPoint-bemutató</vt:lpstr>
      <vt:lpstr> A CLIPPER által nyújtott lehetőségek és előnyök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Imre, István</dc:creator>
  <cp:lastModifiedBy>András Éhn</cp:lastModifiedBy>
  <cp:revision>159</cp:revision>
  <dcterms:created xsi:type="dcterms:W3CDTF">2008-10-30T08:54:43Z</dcterms:created>
  <dcterms:modified xsi:type="dcterms:W3CDTF">2021-01-14T09:25:59Z</dcterms:modified>
</cp:coreProperties>
</file>