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4"/>
  </p:sldMasterIdLst>
  <p:sldIdLst>
    <p:sldId id="2076136998" r:id="rId5"/>
  </p:sldIdLst>
  <p:sldSz cx="12801600" cy="7207250"/>
  <p:notesSz cx="12801600" cy="720725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Segoe UI" panose="020B0502040204020203" pitchFamily="34" charset="0"/>
      <p:regular r:id="rId10"/>
      <p:bold r:id="rId11"/>
      <p:italic r:id="rId12"/>
      <p:boldItalic r:id="rId13"/>
    </p:embeddedFont>
    <p:embeddedFont>
      <p:font typeface="Segoe UI Semibold" panose="020B0702040204020203" pitchFamily="34" charset="0"/>
      <p:bold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2774"/>
    <a:srgbClr val="D59DFF"/>
    <a:srgbClr val="30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B42707-D0AD-49E9-BC3C-F0F61270BCBB}" v="8" dt="2020-10-01T23:41:22.43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>
      <p:cViewPr varScale="1">
        <p:scale>
          <a:sx n="99" d="100"/>
          <a:sy n="99" d="100"/>
        </p:scale>
        <p:origin x="72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ison Brucker" userId="2df43401-432a-4ad2-af8c-9288c59bd197" providerId="ADAL" clId="{03B42707-D0AD-49E9-BC3C-F0F61270BCBB}"/>
    <pc:docChg chg="modSld modMainMaster">
      <pc:chgData name="Allison Brucker" userId="2df43401-432a-4ad2-af8c-9288c59bd197" providerId="ADAL" clId="{03B42707-D0AD-49E9-BC3C-F0F61270BCBB}" dt="2020-10-01T23:41:22.436" v="12" actId="14826"/>
      <pc:docMkLst>
        <pc:docMk/>
      </pc:docMkLst>
      <pc:sldChg chg="modSp mod">
        <pc:chgData name="Allison Brucker" userId="2df43401-432a-4ad2-af8c-9288c59bd197" providerId="ADAL" clId="{03B42707-D0AD-49E9-BC3C-F0F61270BCBB}" dt="2020-10-01T16:56:10.787" v="4" actId="207"/>
        <pc:sldMkLst>
          <pc:docMk/>
          <pc:sldMk cId="0" sldId="256"/>
        </pc:sldMkLst>
        <pc:spChg chg="mod">
          <ac:chgData name="Allison Brucker" userId="2df43401-432a-4ad2-af8c-9288c59bd197" providerId="ADAL" clId="{03B42707-D0AD-49E9-BC3C-F0F61270BCBB}" dt="2020-10-01T16:55:59.174" v="3" actId="207"/>
          <ac:spMkLst>
            <pc:docMk/>
            <pc:sldMk cId="0" sldId="256"/>
            <ac:spMk id="8" creationId="{00000000-0000-0000-0000-000000000000}"/>
          </ac:spMkLst>
        </pc:spChg>
        <pc:spChg chg="mod">
          <ac:chgData name="Allison Brucker" userId="2df43401-432a-4ad2-af8c-9288c59bd197" providerId="ADAL" clId="{03B42707-D0AD-49E9-BC3C-F0F61270BCBB}" dt="2020-10-01T16:56:10.787" v="4" actId="207"/>
          <ac:spMkLst>
            <pc:docMk/>
            <pc:sldMk cId="0" sldId="256"/>
            <ac:spMk id="9" creationId="{00000000-0000-0000-0000-000000000000}"/>
          </ac:spMkLst>
        </pc:spChg>
        <pc:spChg chg="mod">
          <ac:chgData name="Allison Brucker" userId="2df43401-432a-4ad2-af8c-9288c59bd197" providerId="ADAL" clId="{03B42707-D0AD-49E9-BC3C-F0F61270BCBB}" dt="2020-10-01T16:55:20.286" v="0" actId="207"/>
          <ac:spMkLst>
            <pc:docMk/>
            <pc:sldMk cId="0" sldId="256"/>
            <ac:spMk id="16" creationId="{00000000-0000-0000-0000-000000000000}"/>
          </ac:spMkLst>
        </pc:spChg>
      </pc:sldChg>
      <pc:sldMasterChg chg="modSp">
        <pc:chgData name="Allison Brucker" userId="2df43401-432a-4ad2-af8c-9288c59bd197" providerId="ADAL" clId="{03B42707-D0AD-49E9-BC3C-F0F61270BCBB}" dt="2020-10-01T23:41:22.436" v="12" actId="14826"/>
        <pc:sldMasterMkLst>
          <pc:docMk/>
          <pc:sldMasterMk cId="0" sldId="2147483648"/>
        </pc:sldMasterMkLst>
        <pc:spChg chg="mod">
          <ac:chgData name="Allison Brucker" userId="2df43401-432a-4ad2-af8c-9288c59bd197" providerId="ADAL" clId="{03B42707-D0AD-49E9-BC3C-F0F61270BCBB}" dt="2020-10-01T23:41:22.436" v="12" actId="14826"/>
          <ac:spMkLst>
            <pc:docMk/>
            <pc:sldMasterMk cId="0" sldId="2147483648"/>
            <ac:spMk id="17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60120" y="2234247"/>
            <a:ext cx="1088136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036061"/>
            <a:ext cx="8961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223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893" y="607337"/>
            <a:ext cx="12115817" cy="461725"/>
          </a:xfrm>
        </p:spPr>
        <p:txBody>
          <a:bodyPr lIns="0" tIns="0" rIns="0" bIns="0"/>
          <a:lstStyle>
            <a:lvl1pPr>
              <a:defRPr sz="2998" b="1" i="0">
                <a:solidFill>
                  <a:schemeClr val="bg1"/>
                </a:solidFill>
                <a:latin typeface="SegoeUI-Semibold"/>
                <a:cs typeface="SegoeUI-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280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893" y="607337"/>
            <a:ext cx="12115817" cy="461725"/>
          </a:xfrm>
        </p:spPr>
        <p:txBody>
          <a:bodyPr lIns="0" tIns="0" rIns="0" bIns="0"/>
          <a:lstStyle>
            <a:lvl1pPr>
              <a:defRPr sz="2998" b="1" i="0">
                <a:solidFill>
                  <a:schemeClr val="bg1"/>
                </a:solidFill>
                <a:latin typeface="SegoeUI-Semibold"/>
                <a:cs typeface="SegoeUI-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657668"/>
            <a:ext cx="55686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657668"/>
            <a:ext cx="55686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98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893" y="607337"/>
            <a:ext cx="12115817" cy="461725"/>
          </a:xfrm>
        </p:spPr>
        <p:txBody>
          <a:bodyPr lIns="0" tIns="0" rIns="0" bIns="0"/>
          <a:lstStyle>
            <a:lvl1pPr>
              <a:defRPr sz="2998" b="1" i="0">
                <a:solidFill>
                  <a:schemeClr val="bg1"/>
                </a:solidFill>
                <a:latin typeface="SegoeUI-Semibold"/>
                <a:cs typeface="SegoeUI-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9292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45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801600" cy="13573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/>
          </a:p>
        </p:txBody>
      </p:sp>
      <p:sp>
        <p:nvSpPr>
          <p:cNvPr id="17" name="bk object 17"/>
          <p:cNvSpPr/>
          <p:nvPr/>
        </p:nvSpPr>
        <p:spPr>
          <a:xfrm>
            <a:off x="1" y="2233383"/>
            <a:ext cx="10163931" cy="3699192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893" y="607336"/>
            <a:ext cx="12115817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SegoeUI-Semibold"/>
                <a:cs typeface="SegoeUI-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0080" y="1657668"/>
            <a:ext cx="1152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52544" y="6702742"/>
            <a:ext cx="40965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6702742"/>
            <a:ext cx="29443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6702742"/>
            <a:ext cx="29443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150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6777">
        <a:defRPr>
          <a:latin typeface="+mn-lt"/>
          <a:ea typeface="+mn-ea"/>
          <a:cs typeface="+mn-cs"/>
        </a:defRPr>
      </a:lvl2pPr>
      <a:lvl3pPr marL="913555">
        <a:defRPr>
          <a:latin typeface="+mn-lt"/>
          <a:ea typeface="+mn-ea"/>
          <a:cs typeface="+mn-cs"/>
        </a:defRPr>
      </a:lvl3pPr>
      <a:lvl4pPr marL="1370331">
        <a:defRPr>
          <a:latin typeface="+mn-lt"/>
          <a:ea typeface="+mn-ea"/>
          <a:cs typeface="+mn-cs"/>
        </a:defRPr>
      </a:lvl4pPr>
      <a:lvl5pPr marL="1827108">
        <a:defRPr>
          <a:latin typeface="+mn-lt"/>
          <a:ea typeface="+mn-ea"/>
          <a:cs typeface="+mn-cs"/>
        </a:defRPr>
      </a:lvl5pPr>
      <a:lvl6pPr marL="2283885">
        <a:defRPr>
          <a:latin typeface="+mn-lt"/>
          <a:ea typeface="+mn-ea"/>
          <a:cs typeface="+mn-cs"/>
        </a:defRPr>
      </a:lvl6pPr>
      <a:lvl7pPr marL="2740663">
        <a:defRPr>
          <a:latin typeface="+mn-lt"/>
          <a:ea typeface="+mn-ea"/>
          <a:cs typeface="+mn-cs"/>
        </a:defRPr>
      </a:lvl7pPr>
      <a:lvl8pPr marL="3197440">
        <a:defRPr>
          <a:latin typeface="+mn-lt"/>
          <a:ea typeface="+mn-ea"/>
          <a:cs typeface="+mn-cs"/>
        </a:defRPr>
      </a:lvl8pPr>
      <a:lvl9pPr marL="365421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6777">
        <a:defRPr>
          <a:latin typeface="+mn-lt"/>
          <a:ea typeface="+mn-ea"/>
          <a:cs typeface="+mn-cs"/>
        </a:defRPr>
      </a:lvl2pPr>
      <a:lvl3pPr marL="913555">
        <a:defRPr>
          <a:latin typeface="+mn-lt"/>
          <a:ea typeface="+mn-ea"/>
          <a:cs typeface="+mn-cs"/>
        </a:defRPr>
      </a:lvl3pPr>
      <a:lvl4pPr marL="1370331">
        <a:defRPr>
          <a:latin typeface="+mn-lt"/>
          <a:ea typeface="+mn-ea"/>
          <a:cs typeface="+mn-cs"/>
        </a:defRPr>
      </a:lvl4pPr>
      <a:lvl5pPr marL="1827108">
        <a:defRPr>
          <a:latin typeface="+mn-lt"/>
          <a:ea typeface="+mn-ea"/>
          <a:cs typeface="+mn-cs"/>
        </a:defRPr>
      </a:lvl5pPr>
      <a:lvl6pPr marL="2283885">
        <a:defRPr>
          <a:latin typeface="+mn-lt"/>
          <a:ea typeface="+mn-ea"/>
          <a:cs typeface="+mn-cs"/>
        </a:defRPr>
      </a:lvl6pPr>
      <a:lvl7pPr marL="2740663">
        <a:defRPr>
          <a:latin typeface="+mn-lt"/>
          <a:ea typeface="+mn-ea"/>
          <a:cs typeface="+mn-cs"/>
        </a:defRPr>
      </a:lvl7pPr>
      <a:lvl8pPr marL="3197440">
        <a:defRPr>
          <a:latin typeface="+mn-lt"/>
          <a:ea typeface="+mn-ea"/>
          <a:cs typeface="+mn-cs"/>
        </a:defRPr>
      </a:lvl8pPr>
      <a:lvl9pPr marL="365421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aka.ms/PowerCerts_DataAnalys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microsoft.com/learn/certifications/exams/da-100" TargetMode="External"/><Relationship Id="rId5" Type="http://schemas.openxmlformats.org/officeDocument/2006/relationships/hyperlink" Target="https://query.prod.cms.rt.microsoft.com/cms/api/am/binary/RE4qlRu" TargetMode="External"/><Relationship Id="rId4" Type="http://schemas.openxmlformats.org/officeDocument/2006/relationships/hyperlink" Target="https://docs.microsoft.com/learn/certifications/data-analyst-associa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40" y="6740934"/>
            <a:ext cx="12790321" cy="458701"/>
          </a:xfrm>
          <a:custGeom>
            <a:avLst/>
            <a:gdLst/>
            <a:ahLst/>
            <a:cxnLst/>
            <a:rect l="l" t="t" r="r" b="b"/>
            <a:pathLst>
              <a:path w="12801600" h="459104">
                <a:moveTo>
                  <a:pt x="0" y="459028"/>
                </a:moveTo>
                <a:lnTo>
                  <a:pt x="12801600" y="459028"/>
                </a:lnTo>
                <a:lnTo>
                  <a:pt x="12801600" y="0"/>
                </a:lnTo>
                <a:lnTo>
                  <a:pt x="0" y="0"/>
                </a:lnTo>
                <a:lnTo>
                  <a:pt x="0" y="4590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3555"/>
            <a:endParaRPr sz="17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01703" y="2238951"/>
            <a:ext cx="2072717" cy="899002"/>
          </a:xfrm>
          <a:custGeom>
            <a:avLst/>
            <a:gdLst/>
            <a:ahLst/>
            <a:cxnLst/>
            <a:rect l="l" t="t" r="r" b="b"/>
            <a:pathLst>
              <a:path w="2074545" h="899794">
                <a:moveTo>
                  <a:pt x="1902663" y="0"/>
                </a:moveTo>
                <a:lnTo>
                  <a:pt x="171450" y="0"/>
                </a:lnTo>
                <a:lnTo>
                  <a:pt x="125871" y="6124"/>
                </a:lnTo>
                <a:lnTo>
                  <a:pt x="84915" y="23407"/>
                </a:lnTo>
                <a:lnTo>
                  <a:pt x="50215" y="50215"/>
                </a:lnTo>
                <a:lnTo>
                  <a:pt x="23407" y="84915"/>
                </a:lnTo>
                <a:lnTo>
                  <a:pt x="6124" y="125871"/>
                </a:lnTo>
                <a:lnTo>
                  <a:pt x="0" y="171450"/>
                </a:lnTo>
                <a:lnTo>
                  <a:pt x="0" y="728218"/>
                </a:lnTo>
                <a:lnTo>
                  <a:pt x="6124" y="773796"/>
                </a:lnTo>
                <a:lnTo>
                  <a:pt x="23407" y="814752"/>
                </a:lnTo>
                <a:lnTo>
                  <a:pt x="50215" y="849452"/>
                </a:lnTo>
                <a:lnTo>
                  <a:pt x="84915" y="876260"/>
                </a:lnTo>
                <a:lnTo>
                  <a:pt x="125871" y="893543"/>
                </a:lnTo>
                <a:lnTo>
                  <a:pt x="171450" y="899668"/>
                </a:lnTo>
                <a:lnTo>
                  <a:pt x="1902663" y="899668"/>
                </a:lnTo>
                <a:lnTo>
                  <a:pt x="1948242" y="893543"/>
                </a:lnTo>
                <a:lnTo>
                  <a:pt x="1989198" y="876260"/>
                </a:lnTo>
                <a:lnTo>
                  <a:pt x="2023897" y="849452"/>
                </a:lnTo>
                <a:lnTo>
                  <a:pt x="2050705" y="814752"/>
                </a:lnTo>
                <a:lnTo>
                  <a:pt x="2067988" y="773796"/>
                </a:lnTo>
                <a:lnTo>
                  <a:pt x="2074113" y="728218"/>
                </a:lnTo>
                <a:lnTo>
                  <a:pt x="2074113" y="171450"/>
                </a:lnTo>
                <a:lnTo>
                  <a:pt x="2067988" y="125871"/>
                </a:lnTo>
                <a:lnTo>
                  <a:pt x="2050705" y="84915"/>
                </a:lnTo>
                <a:lnTo>
                  <a:pt x="2023897" y="50215"/>
                </a:lnTo>
                <a:lnTo>
                  <a:pt x="1989198" y="23407"/>
                </a:lnTo>
                <a:lnTo>
                  <a:pt x="1948242" y="6124"/>
                </a:lnTo>
                <a:lnTo>
                  <a:pt x="1902663" y="0"/>
                </a:lnTo>
                <a:close/>
              </a:path>
            </a:pathLst>
          </a:custGeom>
          <a:solidFill>
            <a:srgbClr val="545454">
              <a:alpha val="9999"/>
            </a:srgbClr>
          </a:solidFill>
        </p:spPr>
        <p:txBody>
          <a:bodyPr wrap="square" lIns="0" tIns="0" rIns="0" bIns="0" rtlCol="0"/>
          <a:lstStyle/>
          <a:p>
            <a:pPr defTabSz="913555"/>
            <a:endParaRPr sz="17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443" y="6896409"/>
            <a:ext cx="714079" cy="152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3555"/>
            <a:endParaRPr sz="17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11288" y="2979156"/>
            <a:ext cx="750657" cy="7906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3555"/>
            <a:endParaRPr sz="17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10297" y="6903241"/>
            <a:ext cx="1843049" cy="112712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649" dirty="0">
                <a:solidFill>
                  <a:srgbClr val="FFFFFF"/>
                </a:solidFill>
                <a:latin typeface="Segoe UI"/>
                <a:cs typeface="Segoe UI"/>
              </a:rPr>
              <a:t>© </a:t>
            </a:r>
            <a:r>
              <a:rPr sz="649" spc="-5" dirty="0">
                <a:solidFill>
                  <a:srgbClr val="FFFFFF"/>
                </a:solidFill>
                <a:latin typeface="Segoe UI"/>
                <a:cs typeface="Segoe UI"/>
              </a:rPr>
              <a:t>2020 Microsoft Corporation. </a:t>
            </a:r>
            <a:r>
              <a:rPr sz="649" dirty="0">
                <a:solidFill>
                  <a:srgbClr val="FFFFFF"/>
                </a:solidFill>
                <a:latin typeface="Segoe UI"/>
                <a:cs typeface="Segoe UI"/>
              </a:rPr>
              <a:t>All rights</a:t>
            </a:r>
            <a:r>
              <a:rPr sz="649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649" dirty="0">
                <a:solidFill>
                  <a:srgbClr val="FFFFFF"/>
                </a:solidFill>
                <a:latin typeface="Segoe UI"/>
                <a:cs typeface="Segoe UI"/>
              </a:rPr>
              <a:t>reserved.</a:t>
            </a:r>
            <a:endParaRPr sz="649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67355" y="2481971"/>
            <a:ext cx="1058881" cy="379324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899" b="1" spc="-5" dirty="0">
                <a:solidFill>
                  <a:srgbClr val="000101"/>
                </a:solidFill>
                <a:latin typeface="Segoe UI"/>
                <a:cs typeface="Segoe UI"/>
              </a:rPr>
              <a:t>Products</a:t>
            </a:r>
            <a:r>
              <a:rPr sz="899" b="1" spc="-30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899" b="1" spc="-5" dirty="0">
                <a:solidFill>
                  <a:srgbClr val="000101"/>
                </a:solidFill>
                <a:latin typeface="Segoe UI"/>
                <a:cs typeface="Segoe UI"/>
              </a:rPr>
              <a:t>featured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506" indent="-88817" defTabSz="913555">
              <a:spcBef>
                <a:spcPts val="719"/>
              </a:spcBef>
              <a:buFontTx/>
              <a:buChar char="•"/>
              <a:tabLst>
                <a:tab pos="101506" algn="l"/>
              </a:tabLst>
            </a:pP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Microsoft </a:t>
            </a:r>
            <a:r>
              <a:rPr sz="899" spc="-11" dirty="0">
                <a:solidFill>
                  <a:srgbClr val="000101"/>
                </a:solidFill>
                <a:latin typeface="Segoe UI"/>
                <a:cs typeface="Segoe UI"/>
              </a:rPr>
              <a:t>Power</a:t>
            </a:r>
            <a:r>
              <a:rPr sz="899" spc="-50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BI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98599" y="3843021"/>
            <a:ext cx="1662234" cy="794437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</a:t>
            </a:r>
            <a:r>
              <a:rPr sz="899" dirty="0">
                <a:solidFill>
                  <a:prstClr val="black"/>
                </a:solid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Certified: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2688" defTabSz="913555"/>
            <a:r>
              <a:rPr sz="899" b="1" spc="-5" dirty="0">
                <a:solidFill>
                  <a:prstClr val="black"/>
                </a:solid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 Analyst</a:t>
            </a:r>
            <a:r>
              <a:rPr sz="899" b="1" spc="-20" dirty="0">
                <a:solidFill>
                  <a:prstClr val="black"/>
                </a:solid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899" b="1" spc="-5" dirty="0">
                <a:solidFill>
                  <a:prstClr val="black"/>
                </a:solid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Associate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2688" marR="5076" algn="just" defTabSz="913555">
              <a:spcBef>
                <a:spcPts val="719"/>
              </a:spcBef>
            </a:pP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</a:rPr>
              <a:t>Data </a:t>
            </a:r>
            <a:r>
              <a:rPr sz="899" dirty="0">
                <a:solidFill>
                  <a:prstClr val="black"/>
                </a:solidFill>
                <a:latin typeface="Segoe UI"/>
                <a:cs typeface="Segoe UI"/>
              </a:rPr>
              <a:t>Analysts help businesses</a:t>
            </a:r>
            <a:r>
              <a:rPr sz="899" spc="-95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</a:rPr>
              <a:t>to  maximize </a:t>
            </a:r>
            <a:r>
              <a:rPr sz="899" dirty="0">
                <a:solidFill>
                  <a:prstClr val="black"/>
                </a:solidFill>
                <a:latin typeface="Segoe UI"/>
                <a:cs typeface="Segoe UI"/>
              </a:rPr>
              <a:t>the </a:t>
            </a: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</a:rPr>
              <a:t>value </a:t>
            </a:r>
            <a:r>
              <a:rPr sz="899" spc="-11" dirty="0">
                <a:solidFill>
                  <a:prstClr val="black"/>
                </a:solidFill>
                <a:latin typeface="Segoe UI"/>
                <a:cs typeface="Segoe UI"/>
              </a:rPr>
              <a:t>of </a:t>
            </a:r>
            <a:r>
              <a:rPr sz="899" dirty="0">
                <a:solidFill>
                  <a:prstClr val="black"/>
                </a:solidFill>
                <a:latin typeface="Segoe UI"/>
                <a:cs typeface="Segoe UI"/>
              </a:rPr>
              <a:t>their data  assets using </a:t>
            </a: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</a:rPr>
              <a:t>Microsoft </a:t>
            </a:r>
            <a:r>
              <a:rPr sz="899" spc="-11" dirty="0">
                <a:solidFill>
                  <a:prstClr val="black"/>
                </a:solidFill>
                <a:latin typeface="Segoe UI"/>
                <a:cs typeface="Segoe UI"/>
              </a:rPr>
              <a:t>Power</a:t>
            </a:r>
            <a:r>
              <a:rPr sz="899" spc="-50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</a:rPr>
              <a:t>BI.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98600" y="2563989"/>
            <a:ext cx="1603231" cy="289555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899" spc="-11" dirty="0">
                <a:solidFill>
                  <a:srgbClr val="000101"/>
                </a:solidFill>
                <a:latin typeface="Segoe UI"/>
                <a:cs typeface="Segoe UI"/>
              </a:rPr>
              <a:t>Pass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certification exam</a:t>
            </a:r>
            <a:r>
              <a:rPr sz="899" spc="-35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899" b="1" spc="-11" dirty="0">
                <a:solidFill>
                  <a:srgbClr val="000101"/>
                </a:solidFill>
                <a:latin typeface="Segoe UI"/>
                <a:cs typeface="Segoe UI"/>
              </a:rPr>
              <a:t>DA-100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2688" defTabSz="913555"/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to earn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this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certification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98599" y="1896994"/>
            <a:ext cx="944682" cy="212739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1299" b="1" spc="-5" dirty="0">
                <a:solidFill>
                  <a:srgbClr val="74277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Certification</a:t>
            </a:r>
            <a:endParaRPr sz="1299" dirty="0">
              <a:solidFill>
                <a:srgbClr val="742774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18325" y="4573896"/>
            <a:ext cx="2704620" cy="932808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Knowledge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and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experience: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2688" marR="5076" defTabSz="913555">
              <a:spcBef>
                <a:spcPts val="719"/>
              </a:spcBef>
            </a:pP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A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candidate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for this exam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should have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a</a:t>
            </a:r>
            <a:r>
              <a:rPr sz="899" spc="-40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fundamental 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understanding </a:t>
            </a:r>
            <a:r>
              <a:rPr sz="899" spc="-11" dirty="0">
                <a:solidFill>
                  <a:srgbClr val="000101"/>
                </a:solidFill>
                <a:latin typeface="Segoe UI"/>
                <a:cs typeface="Segoe UI"/>
              </a:rPr>
              <a:t>of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data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repositories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and data 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processing in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the cloud and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in on-premises settings.  In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addition, the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role should have knowledge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and  experience with </a:t>
            </a:r>
            <a:r>
              <a:rPr sz="899" spc="-11" dirty="0">
                <a:solidFill>
                  <a:srgbClr val="000101"/>
                </a:solidFill>
                <a:latin typeface="Segoe UI"/>
                <a:cs typeface="Segoe UI"/>
              </a:rPr>
              <a:t>Power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BI.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8325" y="3751661"/>
            <a:ext cx="1789122" cy="607463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01506" indent="-88817" defTabSz="913555">
              <a:spcBef>
                <a:spcPts val="100"/>
              </a:spcBef>
              <a:buFontTx/>
              <a:buChar char="•"/>
              <a:tabLst>
                <a:tab pos="101506" algn="l"/>
              </a:tabLst>
            </a:pP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Visualize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the</a:t>
            </a:r>
            <a:r>
              <a:rPr sz="899" spc="-11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data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506" indent="-88817" defTabSz="913555">
              <a:spcBef>
                <a:spcPts val="719"/>
              </a:spcBef>
              <a:buFontTx/>
              <a:buChar char="•"/>
              <a:tabLst>
                <a:tab pos="101506" algn="l"/>
              </a:tabLst>
            </a:pP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Analyze the</a:t>
            </a:r>
            <a:r>
              <a:rPr sz="899" spc="-11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data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506" indent="-88817" defTabSz="913555">
              <a:spcBef>
                <a:spcPts val="719"/>
              </a:spcBef>
              <a:buFontTx/>
              <a:buChar char="•"/>
              <a:tabLst>
                <a:tab pos="101506" algn="l"/>
              </a:tabLst>
            </a:pP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Deploy </a:t>
            </a:r>
            <a:r>
              <a:rPr sz="899" dirty="0">
                <a:solidFill>
                  <a:srgbClr val="000101"/>
                </a:solidFill>
                <a:latin typeface="Segoe UI"/>
                <a:cs typeface="Segoe UI"/>
              </a:rPr>
              <a:t>and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maintain</a:t>
            </a:r>
            <a:r>
              <a:rPr sz="899" spc="-40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899" spc="-5" dirty="0">
                <a:solidFill>
                  <a:srgbClr val="000101"/>
                </a:solidFill>
                <a:latin typeface="Segoe UI"/>
                <a:cs typeface="Segoe UI"/>
              </a:rPr>
              <a:t>deliverables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8325" y="3066465"/>
            <a:ext cx="945951" cy="607463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</a:t>
            </a:r>
            <a:r>
              <a:rPr sz="899" spc="-25" dirty="0">
                <a:solidFill>
                  <a:prstClr val="black"/>
                </a:solidFill>
                <a:latin typeface="Segoe UI"/>
                <a:cs typeface="Segoe 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measured: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506" indent="-88817" defTabSz="913555">
              <a:spcBef>
                <a:spcPts val="719"/>
              </a:spcBef>
              <a:buFontTx/>
              <a:buChar char="•"/>
              <a:tabLst>
                <a:tab pos="101506" algn="l"/>
              </a:tabLst>
            </a:pPr>
            <a:r>
              <a:rPr sz="899" spc="-11" dirty="0">
                <a:solidFill>
                  <a:prstClr val="black"/>
                </a:solidFill>
                <a:latin typeface="Segoe UI"/>
                <a:cs typeface="Segoe UI"/>
              </a:rPr>
              <a:t>Prepare </a:t>
            </a:r>
            <a:r>
              <a:rPr sz="899" dirty="0">
                <a:solidFill>
                  <a:prstClr val="black"/>
                </a:solidFill>
                <a:latin typeface="Segoe UI"/>
                <a:cs typeface="Segoe UI"/>
              </a:rPr>
              <a:t>the</a:t>
            </a:r>
            <a:r>
              <a:rPr sz="899" spc="-70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899" dirty="0">
                <a:solidFill>
                  <a:prstClr val="black"/>
                </a:solidFill>
                <a:latin typeface="Segoe UI"/>
                <a:cs typeface="Segoe UI"/>
              </a:rPr>
              <a:t>data</a:t>
            </a:r>
          </a:p>
          <a:p>
            <a:pPr marL="101506" indent="-88817" defTabSz="913555">
              <a:spcBef>
                <a:spcPts val="719"/>
              </a:spcBef>
              <a:buFontTx/>
              <a:buChar char="•"/>
              <a:tabLst>
                <a:tab pos="101506" algn="l"/>
              </a:tabLst>
            </a:pPr>
            <a:r>
              <a:rPr sz="899" dirty="0">
                <a:solidFill>
                  <a:prstClr val="black"/>
                </a:solidFill>
                <a:latin typeface="Segoe UI"/>
                <a:cs typeface="Segoe UI"/>
              </a:rPr>
              <a:t>Model the</a:t>
            </a:r>
            <a:r>
              <a:rPr sz="899" spc="-100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899" dirty="0">
                <a:solidFill>
                  <a:prstClr val="black"/>
                </a:solidFill>
                <a:latin typeface="Segoe UI"/>
                <a:cs typeface="Segoe UI"/>
              </a:rPr>
              <a:t>data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18324" y="2563989"/>
            <a:ext cx="2327128" cy="289555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899" b="1" spc="-11" dirty="0">
                <a:solidFill>
                  <a:prstClr val="black"/>
                </a:solid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DA-100: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2688" defTabSz="913555"/>
            <a:r>
              <a:rPr sz="899" dirty="0">
                <a:solidFill>
                  <a:prstClr val="black"/>
                </a:solid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Analyzing </a:t>
            </a: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 </a:t>
            </a:r>
            <a:r>
              <a:rPr sz="899" dirty="0">
                <a:solidFill>
                  <a:prstClr val="black"/>
                </a:solid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with </a:t>
            </a: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</a:t>
            </a:r>
            <a:r>
              <a:rPr sz="899" spc="-11" dirty="0">
                <a:solidFill>
                  <a:prstClr val="black"/>
                </a:solid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 </a:t>
            </a:r>
            <a:r>
              <a:rPr sz="899" spc="-5" dirty="0">
                <a:solidFill>
                  <a:prstClr val="black"/>
                </a:solid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</a:t>
            </a:r>
            <a:r>
              <a:rPr sz="899" spc="-40" dirty="0">
                <a:solidFill>
                  <a:prstClr val="black"/>
                </a:solid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899" dirty="0">
                <a:solidFill>
                  <a:prstClr val="black"/>
                </a:solidFill>
                <a:latin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(beta)</a:t>
            </a:r>
            <a:endParaRPr sz="899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8325" y="1896994"/>
            <a:ext cx="962446" cy="212739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1299" b="1" dirty="0">
                <a:solidFill>
                  <a:srgbClr val="74277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Exam</a:t>
            </a:r>
            <a:r>
              <a:rPr sz="1299" b="1" spc="-80" dirty="0">
                <a:solidFill>
                  <a:srgbClr val="74277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299" b="1" dirty="0">
                <a:solidFill>
                  <a:srgbClr val="74277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details</a:t>
            </a:r>
            <a:endParaRPr sz="1299" dirty="0">
              <a:solidFill>
                <a:srgbClr val="742774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1476" y="2331761"/>
            <a:ext cx="1961690" cy="3264152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marR="333702" defTabSz="913555">
              <a:spcBef>
                <a:spcPts val="100"/>
              </a:spcBef>
            </a:pPr>
            <a:r>
              <a:rPr sz="1699" b="1" dirty="0">
                <a:solidFill>
                  <a:srgbClr val="00010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Who </a:t>
            </a:r>
            <a:r>
              <a:rPr sz="1699" b="1" spc="-5" dirty="0">
                <a:solidFill>
                  <a:srgbClr val="00010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is this  certification</a:t>
            </a:r>
            <a:r>
              <a:rPr sz="1699" b="1" spc="-55" dirty="0">
                <a:solidFill>
                  <a:srgbClr val="00010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99" b="1" dirty="0">
                <a:solidFill>
                  <a:srgbClr val="00010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for?</a:t>
            </a:r>
            <a:endParaRPr sz="1699" dirty="0">
              <a:solidFill>
                <a:prstClr val="black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12688" marR="152894" defTabSz="913555">
              <a:lnSpc>
                <a:spcPct val="133300"/>
              </a:lnSpc>
              <a:spcBef>
                <a:spcPts val="670"/>
              </a:spcBef>
            </a:pP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Candidates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for this certification 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should have subject matter 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expertise helping businesses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to  maximize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the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value </a:t>
            </a:r>
            <a:r>
              <a:rPr sz="1000" spc="-11" dirty="0">
                <a:solidFill>
                  <a:srgbClr val="000101"/>
                </a:solidFill>
                <a:latin typeface="Segoe UI"/>
                <a:cs typeface="Segoe UI"/>
              </a:rPr>
              <a:t>of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their</a:t>
            </a:r>
            <a:r>
              <a:rPr sz="1000" spc="-75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data  assets using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Microsoft</a:t>
            </a:r>
            <a:r>
              <a:rPr sz="1000" spc="-30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1000" spc="-11" dirty="0">
                <a:solidFill>
                  <a:srgbClr val="000101"/>
                </a:solidFill>
                <a:latin typeface="Segoe UI"/>
                <a:cs typeface="Segoe UI"/>
              </a:rPr>
              <a:t>Power</a:t>
            </a:r>
            <a:endParaRPr sz="100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2688" marR="5076" defTabSz="913555">
              <a:lnSpc>
                <a:spcPct val="133300"/>
              </a:lnSpc>
            </a:pP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BI. Responsibilities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for this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role  include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designing and building 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scalable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data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models,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cleaning</a:t>
            </a:r>
            <a:r>
              <a:rPr sz="1000" spc="-175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and 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transforming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data, and enabling 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advanced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analytics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capabilities 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that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provide meaningful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business  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value through easy-to-understand 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data</a:t>
            </a:r>
            <a:r>
              <a:rPr sz="1000" spc="-5" dirty="0">
                <a:solidFill>
                  <a:srgbClr val="000101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000101"/>
                </a:solidFill>
                <a:latin typeface="Segoe UI"/>
                <a:cs typeface="Segoe UI"/>
              </a:rPr>
              <a:t>visualizations.</a:t>
            </a:r>
            <a:endParaRPr sz="1000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34972" y="544805"/>
            <a:ext cx="2981236" cy="504614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1598" spc="-5" dirty="0">
                <a:solidFill>
                  <a:prstClr val="white"/>
                </a:solidFill>
                <a:latin typeface="Segoe UI"/>
                <a:cs typeface="Segoe UI"/>
              </a:rPr>
              <a:t>Get </a:t>
            </a:r>
            <a:r>
              <a:rPr sz="1598" dirty="0">
                <a:solidFill>
                  <a:prstClr val="white"/>
                </a:solidFill>
                <a:latin typeface="Segoe UI"/>
                <a:cs typeface="Segoe UI"/>
              </a:rPr>
              <a:t>started</a:t>
            </a:r>
            <a:r>
              <a:rPr sz="1598" spc="-5" dirty="0">
                <a:solidFill>
                  <a:prstClr val="white"/>
                </a:solidFill>
                <a:latin typeface="Segoe UI"/>
                <a:cs typeface="Segoe UI"/>
              </a:rPr>
              <a:t> </a:t>
            </a:r>
            <a:r>
              <a:rPr sz="1598" dirty="0">
                <a:solidFill>
                  <a:prstClr val="white"/>
                </a:solidFill>
                <a:latin typeface="Segoe UI"/>
                <a:cs typeface="Segoe UI"/>
              </a:rPr>
              <a:t>at:</a:t>
            </a:r>
          </a:p>
          <a:p>
            <a:pPr marL="12688" defTabSz="913555"/>
            <a:r>
              <a:rPr sz="1598" b="1" spc="-5" dirty="0">
                <a:solidFill>
                  <a:srgbClr val="D59DFF"/>
                </a:solidFill>
                <a:latin typeface="Segoe UI Semibold" panose="020B0702040204020203" pitchFamily="34" charset="0"/>
                <a:cs typeface="Segoe UI Semibold" panose="020B07020402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aka.ms/PowerCerts_DataAnalyst</a:t>
            </a:r>
            <a:endParaRPr sz="1598" dirty="0">
              <a:solidFill>
                <a:srgbClr val="D59DFF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48228" y="609977"/>
            <a:ext cx="6958543" cy="474158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>
              <a:spcBef>
                <a:spcPts val="100"/>
              </a:spcBef>
            </a:pPr>
            <a:r>
              <a:rPr spc="-5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Data Analyst Associate </a:t>
            </a:r>
            <a:r>
              <a:rPr spc="-25" dirty="0">
                <a:solidFill>
                  <a:srgbClr val="B678D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(Power</a:t>
            </a:r>
            <a:r>
              <a:rPr spc="-75" dirty="0">
                <a:solidFill>
                  <a:srgbClr val="B678D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pc="-5" dirty="0">
                <a:solidFill>
                  <a:srgbClr val="B678D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BI</a:t>
            </a:r>
            <a:r>
              <a:rPr spc="-5" dirty="0">
                <a:solidFill>
                  <a:srgbClr val="B678D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48228" y="305445"/>
            <a:ext cx="2862596" cy="258714"/>
          </a:xfrm>
          <a:prstGeom prst="rect">
            <a:avLst/>
          </a:prstGeom>
        </p:spPr>
        <p:txBody>
          <a:bodyPr vert="horz" wrap="square" lIns="0" tIns="12689" rIns="0" bIns="0" rtlCol="0">
            <a:spAutoFit/>
          </a:bodyPr>
          <a:lstStyle/>
          <a:p>
            <a:pPr marL="12688" defTabSz="913555">
              <a:spcBef>
                <a:spcPts val="100"/>
              </a:spcBef>
            </a:pPr>
            <a:r>
              <a:rPr sz="1598" spc="5" dirty="0">
                <a:solidFill>
                  <a:srgbClr val="FFFFFF"/>
                </a:solidFill>
                <a:latin typeface="Segoe UI"/>
                <a:cs typeface="Segoe UI"/>
              </a:rPr>
              <a:t>Overview </a:t>
            </a:r>
            <a:r>
              <a:rPr sz="1598" spc="-15" dirty="0">
                <a:solidFill>
                  <a:srgbClr val="FFFFFF"/>
                </a:solidFill>
                <a:latin typeface="Segoe UI"/>
                <a:cs typeface="Segoe UI"/>
              </a:rPr>
              <a:t>of </a:t>
            </a:r>
            <a:r>
              <a:rPr sz="1598" spc="-5" dirty="0">
                <a:solidFill>
                  <a:srgbClr val="FFFFFF"/>
                </a:solidFill>
                <a:latin typeface="Segoe UI"/>
                <a:cs typeface="Segoe UI"/>
              </a:rPr>
              <a:t>Microsoft</a:t>
            </a:r>
            <a:r>
              <a:rPr sz="1598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598" dirty="0">
                <a:solidFill>
                  <a:srgbClr val="FFFFFF"/>
                </a:solidFill>
                <a:latin typeface="Segoe UI"/>
                <a:cs typeface="Segoe UI"/>
              </a:rPr>
              <a:t>Certified:</a:t>
            </a:r>
            <a:endParaRPr sz="1598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DE1B1923149242B01B9249FDA86C03" ma:contentTypeVersion="9" ma:contentTypeDescription="Create a new document." ma:contentTypeScope="" ma:versionID="58721f48f79b437111c5698ca2ff4cbe">
  <xsd:schema xmlns:xsd="http://www.w3.org/2001/XMLSchema" xmlns:xs="http://www.w3.org/2001/XMLSchema" xmlns:p="http://schemas.microsoft.com/office/2006/metadata/properties" xmlns:ns1="http://schemas.microsoft.com/sharepoint/v3" xmlns:ns2="8ac35069-36e1-4e72-99d7-5e3c0e4d36a7" xmlns:ns3="0e00a65a-3671-4801-b80f-4c62f787acb0" targetNamespace="http://schemas.microsoft.com/office/2006/metadata/properties" ma:root="true" ma:fieldsID="9351c2cb8e25d5da523f30e3fcbbbffe" ns1:_="" ns2:_="" ns3:_="">
    <xsd:import namespace="http://schemas.microsoft.com/sharepoint/v3"/>
    <xsd:import namespace="8ac35069-36e1-4e72-99d7-5e3c0e4d36a7"/>
    <xsd:import namespace="0e00a65a-3671-4801-b80f-4c62f787ac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c35069-36e1-4e72-99d7-5e3c0e4d36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0a65a-3671-4801-b80f-4c62f787acb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8ac35069-36e1-4e72-99d7-5e3c0e4d36a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92A3C7-B885-4EBE-97BE-AF952AC8CBD5}"/>
</file>

<file path=customXml/itemProps2.xml><?xml version="1.0" encoding="utf-8"?>
<ds:datastoreItem xmlns:ds="http://schemas.openxmlformats.org/officeDocument/2006/customXml" ds:itemID="{CEE33148-3E30-47CE-A728-3727C80956BF}">
  <ds:schemaRefs>
    <ds:schemaRef ds:uri="http://schemas.microsoft.com/office/2006/metadata/properties"/>
    <ds:schemaRef ds:uri="http://schemas.microsoft.com/office/infopath/2007/PartnerControls"/>
    <ds:schemaRef ds:uri="57e5477e-050a-42e2-a4a5-909ef1697e2f"/>
    <ds:schemaRef ds:uri="http://schemas.microsoft.com/sharepoint/v3"/>
    <ds:schemaRef ds:uri="3247cb17-2eca-4746-8853-89dd22ec9c12"/>
  </ds:schemaRefs>
</ds:datastoreItem>
</file>

<file path=customXml/itemProps3.xml><?xml version="1.0" encoding="utf-8"?>
<ds:datastoreItem xmlns:ds="http://schemas.openxmlformats.org/officeDocument/2006/customXml" ds:itemID="{126110E4-F5E0-4415-A917-63C4C4F959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205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Segoe UI</vt:lpstr>
      <vt:lpstr>Calibri</vt:lpstr>
      <vt:lpstr>Segoe UI Semibold</vt:lpstr>
      <vt:lpstr>SegoeUI-Semibold</vt:lpstr>
      <vt:lpstr>12_Office Theme</vt:lpstr>
      <vt:lpstr>Data Analyst Associate (Power BI)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Analyst Associate (Power Platform) Role Card</dc:title>
  <cp:lastModifiedBy>Nancy Tandy</cp:lastModifiedBy>
  <cp:revision>5</cp:revision>
  <dcterms:created xsi:type="dcterms:W3CDTF">2020-07-17T17:04:17Z</dcterms:created>
  <dcterms:modified xsi:type="dcterms:W3CDTF">2020-11-04T21:23:40Z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2020-07-17T00:00:00Z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2020-07-17T00:00:00Z</vt:filetime>
  </property>
  <property fmtid="{D5CDD505-2E9C-101B-9397-08002B2CF9AE}" pid="5" name="ContentTypeId">
    <vt:lpwstr>0x01010020DE1B1923149242B01B9249FDA86C03</vt:lpwstr>
  </property>
</Properties>
</file>