
<file path=[Content_Types].xml><?xml version="1.0" encoding="utf-8"?>
<Types xmlns="http://schemas.openxmlformats.org/package/2006/content-types">
  <Default Extension="emf" ContentType="image/x-emf"/>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51" r:id="rId4"/>
  </p:sldMasterIdLst>
  <p:notesMasterIdLst>
    <p:notesMasterId r:id="rId6"/>
  </p:notesMasterIdLst>
  <p:sldIdLst>
    <p:sldId id="94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96" userDrawn="1">
          <p15:clr>
            <a:srgbClr val="A4A3A4"/>
          </p15:clr>
        </p15:guide>
        <p15:guide id="2" pos="2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Leo Manson (DYNAMICS CRM)" initials="LM(C" lastIdx="8" clrIdx="6"/>
  <p:cmAuthor id="1" name="Steve Heuring" initials="SH" lastIdx="12" clrIdx="0"/>
  <p:cmAuthor id="8" name="Mandy Maxwell" initials="MM" lastIdx="21" clrIdx="7"/>
  <p:cmAuthor id="2" name="Steve Heuring (Audienz LLC)" initials="SH(L" lastIdx="264" clrIdx="1"/>
  <p:cmAuthor id="9" name="Alex Mueller (Audienz LLC)" initials="AM(L" lastIdx="18" clrIdx="8"/>
  <p:cmAuthor id="3" name="Maureen" initials="M" lastIdx="2" clrIdx="2"/>
  <p:cmAuthor id="10" name="Marc" initials="M" lastIdx="3" clrIdx="9"/>
  <p:cmAuthor id="4" name="Hubert  Fancon [Chillibreeze]" initials="HF[" lastIdx="1" clrIdx="3"/>
  <p:cmAuthor id="11" name="Kathryn Courtney" initials="KC" lastIdx="15" clrIdx="10">
    <p:extLst>
      <p:ext uri="{19B8F6BF-5375-455C-9EA6-DF929625EA0E}">
        <p15:presenceInfo xmlns:p15="http://schemas.microsoft.com/office/powerpoint/2012/main" userId="Kathryn Courtney" providerId="None"/>
      </p:ext>
    </p:extLst>
  </p:cmAuthor>
  <p:cmAuthor id="5" name="Andrea De'Osuna" initials="AD" lastIdx="3" clrIdx="4"/>
  <p:cmAuthor id="12" name="Vera Pashkevich" initials="VP" lastIdx="2" clrIdx="11">
    <p:extLst>
      <p:ext uri="{19B8F6BF-5375-455C-9EA6-DF929625EA0E}">
        <p15:presenceInfo xmlns:p15="http://schemas.microsoft.com/office/powerpoint/2012/main" userId="S::vera@audienz.com::6105d74a-0dab-4ef4-9c90-497d02e310be" providerId="AD"/>
      </p:ext>
    </p:extLst>
  </p:cmAuthor>
  <p:cmAuthor id="6" name="Jennifer Dorsey" initials="JD" lastIdx="5"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9600"/>
    <a:srgbClr val="7FBA00"/>
    <a:srgbClr val="139113"/>
    <a:srgbClr val="0078D7"/>
    <a:srgbClr val="D060C3"/>
    <a:srgbClr val="007233"/>
    <a:srgbClr val="FFFFFF"/>
    <a:srgbClr val="F2F2F2"/>
    <a:srgbClr val="107C1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34" autoAdjust="0"/>
    <p:restoredTop sz="92245" autoAdjust="0"/>
  </p:normalViewPr>
  <p:slideViewPr>
    <p:cSldViewPr snapToGrid="0">
      <p:cViewPr varScale="1">
        <p:scale>
          <a:sx n="118" d="100"/>
          <a:sy n="118" d="100"/>
        </p:scale>
        <p:origin x="1464" y="192"/>
      </p:cViewPr>
      <p:guideLst>
        <p:guide orient="horz" pos="3696"/>
        <p:guide pos="26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egoe UI" panose="020B0502040204020203"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egoe UI" panose="020B0502040204020203" pitchFamily="34" charset="0"/>
              </a:defRPr>
            </a:lvl1pPr>
          </a:lstStyle>
          <a:p>
            <a:fld id="{FD13BBDA-1C32-47CE-BCEA-B44521B2DB26}" type="datetimeFigureOut">
              <a:rPr lang="en-US" smtClean="0"/>
              <a:pPr/>
              <a:t>6/26/2020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goe UI" panose="020B0502040204020203"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goe UI" panose="020B0502040204020203" pitchFamily="34" charset="0"/>
              </a:defRPr>
            </a:lvl1pPr>
          </a:lstStyle>
          <a:p>
            <a:fld id="{586901C3-F1B5-40AE-89E4-3AC1D725ABB9}" type="slidenum">
              <a:rPr lang="en-US" smtClean="0"/>
              <a:pPr/>
              <a:t>‹#›</a:t>
            </a:fld>
            <a:endParaRPr lang="en-US" dirty="0"/>
          </a:p>
        </p:txBody>
      </p:sp>
    </p:spTree>
    <p:extLst>
      <p:ext uri="{BB962C8B-B14F-4D97-AF65-F5344CB8AC3E}">
        <p14:creationId xmlns:p14="http://schemas.microsoft.com/office/powerpoint/2010/main" val="4267229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panose="020B0502040204020203" pitchFamily="34" charset="0"/>
        <a:ea typeface="+mn-ea"/>
        <a:cs typeface="+mn-cs"/>
      </a:defRPr>
    </a:lvl1pPr>
    <a:lvl2pPr marL="457200" algn="l" defTabSz="914400" rtl="0" eaLnBrk="1" latinLnBrk="0" hangingPunct="1">
      <a:defRPr sz="1200" kern="1200">
        <a:solidFill>
          <a:schemeClr val="tx1"/>
        </a:solidFill>
        <a:latin typeface="Segoe UI" panose="020B0502040204020203" pitchFamily="34" charset="0"/>
        <a:ea typeface="+mn-ea"/>
        <a:cs typeface="+mn-cs"/>
      </a:defRPr>
    </a:lvl2pPr>
    <a:lvl3pPr marL="914400" algn="l" defTabSz="914400" rtl="0" eaLnBrk="1" latinLnBrk="0" hangingPunct="1">
      <a:defRPr sz="1200" kern="1200">
        <a:solidFill>
          <a:schemeClr val="tx1"/>
        </a:solidFill>
        <a:latin typeface="Segoe UI" panose="020B0502040204020203" pitchFamily="34" charset="0"/>
        <a:ea typeface="+mn-ea"/>
        <a:cs typeface="+mn-cs"/>
      </a:defRPr>
    </a:lvl3pPr>
    <a:lvl4pPr marL="1371600" algn="l" defTabSz="914400" rtl="0" eaLnBrk="1" latinLnBrk="0" hangingPunct="1">
      <a:defRPr sz="1200" kern="1200">
        <a:solidFill>
          <a:schemeClr val="tx1"/>
        </a:solidFill>
        <a:latin typeface="Segoe UI" panose="020B0502040204020203" pitchFamily="34" charset="0"/>
        <a:ea typeface="+mn-ea"/>
        <a:cs typeface="+mn-cs"/>
      </a:defRPr>
    </a:lvl4pPr>
    <a:lvl5pPr marL="1828800" algn="l" defTabSz="914400" rtl="0" eaLnBrk="1" latinLnBrk="0" hangingPunct="1">
      <a:defRPr sz="1200" kern="1200">
        <a:solidFill>
          <a:schemeClr val="tx1"/>
        </a:solidFill>
        <a:latin typeface="Segoe UI"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www.huffingtonpost.com/entry/dont-let-irrelevant-messaging-cause-your-customers_us_584eddf9e4b0151082221db6" TargetMode="External"/><Relationship Id="rId3" Type="http://schemas.openxmlformats.org/officeDocument/2006/relationships/hyperlink" Target="http://blogs.forrester.com/harley_manning/12-09-14-when_it_comes_to_total_returns_customer_experience_leaders_spank_customer_experience_laggards" TargetMode="External"/><Relationship Id="rId7" Type="http://schemas.openxmlformats.org/officeDocument/2006/relationships/hyperlink" Target="http://janrain.com/about/newsroom/press-releases/national-study-shows-consumers-abandon-brands-online-out-of-frustration-with-mistargeting/"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www.marketingcharts.com/online/consumers-dont-just-ignore-irrelevant-messaging-39254/" TargetMode="External"/><Relationship Id="rId5" Type="http://schemas.openxmlformats.org/officeDocument/2006/relationships/hyperlink" Target="https://blog.kissmetrics.com/speed-is-a-killer/" TargetMode="External"/><Relationship Id="rId4" Type="http://schemas.openxmlformats.org/officeDocument/2006/relationships/hyperlink" Target="https://www.glassboxdigital.co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a:cs typeface="Segoe UI"/>
              </a:rPr>
              <a:t>Sources (hook):</a:t>
            </a:r>
          </a:p>
          <a:p>
            <a:endParaRPr lang="en-US" dirty="0"/>
          </a:p>
          <a:p>
            <a:r>
              <a:rPr lang="en-US" dirty="0">
                <a:hlinkClick r:id="rId3"/>
              </a:rPr>
              <a:t>http://blogs.forrester.com/harley_manning/12-09-14-when_it_comes_to_total_returns_customer_experience_leaders_spank_customer_experience_laggards</a:t>
            </a:r>
            <a:endParaRPr lang="en-US" dirty="0"/>
          </a:p>
          <a:p>
            <a:endParaRPr lang="en-US" dirty="0"/>
          </a:p>
          <a:p>
            <a:pPr marL="228600" indent="-228600">
              <a:lnSpc>
                <a:spcPct val="90000"/>
              </a:lnSpc>
              <a:spcAft>
                <a:spcPts val="340"/>
              </a:spcAft>
              <a:buAutoNum type="arabicParenR"/>
            </a:pPr>
            <a:r>
              <a:rPr lang="en-US" dirty="0">
                <a:hlinkClick r:id="rId4"/>
              </a:rPr>
              <a:t>https://www.glassboxdigital.com/</a:t>
            </a:r>
            <a:endParaRPr lang="en-US" dirty="0"/>
          </a:p>
          <a:p>
            <a:pPr>
              <a:lnSpc>
                <a:spcPct val="90000"/>
              </a:lnSpc>
              <a:spcAft>
                <a:spcPts val="340"/>
              </a:spcAft>
            </a:pPr>
            <a:r>
              <a:rPr lang="en-US" dirty="0">
                <a:latin typeface="Segoe UI"/>
                <a:cs typeface="Segoe UI"/>
              </a:rPr>
              <a:t>2) Accenture Global Consumer Pulse 2013</a:t>
            </a:r>
          </a:p>
          <a:p>
            <a:pPr>
              <a:lnSpc>
                <a:spcPct val="90000"/>
              </a:lnSpc>
              <a:spcAft>
                <a:spcPts val="340"/>
              </a:spcAft>
            </a:pPr>
            <a:r>
              <a:rPr lang="en-US" dirty="0">
                <a:latin typeface="Segoe UI"/>
                <a:cs typeface="Segoe UI"/>
              </a:rPr>
              <a:t>3) </a:t>
            </a:r>
            <a:r>
              <a:rPr lang="en-US" dirty="0">
                <a:latin typeface="Segoe UI"/>
                <a:cs typeface="Segoe UI"/>
                <a:hlinkClick r:id="rId5"/>
              </a:rPr>
              <a:t>https://blog.kissmetrics.com/speed-is-a-killer/</a:t>
            </a:r>
            <a:endParaRPr lang="en-US" dirty="0">
              <a:latin typeface="Segoe UI"/>
              <a:cs typeface="Segoe UI"/>
            </a:endParaRPr>
          </a:p>
          <a:p>
            <a:pPr>
              <a:lnSpc>
                <a:spcPct val="90000"/>
              </a:lnSpc>
              <a:spcAft>
                <a:spcPts val="340"/>
              </a:spcAft>
            </a:pPr>
            <a:r>
              <a:rPr lang="en-US" dirty="0">
                <a:latin typeface="Segoe UI"/>
                <a:cs typeface="Segoe UI"/>
              </a:rPr>
              <a:t>4) 29% said they are were less likely to buy products if they receive irrelevant marketing (1)</a:t>
            </a:r>
          </a:p>
          <a:p>
            <a:pPr>
              <a:lnSpc>
                <a:spcPct val="90000"/>
              </a:lnSpc>
              <a:spcAft>
                <a:spcPts val="340"/>
              </a:spcAft>
            </a:pPr>
            <a:r>
              <a:rPr lang="en-US" dirty="0">
                <a:latin typeface="Segoe UI"/>
                <a:cs typeface="Segoe UI"/>
                <a:hlinkClick r:id="rId6"/>
              </a:rPr>
              <a:t>Janrain and Blue Research</a:t>
            </a:r>
            <a:r>
              <a:rPr lang="en-US" dirty="0">
                <a:latin typeface="Segoe UI"/>
                <a:cs typeface="Segoe UI"/>
              </a:rPr>
              <a:t> (</a:t>
            </a:r>
            <a:r>
              <a:rPr lang="en-US" dirty="0">
                <a:latin typeface="Segoe UI"/>
                <a:cs typeface="Segoe UI"/>
                <a:hlinkClick r:id="rId7"/>
              </a:rPr>
              <a:t>http://janrain.com/about/newsroom/press-releases/national-study-shows-consumers-abandon-brands-online-out-of-frustration-with-mistargeting/</a:t>
            </a:r>
            <a:r>
              <a:rPr lang="en-US" dirty="0">
                <a:latin typeface="Segoe UI"/>
                <a:cs typeface="Segoe UI"/>
              </a:rPr>
              <a:t>)</a:t>
            </a:r>
          </a:p>
          <a:p>
            <a:pPr>
              <a:lnSpc>
                <a:spcPct val="90000"/>
              </a:lnSpc>
              <a:spcAft>
                <a:spcPts val="340"/>
              </a:spcAft>
            </a:pPr>
            <a:r>
              <a:rPr lang="en-US" dirty="0">
                <a:hlinkClick r:id="rId8"/>
              </a:rPr>
              <a:t>http://www.huffingtonpost.com/entry/dont-let-irrelevant-messaging-cause-your-customers_us_584eddf9e4b0151082221db6</a:t>
            </a:r>
            <a:endParaRPr lang="en-US" dirty="0"/>
          </a:p>
          <a:p>
            <a:endParaRPr lang="en-US" dirty="0">
              <a:cs typeface="Segoe UI"/>
            </a:endParaRPr>
          </a:p>
        </p:txBody>
      </p:sp>
      <p:sp>
        <p:nvSpPr>
          <p:cNvPr id="4" name="Slide Number Placeholder 3"/>
          <p:cNvSpPr>
            <a:spLocks noGrp="1"/>
          </p:cNvSpPr>
          <p:nvPr>
            <p:ph type="sldNum" sz="quarter" idx="10"/>
          </p:nvPr>
        </p:nvSpPr>
        <p:spPr/>
        <p:txBody>
          <a:bodyPr/>
          <a:lstStyle/>
          <a:p>
            <a:fld id="{586901C3-F1B5-40AE-89E4-3AC1D725ABB9}" type="slidenum">
              <a:rPr lang="en-US" smtClean="0"/>
              <a:pPr/>
              <a:t>1</a:t>
            </a:fld>
            <a:endParaRPr lang="en-US" dirty="0"/>
          </a:p>
        </p:txBody>
      </p:sp>
    </p:spTree>
    <p:extLst>
      <p:ext uri="{BB962C8B-B14F-4D97-AF65-F5344CB8AC3E}">
        <p14:creationId xmlns:p14="http://schemas.microsoft.com/office/powerpoint/2010/main" val="29691047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rgbClr val="50E6FF"/>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pic>
        <p:nvPicPr>
          <p:cNvPr id="3" name="Picture 2" descr="A meeting in a conference room.">
            <a:extLst>
              <a:ext uri="{FF2B5EF4-FFF2-40B4-BE49-F238E27FC236}">
                <a16:creationId xmlns:a16="http://schemas.microsoft.com/office/drawing/2014/main" id="{1C493F8D-AB10-4958-85D1-CC12E3C2F13E}"/>
              </a:ext>
            </a:extLst>
          </p:cNvPr>
          <p:cNvPicPr>
            <a:picLocks noChangeAspect="1"/>
          </p:cNvPicPr>
          <p:nvPr userDrawn="1"/>
        </p:nvPicPr>
        <p:blipFill rotWithShape="1">
          <a:blip r:embed="rId3"/>
          <a:srcRect l="32559" r="10791"/>
          <a:stretch/>
        </p:blipFill>
        <p:spPr bwMode="ltGray">
          <a:xfrm>
            <a:off x="5334000" y="0"/>
            <a:ext cx="6858000" cy="6858000"/>
          </a:xfrm>
          <a:prstGeom prst="rect">
            <a:avLst/>
          </a:prstGeom>
        </p:spPr>
      </p:pic>
    </p:spTree>
    <p:extLst>
      <p:ext uri="{BB962C8B-B14F-4D97-AF65-F5344CB8AC3E}">
        <p14:creationId xmlns:p14="http://schemas.microsoft.com/office/powerpoint/2010/main" val="11144217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pic>
        <p:nvPicPr>
          <p:cNvPr id="3" name="Picture 2" descr="A meeting in a conference room.">
            <a:extLst>
              <a:ext uri="{FF2B5EF4-FFF2-40B4-BE49-F238E27FC236}">
                <a16:creationId xmlns:a16="http://schemas.microsoft.com/office/drawing/2014/main" id="{73BBB57F-0AE7-43B4-A8A4-8A3F02549FB7}"/>
              </a:ext>
            </a:extLst>
          </p:cNvPr>
          <p:cNvPicPr>
            <a:picLocks noChangeAspect="1"/>
          </p:cNvPicPr>
          <p:nvPr userDrawn="1"/>
        </p:nvPicPr>
        <p:blipFill rotWithShape="1">
          <a:blip r:embed="rId3"/>
          <a:srcRect l="32559" r="10791"/>
          <a:stretch/>
        </p:blipFill>
        <p:spPr bwMode="ltGray">
          <a:xfrm>
            <a:off x="5334000" y="0"/>
            <a:ext cx="6858000" cy="6858000"/>
          </a:xfrm>
          <a:prstGeom prst="rect">
            <a:avLst/>
          </a:prstGeom>
        </p:spPr>
      </p:pic>
    </p:spTree>
    <p:extLst>
      <p:ext uri="{BB962C8B-B14F-4D97-AF65-F5344CB8AC3E}">
        <p14:creationId xmlns:p14="http://schemas.microsoft.com/office/powerpoint/2010/main" val="1817919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1622770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25832741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35122033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608390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3691623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3282635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9099009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5305345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97745558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1115557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3321216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17791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6784941"/>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53786046"/>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185714918"/>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163268059"/>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98389504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279773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6500"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43903385"/>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354523" y="2309812"/>
            <a:ext cx="7254865" cy="3959226"/>
          </a:xfrm>
        </p:spPr>
        <p:txBody>
          <a:bodyPr anchor="t"/>
          <a:lstStyle>
            <a:lvl1pPr marL="0" indent="0">
              <a:spcAft>
                <a:spcPts val="800"/>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92895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EB5FBAF-D5DB-4D1E-9D76-AE83D1B7417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87339176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7090182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404652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1131155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2614563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31605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063863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solidFill>
                  <a:schemeClr val="tx1"/>
                </a:solidFill>
                <a:latin typeface="Consolas" panose="020B0609020204030204" pitchFamily="49" charset="0"/>
                <a:cs typeface="Consolas" panose="020B0609020204030204" pitchFamily="49" charset="0"/>
              </a:defRPr>
            </a:lvl1pPr>
            <a:lvl2pPr marL="346553" indent="0">
              <a:buNone/>
              <a:defRPr sz="2400">
                <a:solidFill>
                  <a:schemeClr val="tx1"/>
                </a:solidFill>
                <a:latin typeface="Consolas" panose="020B0609020204030204" pitchFamily="49" charset="0"/>
                <a:cs typeface="Consolas" panose="020B0609020204030204" pitchFamily="49" charset="0"/>
              </a:defRPr>
            </a:lvl2pPr>
            <a:lvl3pPr marL="584607" indent="0">
              <a:buNone/>
              <a:defRPr sz="2000">
                <a:solidFill>
                  <a:schemeClr val="tx1"/>
                </a:solidFill>
                <a:latin typeface="Consolas" panose="020B0609020204030204" pitchFamily="49" charset="0"/>
                <a:cs typeface="Consolas" panose="020B0609020204030204" pitchFamily="49" charset="0"/>
              </a:defRPr>
            </a:lvl3pPr>
            <a:lvl4pPr marL="814563" indent="0">
              <a:buNone/>
              <a:defRPr sz="1800">
                <a:solidFill>
                  <a:schemeClr val="tx1"/>
                </a:solidFill>
                <a:latin typeface="Consolas" panose="020B0609020204030204" pitchFamily="49" charset="0"/>
                <a:cs typeface="Consolas" panose="020B0609020204030204" pitchFamily="49" charset="0"/>
              </a:defRPr>
            </a:lvl4pPr>
            <a:lvl5pPr marL="1050997" indent="0">
              <a:buNone/>
              <a:defRPr sz="18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6968284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8907074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65379126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4"/>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1894975235"/>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 id="2147483780" r:id="rId29"/>
    <p:sldLayoutId id="2147483781" r:id="rId30"/>
    <p:sldLayoutId id="2147483782" r:id="rId31"/>
    <p:sldLayoutId id="2147483783" r:id="rId3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88263" y="457200"/>
            <a:ext cx="11018520" cy="707886"/>
          </a:xfrm>
        </p:spPr>
        <p:txBody>
          <a:bodyPr/>
          <a:lstStyle/>
          <a:p>
            <a:r>
              <a:rPr lang="en-US" sz="2800" spc="0" dirty="0"/>
              <a:t>Modernize </a:t>
            </a:r>
            <a:r>
              <a:rPr lang="en-US" sz="2800" spc="0" dirty="0" err="1"/>
              <a:t>DotNet</a:t>
            </a:r>
            <a:r>
              <a:rPr lang="en-US" sz="2800" spc="0" dirty="0"/>
              <a:t> campaign – </a:t>
            </a:r>
            <a:r>
              <a:rPr lang="en-US" sz="2800" spc="0" dirty="0" err="1"/>
              <a:t>telesales</a:t>
            </a:r>
            <a:r>
              <a:rPr lang="en-US" sz="2800" spc="0" dirty="0"/>
              <a:t> guide</a:t>
            </a:r>
            <a:br>
              <a:rPr lang="en-US" sz="2800" spc="0" dirty="0"/>
            </a:br>
            <a:r>
              <a:rPr lang="en-US" sz="1800" spc="0" dirty="0"/>
              <a:t>Modernize .NET apps for lightning fast innovation, elastic scalability, and greater performance</a:t>
            </a:r>
            <a:endParaRPr lang="en-US" sz="2800" spc="0" dirty="0"/>
          </a:p>
        </p:txBody>
      </p:sp>
      <p:sp>
        <p:nvSpPr>
          <p:cNvPr id="39" name="Arrow: Bent 38">
            <a:extLst>
              <a:ext uri="{FF2B5EF4-FFF2-40B4-BE49-F238E27FC236}">
                <a16:creationId xmlns:a16="http://schemas.microsoft.com/office/drawing/2014/main" id="{F5C63852-519F-4ED4-8CF5-31A0CD220742}"/>
              </a:ext>
            </a:extLst>
          </p:cNvPr>
          <p:cNvSpPr/>
          <p:nvPr/>
        </p:nvSpPr>
        <p:spPr bwMode="auto">
          <a:xfrm flipH="1">
            <a:off x="0" y="1323974"/>
            <a:ext cx="584200" cy="5534026"/>
          </a:xfrm>
          <a:prstGeom prst="bentArrow">
            <a:avLst>
              <a:gd name="adj1" fmla="val 25000"/>
              <a:gd name="adj2" fmla="val 0"/>
              <a:gd name="adj3" fmla="val 25000"/>
              <a:gd name="adj4" fmla="val 14674"/>
            </a:avLst>
          </a:prstGeom>
          <a:solidFill>
            <a:schemeClr val="accent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652A79D4-0DB0-4475-9321-B96864C2DFB5}"/>
              </a:ext>
            </a:extLst>
          </p:cNvPr>
          <p:cNvSpPr/>
          <p:nvPr/>
        </p:nvSpPr>
        <p:spPr>
          <a:xfrm>
            <a:off x="4576333" y="1442591"/>
            <a:ext cx="4110468" cy="1652690"/>
          </a:xfrm>
          <a:prstGeom prst="rect">
            <a:avLst/>
          </a:prstGeom>
          <a:noFill/>
          <a:ln w="635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pPr>
            <a:r>
              <a:rPr lang="en-US" sz="900" dirty="0">
                <a:solidFill>
                  <a:schemeClr val="tx1"/>
                </a:solidFill>
                <a:cs typeface="Segoe UI"/>
              </a:rPr>
              <a:t>Hello! I'd like to talk to you about how you can achieve greater speed, scalability, and performance by modernizing .NET apps with Microsoft App Service and Azure SQL.</a:t>
            </a:r>
          </a:p>
          <a:p>
            <a:pPr>
              <a:spcBef>
                <a:spcPts val="300"/>
              </a:spcBef>
            </a:pPr>
            <a:r>
              <a:rPr lang="en-US" sz="900" dirty="0">
                <a:solidFill>
                  <a:schemeClr val="tx1"/>
                </a:solidFill>
                <a:cs typeface="Segoe UI"/>
              </a:rPr>
              <a:t>Customer experience is more important than ever, and end users have high expectations. Studies have shown that 79% of users won't return to a slow website, 38% won't come back if they need to repeat themselves, and 65% get frustrated with inconsistent experiences across devices. However, Microsoft believes that technology-driven disruption provides exponential opportunities for growth.</a:t>
            </a:r>
          </a:p>
        </p:txBody>
      </p:sp>
      <p:sp>
        <p:nvSpPr>
          <p:cNvPr id="41" name="Rectangle 40">
            <a:extLst>
              <a:ext uri="{FF2B5EF4-FFF2-40B4-BE49-F238E27FC236}">
                <a16:creationId xmlns:a16="http://schemas.microsoft.com/office/drawing/2014/main" id="{AAB8618A-3CDA-4E0F-9EF4-1B23EC101B02}"/>
              </a:ext>
            </a:extLst>
          </p:cNvPr>
          <p:cNvSpPr/>
          <p:nvPr/>
        </p:nvSpPr>
        <p:spPr>
          <a:xfrm>
            <a:off x="4576333" y="3152500"/>
            <a:ext cx="4110468" cy="1652690"/>
          </a:xfrm>
          <a:prstGeom prst="rect">
            <a:avLst/>
          </a:prstGeom>
          <a:noFill/>
          <a:ln w="635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pPr>
            <a:r>
              <a:rPr lang="en-US" sz="900" dirty="0">
                <a:solidFill>
                  <a:schemeClr val="tx1"/>
                </a:solidFill>
                <a:cs typeface="Segoe UI"/>
              </a:rPr>
              <a:t>Growth begins with modernization. Modern apps transform customer engagement with cross-device experiences, open and hybrid cloud capabilities, and data-driven intelligence. Microsoft App Service allows you to use popular frameworks like .NET, Java, Ruby, PHP, or Python to quickly build, deploy, and scale web apps that meet rigorous, enterprise-grade performance, security, and compliance requirements. This gives you a fully managed platform for your operational and monitoring tasks. Azure SQL DB is an intelligent SQL in the cloud to support your delivery of powerful, seamless performance. With these tools, you can empower lightning fast innovation, elastic scalability, cost savings, and better overall performance – creating an unrivaled, consistent digital experience for your customers.</a:t>
            </a:r>
          </a:p>
        </p:txBody>
      </p:sp>
      <p:sp>
        <p:nvSpPr>
          <p:cNvPr id="42" name="Rectangle 41">
            <a:extLst>
              <a:ext uri="{FF2B5EF4-FFF2-40B4-BE49-F238E27FC236}">
                <a16:creationId xmlns:a16="http://schemas.microsoft.com/office/drawing/2014/main" id="{B5DC04E4-87E5-4160-8642-CFA22F1D3A3E}"/>
              </a:ext>
            </a:extLst>
          </p:cNvPr>
          <p:cNvSpPr/>
          <p:nvPr/>
        </p:nvSpPr>
        <p:spPr>
          <a:xfrm>
            <a:off x="4576333" y="4862410"/>
            <a:ext cx="4110468" cy="1652690"/>
          </a:xfrm>
          <a:prstGeom prst="rect">
            <a:avLst/>
          </a:prstGeom>
          <a:noFill/>
          <a:ln w="635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pPr>
            <a:r>
              <a:rPr lang="en-US" sz="900" dirty="0">
                <a:solidFill>
                  <a:schemeClr val="tx1"/>
                </a:solidFill>
                <a:ea typeface="+mn-lt"/>
                <a:cs typeface="+mn-lt"/>
              </a:rPr>
              <a:t>I'd like to help you learn more about modernizing your .NET apps for greater innovation and improved performance. </a:t>
            </a:r>
          </a:p>
          <a:p>
            <a:pPr>
              <a:spcBef>
                <a:spcPts val="300"/>
              </a:spcBef>
            </a:pPr>
            <a:r>
              <a:rPr lang="en-US" sz="900" dirty="0">
                <a:solidFill>
                  <a:schemeClr val="tx1"/>
                </a:solidFill>
                <a:ea typeface="+mn-lt"/>
                <a:cs typeface="+mn-lt"/>
              </a:rPr>
              <a:t>What's the best way to get that information to you?</a:t>
            </a:r>
          </a:p>
        </p:txBody>
      </p:sp>
      <p:sp>
        <p:nvSpPr>
          <p:cNvPr id="43" name="Rectangle 42">
            <a:extLst>
              <a:ext uri="{FF2B5EF4-FFF2-40B4-BE49-F238E27FC236}">
                <a16:creationId xmlns:a16="http://schemas.microsoft.com/office/drawing/2014/main" id="{20151AEA-E8ED-427C-854F-EC2B170A347C}"/>
              </a:ext>
            </a:extLst>
          </p:cNvPr>
          <p:cNvSpPr/>
          <p:nvPr/>
        </p:nvSpPr>
        <p:spPr>
          <a:xfrm>
            <a:off x="8743950" y="1736819"/>
            <a:ext cx="2862833" cy="2096994"/>
          </a:xfrm>
          <a:prstGeom prst="rect">
            <a:avLst/>
          </a:prstGeom>
          <a:solidFill>
            <a:schemeClr val="bg1">
              <a:lumMod val="95000"/>
            </a:schemeClr>
          </a:solidFill>
          <a:ln w="63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14300" indent="-114300">
              <a:spcBef>
                <a:spcPts val="300"/>
              </a:spcBef>
              <a:buFont typeface="Arial" panose="020B0604020202020204" pitchFamily="34" charset="0"/>
              <a:buChar char="•"/>
            </a:pPr>
            <a:r>
              <a:rPr lang="en-US" sz="900" dirty="0">
                <a:solidFill>
                  <a:schemeClr val="tx1"/>
                </a:solidFill>
                <a:cs typeface="Segoe UI"/>
              </a:rPr>
              <a:t>Microsoft App Service</a:t>
            </a:r>
          </a:p>
          <a:p>
            <a:pPr marL="114300" indent="-114300">
              <a:spcBef>
                <a:spcPts val="300"/>
              </a:spcBef>
              <a:buFont typeface="Arial" panose="020B0604020202020204" pitchFamily="34" charset="0"/>
              <a:buChar char="•"/>
            </a:pPr>
            <a:r>
              <a:rPr lang="en-US" sz="900" dirty="0">
                <a:solidFill>
                  <a:schemeClr val="tx1"/>
                </a:solidFill>
                <a:cs typeface="Segoe UI"/>
              </a:rPr>
              <a:t>Azure SQL DB</a:t>
            </a:r>
          </a:p>
          <a:p>
            <a:pPr>
              <a:spcBef>
                <a:spcPts val="300"/>
              </a:spcBef>
            </a:pPr>
            <a:endParaRPr lang="en-US" sz="900" dirty="0">
              <a:solidFill>
                <a:schemeClr val="tx1"/>
              </a:solidFill>
              <a:cs typeface="Segoe UI"/>
            </a:endParaRPr>
          </a:p>
          <a:p>
            <a:pPr>
              <a:spcBef>
                <a:spcPts val="300"/>
              </a:spcBef>
            </a:pPr>
            <a:r>
              <a:rPr lang="en-US" sz="900" dirty="0">
                <a:solidFill>
                  <a:schemeClr val="tx1"/>
                </a:solidFill>
                <a:cs typeface="Segoe UI"/>
              </a:rPr>
              <a:t>Secondary: Microsoft DevOps</a:t>
            </a:r>
          </a:p>
        </p:txBody>
      </p:sp>
      <p:sp>
        <p:nvSpPr>
          <p:cNvPr id="44" name="Rectangle 43">
            <a:extLst>
              <a:ext uri="{FF2B5EF4-FFF2-40B4-BE49-F238E27FC236}">
                <a16:creationId xmlns:a16="http://schemas.microsoft.com/office/drawing/2014/main" id="{77F4D1BB-B10F-4879-9D4D-A4550A1AB245}"/>
              </a:ext>
            </a:extLst>
          </p:cNvPr>
          <p:cNvSpPr/>
          <p:nvPr/>
        </p:nvSpPr>
        <p:spPr>
          <a:xfrm>
            <a:off x="8743950" y="4186374"/>
            <a:ext cx="2862833" cy="2328726"/>
          </a:xfrm>
          <a:prstGeom prst="rect">
            <a:avLst/>
          </a:prstGeom>
          <a:solidFill>
            <a:schemeClr val="bg1">
              <a:lumMod val="95000"/>
            </a:schemeClr>
          </a:solidFill>
          <a:ln w="63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14300" indent="-114300">
              <a:spcBef>
                <a:spcPts val="300"/>
              </a:spcBef>
              <a:buFont typeface="Arial" panose="020B0604020202020204" pitchFamily="34" charset="0"/>
              <a:buChar char="•"/>
            </a:pPr>
            <a:r>
              <a:rPr lang="en-US" sz="900" dirty="0">
                <a:solidFill>
                  <a:schemeClr val="tx1"/>
                </a:solidFill>
                <a:cs typeface="Segoe UI"/>
              </a:rPr>
              <a:t>Cross device experiences</a:t>
            </a:r>
          </a:p>
          <a:p>
            <a:pPr marL="114300" indent="-114300">
              <a:spcBef>
                <a:spcPts val="300"/>
              </a:spcBef>
              <a:buFont typeface="Arial" panose="020B0604020202020204" pitchFamily="34" charset="0"/>
              <a:buChar char="•"/>
            </a:pPr>
            <a:r>
              <a:rPr lang="en-US" sz="900" dirty="0">
                <a:solidFill>
                  <a:schemeClr val="tx1"/>
                </a:solidFill>
                <a:cs typeface="Segoe UI"/>
              </a:rPr>
              <a:t>Flexible, open hybrid cloud solutions</a:t>
            </a:r>
          </a:p>
          <a:p>
            <a:pPr marL="114300" indent="-114300">
              <a:spcBef>
                <a:spcPts val="300"/>
              </a:spcBef>
              <a:buFont typeface="Arial" panose="020B0604020202020204" pitchFamily="34" charset="0"/>
              <a:buChar char="•"/>
            </a:pPr>
            <a:r>
              <a:rPr lang="en-US" sz="900" dirty="0">
                <a:solidFill>
                  <a:schemeClr val="tx1"/>
                </a:solidFill>
                <a:cs typeface="Segoe UI"/>
              </a:rPr>
              <a:t>Continuous integration</a:t>
            </a:r>
          </a:p>
          <a:p>
            <a:pPr marL="114300" indent="-114300">
              <a:spcBef>
                <a:spcPts val="300"/>
              </a:spcBef>
              <a:buFont typeface="Arial" panose="020B0604020202020204" pitchFamily="34" charset="0"/>
              <a:buChar char="•"/>
            </a:pPr>
            <a:r>
              <a:rPr lang="en-US" sz="900" dirty="0">
                <a:solidFill>
                  <a:schemeClr val="tx1"/>
                </a:solidFill>
                <a:cs typeface="Segoe UI"/>
              </a:rPr>
              <a:t>Data driven intelligence</a:t>
            </a:r>
          </a:p>
          <a:p>
            <a:pPr marL="114300" indent="-114300">
              <a:spcBef>
                <a:spcPts val="300"/>
              </a:spcBef>
              <a:buFont typeface="Arial" panose="020B0604020202020204" pitchFamily="34" charset="0"/>
              <a:buChar char="•"/>
            </a:pPr>
            <a:r>
              <a:rPr lang="en-US" sz="900" dirty="0">
                <a:solidFill>
                  <a:schemeClr val="tx1"/>
                </a:solidFill>
                <a:cs typeface="Segoe UI"/>
              </a:rPr>
              <a:t>Scalable SQL in cloud</a:t>
            </a:r>
          </a:p>
          <a:p>
            <a:pPr marL="114300" indent="-114300">
              <a:spcBef>
                <a:spcPts val="300"/>
              </a:spcBef>
              <a:buFont typeface="Arial" panose="020B0604020202020204" pitchFamily="34" charset="0"/>
              <a:buChar char="•"/>
            </a:pPr>
            <a:r>
              <a:rPr lang="en-US" sz="900" dirty="0">
                <a:solidFill>
                  <a:schemeClr val="tx1"/>
                </a:solidFill>
                <a:cs typeface="Segoe UI"/>
              </a:rPr>
              <a:t>Popular frameworks for builds like .NET, Java, Ruby, PHP, or Python</a:t>
            </a:r>
          </a:p>
          <a:p>
            <a:pPr marL="114300" indent="-114300">
              <a:spcBef>
                <a:spcPts val="300"/>
              </a:spcBef>
              <a:buFont typeface="Arial" panose="020B0604020202020204" pitchFamily="34" charset="0"/>
              <a:buChar char="•"/>
            </a:pPr>
            <a:r>
              <a:rPr lang="en-US" sz="900" dirty="0">
                <a:solidFill>
                  <a:schemeClr val="tx1"/>
                </a:solidFill>
                <a:cs typeface="Segoe UI"/>
              </a:rPr>
              <a:t>Modernization and migrations by containerizing and moving to cloud</a:t>
            </a:r>
          </a:p>
          <a:p>
            <a:pPr marL="114300" indent="-114300">
              <a:spcBef>
                <a:spcPts val="300"/>
              </a:spcBef>
              <a:buFont typeface="Arial" panose="020B0604020202020204" pitchFamily="34" charset="0"/>
              <a:buChar char="•"/>
            </a:pPr>
            <a:r>
              <a:rPr lang="en-US" sz="900" dirty="0">
                <a:solidFill>
                  <a:schemeClr val="tx1"/>
                </a:solidFill>
                <a:cs typeface="Segoe UI"/>
              </a:rPr>
              <a:t>Up to 30% TCO reduction</a:t>
            </a:r>
          </a:p>
          <a:p>
            <a:pPr marL="114300" indent="-114300">
              <a:spcBef>
                <a:spcPts val="300"/>
              </a:spcBef>
              <a:buFont typeface="Arial" panose="020B0604020202020204" pitchFamily="34" charset="0"/>
              <a:buChar char="•"/>
            </a:pPr>
            <a:r>
              <a:rPr lang="en-US" sz="900" dirty="0">
                <a:solidFill>
                  <a:schemeClr val="tx1"/>
                </a:solidFill>
                <a:cs typeface="Segoe UI"/>
              </a:rPr>
              <a:t>Vulnerability scans and access control with AAD</a:t>
            </a:r>
          </a:p>
          <a:p>
            <a:pPr marL="114300" indent="-114300">
              <a:spcBef>
                <a:spcPts val="300"/>
              </a:spcBef>
              <a:buFont typeface="Arial" panose="020B0604020202020204" pitchFamily="34" charset="0"/>
              <a:buChar char="•"/>
            </a:pPr>
            <a:r>
              <a:rPr lang="en-US" sz="900" dirty="0">
                <a:solidFill>
                  <a:schemeClr val="tx1"/>
                </a:solidFill>
                <a:cs typeface="Segoe UI"/>
              </a:rPr>
              <a:t>Automatic security/</a:t>
            </a:r>
            <a:r>
              <a:rPr lang="en-US" sz="900">
                <a:solidFill>
                  <a:schemeClr val="tx1"/>
                </a:solidFill>
                <a:cs typeface="Segoe UI"/>
              </a:rPr>
              <a:t>compliance checks</a:t>
            </a:r>
            <a:endParaRPr lang="en-US" sz="900" dirty="0">
              <a:solidFill>
                <a:schemeClr val="tx1"/>
              </a:solidFill>
              <a:cs typeface="Segoe UI"/>
            </a:endParaRPr>
          </a:p>
        </p:txBody>
      </p:sp>
      <p:sp>
        <p:nvSpPr>
          <p:cNvPr id="45" name="Rectangle 44">
            <a:extLst>
              <a:ext uri="{FF2B5EF4-FFF2-40B4-BE49-F238E27FC236}">
                <a16:creationId xmlns:a16="http://schemas.microsoft.com/office/drawing/2014/main" id="{44135154-2EBD-4699-BFDB-ECD839B8EC4A}"/>
              </a:ext>
            </a:extLst>
          </p:cNvPr>
          <p:cNvSpPr/>
          <p:nvPr/>
        </p:nvSpPr>
        <p:spPr>
          <a:xfrm>
            <a:off x="3989591" y="1442591"/>
            <a:ext cx="586741" cy="1652690"/>
          </a:xfrm>
          <a:prstGeom prst="rect">
            <a:avLst/>
          </a:prstGeom>
          <a:solidFill>
            <a:schemeClr val="accent1"/>
          </a:solidFill>
          <a:ln w="63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pPr>
            <a:r>
              <a:rPr lang="en-US" sz="1100" b="1">
                <a:solidFill>
                  <a:schemeClr val="bg1"/>
                </a:solidFill>
                <a:cs typeface="Segoe UI Semibold" panose="020B0702040204020203" pitchFamily="34" charset="0"/>
              </a:rPr>
              <a:t>Hook</a:t>
            </a:r>
          </a:p>
          <a:p>
            <a:pPr algn="ctr">
              <a:spcBef>
                <a:spcPts val="300"/>
              </a:spcBef>
            </a:pPr>
            <a:r>
              <a:rPr lang="en-US" sz="1100" b="1">
                <a:solidFill>
                  <a:schemeClr val="bg1"/>
                </a:solidFill>
                <a:cs typeface="Segoe UI Semibold" panose="020B0702040204020203" pitchFamily="34" charset="0"/>
              </a:rPr>
              <a:t>1</a:t>
            </a:r>
          </a:p>
        </p:txBody>
      </p:sp>
      <p:sp>
        <p:nvSpPr>
          <p:cNvPr id="46" name="Rectangle 45">
            <a:extLst>
              <a:ext uri="{FF2B5EF4-FFF2-40B4-BE49-F238E27FC236}">
                <a16:creationId xmlns:a16="http://schemas.microsoft.com/office/drawing/2014/main" id="{2CB5BD51-A7CD-4600-BF51-5C8E6A8C1728}"/>
              </a:ext>
            </a:extLst>
          </p:cNvPr>
          <p:cNvSpPr/>
          <p:nvPr/>
        </p:nvSpPr>
        <p:spPr>
          <a:xfrm>
            <a:off x="3989591" y="3152500"/>
            <a:ext cx="586741" cy="1652690"/>
          </a:xfrm>
          <a:prstGeom prst="rect">
            <a:avLst/>
          </a:prstGeom>
          <a:solidFill>
            <a:schemeClr val="accent1"/>
          </a:solidFill>
          <a:ln w="63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pPr>
            <a:r>
              <a:rPr lang="en-US" sz="1100" b="1">
                <a:solidFill>
                  <a:schemeClr val="bg1"/>
                </a:solidFill>
                <a:cs typeface="Segoe UI Semibold" panose="020B0702040204020203" pitchFamily="34" charset="0"/>
              </a:rPr>
              <a:t>Pitch</a:t>
            </a:r>
          </a:p>
          <a:p>
            <a:pPr algn="ctr">
              <a:spcBef>
                <a:spcPts val="300"/>
              </a:spcBef>
            </a:pPr>
            <a:r>
              <a:rPr lang="en-US" sz="1100" b="1">
                <a:solidFill>
                  <a:schemeClr val="bg1"/>
                </a:solidFill>
                <a:cs typeface="Segoe UI Semibold" panose="020B0702040204020203" pitchFamily="34" charset="0"/>
              </a:rPr>
              <a:t>2</a:t>
            </a:r>
          </a:p>
        </p:txBody>
      </p:sp>
      <p:sp>
        <p:nvSpPr>
          <p:cNvPr id="47" name="Rectangle 46">
            <a:extLst>
              <a:ext uri="{FF2B5EF4-FFF2-40B4-BE49-F238E27FC236}">
                <a16:creationId xmlns:a16="http://schemas.microsoft.com/office/drawing/2014/main" id="{3F8D69F3-F101-4B74-84A0-18BBAD88CF73}"/>
              </a:ext>
            </a:extLst>
          </p:cNvPr>
          <p:cNvSpPr/>
          <p:nvPr/>
        </p:nvSpPr>
        <p:spPr>
          <a:xfrm>
            <a:off x="3989591" y="4862410"/>
            <a:ext cx="586741" cy="1652690"/>
          </a:xfrm>
          <a:prstGeom prst="rect">
            <a:avLst/>
          </a:prstGeom>
          <a:solidFill>
            <a:schemeClr val="accent1"/>
          </a:solidFill>
          <a:ln w="63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pPr>
            <a:r>
              <a:rPr lang="en-US" sz="1100" b="1">
                <a:solidFill>
                  <a:schemeClr val="bg1"/>
                </a:solidFill>
                <a:cs typeface="Segoe UI Semibold" panose="020B0702040204020203" pitchFamily="34" charset="0"/>
              </a:rPr>
              <a:t>Close</a:t>
            </a:r>
          </a:p>
          <a:p>
            <a:pPr algn="ctr">
              <a:spcBef>
                <a:spcPts val="300"/>
              </a:spcBef>
            </a:pPr>
            <a:r>
              <a:rPr lang="en-US" sz="1100" b="1">
                <a:solidFill>
                  <a:schemeClr val="bg1"/>
                </a:solidFill>
                <a:cs typeface="Segoe UI Semibold" panose="020B0702040204020203" pitchFamily="34" charset="0"/>
              </a:rPr>
              <a:t>3</a:t>
            </a:r>
          </a:p>
        </p:txBody>
      </p:sp>
      <p:sp>
        <p:nvSpPr>
          <p:cNvPr id="48" name="Rectangle 47">
            <a:extLst>
              <a:ext uri="{FF2B5EF4-FFF2-40B4-BE49-F238E27FC236}">
                <a16:creationId xmlns:a16="http://schemas.microsoft.com/office/drawing/2014/main" id="{08DCBA4B-E1F8-47FA-AA76-62C9BCA9F358}"/>
              </a:ext>
            </a:extLst>
          </p:cNvPr>
          <p:cNvSpPr/>
          <p:nvPr/>
        </p:nvSpPr>
        <p:spPr>
          <a:xfrm>
            <a:off x="8743950" y="1709387"/>
            <a:ext cx="2862833" cy="27432"/>
          </a:xfrm>
          <a:prstGeom prst="rect">
            <a:avLst/>
          </a:prstGeom>
          <a:solidFill>
            <a:schemeClr val="accent1"/>
          </a:solidFill>
          <a:ln w="63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320040" tIns="45720" rIns="91440" bIns="320040" numCol="1" spcCol="0" rtlCol="0" fromWordArt="0" anchor="ctr" anchorCtr="0" forceAA="0" compatLnSpc="1">
            <a:prstTxWarp prst="textNoShape">
              <a:avLst/>
            </a:prstTxWarp>
            <a:noAutofit/>
          </a:bodyPr>
          <a:lstStyle/>
          <a:p>
            <a:r>
              <a:rPr lang="en-US" sz="1100" b="1" dirty="0">
                <a:solidFill>
                  <a:schemeClr val="accent1"/>
                </a:solidFill>
                <a:cs typeface="Segoe UI Semibold"/>
              </a:rPr>
              <a:t>Solution technologies</a:t>
            </a:r>
            <a:endParaRPr lang="en-US" sz="1600" b="1" dirty="0">
              <a:solidFill>
                <a:schemeClr val="accent1"/>
              </a:solidFill>
            </a:endParaRPr>
          </a:p>
        </p:txBody>
      </p:sp>
      <p:sp>
        <p:nvSpPr>
          <p:cNvPr id="49" name="Rectangle 48">
            <a:extLst>
              <a:ext uri="{FF2B5EF4-FFF2-40B4-BE49-F238E27FC236}">
                <a16:creationId xmlns:a16="http://schemas.microsoft.com/office/drawing/2014/main" id="{EBF25024-9D52-4C12-A5E5-DAD9A382819F}"/>
              </a:ext>
            </a:extLst>
          </p:cNvPr>
          <p:cNvSpPr/>
          <p:nvPr/>
        </p:nvSpPr>
        <p:spPr>
          <a:xfrm>
            <a:off x="8743950" y="4158942"/>
            <a:ext cx="2862833" cy="27432"/>
          </a:xfrm>
          <a:prstGeom prst="rect">
            <a:avLst/>
          </a:prstGeom>
          <a:solidFill>
            <a:schemeClr val="accent1"/>
          </a:solidFill>
          <a:ln w="63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320040" tIns="45720" rIns="91440" bIns="320040" numCol="1" spcCol="0" rtlCol="0" fromWordArt="0" anchor="ctr" anchorCtr="0" forceAA="0" compatLnSpc="1">
            <a:prstTxWarp prst="textNoShape">
              <a:avLst/>
            </a:prstTxWarp>
            <a:noAutofit/>
          </a:bodyPr>
          <a:lstStyle/>
          <a:p>
            <a:r>
              <a:rPr lang="en-US" sz="1100" b="1" dirty="0">
                <a:solidFill>
                  <a:schemeClr val="accent1"/>
                </a:solidFill>
                <a:cs typeface="Segoe UI Semibold"/>
              </a:rPr>
              <a:t>Benefits</a:t>
            </a:r>
            <a:endParaRPr lang="en-US" sz="1600" b="1" dirty="0">
              <a:solidFill>
                <a:schemeClr val="accent1"/>
              </a:solidFill>
            </a:endParaRPr>
          </a:p>
        </p:txBody>
      </p:sp>
      <p:sp>
        <p:nvSpPr>
          <p:cNvPr id="50" name="chip" title="Icon of a computer chip">
            <a:extLst>
              <a:ext uri="{FF2B5EF4-FFF2-40B4-BE49-F238E27FC236}">
                <a16:creationId xmlns:a16="http://schemas.microsoft.com/office/drawing/2014/main" id="{EDDDE042-D234-4167-B1B4-9BF519816CB3}"/>
              </a:ext>
            </a:extLst>
          </p:cNvPr>
          <p:cNvSpPr>
            <a:spLocks noChangeAspect="1" noEditPoints="1"/>
          </p:cNvSpPr>
          <p:nvPr/>
        </p:nvSpPr>
        <p:spPr bwMode="auto">
          <a:xfrm>
            <a:off x="8787847" y="1487752"/>
            <a:ext cx="167886" cy="171288"/>
          </a:xfrm>
          <a:custGeom>
            <a:avLst/>
            <a:gdLst>
              <a:gd name="T0" fmla="*/ 267 w 334"/>
              <a:gd name="T1" fmla="*/ 298 h 341"/>
              <a:gd name="T2" fmla="*/ 60 w 334"/>
              <a:gd name="T3" fmla="*/ 298 h 341"/>
              <a:gd name="T4" fmla="*/ 36 w 334"/>
              <a:gd name="T5" fmla="*/ 273 h 341"/>
              <a:gd name="T6" fmla="*/ 36 w 334"/>
              <a:gd name="T7" fmla="*/ 61 h 341"/>
              <a:gd name="T8" fmla="*/ 60 w 334"/>
              <a:gd name="T9" fmla="*/ 36 h 341"/>
              <a:gd name="T10" fmla="*/ 267 w 334"/>
              <a:gd name="T11" fmla="*/ 36 h 341"/>
              <a:gd name="T12" fmla="*/ 291 w 334"/>
              <a:gd name="T13" fmla="*/ 61 h 341"/>
              <a:gd name="T14" fmla="*/ 291 w 334"/>
              <a:gd name="T15" fmla="*/ 273 h 341"/>
              <a:gd name="T16" fmla="*/ 267 w 334"/>
              <a:gd name="T17" fmla="*/ 298 h 341"/>
              <a:gd name="T18" fmla="*/ 78 w 334"/>
              <a:gd name="T19" fmla="*/ 36 h 341"/>
              <a:gd name="T20" fmla="*/ 78 w 334"/>
              <a:gd name="T21" fmla="*/ 0 h 341"/>
              <a:gd name="T22" fmla="*/ 121 w 334"/>
              <a:gd name="T23" fmla="*/ 36 h 341"/>
              <a:gd name="T24" fmla="*/ 121 w 334"/>
              <a:gd name="T25" fmla="*/ 0 h 341"/>
              <a:gd name="T26" fmla="*/ 163 w 334"/>
              <a:gd name="T27" fmla="*/ 0 h 341"/>
              <a:gd name="T28" fmla="*/ 163 w 334"/>
              <a:gd name="T29" fmla="*/ 36 h 341"/>
              <a:gd name="T30" fmla="*/ 206 w 334"/>
              <a:gd name="T31" fmla="*/ 0 h 341"/>
              <a:gd name="T32" fmla="*/ 206 w 334"/>
              <a:gd name="T33" fmla="*/ 36 h 341"/>
              <a:gd name="T34" fmla="*/ 256 w 334"/>
              <a:gd name="T35" fmla="*/ 0 h 341"/>
              <a:gd name="T36" fmla="*/ 256 w 334"/>
              <a:gd name="T37" fmla="*/ 36 h 341"/>
              <a:gd name="T38" fmla="*/ 334 w 334"/>
              <a:gd name="T39" fmla="*/ 78 h 341"/>
              <a:gd name="T40" fmla="*/ 291 w 334"/>
              <a:gd name="T41" fmla="*/ 78 h 341"/>
              <a:gd name="T42" fmla="*/ 334 w 334"/>
              <a:gd name="T43" fmla="*/ 121 h 341"/>
              <a:gd name="T44" fmla="*/ 291 w 334"/>
              <a:gd name="T45" fmla="*/ 121 h 341"/>
              <a:gd name="T46" fmla="*/ 334 w 334"/>
              <a:gd name="T47" fmla="*/ 163 h 341"/>
              <a:gd name="T48" fmla="*/ 291 w 334"/>
              <a:gd name="T49" fmla="*/ 163 h 341"/>
              <a:gd name="T50" fmla="*/ 334 w 334"/>
              <a:gd name="T51" fmla="*/ 213 h 341"/>
              <a:gd name="T52" fmla="*/ 291 w 334"/>
              <a:gd name="T53" fmla="*/ 213 h 341"/>
              <a:gd name="T54" fmla="*/ 334 w 334"/>
              <a:gd name="T55" fmla="*/ 256 h 341"/>
              <a:gd name="T56" fmla="*/ 291 w 334"/>
              <a:gd name="T57" fmla="*/ 256 h 341"/>
              <a:gd name="T58" fmla="*/ 36 w 334"/>
              <a:gd name="T59" fmla="*/ 78 h 341"/>
              <a:gd name="T60" fmla="*/ 0 w 334"/>
              <a:gd name="T61" fmla="*/ 78 h 341"/>
              <a:gd name="T62" fmla="*/ 36 w 334"/>
              <a:gd name="T63" fmla="*/ 121 h 341"/>
              <a:gd name="T64" fmla="*/ 0 w 334"/>
              <a:gd name="T65" fmla="*/ 121 h 341"/>
              <a:gd name="T66" fmla="*/ 36 w 334"/>
              <a:gd name="T67" fmla="*/ 163 h 341"/>
              <a:gd name="T68" fmla="*/ 0 w 334"/>
              <a:gd name="T69" fmla="*/ 163 h 341"/>
              <a:gd name="T70" fmla="*/ 36 w 334"/>
              <a:gd name="T71" fmla="*/ 213 h 341"/>
              <a:gd name="T72" fmla="*/ 0 w 334"/>
              <a:gd name="T73" fmla="*/ 213 h 341"/>
              <a:gd name="T74" fmla="*/ 36 w 334"/>
              <a:gd name="T75" fmla="*/ 256 h 341"/>
              <a:gd name="T76" fmla="*/ 0 w 334"/>
              <a:gd name="T77" fmla="*/ 256 h 341"/>
              <a:gd name="T78" fmla="*/ 78 w 334"/>
              <a:gd name="T79" fmla="*/ 298 h 341"/>
              <a:gd name="T80" fmla="*/ 78 w 334"/>
              <a:gd name="T81" fmla="*/ 341 h 341"/>
              <a:gd name="T82" fmla="*/ 121 w 334"/>
              <a:gd name="T83" fmla="*/ 298 h 341"/>
              <a:gd name="T84" fmla="*/ 121 w 334"/>
              <a:gd name="T85" fmla="*/ 341 h 341"/>
              <a:gd name="T86" fmla="*/ 163 w 334"/>
              <a:gd name="T87" fmla="*/ 341 h 341"/>
              <a:gd name="T88" fmla="*/ 163 w 334"/>
              <a:gd name="T89" fmla="*/ 298 h 341"/>
              <a:gd name="T90" fmla="*/ 206 w 334"/>
              <a:gd name="T91" fmla="*/ 298 h 341"/>
              <a:gd name="T92" fmla="*/ 206 w 334"/>
              <a:gd name="T93" fmla="*/ 341 h 341"/>
              <a:gd name="T94" fmla="*/ 256 w 334"/>
              <a:gd name="T95" fmla="*/ 298 h 341"/>
              <a:gd name="T96" fmla="*/ 256 w 334"/>
              <a:gd name="T97"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4" h="341">
                <a:moveTo>
                  <a:pt x="267" y="298"/>
                </a:moveTo>
                <a:cubicBezTo>
                  <a:pt x="60" y="298"/>
                  <a:pt x="60" y="298"/>
                  <a:pt x="60" y="298"/>
                </a:cubicBezTo>
                <a:cubicBezTo>
                  <a:pt x="48" y="298"/>
                  <a:pt x="36" y="286"/>
                  <a:pt x="36" y="273"/>
                </a:cubicBezTo>
                <a:cubicBezTo>
                  <a:pt x="36" y="61"/>
                  <a:pt x="36" y="61"/>
                  <a:pt x="36" y="61"/>
                </a:cubicBezTo>
                <a:cubicBezTo>
                  <a:pt x="36" y="45"/>
                  <a:pt x="48" y="36"/>
                  <a:pt x="60" y="36"/>
                </a:cubicBezTo>
                <a:cubicBezTo>
                  <a:pt x="267" y="36"/>
                  <a:pt x="267" y="36"/>
                  <a:pt x="267" y="36"/>
                </a:cubicBezTo>
                <a:cubicBezTo>
                  <a:pt x="282" y="36"/>
                  <a:pt x="291" y="45"/>
                  <a:pt x="291" y="61"/>
                </a:cubicBezTo>
                <a:cubicBezTo>
                  <a:pt x="291" y="273"/>
                  <a:pt x="291" y="273"/>
                  <a:pt x="291" y="273"/>
                </a:cubicBezTo>
                <a:cubicBezTo>
                  <a:pt x="291" y="286"/>
                  <a:pt x="282" y="298"/>
                  <a:pt x="267" y="298"/>
                </a:cubicBezTo>
                <a:close/>
                <a:moveTo>
                  <a:pt x="78" y="36"/>
                </a:moveTo>
                <a:cubicBezTo>
                  <a:pt x="78" y="0"/>
                  <a:pt x="78" y="0"/>
                  <a:pt x="78" y="0"/>
                </a:cubicBezTo>
                <a:moveTo>
                  <a:pt x="121" y="36"/>
                </a:moveTo>
                <a:cubicBezTo>
                  <a:pt x="121" y="0"/>
                  <a:pt x="121" y="0"/>
                  <a:pt x="121" y="0"/>
                </a:cubicBezTo>
                <a:moveTo>
                  <a:pt x="163" y="0"/>
                </a:moveTo>
                <a:cubicBezTo>
                  <a:pt x="163" y="36"/>
                  <a:pt x="163" y="36"/>
                  <a:pt x="163" y="36"/>
                </a:cubicBezTo>
                <a:moveTo>
                  <a:pt x="206" y="0"/>
                </a:moveTo>
                <a:cubicBezTo>
                  <a:pt x="206" y="36"/>
                  <a:pt x="206" y="36"/>
                  <a:pt x="206" y="36"/>
                </a:cubicBezTo>
                <a:moveTo>
                  <a:pt x="256" y="0"/>
                </a:moveTo>
                <a:cubicBezTo>
                  <a:pt x="256" y="36"/>
                  <a:pt x="256" y="36"/>
                  <a:pt x="256" y="36"/>
                </a:cubicBezTo>
                <a:moveTo>
                  <a:pt x="334" y="78"/>
                </a:moveTo>
                <a:cubicBezTo>
                  <a:pt x="291" y="78"/>
                  <a:pt x="291" y="78"/>
                  <a:pt x="291" y="78"/>
                </a:cubicBezTo>
                <a:moveTo>
                  <a:pt x="334" y="121"/>
                </a:moveTo>
                <a:cubicBezTo>
                  <a:pt x="291" y="121"/>
                  <a:pt x="291" y="121"/>
                  <a:pt x="291" y="121"/>
                </a:cubicBezTo>
                <a:moveTo>
                  <a:pt x="334" y="163"/>
                </a:moveTo>
                <a:cubicBezTo>
                  <a:pt x="291" y="163"/>
                  <a:pt x="291" y="163"/>
                  <a:pt x="291" y="163"/>
                </a:cubicBezTo>
                <a:moveTo>
                  <a:pt x="334" y="213"/>
                </a:moveTo>
                <a:cubicBezTo>
                  <a:pt x="291" y="213"/>
                  <a:pt x="291" y="213"/>
                  <a:pt x="291" y="213"/>
                </a:cubicBezTo>
                <a:moveTo>
                  <a:pt x="334" y="256"/>
                </a:moveTo>
                <a:cubicBezTo>
                  <a:pt x="291" y="256"/>
                  <a:pt x="291" y="256"/>
                  <a:pt x="291" y="256"/>
                </a:cubicBezTo>
                <a:moveTo>
                  <a:pt x="36" y="78"/>
                </a:moveTo>
                <a:cubicBezTo>
                  <a:pt x="0" y="78"/>
                  <a:pt x="0" y="78"/>
                  <a:pt x="0" y="78"/>
                </a:cubicBezTo>
                <a:moveTo>
                  <a:pt x="36" y="121"/>
                </a:moveTo>
                <a:cubicBezTo>
                  <a:pt x="0" y="121"/>
                  <a:pt x="0" y="121"/>
                  <a:pt x="0" y="121"/>
                </a:cubicBezTo>
                <a:moveTo>
                  <a:pt x="36" y="163"/>
                </a:moveTo>
                <a:cubicBezTo>
                  <a:pt x="0" y="163"/>
                  <a:pt x="0" y="163"/>
                  <a:pt x="0" y="163"/>
                </a:cubicBezTo>
                <a:moveTo>
                  <a:pt x="36" y="213"/>
                </a:moveTo>
                <a:cubicBezTo>
                  <a:pt x="0" y="213"/>
                  <a:pt x="0" y="213"/>
                  <a:pt x="0" y="213"/>
                </a:cubicBezTo>
                <a:moveTo>
                  <a:pt x="36" y="256"/>
                </a:moveTo>
                <a:cubicBezTo>
                  <a:pt x="0" y="256"/>
                  <a:pt x="0" y="256"/>
                  <a:pt x="0" y="256"/>
                </a:cubicBezTo>
                <a:moveTo>
                  <a:pt x="78" y="298"/>
                </a:moveTo>
                <a:cubicBezTo>
                  <a:pt x="78" y="341"/>
                  <a:pt x="78" y="341"/>
                  <a:pt x="78" y="341"/>
                </a:cubicBezTo>
                <a:moveTo>
                  <a:pt x="121" y="298"/>
                </a:moveTo>
                <a:cubicBezTo>
                  <a:pt x="121" y="341"/>
                  <a:pt x="121" y="341"/>
                  <a:pt x="121" y="341"/>
                </a:cubicBezTo>
                <a:moveTo>
                  <a:pt x="163" y="341"/>
                </a:moveTo>
                <a:cubicBezTo>
                  <a:pt x="163" y="298"/>
                  <a:pt x="163" y="298"/>
                  <a:pt x="163" y="298"/>
                </a:cubicBezTo>
                <a:moveTo>
                  <a:pt x="206" y="298"/>
                </a:moveTo>
                <a:cubicBezTo>
                  <a:pt x="206" y="341"/>
                  <a:pt x="206" y="341"/>
                  <a:pt x="206" y="341"/>
                </a:cubicBezTo>
                <a:moveTo>
                  <a:pt x="256" y="298"/>
                </a:moveTo>
                <a:cubicBezTo>
                  <a:pt x="256" y="341"/>
                  <a:pt x="256" y="341"/>
                  <a:pt x="256" y="341"/>
                </a:cubicBezTo>
              </a:path>
            </a:pathLst>
          </a:custGeom>
          <a:noFill/>
          <a:ln w="1270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gradFill>
            </a:endParaRPr>
          </a:p>
        </p:txBody>
      </p:sp>
      <p:sp>
        <p:nvSpPr>
          <p:cNvPr id="51" name="Ribbon_E9D1" title="Icon of a ribbon">
            <a:extLst>
              <a:ext uri="{FF2B5EF4-FFF2-40B4-BE49-F238E27FC236}">
                <a16:creationId xmlns:a16="http://schemas.microsoft.com/office/drawing/2014/main" id="{8054049A-DAB7-4716-8D5B-FBE77FF3A66E}"/>
              </a:ext>
            </a:extLst>
          </p:cNvPr>
          <p:cNvSpPr>
            <a:spLocks noChangeAspect="1" noEditPoints="1"/>
          </p:cNvSpPr>
          <p:nvPr/>
        </p:nvSpPr>
        <p:spPr bwMode="auto">
          <a:xfrm>
            <a:off x="8811940" y="3926133"/>
            <a:ext cx="119700" cy="193826"/>
          </a:xfrm>
          <a:custGeom>
            <a:avLst/>
            <a:gdLst>
              <a:gd name="T0" fmla="*/ 1130 w 2260"/>
              <a:gd name="T1" fmla="*/ 1758 h 3656"/>
              <a:gd name="T2" fmla="*/ 502 w 2260"/>
              <a:gd name="T3" fmla="*/ 1130 h 3656"/>
              <a:gd name="T4" fmla="*/ 1130 w 2260"/>
              <a:gd name="T5" fmla="*/ 502 h 3656"/>
              <a:gd name="T6" fmla="*/ 1758 w 2260"/>
              <a:gd name="T7" fmla="*/ 1130 h 3656"/>
              <a:gd name="T8" fmla="*/ 1130 w 2260"/>
              <a:gd name="T9" fmla="*/ 1758 h 3656"/>
              <a:gd name="T10" fmla="*/ 2260 w 2260"/>
              <a:gd name="T11" fmla="*/ 1130 h 3656"/>
              <a:gd name="T12" fmla="*/ 1130 w 2260"/>
              <a:gd name="T13" fmla="*/ 0 h 3656"/>
              <a:gd name="T14" fmla="*/ 0 w 2260"/>
              <a:gd name="T15" fmla="*/ 1130 h 3656"/>
              <a:gd name="T16" fmla="*/ 1130 w 2260"/>
              <a:gd name="T17" fmla="*/ 2260 h 3656"/>
              <a:gd name="T18" fmla="*/ 2260 w 2260"/>
              <a:gd name="T19" fmla="*/ 1130 h 3656"/>
              <a:gd name="T20" fmla="*/ 254 w 2260"/>
              <a:gd name="T21" fmla="*/ 1856 h 3656"/>
              <a:gd name="T22" fmla="*/ 254 w 2260"/>
              <a:gd name="T23" fmla="*/ 3656 h 3656"/>
              <a:gd name="T24" fmla="*/ 1126 w 2260"/>
              <a:gd name="T25" fmla="*/ 3252 h 3656"/>
              <a:gd name="T26" fmla="*/ 2006 w 2260"/>
              <a:gd name="T27" fmla="*/ 3656 h 3656"/>
              <a:gd name="T28" fmla="*/ 2006 w 2260"/>
              <a:gd name="T29" fmla="*/ 1856 h 3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0" h="3656">
                <a:moveTo>
                  <a:pt x="1130" y="1758"/>
                </a:moveTo>
                <a:cubicBezTo>
                  <a:pt x="783" y="1758"/>
                  <a:pt x="502" y="1477"/>
                  <a:pt x="502" y="1130"/>
                </a:cubicBezTo>
                <a:cubicBezTo>
                  <a:pt x="502" y="784"/>
                  <a:pt x="783" y="502"/>
                  <a:pt x="1130" y="502"/>
                </a:cubicBezTo>
                <a:cubicBezTo>
                  <a:pt x="1477" y="502"/>
                  <a:pt x="1758" y="784"/>
                  <a:pt x="1758" y="1130"/>
                </a:cubicBezTo>
                <a:cubicBezTo>
                  <a:pt x="1758" y="1477"/>
                  <a:pt x="1477" y="1758"/>
                  <a:pt x="1130" y="1758"/>
                </a:cubicBezTo>
                <a:close/>
                <a:moveTo>
                  <a:pt x="2260" y="1130"/>
                </a:moveTo>
                <a:cubicBezTo>
                  <a:pt x="2260" y="506"/>
                  <a:pt x="1754" y="0"/>
                  <a:pt x="1130" y="0"/>
                </a:cubicBezTo>
                <a:cubicBezTo>
                  <a:pt x="506" y="0"/>
                  <a:pt x="0" y="506"/>
                  <a:pt x="0" y="1130"/>
                </a:cubicBezTo>
                <a:cubicBezTo>
                  <a:pt x="0" y="1754"/>
                  <a:pt x="506" y="2260"/>
                  <a:pt x="1130" y="2260"/>
                </a:cubicBezTo>
                <a:cubicBezTo>
                  <a:pt x="1754" y="2260"/>
                  <a:pt x="2260" y="1754"/>
                  <a:pt x="2260" y="1130"/>
                </a:cubicBezTo>
                <a:close/>
                <a:moveTo>
                  <a:pt x="254" y="1856"/>
                </a:moveTo>
                <a:cubicBezTo>
                  <a:pt x="254" y="3656"/>
                  <a:pt x="254" y="3656"/>
                  <a:pt x="254" y="3656"/>
                </a:cubicBezTo>
                <a:cubicBezTo>
                  <a:pt x="1126" y="3252"/>
                  <a:pt x="1126" y="3252"/>
                  <a:pt x="1126" y="3252"/>
                </a:cubicBezTo>
                <a:cubicBezTo>
                  <a:pt x="2006" y="3656"/>
                  <a:pt x="2006" y="3656"/>
                  <a:pt x="2006" y="3656"/>
                </a:cubicBezTo>
                <a:cubicBezTo>
                  <a:pt x="2006" y="1856"/>
                  <a:pt x="2006" y="1856"/>
                  <a:pt x="2006" y="1856"/>
                </a:cubicBezTo>
              </a:path>
            </a:pathLst>
          </a:custGeom>
          <a:noFill/>
          <a:ln w="1270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Right Triangle 51">
            <a:extLst>
              <a:ext uri="{FF2B5EF4-FFF2-40B4-BE49-F238E27FC236}">
                <a16:creationId xmlns:a16="http://schemas.microsoft.com/office/drawing/2014/main" id="{1F6CE217-0F85-456B-AEE9-4C4156F656E2}"/>
              </a:ext>
            </a:extLst>
          </p:cNvPr>
          <p:cNvSpPr/>
          <p:nvPr/>
        </p:nvSpPr>
        <p:spPr bwMode="auto">
          <a:xfrm>
            <a:off x="3989591" y="2143125"/>
            <a:ext cx="586741" cy="952156"/>
          </a:xfrm>
          <a:prstGeom prst="rtTriangle">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53" name="Right Triangle 52">
            <a:extLst>
              <a:ext uri="{FF2B5EF4-FFF2-40B4-BE49-F238E27FC236}">
                <a16:creationId xmlns:a16="http://schemas.microsoft.com/office/drawing/2014/main" id="{8B72D4FB-79F2-4120-A652-0A01A9566C15}"/>
              </a:ext>
            </a:extLst>
          </p:cNvPr>
          <p:cNvSpPr/>
          <p:nvPr/>
        </p:nvSpPr>
        <p:spPr bwMode="auto">
          <a:xfrm>
            <a:off x="3989591" y="3853034"/>
            <a:ext cx="586741" cy="952156"/>
          </a:xfrm>
          <a:prstGeom prst="rtTriangle">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54" name="Right Triangle 53">
            <a:extLst>
              <a:ext uri="{FF2B5EF4-FFF2-40B4-BE49-F238E27FC236}">
                <a16:creationId xmlns:a16="http://schemas.microsoft.com/office/drawing/2014/main" id="{F2A43709-5787-4982-96FF-2845532777EC}"/>
              </a:ext>
            </a:extLst>
          </p:cNvPr>
          <p:cNvSpPr/>
          <p:nvPr/>
        </p:nvSpPr>
        <p:spPr bwMode="auto">
          <a:xfrm>
            <a:off x="3989591" y="5562944"/>
            <a:ext cx="586741" cy="952156"/>
          </a:xfrm>
          <a:prstGeom prst="rtTriangle">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6918C923-C214-4F1D-9BB3-14DD3C66DABD}"/>
              </a:ext>
            </a:extLst>
          </p:cNvPr>
          <p:cNvSpPr/>
          <p:nvPr/>
        </p:nvSpPr>
        <p:spPr>
          <a:xfrm>
            <a:off x="588263" y="1688813"/>
            <a:ext cx="3345562" cy="997237"/>
          </a:xfrm>
          <a:prstGeom prst="rect">
            <a:avLst/>
          </a:prstGeom>
          <a:noFill/>
          <a:ln w="63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900" dirty="0">
                <a:solidFill>
                  <a:schemeClr val="tx1"/>
                </a:solidFill>
                <a:ea typeface="+mn-lt"/>
                <a:cs typeface="+mn-lt"/>
              </a:rPr>
              <a:t>The Modernize </a:t>
            </a:r>
            <a:r>
              <a:rPr lang="en-US" sz="900" dirty="0" err="1">
                <a:solidFill>
                  <a:schemeClr val="tx1"/>
                </a:solidFill>
                <a:ea typeface="+mn-lt"/>
                <a:cs typeface="+mn-lt"/>
              </a:rPr>
              <a:t>DotNet</a:t>
            </a:r>
            <a:r>
              <a:rPr lang="en-US" sz="900" dirty="0">
                <a:solidFill>
                  <a:schemeClr val="tx1"/>
                </a:solidFill>
                <a:ea typeface="+mn-lt"/>
                <a:cs typeface="+mn-lt"/>
              </a:rPr>
              <a:t> campaign provides organizations with a solution for lightning fast innovation, elastic scalability, cost savings, and better performance by modernizing .NET apps. Modern apps transform customer engagement with cross-device experiences, open and hybrid cloud capabilities,</a:t>
            </a:r>
            <a:br>
              <a:rPr lang="en-US" sz="900" dirty="0">
                <a:solidFill>
                  <a:schemeClr val="tx1"/>
                </a:solidFill>
                <a:ea typeface="+mn-lt"/>
                <a:cs typeface="+mn-lt"/>
              </a:rPr>
            </a:br>
            <a:r>
              <a:rPr lang="en-US" sz="900" dirty="0">
                <a:solidFill>
                  <a:schemeClr val="tx1"/>
                </a:solidFill>
                <a:ea typeface="+mn-lt"/>
                <a:cs typeface="+mn-lt"/>
              </a:rPr>
              <a:t>and data-driven intelligence.</a:t>
            </a:r>
          </a:p>
        </p:txBody>
      </p:sp>
      <p:sp>
        <p:nvSpPr>
          <p:cNvPr id="60" name="Rectangle 59">
            <a:extLst>
              <a:ext uri="{FF2B5EF4-FFF2-40B4-BE49-F238E27FC236}">
                <a16:creationId xmlns:a16="http://schemas.microsoft.com/office/drawing/2014/main" id="{503B95B2-3794-4552-A0EC-2AD8DC7FCBFD}"/>
              </a:ext>
            </a:extLst>
          </p:cNvPr>
          <p:cNvSpPr/>
          <p:nvPr/>
        </p:nvSpPr>
        <p:spPr>
          <a:xfrm>
            <a:off x="588263" y="1442591"/>
            <a:ext cx="3345562" cy="246221"/>
          </a:xfrm>
          <a:prstGeom prst="rect">
            <a:avLst/>
          </a:prstGeom>
          <a:solidFill>
            <a:schemeClr val="accent2"/>
          </a:solidFill>
          <a:ln w="6350">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100" b="1" dirty="0">
                <a:solidFill>
                  <a:schemeClr val="bg1"/>
                </a:solidFill>
                <a:cs typeface="Segoe UI Semibold" panose="020B0702040204020203" pitchFamily="34" charset="0"/>
              </a:rPr>
              <a:t>Campaign overview</a:t>
            </a:r>
          </a:p>
        </p:txBody>
      </p:sp>
      <p:sp>
        <p:nvSpPr>
          <p:cNvPr id="61" name="megaphone" title="Icon of a megaphone">
            <a:extLst>
              <a:ext uri="{FF2B5EF4-FFF2-40B4-BE49-F238E27FC236}">
                <a16:creationId xmlns:a16="http://schemas.microsoft.com/office/drawing/2014/main" id="{89A5EC1C-70A2-44E4-B747-D2FD085A4CD8}"/>
              </a:ext>
            </a:extLst>
          </p:cNvPr>
          <p:cNvSpPr>
            <a:spLocks noChangeAspect="1" noEditPoints="1"/>
          </p:cNvSpPr>
          <p:nvPr/>
        </p:nvSpPr>
        <p:spPr bwMode="auto">
          <a:xfrm>
            <a:off x="3680642" y="1508888"/>
            <a:ext cx="184832" cy="113626"/>
          </a:xfrm>
          <a:custGeom>
            <a:avLst/>
            <a:gdLst>
              <a:gd name="T0" fmla="*/ 0 w 338"/>
              <a:gd name="T1" fmla="*/ 60 h 205"/>
              <a:gd name="T2" fmla="*/ 338 w 338"/>
              <a:gd name="T3" fmla="*/ 0 h 205"/>
              <a:gd name="T4" fmla="*/ 338 w 338"/>
              <a:gd name="T5" fmla="*/ 186 h 205"/>
              <a:gd name="T6" fmla="*/ 0 w 338"/>
              <a:gd name="T7" fmla="*/ 126 h 205"/>
              <a:gd name="T8" fmla="*/ 0 w 338"/>
              <a:gd name="T9" fmla="*/ 60 h 205"/>
              <a:gd name="T10" fmla="*/ 94 w 338"/>
              <a:gd name="T11" fmla="*/ 143 h 205"/>
              <a:gd name="T12" fmla="*/ 91 w 338"/>
              <a:gd name="T13" fmla="*/ 160 h 205"/>
              <a:gd name="T14" fmla="*/ 136 w 338"/>
              <a:gd name="T15" fmla="*/ 205 h 205"/>
              <a:gd name="T16" fmla="*/ 181 w 338"/>
              <a:gd name="T17" fmla="*/ 15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205">
                <a:moveTo>
                  <a:pt x="0" y="60"/>
                </a:moveTo>
                <a:cubicBezTo>
                  <a:pt x="338" y="0"/>
                  <a:pt x="338" y="0"/>
                  <a:pt x="338" y="0"/>
                </a:cubicBezTo>
                <a:cubicBezTo>
                  <a:pt x="338" y="186"/>
                  <a:pt x="338" y="186"/>
                  <a:pt x="338" y="186"/>
                </a:cubicBezTo>
                <a:cubicBezTo>
                  <a:pt x="0" y="126"/>
                  <a:pt x="0" y="126"/>
                  <a:pt x="0" y="126"/>
                </a:cubicBezTo>
                <a:lnTo>
                  <a:pt x="0" y="60"/>
                </a:lnTo>
                <a:close/>
                <a:moveTo>
                  <a:pt x="94" y="143"/>
                </a:moveTo>
                <a:cubicBezTo>
                  <a:pt x="92" y="148"/>
                  <a:pt x="91" y="154"/>
                  <a:pt x="91" y="160"/>
                </a:cubicBezTo>
                <a:cubicBezTo>
                  <a:pt x="91" y="185"/>
                  <a:pt x="111" y="205"/>
                  <a:pt x="136" y="205"/>
                </a:cubicBezTo>
                <a:cubicBezTo>
                  <a:pt x="161" y="205"/>
                  <a:pt x="181" y="183"/>
                  <a:pt x="181" y="158"/>
                </a:cubicBezTo>
              </a:path>
            </a:pathLst>
          </a:custGeom>
          <a:noFill/>
          <a:ln w="12700"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64" name="Oval 63">
            <a:extLst>
              <a:ext uri="{FF2B5EF4-FFF2-40B4-BE49-F238E27FC236}">
                <a16:creationId xmlns:a16="http://schemas.microsoft.com/office/drawing/2014/main" id="{5990EBD7-1A81-4B4C-8B71-69A6DF41152D}"/>
              </a:ext>
            </a:extLst>
          </p:cNvPr>
          <p:cNvSpPr/>
          <p:nvPr/>
        </p:nvSpPr>
        <p:spPr bwMode="auto">
          <a:xfrm>
            <a:off x="552877" y="1534377"/>
            <a:ext cx="62648" cy="62648"/>
          </a:xfrm>
          <a:prstGeom prst="ellipse">
            <a:avLst/>
          </a:prstGeom>
          <a:solidFill>
            <a:schemeClr val="accent2"/>
          </a:solid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grpSp>
        <p:nvGrpSpPr>
          <p:cNvPr id="68" name="Group 67">
            <a:extLst>
              <a:ext uri="{FF2B5EF4-FFF2-40B4-BE49-F238E27FC236}">
                <a16:creationId xmlns:a16="http://schemas.microsoft.com/office/drawing/2014/main" id="{C78F574A-5870-4C9A-9FA7-F560DB3EA641}"/>
              </a:ext>
            </a:extLst>
          </p:cNvPr>
          <p:cNvGrpSpPr/>
          <p:nvPr/>
        </p:nvGrpSpPr>
        <p:grpSpPr>
          <a:xfrm>
            <a:off x="552877" y="3125440"/>
            <a:ext cx="3380948" cy="1027460"/>
            <a:chOff x="552877" y="3925540"/>
            <a:chExt cx="3380948" cy="1027460"/>
          </a:xfrm>
        </p:grpSpPr>
        <p:sp>
          <p:nvSpPr>
            <p:cNvPr id="56" name="Rectangle 55">
              <a:extLst>
                <a:ext uri="{FF2B5EF4-FFF2-40B4-BE49-F238E27FC236}">
                  <a16:creationId xmlns:a16="http://schemas.microsoft.com/office/drawing/2014/main" id="{D05F8DF7-4AB8-42F0-8DFD-E5EBC847DF68}"/>
                </a:ext>
              </a:extLst>
            </p:cNvPr>
            <p:cNvSpPr/>
            <p:nvPr/>
          </p:nvSpPr>
          <p:spPr>
            <a:xfrm>
              <a:off x="588263" y="4171762"/>
              <a:ext cx="3345562" cy="781238"/>
            </a:xfrm>
            <a:prstGeom prst="rect">
              <a:avLst/>
            </a:prstGeom>
            <a:noFill/>
            <a:ln w="63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900" dirty="0">
                  <a:solidFill>
                    <a:schemeClr val="tx1"/>
                  </a:solidFill>
                </a:rPr>
                <a:t>This guide is intended to help tele-sales agents frame a conversation with customers about modernizing their .NET applications. The guide includes facts, background, and answers to questions when applicable.</a:t>
              </a:r>
            </a:p>
          </p:txBody>
        </p:sp>
        <p:sp>
          <p:nvSpPr>
            <p:cNvPr id="58" name="Rectangle 57">
              <a:extLst>
                <a:ext uri="{FF2B5EF4-FFF2-40B4-BE49-F238E27FC236}">
                  <a16:creationId xmlns:a16="http://schemas.microsoft.com/office/drawing/2014/main" id="{1E4E04AC-5722-4464-AF12-A60DE3961F22}"/>
                </a:ext>
              </a:extLst>
            </p:cNvPr>
            <p:cNvSpPr/>
            <p:nvPr/>
          </p:nvSpPr>
          <p:spPr>
            <a:xfrm>
              <a:off x="588263" y="3925540"/>
              <a:ext cx="3345562" cy="246221"/>
            </a:xfrm>
            <a:prstGeom prst="rect">
              <a:avLst/>
            </a:prstGeom>
            <a:solidFill>
              <a:schemeClr val="accent2"/>
            </a:solidFill>
            <a:ln w="6350">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100" b="1" dirty="0">
                  <a:solidFill>
                    <a:schemeClr val="bg1"/>
                  </a:solidFill>
                  <a:cs typeface="Segoe UI Semibold" panose="020B0702040204020203" pitchFamily="34" charset="0"/>
                </a:rPr>
                <a:t>What is this guide and how to use it</a:t>
              </a:r>
            </a:p>
          </p:txBody>
        </p:sp>
        <p:sp>
          <p:nvSpPr>
            <p:cNvPr id="62" name="Dictionary_E82D" title="Icon of a book">
              <a:extLst>
                <a:ext uri="{FF2B5EF4-FFF2-40B4-BE49-F238E27FC236}">
                  <a16:creationId xmlns:a16="http://schemas.microsoft.com/office/drawing/2014/main" id="{689D1182-1C54-4A7D-A847-4AE76544BE79}"/>
                </a:ext>
              </a:extLst>
            </p:cNvPr>
            <p:cNvSpPr>
              <a:spLocks noChangeAspect="1" noEditPoints="1"/>
            </p:cNvSpPr>
            <p:nvPr/>
          </p:nvSpPr>
          <p:spPr bwMode="auto">
            <a:xfrm>
              <a:off x="3707371" y="3966557"/>
              <a:ext cx="131374" cy="164186"/>
            </a:xfrm>
            <a:custGeom>
              <a:avLst/>
              <a:gdLst>
                <a:gd name="T0" fmla="*/ 0 w 3004"/>
                <a:gd name="T1" fmla="*/ 3379 h 3754"/>
                <a:gd name="T2" fmla="*/ 0 w 3004"/>
                <a:gd name="T3" fmla="*/ 375 h 3754"/>
                <a:gd name="T4" fmla="*/ 376 w 3004"/>
                <a:gd name="T5" fmla="*/ 0 h 3754"/>
                <a:gd name="T6" fmla="*/ 3004 w 3004"/>
                <a:gd name="T7" fmla="*/ 0 h 3754"/>
                <a:gd name="T8" fmla="*/ 3004 w 3004"/>
                <a:gd name="T9" fmla="*/ 3754 h 3754"/>
                <a:gd name="T10" fmla="*/ 376 w 3004"/>
                <a:gd name="T11" fmla="*/ 3754 h 3754"/>
                <a:gd name="T12" fmla="*/ 0 w 3004"/>
                <a:gd name="T13" fmla="*/ 3379 h 3754"/>
                <a:gd name="T14" fmla="*/ 376 w 3004"/>
                <a:gd name="T15" fmla="*/ 3003 h 3754"/>
                <a:gd name="T16" fmla="*/ 3004 w 3004"/>
                <a:gd name="T17" fmla="*/ 3003 h 3754"/>
                <a:gd name="T18" fmla="*/ 751 w 3004"/>
                <a:gd name="T19" fmla="*/ 1251 h 3754"/>
                <a:gd name="T20" fmla="*/ 2253 w 3004"/>
                <a:gd name="T21" fmla="*/ 1251 h 3754"/>
                <a:gd name="T22" fmla="*/ 2253 w 3004"/>
                <a:gd name="T23" fmla="*/ 751 h 3754"/>
                <a:gd name="T24" fmla="*/ 751 w 3004"/>
                <a:gd name="T25" fmla="*/ 751 h 3754"/>
                <a:gd name="T26" fmla="*/ 751 w 3004"/>
                <a:gd name="T27" fmla="*/ 1251 h 3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04" h="3754">
                  <a:moveTo>
                    <a:pt x="0" y="3379"/>
                  </a:moveTo>
                  <a:cubicBezTo>
                    <a:pt x="0" y="375"/>
                    <a:pt x="0" y="375"/>
                    <a:pt x="0" y="375"/>
                  </a:cubicBezTo>
                  <a:cubicBezTo>
                    <a:pt x="0" y="186"/>
                    <a:pt x="187" y="0"/>
                    <a:pt x="376" y="0"/>
                  </a:cubicBezTo>
                  <a:cubicBezTo>
                    <a:pt x="3004" y="0"/>
                    <a:pt x="3004" y="0"/>
                    <a:pt x="3004" y="0"/>
                  </a:cubicBezTo>
                  <a:cubicBezTo>
                    <a:pt x="3004" y="3754"/>
                    <a:pt x="3004" y="3754"/>
                    <a:pt x="3004" y="3754"/>
                  </a:cubicBezTo>
                  <a:cubicBezTo>
                    <a:pt x="376" y="3754"/>
                    <a:pt x="376" y="3754"/>
                    <a:pt x="376" y="3754"/>
                  </a:cubicBezTo>
                  <a:cubicBezTo>
                    <a:pt x="168" y="3754"/>
                    <a:pt x="0" y="3586"/>
                    <a:pt x="0" y="3379"/>
                  </a:cubicBezTo>
                  <a:cubicBezTo>
                    <a:pt x="0" y="3172"/>
                    <a:pt x="168" y="3003"/>
                    <a:pt x="376" y="3003"/>
                  </a:cubicBezTo>
                  <a:cubicBezTo>
                    <a:pt x="3004" y="3003"/>
                    <a:pt x="3004" y="3003"/>
                    <a:pt x="3004" y="3003"/>
                  </a:cubicBezTo>
                  <a:moveTo>
                    <a:pt x="751" y="1251"/>
                  </a:moveTo>
                  <a:cubicBezTo>
                    <a:pt x="2253" y="1251"/>
                    <a:pt x="2253" y="1251"/>
                    <a:pt x="2253" y="1251"/>
                  </a:cubicBezTo>
                  <a:cubicBezTo>
                    <a:pt x="2253" y="751"/>
                    <a:pt x="2253" y="751"/>
                    <a:pt x="2253" y="751"/>
                  </a:cubicBezTo>
                  <a:cubicBezTo>
                    <a:pt x="751" y="751"/>
                    <a:pt x="751" y="751"/>
                    <a:pt x="751" y="751"/>
                  </a:cubicBezTo>
                  <a:lnTo>
                    <a:pt x="751" y="1251"/>
                  </a:lnTo>
                  <a:close/>
                </a:path>
              </a:pathLst>
            </a:custGeom>
            <a:noFill/>
            <a:ln w="12700"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Oval 64">
              <a:extLst>
                <a:ext uri="{FF2B5EF4-FFF2-40B4-BE49-F238E27FC236}">
                  <a16:creationId xmlns:a16="http://schemas.microsoft.com/office/drawing/2014/main" id="{F972169E-9953-4E10-8749-CAB6AD4B8D1C}"/>
                </a:ext>
              </a:extLst>
            </p:cNvPr>
            <p:cNvSpPr/>
            <p:nvPr/>
          </p:nvSpPr>
          <p:spPr bwMode="auto">
            <a:xfrm>
              <a:off x="552877" y="4017326"/>
              <a:ext cx="62648" cy="62648"/>
            </a:xfrm>
            <a:prstGeom prst="ellipse">
              <a:avLst/>
            </a:prstGeom>
            <a:solidFill>
              <a:schemeClr val="accent2"/>
            </a:solid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grpSp>
      <p:grpSp>
        <p:nvGrpSpPr>
          <p:cNvPr id="67" name="Group 66">
            <a:extLst>
              <a:ext uri="{FF2B5EF4-FFF2-40B4-BE49-F238E27FC236}">
                <a16:creationId xmlns:a16="http://schemas.microsoft.com/office/drawing/2014/main" id="{57CACB52-725F-4DEE-98DE-85227A6B296B}"/>
              </a:ext>
            </a:extLst>
          </p:cNvPr>
          <p:cNvGrpSpPr/>
          <p:nvPr/>
        </p:nvGrpSpPr>
        <p:grpSpPr>
          <a:xfrm>
            <a:off x="552877" y="4567535"/>
            <a:ext cx="3380948" cy="1947565"/>
            <a:chOff x="552877" y="5177135"/>
            <a:chExt cx="3380948" cy="1947565"/>
          </a:xfrm>
        </p:grpSpPr>
        <p:sp>
          <p:nvSpPr>
            <p:cNvPr id="57" name="Rectangle 56">
              <a:extLst>
                <a:ext uri="{FF2B5EF4-FFF2-40B4-BE49-F238E27FC236}">
                  <a16:creationId xmlns:a16="http://schemas.microsoft.com/office/drawing/2014/main" id="{09623C1B-1A00-40A4-9F42-F99CB8DCBCA4}"/>
                </a:ext>
              </a:extLst>
            </p:cNvPr>
            <p:cNvSpPr/>
            <p:nvPr/>
          </p:nvSpPr>
          <p:spPr>
            <a:xfrm>
              <a:off x="588263" y="5423356"/>
              <a:ext cx="3345562" cy="1701344"/>
            </a:xfrm>
            <a:prstGeom prst="rect">
              <a:avLst/>
            </a:prstGeom>
            <a:noFill/>
            <a:ln w="63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900" dirty="0">
                  <a:solidFill>
                    <a:schemeClr val="tx1"/>
                  </a:solidFill>
                  <a:ea typeface="+mn-lt"/>
                  <a:cs typeface="+mn-lt"/>
                </a:rPr>
                <a:t>Microsoft provides users with the opportunity to modernize existing .NET apps with easy migration and lightning-fast performance. Users can build, deploy, and scale web apps and APIs on their terms working with .NET, .NET Core, Node.js, Java, Python or php, in containers or running on Windows or Linux. This solution offers rigorous, enterprise-grade performance, security and compliance requirements and uses a trusted, fully managed platform that handles over 40 billion requests per day. Microsoft Azure SQL provides a managed cloud database. Managed database services take care of scalability, backup, and high availability of the database. </a:t>
              </a:r>
              <a:br>
                <a:rPr lang="en-US" sz="900" dirty="0">
                  <a:solidFill>
                    <a:schemeClr val="tx1"/>
                  </a:solidFill>
                  <a:ea typeface="+mn-lt"/>
                  <a:cs typeface="+mn-lt"/>
                </a:rPr>
              </a:br>
              <a:endParaRPr lang="en-US" sz="900" dirty="0">
                <a:solidFill>
                  <a:schemeClr val="tx1"/>
                </a:solidFill>
                <a:ea typeface="+mn-lt"/>
                <a:cs typeface="+mn-lt"/>
              </a:endParaRPr>
            </a:p>
            <a:p>
              <a:endParaRPr lang="en-US" sz="900" dirty="0">
                <a:solidFill>
                  <a:schemeClr val="tx1"/>
                </a:solidFill>
                <a:ea typeface="+mn-lt"/>
                <a:cs typeface="+mn-lt"/>
              </a:endParaRPr>
            </a:p>
          </p:txBody>
        </p:sp>
        <p:sp>
          <p:nvSpPr>
            <p:cNvPr id="59" name="Rectangle 58">
              <a:extLst>
                <a:ext uri="{FF2B5EF4-FFF2-40B4-BE49-F238E27FC236}">
                  <a16:creationId xmlns:a16="http://schemas.microsoft.com/office/drawing/2014/main" id="{38E5762F-2ABB-41B3-98BD-0913EA4ECDC7}"/>
                </a:ext>
              </a:extLst>
            </p:cNvPr>
            <p:cNvSpPr/>
            <p:nvPr/>
          </p:nvSpPr>
          <p:spPr>
            <a:xfrm>
              <a:off x="588263" y="5177135"/>
              <a:ext cx="3345562" cy="246221"/>
            </a:xfrm>
            <a:prstGeom prst="rect">
              <a:avLst/>
            </a:prstGeom>
            <a:solidFill>
              <a:schemeClr val="accent2"/>
            </a:solidFill>
            <a:ln w="6350">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100" b="1" dirty="0">
                  <a:solidFill>
                    <a:schemeClr val="bg1"/>
                  </a:solidFill>
                  <a:cs typeface="Segoe UI Semibold"/>
                </a:rPr>
                <a:t>The opportunity</a:t>
              </a:r>
              <a:endParaRPr lang="en-US" sz="1100" b="1" dirty="0">
                <a:solidFill>
                  <a:schemeClr val="bg1"/>
                </a:solidFill>
                <a:cs typeface="Segoe UI Semibold" panose="020B0702040204020203" pitchFamily="34" charset="0"/>
              </a:endParaRPr>
            </a:p>
          </p:txBody>
        </p:sp>
        <p:sp>
          <p:nvSpPr>
            <p:cNvPr id="63" name="IoT" title="Icon of five circles that all connect to a center circle">
              <a:extLst>
                <a:ext uri="{FF2B5EF4-FFF2-40B4-BE49-F238E27FC236}">
                  <a16:creationId xmlns:a16="http://schemas.microsoft.com/office/drawing/2014/main" id="{953152F7-EAE0-4951-B76E-F0FB2407289F}"/>
                </a:ext>
              </a:extLst>
            </p:cNvPr>
            <p:cNvSpPr>
              <a:spLocks noChangeAspect="1" noEditPoints="1"/>
            </p:cNvSpPr>
            <p:nvPr/>
          </p:nvSpPr>
          <p:spPr bwMode="auto">
            <a:xfrm>
              <a:off x="3684234" y="5210041"/>
              <a:ext cx="177649" cy="177934"/>
            </a:xfrm>
            <a:custGeom>
              <a:avLst/>
              <a:gdLst>
                <a:gd name="T0" fmla="*/ 235 w 352"/>
                <a:gd name="T1" fmla="*/ 176 h 352"/>
                <a:gd name="T2" fmla="*/ 176 w 352"/>
                <a:gd name="T3" fmla="*/ 235 h 352"/>
                <a:gd name="T4" fmla="*/ 117 w 352"/>
                <a:gd name="T5" fmla="*/ 176 h 352"/>
                <a:gd name="T6" fmla="*/ 176 w 352"/>
                <a:gd name="T7" fmla="*/ 117 h 352"/>
                <a:gd name="T8" fmla="*/ 235 w 352"/>
                <a:gd name="T9" fmla="*/ 176 h 352"/>
                <a:gd name="T10" fmla="*/ 270 w 352"/>
                <a:gd name="T11" fmla="*/ 0 h 352"/>
                <a:gd name="T12" fmla="*/ 235 w 352"/>
                <a:gd name="T13" fmla="*/ 35 h 352"/>
                <a:gd name="T14" fmla="*/ 270 w 352"/>
                <a:gd name="T15" fmla="*/ 70 h 352"/>
                <a:gd name="T16" fmla="*/ 305 w 352"/>
                <a:gd name="T17" fmla="*/ 35 h 352"/>
                <a:gd name="T18" fmla="*/ 270 w 352"/>
                <a:gd name="T19" fmla="*/ 0 h 352"/>
                <a:gd name="T20" fmla="*/ 82 w 352"/>
                <a:gd name="T21" fmla="*/ 23 h 352"/>
                <a:gd name="T22" fmla="*/ 47 w 352"/>
                <a:gd name="T23" fmla="*/ 59 h 352"/>
                <a:gd name="T24" fmla="*/ 82 w 352"/>
                <a:gd name="T25" fmla="*/ 94 h 352"/>
                <a:gd name="T26" fmla="*/ 117 w 352"/>
                <a:gd name="T27" fmla="*/ 59 h 352"/>
                <a:gd name="T28" fmla="*/ 82 w 352"/>
                <a:gd name="T29" fmla="*/ 23 h 352"/>
                <a:gd name="T30" fmla="*/ 35 w 352"/>
                <a:gd name="T31" fmla="*/ 211 h 352"/>
                <a:gd name="T32" fmla="*/ 0 w 352"/>
                <a:gd name="T33" fmla="*/ 246 h 352"/>
                <a:gd name="T34" fmla="*/ 35 w 352"/>
                <a:gd name="T35" fmla="*/ 282 h 352"/>
                <a:gd name="T36" fmla="*/ 70 w 352"/>
                <a:gd name="T37" fmla="*/ 246 h 352"/>
                <a:gd name="T38" fmla="*/ 35 w 352"/>
                <a:gd name="T39" fmla="*/ 211 h 352"/>
                <a:gd name="T40" fmla="*/ 223 w 352"/>
                <a:gd name="T41" fmla="*/ 282 h 352"/>
                <a:gd name="T42" fmla="*/ 188 w 352"/>
                <a:gd name="T43" fmla="*/ 317 h 352"/>
                <a:gd name="T44" fmla="*/ 223 w 352"/>
                <a:gd name="T45" fmla="*/ 352 h 352"/>
                <a:gd name="T46" fmla="*/ 258 w 352"/>
                <a:gd name="T47" fmla="*/ 317 h 352"/>
                <a:gd name="T48" fmla="*/ 223 w 352"/>
                <a:gd name="T49" fmla="*/ 282 h 352"/>
                <a:gd name="T50" fmla="*/ 317 w 352"/>
                <a:gd name="T51" fmla="*/ 164 h 352"/>
                <a:gd name="T52" fmla="*/ 282 w 352"/>
                <a:gd name="T53" fmla="*/ 199 h 352"/>
                <a:gd name="T54" fmla="*/ 317 w 352"/>
                <a:gd name="T55" fmla="*/ 235 h 352"/>
                <a:gd name="T56" fmla="*/ 352 w 352"/>
                <a:gd name="T57" fmla="*/ 199 h 352"/>
                <a:gd name="T58" fmla="*/ 317 w 352"/>
                <a:gd name="T59" fmla="*/ 164 h 352"/>
                <a:gd name="T60" fmla="*/ 250 w 352"/>
                <a:gd name="T61" fmla="*/ 64 h 352"/>
                <a:gd name="T62" fmla="*/ 209 w 352"/>
                <a:gd name="T63" fmla="*/ 127 h 352"/>
                <a:gd name="T64" fmla="*/ 139 w 352"/>
                <a:gd name="T65" fmla="*/ 130 h 352"/>
                <a:gd name="T66" fmla="*/ 104 w 352"/>
                <a:gd name="T67" fmla="*/ 86 h 352"/>
                <a:gd name="T68" fmla="*/ 67 w 352"/>
                <a:gd name="T69" fmla="*/ 231 h 352"/>
                <a:gd name="T70" fmla="*/ 124 w 352"/>
                <a:gd name="T71" fmla="*/ 202 h 352"/>
                <a:gd name="T72" fmla="*/ 212 w 352"/>
                <a:gd name="T73" fmla="*/ 283 h 352"/>
                <a:gd name="T74" fmla="*/ 195 w 352"/>
                <a:gd name="T75" fmla="*/ 232 h 352"/>
                <a:gd name="T76" fmla="*/ 234 w 352"/>
                <a:gd name="T77" fmla="*/ 186 h 352"/>
                <a:gd name="T78" fmla="*/ 282 w 352"/>
                <a:gd name="T79" fmla="*/ 194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2" h="352">
                  <a:moveTo>
                    <a:pt x="235" y="176"/>
                  </a:moveTo>
                  <a:cubicBezTo>
                    <a:pt x="235" y="208"/>
                    <a:pt x="208" y="235"/>
                    <a:pt x="176" y="235"/>
                  </a:cubicBezTo>
                  <a:cubicBezTo>
                    <a:pt x="144" y="235"/>
                    <a:pt x="117" y="208"/>
                    <a:pt x="117" y="176"/>
                  </a:cubicBezTo>
                  <a:cubicBezTo>
                    <a:pt x="117" y="144"/>
                    <a:pt x="144" y="117"/>
                    <a:pt x="176" y="117"/>
                  </a:cubicBezTo>
                  <a:cubicBezTo>
                    <a:pt x="208" y="117"/>
                    <a:pt x="235" y="144"/>
                    <a:pt x="235" y="176"/>
                  </a:cubicBezTo>
                  <a:close/>
                  <a:moveTo>
                    <a:pt x="270" y="0"/>
                  </a:moveTo>
                  <a:cubicBezTo>
                    <a:pt x="250" y="0"/>
                    <a:pt x="235" y="16"/>
                    <a:pt x="235" y="35"/>
                  </a:cubicBezTo>
                  <a:cubicBezTo>
                    <a:pt x="235" y="55"/>
                    <a:pt x="250" y="70"/>
                    <a:pt x="270" y="70"/>
                  </a:cubicBezTo>
                  <a:cubicBezTo>
                    <a:pt x="289" y="70"/>
                    <a:pt x="305" y="55"/>
                    <a:pt x="305" y="35"/>
                  </a:cubicBezTo>
                  <a:cubicBezTo>
                    <a:pt x="305" y="16"/>
                    <a:pt x="289" y="0"/>
                    <a:pt x="270" y="0"/>
                  </a:cubicBezTo>
                  <a:close/>
                  <a:moveTo>
                    <a:pt x="82" y="23"/>
                  </a:moveTo>
                  <a:cubicBezTo>
                    <a:pt x="63" y="23"/>
                    <a:pt x="47" y="39"/>
                    <a:pt x="47" y="59"/>
                  </a:cubicBezTo>
                  <a:cubicBezTo>
                    <a:pt x="47" y="78"/>
                    <a:pt x="63" y="94"/>
                    <a:pt x="82" y="94"/>
                  </a:cubicBezTo>
                  <a:cubicBezTo>
                    <a:pt x="102" y="94"/>
                    <a:pt x="117" y="78"/>
                    <a:pt x="117" y="59"/>
                  </a:cubicBezTo>
                  <a:cubicBezTo>
                    <a:pt x="117" y="39"/>
                    <a:pt x="102" y="23"/>
                    <a:pt x="82" y="23"/>
                  </a:cubicBezTo>
                  <a:close/>
                  <a:moveTo>
                    <a:pt x="35" y="211"/>
                  </a:moveTo>
                  <a:cubicBezTo>
                    <a:pt x="16" y="211"/>
                    <a:pt x="0" y="227"/>
                    <a:pt x="0" y="246"/>
                  </a:cubicBezTo>
                  <a:cubicBezTo>
                    <a:pt x="0" y="266"/>
                    <a:pt x="16" y="282"/>
                    <a:pt x="35" y="282"/>
                  </a:cubicBezTo>
                  <a:cubicBezTo>
                    <a:pt x="55" y="282"/>
                    <a:pt x="70" y="266"/>
                    <a:pt x="70" y="246"/>
                  </a:cubicBezTo>
                  <a:cubicBezTo>
                    <a:pt x="70" y="227"/>
                    <a:pt x="55" y="211"/>
                    <a:pt x="35" y="211"/>
                  </a:cubicBezTo>
                  <a:close/>
                  <a:moveTo>
                    <a:pt x="223" y="282"/>
                  </a:moveTo>
                  <a:cubicBezTo>
                    <a:pt x="203" y="282"/>
                    <a:pt x="188" y="297"/>
                    <a:pt x="188" y="317"/>
                  </a:cubicBezTo>
                  <a:cubicBezTo>
                    <a:pt x="188" y="336"/>
                    <a:pt x="203" y="352"/>
                    <a:pt x="223" y="352"/>
                  </a:cubicBezTo>
                  <a:cubicBezTo>
                    <a:pt x="242" y="352"/>
                    <a:pt x="258" y="336"/>
                    <a:pt x="258" y="317"/>
                  </a:cubicBezTo>
                  <a:cubicBezTo>
                    <a:pt x="258" y="297"/>
                    <a:pt x="242" y="282"/>
                    <a:pt x="223" y="282"/>
                  </a:cubicBezTo>
                  <a:close/>
                  <a:moveTo>
                    <a:pt x="317" y="164"/>
                  </a:moveTo>
                  <a:cubicBezTo>
                    <a:pt x="297" y="164"/>
                    <a:pt x="282" y="180"/>
                    <a:pt x="282" y="199"/>
                  </a:cubicBezTo>
                  <a:cubicBezTo>
                    <a:pt x="282" y="219"/>
                    <a:pt x="297" y="235"/>
                    <a:pt x="317" y="235"/>
                  </a:cubicBezTo>
                  <a:cubicBezTo>
                    <a:pt x="336" y="235"/>
                    <a:pt x="352" y="219"/>
                    <a:pt x="352" y="199"/>
                  </a:cubicBezTo>
                  <a:cubicBezTo>
                    <a:pt x="352" y="180"/>
                    <a:pt x="336" y="164"/>
                    <a:pt x="317" y="164"/>
                  </a:cubicBezTo>
                  <a:close/>
                  <a:moveTo>
                    <a:pt x="250" y="64"/>
                  </a:moveTo>
                  <a:cubicBezTo>
                    <a:pt x="209" y="127"/>
                    <a:pt x="209" y="127"/>
                    <a:pt x="209" y="127"/>
                  </a:cubicBezTo>
                  <a:moveTo>
                    <a:pt x="139" y="130"/>
                  </a:moveTo>
                  <a:cubicBezTo>
                    <a:pt x="104" y="86"/>
                    <a:pt x="104" y="86"/>
                    <a:pt x="104" y="86"/>
                  </a:cubicBezTo>
                  <a:moveTo>
                    <a:pt x="67" y="231"/>
                  </a:moveTo>
                  <a:cubicBezTo>
                    <a:pt x="124" y="202"/>
                    <a:pt x="124" y="202"/>
                    <a:pt x="124" y="202"/>
                  </a:cubicBezTo>
                  <a:moveTo>
                    <a:pt x="212" y="283"/>
                  </a:moveTo>
                  <a:cubicBezTo>
                    <a:pt x="195" y="232"/>
                    <a:pt x="195" y="232"/>
                    <a:pt x="195" y="232"/>
                  </a:cubicBezTo>
                  <a:moveTo>
                    <a:pt x="234" y="186"/>
                  </a:moveTo>
                  <a:cubicBezTo>
                    <a:pt x="282" y="194"/>
                    <a:pt x="282" y="194"/>
                    <a:pt x="282" y="194"/>
                  </a:cubicBezTo>
                </a:path>
              </a:pathLst>
            </a:custGeom>
            <a:noFill/>
            <a:ln w="12700" cap="sq">
              <a:solidFill>
                <a:schemeClr val="bg1"/>
              </a:solidFill>
              <a:prstDash val="soli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66" name="Oval 65">
              <a:extLst>
                <a:ext uri="{FF2B5EF4-FFF2-40B4-BE49-F238E27FC236}">
                  <a16:creationId xmlns:a16="http://schemas.microsoft.com/office/drawing/2014/main" id="{09A74D08-4854-49EC-B7F3-C08A6B9205E9}"/>
                </a:ext>
              </a:extLst>
            </p:cNvPr>
            <p:cNvSpPr/>
            <p:nvPr/>
          </p:nvSpPr>
          <p:spPr bwMode="auto">
            <a:xfrm>
              <a:off x="552877" y="5268921"/>
              <a:ext cx="62648" cy="62648"/>
            </a:xfrm>
            <a:prstGeom prst="ellipse">
              <a:avLst/>
            </a:prstGeom>
            <a:solidFill>
              <a:schemeClr val="accent2"/>
            </a:solid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grpSp>
    </p:spTree>
    <p:extLst>
      <p:ext uri="{BB962C8B-B14F-4D97-AF65-F5344CB8AC3E}">
        <p14:creationId xmlns:p14="http://schemas.microsoft.com/office/powerpoint/2010/main" val="113255454"/>
      </p:ext>
    </p:extLst>
  </p:cSld>
  <p:clrMapOvr>
    <a:masterClrMapping/>
  </p:clrMapOvr>
  <p:transition>
    <p:fade/>
  </p:transition>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5CD5463CEFB24A83503C30C8B98C35" ma:contentTypeVersion="14" ma:contentTypeDescription="Create a new document." ma:contentTypeScope="" ma:versionID="ca997fc59819d35abf7e9d915170b2eb">
  <xsd:schema xmlns:xsd="http://www.w3.org/2001/XMLSchema" xmlns:xs="http://www.w3.org/2001/XMLSchema" xmlns:p="http://schemas.microsoft.com/office/2006/metadata/properties" xmlns:ns1="http://schemas.microsoft.com/sharepoint/v3" xmlns:ns2="6cb3e062-5d5c-4bea-a521-bea60a8a9d49" xmlns:ns3="808fe64a-8822-48fb-b486-fef07844ef67" targetNamespace="http://schemas.microsoft.com/office/2006/metadata/properties" ma:root="true" ma:fieldsID="3762c5bda2ea2c872901c33fe3d18c87" ns1:_="" ns2:_="" ns3:_="">
    <xsd:import namespace="http://schemas.microsoft.com/sharepoint/v3"/>
    <xsd:import namespace="6cb3e062-5d5c-4bea-a521-bea60a8a9d49"/>
    <xsd:import namespace="808fe64a-8822-48fb-b486-fef07844ef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b3e062-5d5c-4bea-a521-bea60a8a9d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8fe64a-8822-48fb-b486-fef07844ef6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F1D7D97E-E596-4031-B7B5-FDF7DA4ED487}"/>
</file>

<file path=customXml/itemProps2.xml><?xml version="1.0" encoding="utf-8"?>
<ds:datastoreItem xmlns:ds="http://schemas.openxmlformats.org/officeDocument/2006/customXml" ds:itemID="{FE10493F-D852-412F-BB8E-7E7DC93321AE}">
  <ds:schemaRefs>
    <ds:schemaRef ds:uri="http://schemas.microsoft.com/sharepoint/v3/contenttype/forms"/>
  </ds:schemaRefs>
</ds:datastoreItem>
</file>

<file path=customXml/itemProps3.xml><?xml version="1.0" encoding="utf-8"?>
<ds:datastoreItem xmlns:ds="http://schemas.openxmlformats.org/officeDocument/2006/customXml" ds:itemID="{69247118-985E-4DB1-AC3B-94095665C26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35743</TotalTime>
  <Words>705</Words>
  <Application>Microsoft Office PowerPoint</Application>
  <PresentationFormat>Widescreen</PresentationFormat>
  <Paragraphs>45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White Template</vt:lpstr>
      <vt:lpstr>Modernize DotNet campaign – telesales guide Modernize .NET apps for lightning fast innovation, elastic scalability, and greater performance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Heuring</dc:creator>
  <cp:lastModifiedBy>Quincy Kosena</cp:lastModifiedBy>
  <cp:revision>1922</cp:revision>
  <dcterms:created xsi:type="dcterms:W3CDTF">2015-02-03T18:42:32Z</dcterms:created>
  <dcterms:modified xsi:type="dcterms:W3CDTF">2020-06-26T20:21:46Z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0x010100E25CD5463CEFB24A83503C30C8B98C35</vt:lpwstr>
  </property>
  <property fmtid="{D5CDD505-2E9C-101B-9397-08002B2CF9AE}" pid="3" name="Order">
    <vt:r8>311000</vt:r8>
  </property>
</Properties>
</file>