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6" r:id="rId4"/>
  </p:sldMasterIdLst>
  <p:notesMasterIdLst>
    <p:notesMasterId r:id="rId38"/>
  </p:notesMasterIdLst>
  <p:sldIdLst>
    <p:sldId id="10076" r:id="rId5"/>
    <p:sldId id="10071" r:id="rId6"/>
    <p:sldId id="2076137298" r:id="rId7"/>
    <p:sldId id="10162" r:id="rId8"/>
    <p:sldId id="10164" r:id="rId9"/>
    <p:sldId id="9991" r:id="rId10"/>
    <p:sldId id="10123" r:id="rId11"/>
    <p:sldId id="10117" r:id="rId12"/>
    <p:sldId id="10161" r:id="rId13"/>
    <p:sldId id="10086" r:id="rId14"/>
    <p:sldId id="10082" r:id="rId15"/>
    <p:sldId id="1231" r:id="rId16"/>
    <p:sldId id="1242" r:id="rId17"/>
    <p:sldId id="9895" r:id="rId18"/>
    <p:sldId id="9894" r:id="rId19"/>
    <p:sldId id="9979" r:id="rId20"/>
    <p:sldId id="10092" r:id="rId21"/>
    <p:sldId id="10122" r:id="rId22"/>
    <p:sldId id="10163" r:id="rId23"/>
    <p:sldId id="1884" r:id="rId24"/>
    <p:sldId id="1885" r:id="rId25"/>
    <p:sldId id="1886" r:id="rId26"/>
    <p:sldId id="2076137315" r:id="rId27"/>
    <p:sldId id="2076137317" r:id="rId28"/>
    <p:sldId id="2076137318" r:id="rId29"/>
    <p:sldId id="10165" r:id="rId30"/>
    <p:sldId id="2076137313" r:id="rId31"/>
    <p:sldId id="10048" r:id="rId32"/>
    <p:sldId id="2076137309" r:id="rId33"/>
    <p:sldId id="2076137310" r:id="rId34"/>
    <p:sldId id="2076137311" r:id="rId35"/>
    <p:sldId id="2076137314" r:id="rId36"/>
    <p:sldId id="4472"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chel Sacks" initials="RS" lastIdx="3" clrIdx="0">
    <p:extLst>
      <p:ext uri="{19B8F6BF-5375-455C-9EA6-DF929625EA0E}">
        <p15:presenceInfo xmlns:p15="http://schemas.microsoft.com/office/powerpoint/2012/main" userId="S::rachel@2a.consulting::8cf077d4-1e76-4bc4-ba9c-23f8284f1584" providerId="AD"/>
      </p:ext>
    </p:extLst>
  </p:cmAuthor>
  <p:cmAuthor id="2" name="Nick Dwyer" initials="ND" lastIdx="28" clrIdx="1">
    <p:extLst>
      <p:ext uri="{19B8F6BF-5375-455C-9EA6-DF929625EA0E}">
        <p15:presenceInfo xmlns:p15="http://schemas.microsoft.com/office/powerpoint/2012/main" userId="S::Nick@2a.consulting::637372cd-8f04-49e1-a9c8-f5dbbdc447b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61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EEF54A-FF0C-404D-BE42-A752672CF8C1}" v="17" dt="2020-07-18T17:29:01.0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11" autoAdjust="0"/>
    <p:restoredTop sz="56854" autoAdjust="0"/>
  </p:normalViewPr>
  <p:slideViewPr>
    <p:cSldViewPr snapToGrid="0">
      <p:cViewPr varScale="1">
        <p:scale>
          <a:sx n="88" d="100"/>
          <a:sy n="88" d="100"/>
        </p:scale>
        <p:origin x="2178"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7D0579-B26B-4D6D-B8A9-975A08775DD2}" type="datetimeFigureOut">
              <a:rPr lang="en-US" smtClean="0"/>
              <a:t>7/18/2020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221EEC-C17C-443A-AB62-F7C94331378F}" type="slidenum">
              <a:rPr lang="en-US" smtClean="0"/>
              <a:t>‹#›</a:t>
            </a:fld>
            <a:endParaRPr lang="en-US"/>
          </a:p>
        </p:txBody>
      </p:sp>
    </p:spTree>
    <p:extLst>
      <p:ext uri="{BB962C8B-B14F-4D97-AF65-F5344CB8AC3E}">
        <p14:creationId xmlns:p14="http://schemas.microsoft.com/office/powerpoint/2010/main" val="3527541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msdn.microsoft.com/en-us/library/azure/dn765135(v=sql.130).aspx"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msdn.microsoft.com/en-us/library/azure/ms191320(v=sql.130).aspx"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TRACK: Now let’s describe how data warehouse serves a business through a simple architectural diagram.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sz="1200" dirty="0">
                <a:gradFill>
                  <a:gsLst>
                    <a:gs pos="2917">
                      <a:schemeClr val="tx1"/>
                    </a:gs>
                    <a:gs pos="30000">
                      <a:schemeClr val="tx1"/>
                    </a:gs>
                  </a:gsLst>
                  <a:lin ang="5400000" scaled="0"/>
                </a:gradFill>
              </a:rPr>
              <a:t>The modern data warehouse sits at the heart of enterprise analytics, as a source of sanctioned data, as a system of record and as a hub, serving models for reporting, business intelligence and data science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E3BBFA-A8E6-4536-8FB4-4AF29A422D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2526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Segoe UI" panose="020B0502040204020203" pitchFamily="34" charset="0"/>
                <a:ea typeface="+mn-ea"/>
                <a:cs typeface="+mn-cs"/>
              </a:rPr>
              <a:t>Azure Synapse is the next evolution of Azure Synapse. It gives data professionals the freedom to query data on their terms, using either serverless on-demand or provisioned resources—at limitless scale. With Azure Synapse we are bringing two divided worlds together—relational data and big data—with a unified experience to ingest, prepare, manage, and serve data for immediate BI and machine learning needs.</a:t>
            </a:r>
          </a:p>
          <a:p>
            <a:r>
              <a:rPr lang="en-US" sz="1200" kern="1200" dirty="0">
                <a:solidFill>
                  <a:schemeClr val="tx1"/>
                </a:solidFill>
                <a:effectLst/>
                <a:latin typeface="Segoe UI" panose="020B0502040204020203" pitchFamily="34" charset="0"/>
                <a:ea typeface="+mn-ea"/>
                <a:cs typeface="+mn-cs"/>
              </a:rPr>
              <a:t> </a:t>
            </a:r>
          </a:p>
          <a:p>
            <a:r>
              <a:rPr lang="en-US" sz="1200" kern="1200" dirty="0">
                <a:solidFill>
                  <a:schemeClr val="tx1"/>
                </a:solidFill>
                <a:effectLst/>
                <a:latin typeface="Segoe UI" panose="020B0502040204020203" pitchFamily="34" charset="0"/>
                <a:ea typeface="+mn-ea"/>
                <a:cs typeface="+mn-cs"/>
              </a:rPr>
              <a:t>With </a:t>
            </a:r>
            <a:r>
              <a:rPr lang="en-US" sz="1200" b="1" kern="1200" dirty="0">
                <a:solidFill>
                  <a:schemeClr val="tx1"/>
                </a:solidFill>
                <a:effectLst/>
                <a:latin typeface="Segoe UI" panose="020B0502040204020203" pitchFamily="34" charset="0"/>
                <a:ea typeface="+mn-ea"/>
                <a:cs typeface="+mn-cs"/>
              </a:rPr>
              <a:t>limitless scale</a:t>
            </a:r>
            <a:r>
              <a:rPr lang="en-US" sz="1200" kern="1200" dirty="0">
                <a:solidFill>
                  <a:schemeClr val="tx1"/>
                </a:solidFill>
                <a:effectLst/>
                <a:latin typeface="Segoe UI" panose="020B0502040204020203" pitchFamily="34" charset="0"/>
                <a:ea typeface="+mn-ea"/>
                <a:cs typeface="+mn-cs"/>
              </a:rPr>
              <a:t> in Azure Synapse, you are guaranteed industry-leading performance on your demanding workloads, such as enterprise data warehousing and also use the new serverless on-demand query capability to query your data</a:t>
            </a:r>
          </a:p>
          <a:p>
            <a:r>
              <a:rPr lang="en-US" sz="1200" kern="1200" dirty="0">
                <a:solidFill>
                  <a:schemeClr val="tx1"/>
                </a:solidFill>
                <a:effectLst/>
                <a:latin typeface="Segoe UI" panose="020B0502040204020203" pitchFamily="34" charset="0"/>
                <a:ea typeface="+mn-ea"/>
                <a:cs typeface="+mn-cs"/>
              </a:rPr>
              <a:t>And you can deliver </a:t>
            </a:r>
            <a:r>
              <a:rPr lang="en-US" sz="1200" b="1" kern="1200" dirty="0">
                <a:solidFill>
                  <a:schemeClr val="tx1"/>
                </a:solidFill>
                <a:effectLst/>
                <a:latin typeface="Segoe UI" panose="020B0502040204020203" pitchFamily="34" charset="0"/>
                <a:ea typeface="+mn-ea"/>
                <a:cs typeface="+mn-cs"/>
              </a:rPr>
              <a:t>powerful insights</a:t>
            </a:r>
            <a:r>
              <a:rPr lang="en-US" sz="1200" kern="1200" dirty="0">
                <a:solidFill>
                  <a:schemeClr val="tx1"/>
                </a:solidFill>
                <a:effectLst/>
                <a:latin typeface="Segoe UI" panose="020B0502040204020203" pitchFamily="34" charset="0"/>
                <a:ea typeface="+mn-ea"/>
                <a:cs typeface="+mn-cs"/>
              </a:rPr>
              <a:t> across your business as Azure Synapse is deeply integrated with Power BI and Azure Machine Learning. This will significantly reduce project development time and enable data professionals to apply intelligence over all their most important data—such as data from Dynamics 365, Office 365, to SaaS services that support the Open Data Initiative.</a:t>
            </a:r>
          </a:p>
          <a:p>
            <a:r>
              <a:rPr lang="en-US" sz="1200" kern="1200" dirty="0">
                <a:solidFill>
                  <a:schemeClr val="tx1"/>
                </a:solidFill>
                <a:effectLst/>
                <a:latin typeface="Segoe UI" panose="020B0502040204020203" pitchFamily="34" charset="0"/>
                <a:ea typeface="+mn-ea"/>
                <a:cs typeface="+mn-cs"/>
              </a:rPr>
              <a:t> </a:t>
            </a:r>
          </a:p>
          <a:p>
            <a:r>
              <a:rPr lang="en-US" sz="1200" kern="1200" dirty="0">
                <a:solidFill>
                  <a:schemeClr val="tx1"/>
                </a:solidFill>
                <a:effectLst/>
                <a:latin typeface="Segoe UI" panose="020B0502040204020203" pitchFamily="34" charset="0"/>
                <a:ea typeface="+mn-ea"/>
                <a:cs typeface="+mn-cs"/>
              </a:rPr>
              <a:t>This is all accomplished with a </a:t>
            </a:r>
            <a:r>
              <a:rPr lang="en-US" sz="1200" b="1" kern="1200" dirty="0">
                <a:solidFill>
                  <a:schemeClr val="tx1"/>
                </a:solidFill>
                <a:effectLst/>
                <a:latin typeface="Segoe UI" panose="020B0502040204020203" pitchFamily="34" charset="0"/>
                <a:ea typeface="+mn-ea"/>
                <a:cs typeface="+mn-cs"/>
              </a:rPr>
              <a:t>unified experience</a:t>
            </a:r>
            <a:r>
              <a:rPr lang="en-US" sz="1200" kern="1200" dirty="0">
                <a:solidFill>
                  <a:schemeClr val="tx1"/>
                </a:solidFill>
                <a:effectLst/>
                <a:latin typeface="Segoe UI" panose="020B0502040204020203" pitchFamily="34" charset="0"/>
                <a:ea typeface="+mn-ea"/>
                <a:cs typeface="+mn-cs"/>
              </a:rPr>
              <a:t> where data prep, data management, data warehousing, big data, and AI tasks can be done in a single, unified workspace.</a:t>
            </a:r>
          </a:p>
          <a:p>
            <a:r>
              <a:rPr lang="en-US" sz="1200" kern="1200" dirty="0">
                <a:solidFill>
                  <a:schemeClr val="tx1"/>
                </a:solidFill>
                <a:effectLst/>
                <a:latin typeface="Segoe UI" panose="020B0502040204020203" pitchFamily="34" charset="0"/>
                <a:ea typeface="+mn-ea"/>
                <a:cs typeface="+mn-cs"/>
              </a:rPr>
              <a:t> </a:t>
            </a:r>
          </a:p>
          <a:p>
            <a:r>
              <a:rPr lang="en-US" sz="1200" kern="1200" dirty="0">
                <a:solidFill>
                  <a:schemeClr val="tx1"/>
                </a:solidFill>
                <a:effectLst/>
                <a:latin typeface="Segoe UI" panose="020B0502040204020203" pitchFamily="34" charset="0"/>
                <a:ea typeface="+mn-ea"/>
                <a:cs typeface="+mn-cs"/>
              </a:rPr>
              <a:t>And, of course, </a:t>
            </a:r>
            <a:r>
              <a:rPr lang="en-US" sz="1200" b="1" kern="1200" dirty="0">
                <a:solidFill>
                  <a:schemeClr val="tx1"/>
                </a:solidFill>
                <a:effectLst/>
                <a:latin typeface="Segoe UI" panose="020B0502040204020203" pitchFamily="34" charset="0"/>
                <a:ea typeface="+mn-ea"/>
                <a:cs typeface="+mn-cs"/>
              </a:rPr>
              <a:t>security</a:t>
            </a:r>
            <a:r>
              <a:rPr lang="en-US" sz="1200" kern="1200" dirty="0">
                <a:solidFill>
                  <a:schemeClr val="tx1"/>
                </a:solidFill>
                <a:effectLst/>
                <a:latin typeface="Segoe UI" panose="020B0502040204020203" pitchFamily="34" charset="0"/>
                <a:ea typeface="+mn-ea"/>
                <a:cs typeface="+mn-cs"/>
              </a:rPr>
              <a:t> is always paramount. Azure Synapse provides fine-grained access control to ensure data stays safe </a:t>
            </a:r>
            <a:r>
              <a:rPr lang="en-US" sz="1200" i="1" kern="1200" dirty="0">
                <a:solidFill>
                  <a:schemeClr val="tx1"/>
                </a:solidFill>
                <a:effectLst/>
                <a:latin typeface="Segoe UI" panose="020B0502040204020203" pitchFamily="34" charset="0"/>
                <a:ea typeface="+mn-ea"/>
                <a:cs typeface="+mn-cs"/>
              </a:rPr>
              <a:t>and </a:t>
            </a:r>
            <a:r>
              <a:rPr lang="en-US" sz="1200" kern="1200" dirty="0">
                <a:solidFill>
                  <a:schemeClr val="tx1"/>
                </a:solidFill>
                <a:effectLst/>
                <a:latin typeface="Segoe UI" panose="020B0502040204020203" pitchFamily="34" charset="0"/>
                <a:ea typeface="+mn-ea"/>
                <a:cs typeface="+mn-cs"/>
              </a:rPr>
              <a:t>private.</a:t>
            </a:r>
          </a:p>
          <a:p>
            <a:r>
              <a:rPr lang="en-US" sz="1200" kern="1200" dirty="0">
                <a:solidFill>
                  <a:schemeClr val="tx1"/>
                </a:solidFill>
                <a:effectLst/>
                <a:latin typeface="Segoe UI" panose="020B0502040204020203" pitchFamily="34" charset="0"/>
                <a:ea typeface="+mn-ea"/>
                <a:cs typeface="+mn-cs"/>
              </a:rPr>
              <a:t> </a:t>
            </a:r>
          </a:p>
          <a:p>
            <a:r>
              <a:rPr lang="en-US" sz="1200" kern="1200" dirty="0">
                <a:solidFill>
                  <a:schemeClr val="tx1"/>
                </a:solidFill>
                <a:effectLst/>
                <a:latin typeface="Segoe UI" panose="020B0502040204020203" pitchFamily="34" charset="0"/>
                <a:ea typeface="+mn-ea"/>
                <a:cs typeface="+mn-cs"/>
              </a:rPr>
              <a:t>[click]</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CAC0C-83E7-4249-962B-231BAECB4C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6647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67E65352-95B5-4433-84FB-24BF035F4B44}"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437109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a:p>
        </p:txBody>
      </p:sp>
      <p:sp>
        <p:nvSpPr>
          <p:cNvPr id="4" name="Slide Number Placeholder 3"/>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67E65352-95B5-4433-84FB-24BF035F4B44}"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715253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E65352-95B5-4433-84FB-24BF035F4B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0007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850">
              <a:latin typeface="Segoe UI"/>
              <a:cs typeface="Segoe UI"/>
            </a:endParaRPr>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7/18/2020 10:27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145494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7/18/2020 10:27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476019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dirty="0">
                <a:effectLst/>
                <a:latin typeface="Segoe UI" panose="020B0502040204020203" pitchFamily="34" charset="0"/>
                <a:cs typeface="Segoe UI" panose="020B0502040204020203" pitchFamily="34" charset="0"/>
              </a:rPr>
              <a:t>Objective: </a:t>
            </a:r>
            <a:r>
              <a:rPr lang="en-US" sz="1000" dirty="0">
                <a:effectLst/>
                <a:latin typeface="Segoe UI" panose="020B0502040204020203" pitchFamily="34" charset="0"/>
                <a:cs typeface="Segoe UI" panose="020B0502040204020203" pitchFamily="34" charset="0"/>
              </a:rPr>
              <a:t>Row-Level Security (RLS) simplifies the design and coding of security in your application. </a:t>
            </a:r>
            <a:endParaRPr lang="en-US" sz="1000" b="1" dirty="0">
              <a:effectLst/>
              <a:latin typeface="Segoe UI" panose="020B0502040204020203" pitchFamily="34" charset="0"/>
              <a:cs typeface="Segoe UI" panose="020B0502040204020203" pitchFamily="34" charset="0"/>
            </a:endParaRPr>
          </a:p>
          <a:p>
            <a:endParaRPr lang="en-US" sz="1000" dirty="0">
              <a:effectLst/>
              <a:latin typeface="Segoe UI" panose="020B0502040204020203" pitchFamily="34" charset="0"/>
              <a:cs typeface="Segoe UI" panose="020B0502040204020203" pitchFamily="34" charset="0"/>
            </a:endParaRPr>
          </a:p>
          <a:p>
            <a:r>
              <a:rPr lang="en-US" sz="1000" b="1" dirty="0">
                <a:effectLst/>
                <a:latin typeface="Segoe UI" panose="020B0502040204020203" pitchFamily="34" charset="0"/>
                <a:cs typeface="Segoe UI" panose="020B0502040204020203" pitchFamily="34" charset="0"/>
              </a:rPr>
              <a:t>Talking Points:</a:t>
            </a:r>
          </a:p>
          <a:p>
            <a:pPr marL="171450" indent="-171450">
              <a:buFont typeface="Arial" panose="020B0604020202020204" pitchFamily="34" charset="0"/>
              <a:buChar char="•"/>
            </a:pPr>
            <a:r>
              <a:rPr lang="en-US" sz="1000" dirty="0">
                <a:effectLst/>
                <a:latin typeface="Segoe UI" panose="020B0502040204020203" pitchFamily="34" charset="0"/>
                <a:cs typeface="Segoe UI" panose="020B0502040204020203" pitchFamily="34" charset="0"/>
              </a:rPr>
              <a:t>RLS enables you to implement restrictions on data row access. For example, ensuring that workers can access only those data rows that are pertinent to their department, or restricting a customer's data access to only the data relevant to their company.</a:t>
            </a:r>
          </a:p>
          <a:p>
            <a:pPr marL="171450" indent="-171450">
              <a:buFont typeface="Arial" panose="020B0604020202020204" pitchFamily="34" charset="0"/>
              <a:buChar char="•"/>
            </a:pPr>
            <a:r>
              <a:rPr lang="en-US" sz="1000" dirty="0">
                <a:effectLst/>
                <a:latin typeface="Segoe UI" panose="020B0502040204020203" pitchFamily="34" charset="0"/>
                <a:cs typeface="Segoe UI" panose="020B0502040204020203" pitchFamily="34" charset="0"/>
              </a:rPr>
              <a:t>The access restriction logic is located in the database tier rather than away from the data in another application tier. The database system applies the access restrictions every time that data access is attempted from any tier. This makes your security system more reliable and robust by reducing the surface area of your security system.</a:t>
            </a:r>
          </a:p>
          <a:p>
            <a:pPr marL="171450" indent="-171450">
              <a:buFont typeface="Arial" panose="020B0604020202020204" pitchFamily="34" charset="0"/>
              <a:buChar char="•"/>
            </a:pPr>
            <a:r>
              <a:rPr lang="en-US" sz="1000" dirty="0">
                <a:effectLst/>
                <a:latin typeface="Segoe UI" panose="020B0502040204020203" pitchFamily="34" charset="0"/>
                <a:cs typeface="Segoe UI" panose="020B0502040204020203" pitchFamily="34" charset="0"/>
              </a:rPr>
              <a:t>Implement RLS by using the </a:t>
            </a:r>
            <a:r>
              <a:rPr lang="en-US" sz="1000" dirty="0">
                <a:effectLst/>
                <a:latin typeface="Segoe UI" panose="020B0502040204020203" pitchFamily="34" charset="0"/>
                <a:cs typeface="Segoe UI" panose="020B0502040204020203" pitchFamily="34" charset="0"/>
                <a:hlinkClick r:id="rId3"/>
              </a:rPr>
              <a:t>CREATE SECURITY POLICY</a:t>
            </a:r>
            <a:r>
              <a:rPr lang="en-US" sz="1000" dirty="0">
                <a:effectLst/>
                <a:latin typeface="Segoe UI" panose="020B0502040204020203" pitchFamily="34" charset="0"/>
                <a:cs typeface="Segoe UI" panose="020B0502040204020203" pitchFamily="34" charset="0"/>
              </a:rPr>
              <a:t> Transact-SQL statement, and predicates created as </a:t>
            </a:r>
            <a:r>
              <a:rPr lang="en-US" sz="1000" dirty="0">
                <a:effectLst/>
                <a:latin typeface="Segoe UI" panose="020B0502040204020203" pitchFamily="34" charset="0"/>
                <a:cs typeface="Segoe UI" panose="020B0502040204020203" pitchFamily="34" charset="0"/>
                <a:hlinkClick r:id="rId4"/>
              </a:rPr>
              <a:t>inline table valued functions</a:t>
            </a:r>
            <a:r>
              <a:rPr lang="en-US" sz="1000" dirty="0">
                <a:effectLst/>
                <a:latin typeface="Segoe UI" panose="020B0502040204020203" pitchFamily="34" charset="0"/>
                <a:cs typeface="Segoe UI" panose="020B0502040204020203" pitchFamily="34" charset="0"/>
              </a:rPr>
              <a:t>.</a:t>
            </a:r>
          </a:p>
          <a:p>
            <a:pPr marL="171450" indent="-171450">
              <a:buFont typeface="Arial" panose="020B0604020202020204" pitchFamily="34" charset="0"/>
              <a:buChar char="•"/>
            </a:pPr>
            <a:endParaRPr lang="en-US" sz="1000" dirty="0">
              <a:effectLst/>
              <a:latin typeface="Segoe UI" panose="020B0502040204020203" pitchFamily="34" charset="0"/>
              <a:cs typeface="Segoe UI" panose="020B0502040204020203" pitchFamily="34" charset="0"/>
            </a:endParaRPr>
          </a:p>
          <a:p>
            <a:pPr marL="0" indent="0">
              <a:buFont typeface="Arial" panose="020B0604020202020204" pitchFamily="34" charset="0"/>
              <a:buNone/>
            </a:pPr>
            <a:r>
              <a:rPr lang="en-US" sz="1000" dirty="0">
                <a:latin typeface="Segoe UI" panose="020B0502040204020203" pitchFamily="34" charset="0"/>
                <a:cs typeface="Segoe UI" panose="020B0502040204020203" pitchFamily="34" charset="0"/>
              </a:rPr>
              <a:t>Source: https://docs.microsoft.com/en-us/sql/relational-databases/security/row-level-security?toc=%2Fazure%2Fsql-data-warehouse%2Ftoc.json&amp;view=sql-server-2017</a:t>
            </a:r>
          </a:p>
          <a:p>
            <a:pPr marL="0" indent="0">
              <a:buFont typeface="Arial" panose="020B0604020202020204" pitchFamily="34" charset="0"/>
              <a:buNone/>
            </a:pPr>
            <a:br>
              <a:rPr lang="en-US" sz="1000" dirty="0">
                <a:effectLst/>
                <a:latin typeface="Segoe UI" panose="020B0502040204020203" pitchFamily="34" charset="0"/>
                <a:cs typeface="Segoe UI" panose="020B0502040204020203" pitchFamily="34" charset="0"/>
              </a:rPr>
            </a:br>
            <a:endParaRPr lang="en-US" sz="1000" dirty="0">
              <a:effectLst/>
              <a:latin typeface="Segoe UI" panose="020B0502040204020203" pitchFamily="34" charset="0"/>
              <a:cs typeface="Segoe UI" panose="020B0502040204020203"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40A7F1-1D53-4645-8AB9-46355AEB7888}" type="slidenum">
              <a:rPr kumimoji="0" lang="en-US" sz="1800" b="0" i="0" u="none" strike="noStrike" kern="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039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dirty="0">
                <a:effectLst/>
                <a:latin typeface="Segoe UI" panose="020B0502040204020203" pitchFamily="34" charset="0"/>
                <a:cs typeface="Segoe UI" panose="020B0502040204020203" pitchFamily="34" charset="0"/>
              </a:rPr>
              <a:t>Objective: </a:t>
            </a:r>
            <a:r>
              <a:rPr lang="en-US" sz="1000" dirty="0">
                <a:effectLst/>
                <a:latin typeface="Segoe UI" panose="020B0502040204020203" pitchFamily="34" charset="0"/>
                <a:cs typeface="Segoe UI" panose="020B0502040204020203" pitchFamily="34" charset="0"/>
              </a:rPr>
              <a:t>Row-level filtering of data selected from a table is enacted through a security predicate filter defined as an inline table valued function. The function is then invoked and enforced by a security policy. The policy can restrict the rows that may be viewed (a filter predicate), but does not restrict the rows that can be inserted or updated from a table (a blocking predicate). There is no indication to the application that rows have been filtered from the result set; if all rows are filtered, then a null set will be returned.</a:t>
            </a:r>
          </a:p>
          <a:p>
            <a:endParaRPr lang="en-US" sz="1000" b="1" dirty="0">
              <a:effectLst/>
              <a:latin typeface="Segoe UI" panose="020B0502040204020203" pitchFamily="34" charset="0"/>
              <a:cs typeface="Segoe UI" panose="020B0502040204020203" pitchFamily="34" charset="0"/>
            </a:endParaRPr>
          </a:p>
          <a:p>
            <a:r>
              <a:rPr lang="en-US" sz="1000" b="1" dirty="0">
                <a:effectLst/>
                <a:latin typeface="Segoe UI" panose="020B0502040204020203" pitchFamily="34" charset="0"/>
                <a:cs typeface="Segoe UI" panose="020B0502040204020203" pitchFamily="34" charset="0"/>
              </a:rPr>
              <a:t>**</a:t>
            </a:r>
            <a:r>
              <a:rPr lang="en-US" sz="1000" b="0" dirty="0">
                <a:effectLst/>
                <a:latin typeface="Segoe UI" panose="020B0502040204020203" pitchFamily="34" charset="0"/>
                <a:cs typeface="Segoe UI" panose="020B0502040204020203" pitchFamily="34" charset="0"/>
              </a:rPr>
              <a:t> Azure Synapse doesn’t yet support block predicates.</a:t>
            </a:r>
          </a:p>
          <a:p>
            <a:endParaRPr lang="en-US" sz="1000" dirty="0">
              <a:effectLst/>
              <a:latin typeface="Segoe UI" panose="020B0502040204020203" pitchFamily="34" charset="0"/>
              <a:cs typeface="Segoe UI" panose="020B0502040204020203" pitchFamily="34" charset="0"/>
            </a:endParaRPr>
          </a:p>
          <a:p>
            <a:r>
              <a:rPr lang="en-US" sz="1000" b="1" dirty="0">
                <a:effectLst/>
                <a:latin typeface="Segoe UI" panose="020B0502040204020203" pitchFamily="34" charset="0"/>
                <a:cs typeface="Segoe UI" panose="020B0502040204020203" pitchFamily="34" charset="0"/>
              </a:rPr>
              <a:t>Talking Points:</a:t>
            </a:r>
            <a:endParaRPr lang="en-US" sz="1000" dirty="0">
              <a:effectLst/>
              <a:latin typeface="Segoe UI" panose="020B0502040204020203" pitchFamily="34" charset="0"/>
              <a:cs typeface="Segoe UI" panose="020B0502040204020203" pitchFamily="34" charset="0"/>
            </a:endParaRPr>
          </a:p>
          <a:p>
            <a:pPr marL="171450" indent="-171450">
              <a:buFont typeface="Arial" panose="020B0604020202020204" pitchFamily="34" charset="0"/>
              <a:buChar char="•"/>
            </a:pPr>
            <a:r>
              <a:rPr lang="en-US" sz="1000" dirty="0">
                <a:effectLst/>
                <a:latin typeface="Segoe UI" panose="020B0502040204020203" pitchFamily="34" charset="0"/>
                <a:cs typeface="Segoe UI" panose="020B0502040204020203" pitchFamily="34" charset="0"/>
              </a:rPr>
              <a:t>Filter predicates are applied while reading data from the base table, and it affects all get operations: </a:t>
            </a:r>
            <a:r>
              <a:rPr lang="en-US" sz="1000" b="1" dirty="0">
                <a:effectLst/>
                <a:latin typeface="Segoe UI" panose="020B0502040204020203" pitchFamily="34" charset="0"/>
                <a:cs typeface="Segoe UI" panose="020B0502040204020203" pitchFamily="34" charset="0"/>
              </a:rPr>
              <a:t>SELECT</a:t>
            </a:r>
            <a:r>
              <a:rPr lang="en-US" sz="1000" dirty="0">
                <a:effectLst/>
                <a:latin typeface="Segoe UI" panose="020B0502040204020203" pitchFamily="34" charset="0"/>
                <a:cs typeface="Segoe UI" panose="020B0502040204020203" pitchFamily="34" charset="0"/>
              </a:rPr>
              <a:t>, </a:t>
            </a:r>
            <a:r>
              <a:rPr lang="en-US" sz="1000" b="1" dirty="0">
                <a:effectLst/>
                <a:latin typeface="Segoe UI" panose="020B0502040204020203" pitchFamily="34" charset="0"/>
                <a:cs typeface="Segoe UI" panose="020B0502040204020203" pitchFamily="34" charset="0"/>
              </a:rPr>
              <a:t>DELETE</a:t>
            </a:r>
            <a:r>
              <a:rPr lang="en-US" sz="1000" dirty="0">
                <a:effectLst/>
                <a:latin typeface="Segoe UI" panose="020B0502040204020203" pitchFamily="34" charset="0"/>
                <a:cs typeface="Segoe UI" panose="020B0502040204020203" pitchFamily="34" charset="0"/>
              </a:rPr>
              <a:t> (i.e. user cannot delete rows that are filtered), and </a:t>
            </a:r>
            <a:r>
              <a:rPr lang="en-US" sz="1000" b="1" dirty="0">
                <a:effectLst/>
                <a:latin typeface="Segoe UI" panose="020B0502040204020203" pitchFamily="34" charset="0"/>
                <a:cs typeface="Segoe UI" panose="020B0502040204020203" pitchFamily="34" charset="0"/>
              </a:rPr>
              <a:t>UPDATE</a:t>
            </a:r>
            <a:r>
              <a:rPr lang="en-US" sz="1000" dirty="0">
                <a:effectLst/>
                <a:latin typeface="Segoe UI" panose="020B0502040204020203" pitchFamily="34" charset="0"/>
                <a:cs typeface="Segoe UI" panose="020B0502040204020203" pitchFamily="34" charset="0"/>
              </a:rPr>
              <a:t> (i.e. user cannot update rows that are filtered, although it is possible to update rows in such way that they will be subsequently filtered). Blocking predicates are not available in this version of RLS, but equivalent functionality (i.e. user cannot INSERT or UPDATE rows such that they will subsequently be filtered) can be implemented using check constraints or triggers.</a:t>
            </a:r>
          </a:p>
          <a:p>
            <a:pPr marL="171450" indent="-171450">
              <a:buFont typeface="Arial" panose="020B0604020202020204" pitchFamily="34" charset="0"/>
              <a:buChar char="•"/>
            </a:pPr>
            <a:r>
              <a:rPr lang="en-US" sz="1000" dirty="0">
                <a:effectLst/>
                <a:latin typeface="Segoe UI" panose="020B0502040204020203" pitchFamily="34" charset="0"/>
                <a:cs typeface="Segoe UI" panose="020B0502040204020203" pitchFamily="34" charset="0"/>
              </a:rPr>
              <a:t>Filter predicates and security policies have the following behavior:</a:t>
            </a:r>
          </a:p>
          <a:p>
            <a:pPr marL="628650" lvl="1" indent="-171450">
              <a:buFont typeface="Arial" panose="020B0604020202020204" pitchFamily="34" charset="0"/>
              <a:buChar char="•"/>
            </a:pPr>
            <a:r>
              <a:rPr lang="en-US" sz="1000" dirty="0">
                <a:effectLst/>
                <a:latin typeface="Segoe UI" panose="020B0502040204020203" pitchFamily="34" charset="0"/>
                <a:cs typeface="Segoe UI" panose="020B0502040204020203" pitchFamily="34" charset="0"/>
              </a:rPr>
              <a:t>Define a security policy that filters the rows of a table. The application is unaware that any rows have been filtered for </a:t>
            </a:r>
            <a:r>
              <a:rPr lang="en-US" sz="1000" b="1" dirty="0">
                <a:effectLst/>
                <a:latin typeface="Segoe UI" panose="020B0502040204020203" pitchFamily="34" charset="0"/>
                <a:cs typeface="Segoe UI" panose="020B0502040204020203" pitchFamily="34" charset="0"/>
              </a:rPr>
              <a:t>SELECT</a:t>
            </a:r>
            <a:r>
              <a:rPr lang="en-US" sz="1000" dirty="0">
                <a:effectLst/>
                <a:latin typeface="Segoe UI" panose="020B0502040204020203" pitchFamily="34" charset="0"/>
                <a:cs typeface="Segoe UI" panose="020B0502040204020203" pitchFamily="34" charset="0"/>
              </a:rPr>
              <a:t>, </a:t>
            </a:r>
            <a:r>
              <a:rPr lang="en-US" sz="1000" b="1" dirty="0">
                <a:effectLst/>
                <a:latin typeface="Segoe UI" panose="020B0502040204020203" pitchFamily="34" charset="0"/>
                <a:cs typeface="Segoe UI" panose="020B0502040204020203" pitchFamily="34" charset="0"/>
              </a:rPr>
              <a:t>UPDATE</a:t>
            </a:r>
            <a:r>
              <a:rPr lang="en-US" sz="1000" dirty="0">
                <a:effectLst/>
                <a:latin typeface="Segoe UI" panose="020B0502040204020203" pitchFamily="34" charset="0"/>
                <a:cs typeface="Segoe UI" panose="020B0502040204020203" pitchFamily="34" charset="0"/>
              </a:rPr>
              <a:t>, and </a:t>
            </a:r>
            <a:r>
              <a:rPr lang="en-US" sz="1000" b="1" dirty="0">
                <a:effectLst/>
                <a:latin typeface="Segoe UI" panose="020B0502040204020203" pitchFamily="34" charset="0"/>
                <a:cs typeface="Segoe UI" panose="020B0502040204020203" pitchFamily="34" charset="0"/>
              </a:rPr>
              <a:t>DELETE</a:t>
            </a:r>
            <a:r>
              <a:rPr lang="en-US" sz="1000" dirty="0">
                <a:effectLst/>
                <a:latin typeface="Segoe UI" panose="020B0502040204020203" pitchFamily="34" charset="0"/>
                <a:cs typeface="Segoe UI" panose="020B0502040204020203" pitchFamily="34" charset="0"/>
              </a:rPr>
              <a:t> operations, including situations where all the rows have been filtered out. The application can </a:t>
            </a:r>
            <a:r>
              <a:rPr lang="en-US" sz="1000" b="1" dirty="0">
                <a:effectLst/>
                <a:latin typeface="Segoe UI" panose="020B0502040204020203" pitchFamily="34" charset="0"/>
                <a:cs typeface="Segoe UI" panose="020B0502040204020203" pitchFamily="34" charset="0"/>
              </a:rPr>
              <a:t>INSERT</a:t>
            </a:r>
            <a:r>
              <a:rPr lang="en-US" sz="1000" dirty="0">
                <a:effectLst/>
                <a:latin typeface="Segoe UI" panose="020B0502040204020203" pitchFamily="34" charset="0"/>
                <a:cs typeface="Segoe UI" panose="020B0502040204020203" pitchFamily="34" charset="0"/>
              </a:rPr>
              <a:t> any rows, regardless of whether or not they will be filtered during any other operation.</a:t>
            </a:r>
            <a:br>
              <a:rPr lang="en-US" sz="1000" dirty="0">
                <a:effectLst/>
                <a:latin typeface="Segoe UI" panose="020B0502040204020203" pitchFamily="34" charset="0"/>
                <a:cs typeface="Segoe UI" panose="020B0502040204020203" pitchFamily="34" charset="0"/>
              </a:rPr>
            </a:br>
            <a:r>
              <a:rPr lang="en-US" sz="1000" dirty="0">
                <a:effectLst/>
                <a:latin typeface="Segoe UI" panose="020B0502040204020203" pitchFamily="34" charset="0"/>
                <a:cs typeface="Segoe UI" panose="020B0502040204020203" pitchFamily="34" charset="0"/>
              </a:rPr>
              <a:t>Define a predicate function that joins with another table and/or invokes a function. The join/function is accessible from the query and works as expected without any additional permission checks.</a:t>
            </a:r>
          </a:p>
          <a:p>
            <a:pPr marL="628650" lvl="1" indent="-171450">
              <a:buFont typeface="Arial" panose="020B0604020202020204" pitchFamily="34" charset="0"/>
              <a:buChar char="•"/>
            </a:pPr>
            <a:r>
              <a:rPr lang="en-US" sz="1000" dirty="0">
                <a:effectLst/>
                <a:latin typeface="Segoe UI" panose="020B0502040204020203" pitchFamily="34" charset="0"/>
                <a:cs typeface="Segoe UI" panose="020B0502040204020203" pitchFamily="34" charset="0"/>
              </a:rPr>
              <a:t>Issue a query against a table that has a security predicate defined but disabled. Any rows that would have been filtered or restricted are not affected.</a:t>
            </a:r>
          </a:p>
          <a:p>
            <a:pPr marL="628650" lvl="1" indent="-171450">
              <a:buFont typeface="Arial" panose="020B0604020202020204" pitchFamily="34" charset="0"/>
              <a:buChar char="•"/>
            </a:pPr>
            <a:r>
              <a:rPr lang="en-US" sz="1000" dirty="0">
                <a:effectLst/>
                <a:latin typeface="Segoe UI" panose="020B0502040204020203" pitchFamily="34" charset="0"/>
                <a:cs typeface="Segoe UI" panose="020B0502040204020203" pitchFamily="34" charset="0"/>
              </a:rPr>
              <a:t>The </a:t>
            </a:r>
            <a:r>
              <a:rPr lang="en-US" sz="1000" dirty="0" err="1">
                <a:effectLst/>
                <a:latin typeface="Segoe UI" panose="020B0502040204020203" pitchFamily="34" charset="0"/>
                <a:cs typeface="Segoe UI" panose="020B0502040204020203" pitchFamily="34" charset="0"/>
              </a:rPr>
              <a:t>dbo</a:t>
            </a:r>
            <a:r>
              <a:rPr lang="en-US" sz="1000" dirty="0">
                <a:effectLst/>
                <a:latin typeface="Segoe UI" panose="020B0502040204020203" pitchFamily="34" charset="0"/>
                <a:cs typeface="Segoe UI" panose="020B0502040204020203" pitchFamily="34" charset="0"/>
              </a:rPr>
              <a:t> user, a member of the </a:t>
            </a:r>
            <a:r>
              <a:rPr lang="en-US" sz="1000" b="1" dirty="0" err="1">
                <a:effectLst/>
                <a:latin typeface="Segoe UI" panose="020B0502040204020203" pitchFamily="34" charset="0"/>
                <a:cs typeface="Segoe UI" panose="020B0502040204020203" pitchFamily="34" charset="0"/>
              </a:rPr>
              <a:t>db_owner</a:t>
            </a:r>
            <a:r>
              <a:rPr lang="en-US" sz="1000" dirty="0">
                <a:effectLst/>
                <a:latin typeface="Segoe UI" panose="020B0502040204020203" pitchFamily="34" charset="0"/>
                <a:cs typeface="Segoe UI" panose="020B0502040204020203" pitchFamily="34" charset="0"/>
              </a:rPr>
              <a:t> role, or the table owner queries against a table that has a security policy defined and enabled. Rows are filtered/restricted as defined by the security policy.</a:t>
            </a:r>
          </a:p>
          <a:p>
            <a:pPr marL="628650" lvl="1" indent="-171450">
              <a:buFont typeface="Arial" panose="020B0604020202020204" pitchFamily="34" charset="0"/>
              <a:buChar char="•"/>
            </a:pPr>
            <a:r>
              <a:rPr lang="en-US" sz="1000" dirty="0">
                <a:effectLst/>
                <a:latin typeface="Segoe UI" panose="020B0502040204020203" pitchFamily="34" charset="0"/>
                <a:cs typeface="Segoe UI" panose="020B0502040204020203" pitchFamily="34" charset="0"/>
              </a:rPr>
              <a:t>Attempts to alter the schema of a table bound by a security policy will result in an error. However, columns not referenced by the filter predicate can be altered.</a:t>
            </a:r>
          </a:p>
          <a:p>
            <a:pPr marL="628650" lvl="1" indent="-171450">
              <a:buFont typeface="Arial" panose="020B0604020202020204" pitchFamily="34" charset="0"/>
              <a:buChar char="•"/>
            </a:pPr>
            <a:r>
              <a:rPr lang="en-US" sz="1000" dirty="0">
                <a:effectLst/>
                <a:latin typeface="Segoe UI" panose="020B0502040204020203" pitchFamily="34" charset="0"/>
                <a:cs typeface="Segoe UI" panose="020B0502040204020203" pitchFamily="34" charset="0"/>
              </a:rPr>
              <a:t>Attempts to add a predicate on a table that already has one defined (regardless of whether it is enabled or disabled) results in an error.</a:t>
            </a:r>
          </a:p>
          <a:p>
            <a:pPr marL="628650" lvl="1" indent="-171450">
              <a:buFont typeface="Arial" panose="020B0604020202020204" pitchFamily="34" charset="0"/>
              <a:buChar char="•"/>
            </a:pPr>
            <a:r>
              <a:rPr lang="en-US" sz="1000" dirty="0">
                <a:effectLst/>
                <a:latin typeface="Segoe UI" panose="020B0502040204020203" pitchFamily="34" charset="0"/>
                <a:cs typeface="Segoe UI" panose="020B0502040204020203" pitchFamily="34" charset="0"/>
              </a:rPr>
              <a:t>Attempts to modify a function used as a predicate on a table within a security policy results in an error.</a:t>
            </a:r>
          </a:p>
          <a:p>
            <a:pPr marL="628650" lvl="1" indent="-171450">
              <a:buFont typeface="Arial" panose="020B0604020202020204" pitchFamily="34" charset="0"/>
              <a:buChar char="•"/>
            </a:pPr>
            <a:r>
              <a:rPr lang="en-US" sz="1000" dirty="0">
                <a:effectLst/>
                <a:latin typeface="Segoe UI" panose="020B0502040204020203" pitchFamily="34" charset="0"/>
                <a:cs typeface="Segoe UI" panose="020B0502040204020203" pitchFamily="34" charset="0"/>
              </a:rPr>
              <a:t>Defining multiple active security policies that contain non-overlapping predicates, succeeds.</a:t>
            </a:r>
          </a:p>
          <a:p>
            <a:pPr marL="0" indent="0">
              <a:buFont typeface="Arial" panose="020B0604020202020204" pitchFamily="34" charset="0"/>
              <a:buNone/>
            </a:pPr>
            <a:endParaRPr lang="en-US" sz="1000" dirty="0">
              <a:effectLst/>
              <a:latin typeface="Segoe UI" panose="020B0502040204020203" pitchFamily="34" charset="0"/>
              <a:cs typeface="Segoe UI" panose="020B0502040204020203" pitchFamily="34" charset="0"/>
            </a:endParaRPr>
          </a:p>
          <a:p>
            <a:pPr marL="0" indent="0">
              <a:buFont typeface="Arial" panose="020B0604020202020204" pitchFamily="34" charset="0"/>
              <a:buNone/>
            </a:pPr>
            <a:r>
              <a:rPr lang="en-US" sz="1000" i="1" dirty="0">
                <a:effectLst/>
                <a:latin typeface="Segoe UI" panose="020B0502040204020203" pitchFamily="34" charset="0"/>
                <a:cs typeface="Segoe UI" panose="020B0502040204020203" pitchFamily="34" charset="0"/>
              </a:rPr>
              <a:t>Source: https://docs.microsoft.com/en-us/sql/relational-databases/security/row-level-security?view=sql-server-2017</a:t>
            </a:r>
            <a:endParaRPr lang="en-US" sz="1000" dirty="0">
              <a:effectLst/>
              <a:latin typeface="Segoe UI" panose="020B0502040204020203" pitchFamily="34" charset="0"/>
              <a:cs typeface="Segoe UI" panose="020B0502040204020203"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40A7F1-1D53-4645-8AB9-46355AEB7888}" type="slidenum">
              <a:rPr kumimoji="0" lang="en-US"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6043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dirty="0">
                <a:effectLst/>
                <a:latin typeface="Segoe UI" panose="020B0502040204020203" pitchFamily="34" charset="0"/>
                <a:cs typeface="Segoe UI" panose="020B0502040204020203" pitchFamily="34" charset="0"/>
              </a:rPr>
              <a:t>Objective: </a:t>
            </a:r>
            <a:r>
              <a:rPr lang="en-US" sz="1000" dirty="0">
                <a:effectLst/>
                <a:latin typeface="Segoe UI" panose="020B0502040204020203" pitchFamily="34" charset="0"/>
                <a:cs typeface="Segoe UI" panose="020B0502040204020203" pitchFamily="34" charset="0"/>
              </a:rPr>
              <a:t>Column-Level Security (CLS) simplifies the design and coding of security in your application. </a:t>
            </a:r>
            <a:endParaRPr lang="en-US" sz="1000" b="1" dirty="0">
              <a:effectLst/>
              <a:latin typeface="Segoe UI" panose="020B0502040204020203" pitchFamily="34" charset="0"/>
              <a:cs typeface="Segoe UI" panose="020B0502040204020203" pitchFamily="34" charset="0"/>
            </a:endParaRPr>
          </a:p>
          <a:p>
            <a:endParaRPr lang="en-US" sz="1000" dirty="0">
              <a:effectLst/>
              <a:latin typeface="Segoe UI" panose="020B0502040204020203" pitchFamily="34" charset="0"/>
              <a:cs typeface="Segoe UI" panose="020B0502040204020203" pitchFamily="34" charset="0"/>
            </a:endParaRPr>
          </a:p>
          <a:p>
            <a:r>
              <a:rPr lang="en-US" sz="1200" b="1" i="0" kern="1200" dirty="0">
                <a:solidFill>
                  <a:schemeClr val="tx1"/>
                </a:solidFill>
                <a:effectLst/>
                <a:latin typeface="+mn-lt"/>
                <a:ea typeface="+mn-ea"/>
                <a:cs typeface="+mn-cs"/>
              </a:rPr>
              <a:t>Use Cases</a:t>
            </a:r>
          </a:p>
          <a:p>
            <a:r>
              <a:rPr lang="en-US" sz="1200" b="0" i="0" kern="1200" dirty="0">
                <a:solidFill>
                  <a:schemeClr val="tx1"/>
                </a:solidFill>
                <a:effectLst/>
                <a:latin typeface="+mn-lt"/>
                <a:ea typeface="+mn-ea"/>
                <a:cs typeface="+mn-cs"/>
              </a:rPr>
              <a:t>Some examples of how CLS is being used today:</a:t>
            </a:r>
          </a:p>
          <a:p>
            <a:r>
              <a:rPr lang="en-US" sz="1200" b="0" i="0" kern="1200" dirty="0">
                <a:solidFill>
                  <a:schemeClr val="tx1"/>
                </a:solidFill>
                <a:effectLst/>
                <a:latin typeface="+mn-lt"/>
                <a:ea typeface="+mn-ea"/>
                <a:cs typeface="+mn-cs"/>
              </a:rPr>
              <a:t>A financial services firm allows only account managers to have access to customer social security numbers (SSN), phone numbers, and other personally identifiable information (PII).</a:t>
            </a:r>
          </a:p>
          <a:p>
            <a:r>
              <a:rPr lang="en-US" sz="1200" b="0" i="0" kern="1200" dirty="0">
                <a:solidFill>
                  <a:schemeClr val="tx1"/>
                </a:solidFill>
                <a:effectLst/>
                <a:latin typeface="+mn-lt"/>
                <a:ea typeface="+mn-ea"/>
                <a:cs typeface="+mn-cs"/>
              </a:rPr>
              <a:t>A health care provider allows only doctors and nurses to have access to sensitive medical records while not allowing members of the billing department to view this data.</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https://docs.microsoft.com/en-us/azure/sql-data-warehouse/column-level-security</a:t>
            </a:r>
          </a:p>
          <a:p>
            <a:pPr marL="0" indent="0">
              <a:buFont typeface="Arial" panose="020B0604020202020204" pitchFamily="34" charset="0"/>
              <a:buNone/>
            </a:pPr>
            <a:br>
              <a:rPr lang="en-US" sz="1000" dirty="0">
                <a:effectLst/>
                <a:latin typeface="Segoe UI" panose="020B0502040204020203" pitchFamily="34" charset="0"/>
                <a:cs typeface="Segoe UI" panose="020B0502040204020203" pitchFamily="34" charset="0"/>
              </a:rPr>
            </a:br>
            <a:endParaRPr lang="en-US" sz="1000" dirty="0">
              <a:effectLst/>
              <a:latin typeface="Segoe UI" panose="020B0502040204020203" pitchFamily="34" charset="0"/>
              <a:cs typeface="Segoe UI" panose="020B0502040204020203"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40A7F1-1D53-4645-8AB9-46355AEB7888}" type="slidenum">
              <a:rPr kumimoji="0" lang="en-US" sz="1800" b="0" i="0" u="none" strike="noStrike" kern="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4289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dirty="0">
                <a:effectLst/>
                <a:latin typeface="Segoe UI" panose="020B0502040204020203" pitchFamily="34" charset="0"/>
                <a:cs typeface="Segoe UI" panose="020B0502040204020203" pitchFamily="34" charset="0"/>
              </a:rPr>
              <a:t>Talking Points:</a:t>
            </a:r>
            <a:endParaRPr lang="en-US" sz="1000" dirty="0">
              <a:latin typeface="Segoe UI" panose="020B0502040204020203" pitchFamily="34" charset="0"/>
              <a:cs typeface="Segoe UI" panose="020B0502040204020203" pitchFamily="34" charset="0"/>
            </a:endParaRPr>
          </a:p>
          <a:p>
            <a:pPr marL="228600" indent="-228600">
              <a:buAutoNum type="arabicParenR"/>
            </a:pPr>
            <a:r>
              <a:rPr lang="en-US" sz="1000" dirty="0">
                <a:latin typeface="Segoe UI" panose="020B0502040204020203" pitchFamily="34" charset="0"/>
                <a:cs typeface="Segoe UI" panose="020B0502040204020203" pitchFamily="34" charset="0"/>
              </a:rPr>
              <a:t>Policy manager creates permission policy on Nurse against Patients table</a:t>
            </a:r>
          </a:p>
          <a:p>
            <a:pPr marL="228600" indent="-228600">
              <a:buAutoNum type="arabicParenR"/>
            </a:pPr>
            <a:r>
              <a:rPr lang="en-US" sz="1000" dirty="0">
                <a:latin typeface="Segoe UI" panose="020B0502040204020203" pitchFamily="34" charset="0"/>
                <a:cs typeface="Segoe UI" panose="020B0502040204020203" pitchFamily="34" charset="0"/>
              </a:rPr>
              <a:t>App</a:t>
            </a:r>
            <a:r>
              <a:rPr lang="en-US" sz="1000" baseline="0" dirty="0">
                <a:latin typeface="Segoe UI" panose="020B0502040204020203" pitchFamily="34" charset="0"/>
                <a:cs typeface="Segoe UI" panose="020B0502040204020203" pitchFamily="34" charset="0"/>
              </a:rPr>
              <a:t> user (e.g., a nurse) selects from the patient’s table</a:t>
            </a:r>
          </a:p>
          <a:p>
            <a:pPr marL="228600" indent="-228600">
              <a:buAutoNum type="arabicParenR"/>
            </a:pPr>
            <a:r>
              <a:rPr lang="en-US" sz="1000" baseline="0" dirty="0">
                <a:latin typeface="Segoe UI" panose="020B0502040204020203" pitchFamily="34" charset="0"/>
                <a:cs typeface="Segoe UI" panose="020B0502040204020203" pitchFamily="34" charset="0"/>
              </a:rPr>
              <a:t>The query is rejected if it violates permission policy</a:t>
            </a:r>
          </a:p>
          <a:p>
            <a:endParaRPr lang="en-US" sz="1000" baseline="0" dirty="0">
              <a:latin typeface="Segoe UI" panose="020B0502040204020203" pitchFamily="34" charset="0"/>
              <a:cs typeface="Segoe UI" panose="020B0502040204020203" pitchFamily="34" charset="0"/>
            </a:endParaRPr>
          </a:p>
          <a:p>
            <a:r>
              <a:rPr lang="en-US" sz="1000" baseline="0" dirty="0">
                <a:latin typeface="Segoe UI" panose="020B0502040204020203" pitchFamily="34" charset="0"/>
                <a:cs typeface="Segoe UI" panose="020B0502040204020203" pitchFamily="34" charset="0"/>
              </a:rPr>
              <a:t>* Notice: No app changes!</a:t>
            </a:r>
            <a:endParaRPr lang="en-US" sz="1000" dirty="0">
              <a:latin typeface="Segoe UI" panose="020B0502040204020203" pitchFamily="34" charset="0"/>
              <a:cs typeface="Segoe UI" panose="020B0502040204020203" pitchFamily="34" charset="0"/>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59606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dirty="0">
                <a:effectLst/>
                <a:latin typeface="Segoe UI" panose="020B0502040204020203" pitchFamily="34" charset="0"/>
                <a:cs typeface="Segoe UI" panose="020B0502040204020203" pitchFamily="34" charset="0"/>
              </a:rPr>
              <a:t>Objective:  </a:t>
            </a:r>
            <a:r>
              <a:rPr lang="en-US" sz="1000" b="0" i="0" kern="1200" dirty="0">
                <a:solidFill>
                  <a:schemeClr val="tx1"/>
                </a:solidFill>
                <a:effectLst/>
                <a:latin typeface="Segoe UI" panose="020B0502040204020203" pitchFamily="34" charset="0"/>
                <a:cs typeface="Segoe UI" panose="020B0502040204020203" pitchFamily="34" charset="0"/>
              </a:rPr>
              <a:t>Dynamic data </a:t>
            </a:r>
            <a:r>
              <a:rPr lang="en-US" sz="1000" dirty="0">
                <a:latin typeface="Segoe UI" panose="020B0502040204020203" pitchFamily="34" charset="0"/>
                <a:cs typeface="Segoe UI" panose="020B0502040204020203" pitchFamily="34" charset="0"/>
              </a:rPr>
              <a:t>m</a:t>
            </a:r>
            <a:r>
              <a:rPr lang="en-US" sz="1000" b="0" i="0" kern="1200" dirty="0">
                <a:solidFill>
                  <a:schemeClr val="tx1"/>
                </a:solidFill>
                <a:effectLst/>
                <a:latin typeface="Segoe UI" panose="020B0502040204020203" pitchFamily="34" charset="0"/>
                <a:cs typeface="Segoe UI" panose="020B0502040204020203" pitchFamily="34" charset="0"/>
              </a:rPr>
              <a:t>asking limits sensitive data exposure by masking it to non-privileged users.</a:t>
            </a:r>
          </a:p>
          <a:p>
            <a:endParaRPr lang="en-US" sz="1000" b="0" i="0" kern="1200" dirty="0">
              <a:solidFill>
                <a:schemeClr val="tx1"/>
              </a:solidFill>
              <a:effectLst/>
              <a:latin typeface="Segoe UI" panose="020B0502040204020203" pitchFamily="34" charset="0"/>
              <a:cs typeface="Segoe UI" panose="020B0502040204020203" pitchFamily="34" charset="0"/>
            </a:endParaRPr>
          </a:p>
          <a:p>
            <a:r>
              <a:rPr lang="en-US" sz="1000" b="1" dirty="0">
                <a:effectLst/>
                <a:latin typeface="Segoe UI" panose="020B0502040204020203" pitchFamily="34" charset="0"/>
                <a:cs typeface="Segoe UI" panose="020B0502040204020203" pitchFamily="34" charset="0"/>
              </a:rPr>
              <a:t>Talking Points:</a:t>
            </a:r>
          </a:p>
          <a:p>
            <a:pPr marL="171450" indent="-171450">
              <a:buFont typeface="Arial" panose="020B0604020202020204" pitchFamily="34" charset="0"/>
              <a:buChar char="•"/>
            </a:pPr>
            <a:r>
              <a:rPr lang="en-US" sz="1000" b="0" i="0" kern="1200" dirty="0">
                <a:solidFill>
                  <a:schemeClr val="tx1"/>
                </a:solidFill>
                <a:effectLst/>
                <a:latin typeface="Segoe UI" panose="020B0502040204020203" pitchFamily="34" charset="0"/>
                <a:cs typeface="Segoe UI" panose="020B0502040204020203" pitchFamily="34" charset="0"/>
              </a:rPr>
              <a:t>Dynamic data masking helps prevent unauthorized access to sensitive data by enabling customers to designate how much of the sensitive data to reveal with minimal impact on the application layer. It’s a policy-based security feature that hides the sensitive data in the result set of a query over designated database fields, while the data in the database is not changed.</a:t>
            </a:r>
          </a:p>
          <a:p>
            <a:pPr marL="171450" indent="-171450">
              <a:buFont typeface="Arial" panose="020B0604020202020204" pitchFamily="34" charset="0"/>
              <a:buChar char="•"/>
            </a:pPr>
            <a:r>
              <a:rPr lang="en-US" sz="1000" b="0" i="0" kern="1200" dirty="0">
                <a:solidFill>
                  <a:schemeClr val="tx1"/>
                </a:solidFill>
                <a:effectLst/>
                <a:latin typeface="Segoe UI" panose="020B0502040204020203" pitchFamily="34" charset="0"/>
                <a:cs typeface="Segoe UI" panose="020B0502040204020203" pitchFamily="34" charset="0"/>
              </a:rPr>
              <a:t>For example shown above, a security officer</a:t>
            </a:r>
            <a:r>
              <a:rPr lang="en-US" sz="1000" b="0" i="0" kern="1200" baseline="0" dirty="0">
                <a:solidFill>
                  <a:schemeClr val="tx1"/>
                </a:solidFill>
                <a:effectLst/>
                <a:latin typeface="Segoe UI" panose="020B0502040204020203" pitchFamily="34" charset="0"/>
                <a:cs typeface="Segoe UI" panose="020B0502040204020203" pitchFamily="34" charset="0"/>
              </a:rPr>
              <a:t> defines the masking policy in T_SQL over sensitive data at Employee table . </a:t>
            </a:r>
            <a:r>
              <a:rPr lang="en-US" sz="1000" b="0" i="0" kern="1200" dirty="0">
                <a:solidFill>
                  <a:schemeClr val="tx1"/>
                </a:solidFill>
                <a:effectLst/>
                <a:latin typeface="Segoe UI" panose="020B0502040204020203" pitchFamily="34" charset="0"/>
                <a:cs typeface="Segoe UI" panose="020B0502040204020203" pitchFamily="34" charset="0"/>
              </a:rPr>
              <a:t>Any app user, issue select</a:t>
            </a:r>
            <a:r>
              <a:rPr lang="en-US" sz="1000" b="0" i="0" kern="1200" baseline="0" dirty="0">
                <a:solidFill>
                  <a:schemeClr val="tx1"/>
                </a:solidFill>
                <a:effectLst/>
                <a:latin typeface="Segoe UI" panose="020B0502040204020203" pitchFamily="34" charset="0"/>
                <a:cs typeface="Segoe UI" panose="020B0502040204020203" pitchFamily="34" charset="0"/>
              </a:rPr>
              <a:t> query from the Employee table</a:t>
            </a:r>
            <a:r>
              <a:rPr lang="en-US" sz="1000" b="0" i="0" kern="1200" dirty="0">
                <a:solidFill>
                  <a:schemeClr val="tx1"/>
                </a:solidFill>
                <a:effectLst/>
                <a:latin typeface="Segoe UI" panose="020B0502040204020203" pitchFamily="34" charset="0"/>
                <a:cs typeface="Segoe UI" panose="020B0502040204020203" pitchFamily="34" charset="0"/>
              </a:rPr>
              <a:t> but those data items should not be fully exposed. A masking rule can be defined that masks all but the last four digits of any Social Security number or credit card number in the result set of any query. As another example, an appropriate data mask can be defined to protect personally identifiable information (PII) data, so that a developer can query production environments for troubleshooting purposes without violating compliance regulation.</a:t>
            </a:r>
          </a:p>
          <a:p>
            <a:endParaRPr lang="en-US" sz="1000" dirty="0">
              <a:latin typeface="Segoe UI" panose="020B0502040204020203" pitchFamily="34" charset="0"/>
              <a:cs typeface="Segoe UI" panose="020B0502040204020203"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40A7F1-1D53-4645-8AB9-46355AEB7888}" type="slidenum">
              <a:rPr kumimoji="0" lang="en-US"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51578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67E65352-95B5-4433-84FB-24BF035F4B44}"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6024081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273630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Microsoft Build 2017</a:t>
            </a:r>
          </a:p>
        </p:txBody>
      </p:sp>
      <p:sp>
        <p:nvSpPr>
          <p:cNvPr id="5" name="Footer Placeholder 4"/>
          <p:cNvSpPr>
            <a:spLocks noGrp="1"/>
          </p:cNvSpPr>
          <p:nvPr>
            <p:ph type="ftr" sz="quarter" idx="11"/>
          </p:nvPr>
        </p:nvSpPr>
        <p:spPr/>
        <p:txBody>
          <a:bodyPr/>
          <a:lstStyle/>
          <a:p>
            <a:pPr marL="571500" marR="0" lvl="0" indent="0" algn="l" defTabSz="26816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2736306" rtl="0" eaLnBrk="1" fontAlgn="auto" latinLnBrk="0" hangingPunct="1">
              <a:lnSpc>
                <a:spcPct val="100000"/>
              </a:lnSpc>
              <a:spcBef>
                <a:spcPts val="0"/>
              </a:spcBef>
              <a:spcAft>
                <a:spcPts val="0"/>
              </a:spcAft>
              <a:buClrTx/>
              <a:buSzTx/>
              <a:buFontTx/>
              <a:buNone/>
              <a:tabLst/>
              <a:defRPr/>
            </a:pPr>
            <a:fld id="{D18B56EA-E28F-4F92-9F16-7A6F2501B303}"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2736306" rtl="0" eaLnBrk="1" fontAlgn="auto" latinLnBrk="0" hangingPunct="1">
                <a:lnSpc>
                  <a:spcPct val="100000"/>
                </a:lnSpc>
                <a:spcBef>
                  <a:spcPts val="0"/>
                </a:spcBef>
                <a:spcAft>
                  <a:spcPts val="0"/>
                </a:spcAft>
                <a:buClrTx/>
                <a:buSzTx/>
                <a:buFontTx/>
                <a:buNone/>
                <a:tabLst/>
                <a:defRPr/>
              </a:pPr>
              <a:t>7/18/2020 10:27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2736306"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2736306"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1573334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hite">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429544" y="3029995"/>
            <a:ext cx="9401560" cy="1793104"/>
          </a:xfrm>
          <a:noFill/>
        </p:spPr>
        <p:txBody>
          <a:bodyPr lIns="0" tIns="0" rIns="0" bIns="182880" anchor="b" anchorCtr="0"/>
          <a:lstStyle>
            <a:lvl1pPr>
              <a:defRPr sz="5294" strike="noStrike" spc="-147" baseline="0">
                <a:solidFill>
                  <a:schemeClr val="tx1"/>
                </a:solidFill>
              </a:defRPr>
            </a:lvl1pPr>
          </a:lstStyle>
          <a:p>
            <a:r>
              <a:rPr lang="en-US" dirty="0"/>
              <a:t>Microsoft Azure</a:t>
            </a:r>
            <a:br>
              <a:rPr lang="en-US" dirty="0"/>
            </a:br>
            <a:r>
              <a:rPr lang="en-US" dirty="0"/>
              <a:t>title or event name</a:t>
            </a:r>
          </a:p>
        </p:txBody>
      </p:sp>
      <p:sp>
        <p:nvSpPr>
          <p:cNvPr id="5" name="Text Placeholder 4"/>
          <p:cNvSpPr>
            <a:spLocks noGrp="1"/>
          </p:cNvSpPr>
          <p:nvPr>
            <p:ph type="body" sz="quarter" idx="12" hasCustomPrompt="1"/>
          </p:nvPr>
        </p:nvSpPr>
        <p:spPr>
          <a:xfrm>
            <a:off x="426426" y="4838790"/>
            <a:ext cx="9401560" cy="945435"/>
          </a:xfrm>
          <a:noFill/>
        </p:spPr>
        <p:txBody>
          <a:bodyPr lIns="0" tIns="0" rIns="0" bIns="0">
            <a:noAutofit/>
          </a:bodyPr>
          <a:lstStyle>
            <a:lvl1pPr marL="0" indent="0">
              <a:lnSpc>
                <a:spcPct val="100000"/>
              </a:lnSpc>
              <a:spcBef>
                <a:spcPts val="0"/>
              </a:spcBef>
              <a:buNone/>
              <a:defRPr sz="1568" spc="0" baseline="0">
                <a:solidFill>
                  <a:schemeClr val="tx1"/>
                </a:solidFill>
                <a:latin typeface="+mn-lt"/>
              </a:defRPr>
            </a:lvl1pPr>
          </a:lstStyle>
          <a:p>
            <a:pPr lvl="0"/>
            <a:r>
              <a:rPr lang="en-US" dirty="0"/>
              <a:t>Author name</a:t>
            </a:r>
          </a:p>
          <a:p>
            <a:pPr lvl="0"/>
            <a:r>
              <a:rPr lang="en-US" dirty="0"/>
              <a:t>Date</a:t>
            </a:r>
          </a:p>
        </p:txBody>
      </p:sp>
      <p:pic>
        <p:nvPicPr>
          <p:cNvPr id="6" name="Picture 5">
            <a:extLst>
              <a:ext uri="{FF2B5EF4-FFF2-40B4-BE49-F238E27FC236}">
                <a16:creationId xmlns:a16="http://schemas.microsoft.com/office/drawing/2014/main" id="{9E038D2D-1DAD-4635-91A4-FF50E12092F6}"/>
              </a:ext>
            </a:extLst>
          </p:cNvPr>
          <p:cNvPicPr>
            <a:picLocks noChangeAspect="1"/>
          </p:cNvPicPr>
          <p:nvPr userDrawn="1"/>
        </p:nvPicPr>
        <p:blipFill>
          <a:blip r:embed="rId2"/>
          <a:stretch>
            <a:fillRect/>
          </a:stretch>
        </p:blipFill>
        <p:spPr>
          <a:xfrm>
            <a:off x="237310" y="241380"/>
            <a:ext cx="1279717" cy="573660"/>
          </a:xfrm>
          <a:prstGeom prst="rect">
            <a:avLst/>
          </a:prstGeom>
        </p:spPr>
      </p:pic>
    </p:spTree>
    <p:extLst>
      <p:ext uri="{BB962C8B-B14F-4D97-AF65-F5344CB8AC3E}">
        <p14:creationId xmlns:p14="http://schemas.microsoft.com/office/powerpoint/2010/main" val="39291358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4EFD34-E9DA-4EB6-96BE-8620621A9AE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009888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BF94EA65-2CBF-4A04-9D22-169D8572F347}"/>
              </a:ext>
            </a:extLst>
          </p:cNvPr>
          <p:cNvSpPr>
            <a:spLocks noGrp="1"/>
          </p:cNvSpPr>
          <p:nvPr>
            <p:ph type="body" sz="quarter" idx="12" hasCustomPrompt="1"/>
          </p:nvPr>
        </p:nvSpPr>
        <p:spPr>
          <a:xfrm>
            <a:off x="426423" y="966265"/>
            <a:ext cx="11339774" cy="332399"/>
          </a:xfrm>
        </p:spPr>
        <p:txBody>
          <a:bodyPr wrap="square" lIns="0" tIns="0" rIns="0" bIns="0">
            <a:spAutoFit/>
          </a:bodyPr>
          <a:lstStyle>
            <a:lvl1pPr marL="0" indent="0">
              <a:lnSpc>
                <a:spcPct val="90000"/>
              </a:lnSpc>
              <a:spcBef>
                <a:spcPts val="0"/>
              </a:spcBef>
              <a:spcAft>
                <a:spcPts val="1274"/>
              </a:spcAft>
              <a:buNone/>
              <a:defRPr sz="2400" b="0" i="0">
                <a:solidFill>
                  <a:schemeClr val="tx2"/>
                </a:solidFill>
                <a:latin typeface="+mn-lt"/>
              </a:defRPr>
            </a:lvl1pPr>
            <a:lvl2pPr marL="224097" indent="0">
              <a:lnSpc>
                <a:spcPct val="90000"/>
              </a:lnSpc>
              <a:spcBef>
                <a:spcPts val="0"/>
              </a:spcBef>
              <a:spcAft>
                <a:spcPts val="1274"/>
              </a:spcAft>
              <a:buNone/>
              <a:defRPr sz="1961">
                <a:solidFill>
                  <a:schemeClr val="tx2"/>
                </a:solidFill>
              </a:defRPr>
            </a:lvl2pPr>
            <a:lvl3pPr marL="448193" indent="0">
              <a:spcBef>
                <a:spcPts val="0"/>
              </a:spcBef>
              <a:spcAft>
                <a:spcPts val="1274"/>
              </a:spcAft>
              <a:buNone/>
              <a:defRPr sz="1961"/>
            </a:lvl3pPr>
            <a:lvl4pPr marL="672290" indent="0">
              <a:spcBef>
                <a:spcPts val="0"/>
              </a:spcBef>
              <a:spcAft>
                <a:spcPts val="1274"/>
              </a:spcAft>
              <a:buNone/>
              <a:defRPr sz="1961"/>
            </a:lvl4pPr>
            <a:lvl5pPr marL="896386" indent="0">
              <a:buNone/>
              <a:defRPr/>
            </a:lvl5pPr>
          </a:lstStyle>
          <a:p>
            <a:pPr lvl="0"/>
            <a:r>
              <a:rPr lang="en-US" dirty="0"/>
              <a:t>Subtitle Segoe UI 26pt</a:t>
            </a:r>
          </a:p>
        </p:txBody>
      </p:sp>
      <p:sp>
        <p:nvSpPr>
          <p:cNvPr id="2" name="Title 1">
            <a:extLst>
              <a:ext uri="{FF2B5EF4-FFF2-40B4-BE49-F238E27FC236}">
                <a16:creationId xmlns:a16="http://schemas.microsoft.com/office/drawing/2014/main" id="{E472D8AF-1FC5-4847-9E7D-920E1060728F}"/>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3004790423"/>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mp; body slide (with bullets)">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7318" y="2141394"/>
            <a:ext cx="5555965" cy="1084399"/>
          </a:xfrm>
        </p:spPr>
        <p:txBody>
          <a:bodyPr wrap="square" lIns="0" tIns="0" rIns="0" bIns="0">
            <a:spAutoFit/>
          </a:bodyPr>
          <a:lstStyle>
            <a:lvl1pPr marL="268916" indent="-268916">
              <a:lnSpc>
                <a:spcPct val="100000"/>
              </a:lnSpc>
              <a:spcBef>
                <a:spcPts val="0"/>
              </a:spcBef>
              <a:spcAft>
                <a:spcPts val="1274"/>
              </a:spcAft>
              <a:buClr>
                <a:srgbClr val="000000"/>
              </a:buClr>
              <a:buSzPct val="77000"/>
              <a:buFont typeface="Arial" panose="020B0604020202020204" pitchFamily="34" charset="0"/>
              <a:buChar char="•"/>
              <a:defRPr sz="2000" b="0" i="0">
                <a:solidFill>
                  <a:srgbClr val="000000"/>
                </a:solidFill>
                <a:latin typeface="+mn-lt"/>
              </a:defRPr>
            </a:lvl1pPr>
            <a:lvl2pPr marL="537832" indent="-224097">
              <a:lnSpc>
                <a:spcPct val="90000"/>
              </a:lnSpc>
              <a:spcBef>
                <a:spcPts val="0"/>
              </a:spcBef>
              <a:spcAft>
                <a:spcPts val="1274"/>
              </a:spcAft>
              <a:buClr>
                <a:srgbClr val="000000"/>
              </a:buClr>
              <a:buSzPct val="77000"/>
              <a:buFont typeface="Arial" panose="020B0604020202020204" pitchFamily="34" charset="0"/>
              <a:buChar char="•"/>
              <a:defRPr sz="1600">
                <a:solidFill>
                  <a:srgbClr val="000000"/>
                </a:solidFill>
              </a:defRPr>
            </a:lvl2pPr>
            <a:lvl3pPr marL="806748" indent="-224097">
              <a:spcBef>
                <a:spcPts val="0"/>
              </a:spcBef>
              <a:spcAft>
                <a:spcPts val="1274"/>
              </a:spcAft>
              <a:buClr>
                <a:srgbClr val="000000"/>
              </a:buClr>
              <a:buSzPct val="77000"/>
              <a:buFont typeface="Arial" panose="020B0604020202020204" pitchFamily="34" charset="0"/>
              <a:buChar char="•"/>
              <a:defRPr sz="1600">
                <a:solidFill>
                  <a:srgbClr val="000000"/>
                </a:solidFill>
              </a:defRPr>
            </a:lvl3pPr>
            <a:lvl4pPr marL="672290" indent="0">
              <a:spcBef>
                <a:spcPts val="0"/>
              </a:spcBef>
              <a:spcAft>
                <a:spcPts val="1274"/>
              </a:spcAft>
              <a:buNone/>
              <a:defRPr sz="1961"/>
            </a:lvl4pPr>
            <a:lvl5pPr marL="896386" indent="0">
              <a:buNone/>
              <a:defRPr/>
            </a:lvl5pPr>
          </a:lstStyle>
          <a:p>
            <a:pPr lvl="0"/>
            <a:r>
              <a:rPr lang="en-US" dirty="0"/>
              <a:t>First level Segoe UI 26pt</a:t>
            </a:r>
          </a:p>
          <a:p>
            <a:pPr lvl="1"/>
            <a:r>
              <a:rPr lang="en-US" dirty="0"/>
              <a:t>Second level Segoe UI 20pt</a:t>
            </a:r>
          </a:p>
          <a:p>
            <a:pPr lvl="2"/>
            <a:r>
              <a:rPr lang="en-US" dirty="0"/>
              <a:t>Third level Segoe UI 20pt</a:t>
            </a:r>
          </a:p>
        </p:txBody>
      </p:sp>
      <p:sp>
        <p:nvSpPr>
          <p:cNvPr id="2" name="Title 1">
            <a:extLst>
              <a:ext uri="{FF2B5EF4-FFF2-40B4-BE49-F238E27FC236}">
                <a16:creationId xmlns:a16="http://schemas.microsoft.com/office/drawing/2014/main" id="{9DB85004-280F-4799-80F3-A010178C281A}"/>
              </a:ext>
            </a:extLst>
          </p:cNvPr>
          <p:cNvSpPr>
            <a:spLocks noGrp="1"/>
          </p:cNvSpPr>
          <p:nvPr>
            <p:ph type="title"/>
          </p:nvPr>
        </p:nvSpPr>
        <p:spPr/>
        <p:txBody>
          <a:bodyPr/>
          <a:lstStyle/>
          <a:p>
            <a:r>
              <a:rPr lang="en-US"/>
              <a:t>Click to edit Master title style</a:t>
            </a:r>
          </a:p>
        </p:txBody>
      </p:sp>
      <p:sp>
        <p:nvSpPr>
          <p:cNvPr id="6" name="Text Placeholder 3">
            <a:extLst>
              <a:ext uri="{FF2B5EF4-FFF2-40B4-BE49-F238E27FC236}">
                <a16:creationId xmlns:a16="http://schemas.microsoft.com/office/drawing/2014/main" id="{E3B1789B-555D-46D7-952B-62C662F79DCE}"/>
              </a:ext>
            </a:extLst>
          </p:cNvPr>
          <p:cNvSpPr>
            <a:spLocks noGrp="1"/>
          </p:cNvSpPr>
          <p:nvPr>
            <p:ph type="body" sz="quarter" idx="12" hasCustomPrompt="1"/>
          </p:nvPr>
        </p:nvSpPr>
        <p:spPr>
          <a:xfrm>
            <a:off x="426423" y="966265"/>
            <a:ext cx="11339774" cy="332399"/>
          </a:xfrm>
        </p:spPr>
        <p:txBody>
          <a:bodyPr wrap="square" lIns="0" tIns="0" rIns="0" bIns="0">
            <a:spAutoFit/>
          </a:bodyPr>
          <a:lstStyle>
            <a:lvl1pPr marL="0" indent="0">
              <a:lnSpc>
                <a:spcPct val="90000"/>
              </a:lnSpc>
              <a:spcBef>
                <a:spcPts val="0"/>
              </a:spcBef>
              <a:spcAft>
                <a:spcPts val="1274"/>
              </a:spcAft>
              <a:buNone/>
              <a:defRPr sz="2400" b="0" i="0">
                <a:solidFill>
                  <a:schemeClr val="tx2"/>
                </a:solidFill>
                <a:latin typeface="+mn-lt"/>
              </a:defRPr>
            </a:lvl1pPr>
            <a:lvl2pPr marL="224097" indent="0">
              <a:lnSpc>
                <a:spcPct val="90000"/>
              </a:lnSpc>
              <a:spcBef>
                <a:spcPts val="0"/>
              </a:spcBef>
              <a:spcAft>
                <a:spcPts val="1274"/>
              </a:spcAft>
              <a:buNone/>
              <a:defRPr sz="1961">
                <a:solidFill>
                  <a:schemeClr val="tx2"/>
                </a:solidFill>
              </a:defRPr>
            </a:lvl2pPr>
            <a:lvl3pPr marL="448193" indent="0">
              <a:spcBef>
                <a:spcPts val="0"/>
              </a:spcBef>
              <a:spcAft>
                <a:spcPts val="1274"/>
              </a:spcAft>
              <a:buNone/>
              <a:defRPr sz="1961"/>
            </a:lvl3pPr>
            <a:lvl4pPr marL="672290" indent="0">
              <a:spcBef>
                <a:spcPts val="0"/>
              </a:spcBef>
              <a:spcAft>
                <a:spcPts val="1274"/>
              </a:spcAft>
              <a:buNone/>
              <a:defRPr sz="1961"/>
            </a:lvl4pPr>
            <a:lvl5pPr marL="896386" indent="0">
              <a:buNone/>
              <a:defRPr/>
            </a:lvl5pPr>
          </a:lstStyle>
          <a:p>
            <a:pPr lvl="0"/>
            <a:r>
              <a:rPr lang="en-US" dirty="0"/>
              <a:t>Subtitle Segoe UI 26pt</a:t>
            </a:r>
          </a:p>
        </p:txBody>
      </p:sp>
    </p:spTree>
    <p:extLst>
      <p:ext uri="{BB962C8B-B14F-4D97-AF65-F5344CB8AC3E}">
        <p14:creationId xmlns:p14="http://schemas.microsoft.com/office/powerpoint/2010/main" val="3389826371"/>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title black">
    <p:bg>
      <p:bgRef idx="1001">
        <a:schemeClr val="bg1"/>
      </p:bgRef>
    </p:bg>
    <p:spTree>
      <p:nvGrpSpPr>
        <p:cNvPr id="1" name=""/>
        <p:cNvGrpSpPr/>
        <p:nvPr/>
      </p:nvGrpSpPr>
      <p:grpSpPr>
        <a:xfrm>
          <a:off x="0" y="0"/>
          <a:ext cx="0" cy="0"/>
          <a:chOff x="0" y="0"/>
          <a:chExt cx="0" cy="0"/>
        </a:xfrm>
      </p:grpSpPr>
      <p:sp>
        <p:nvSpPr>
          <p:cNvPr id="36" name="Title 35"/>
          <p:cNvSpPr>
            <a:spLocks noGrp="1"/>
          </p:cNvSpPr>
          <p:nvPr>
            <p:ph type="title" hasCustomPrompt="1"/>
          </p:nvPr>
        </p:nvSpPr>
        <p:spPr>
          <a:xfrm>
            <a:off x="426425" y="1184319"/>
            <a:ext cx="7477989" cy="3535032"/>
          </a:xfrm>
          <a:noFill/>
        </p:spPr>
        <p:txBody>
          <a:bodyPr vert="horz" wrap="square" lIns="0" tIns="0" rIns="0" bIns="0" rtlCol="0" anchor="t" anchorCtr="0">
            <a:noAutofit/>
          </a:bodyPr>
          <a:lstStyle>
            <a:lvl1pPr>
              <a:lnSpc>
                <a:spcPct val="90000"/>
              </a:lnSpc>
              <a:defRPr lang="en-US" sz="5294" spc="-147" dirty="0">
                <a:solidFill>
                  <a:schemeClr val="tx1"/>
                </a:solidFill>
              </a:defRPr>
            </a:lvl1pPr>
          </a:lstStyle>
          <a:p>
            <a:pPr marL="0" lvl="0">
              <a:lnSpc>
                <a:spcPts val="5490"/>
              </a:lnSpc>
            </a:pPr>
            <a:r>
              <a:rPr lang="en-US" dirty="0"/>
              <a:t>Section title</a:t>
            </a:r>
          </a:p>
        </p:txBody>
      </p:sp>
    </p:spTree>
    <p:extLst>
      <p:ext uri="{BB962C8B-B14F-4D97-AF65-F5344CB8AC3E}">
        <p14:creationId xmlns:p14="http://schemas.microsoft.com/office/powerpoint/2010/main" val="242490705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losing dark gray">
    <p:bg>
      <p:bgRef idx="1001">
        <a:schemeClr val="bg1"/>
      </p:bgRef>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userDrawn="1"/>
        </p:nvSpPr>
        <p:spPr bwMode="blackWhite">
          <a:xfrm>
            <a:off x="428494" y="6318462"/>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748" eaLnBrk="0" hangingPunct="0"/>
            <a:r>
              <a:rPr lang="en-US" sz="686" dirty="0">
                <a:solidFill>
                  <a:schemeClr val="tx1"/>
                </a:solidFill>
                <a:cs typeface="Segoe UI" pitchFamily="34" charset="0"/>
              </a:rPr>
              <a:t>© Copyright Microsoft Corporation. All rights reserved. </a:t>
            </a:r>
          </a:p>
        </p:txBody>
      </p:sp>
      <p:pic>
        <p:nvPicPr>
          <p:cNvPr id="4" name="Picture 3">
            <a:extLst>
              <a:ext uri="{FF2B5EF4-FFF2-40B4-BE49-F238E27FC236}">
                <a16:creationId xmlns:a16="http://schemas.microsoft.com/office/drawing/2014/main" id="{E0B031D2-4655-4BFE-8E2E-4966C2953EF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4960" t="33254" r="14942" b="33412"/>
          <a:stretch/>
        </p:blipFill>
        <p:spPr>
          <a:xfrm>
            <a:off x="428682" y="3204862"/>
            <a:ext cx="2102988" cy="448276"/>
          </a:xfrm>
          <a:prstGeom prst="rect">
            <a:avLst/>
          </a:prstGeom>
        </p:spPr>
      </p:pic>
    </p:spTree>
    <p:extLst>
      <p:ext uri="{BB962C8B-B14F-4D97-AF65-F5344CB8AC3E}">
        <p14:creationId xmlns:p14="http://schemas.microsoft.com/office/powerpoint/2010/main" val="310720303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6424" y="435824"/>
            <a:ext cx="11336039" cy="443198"/>
          </a:xfrm>
          <a:prstGeom prst="rect">
            <a:avLst/>
          </a:prstGeom>
        </p:spPr>
        <p:txBody>
          <a:bodyPr vert="horz" wrap="square" lIns="0" tIns="0" rIns="0" bIns="0" rtlCol="0" anchor="t">
            <a:noAutofit/>
          </a:bodyPr>
          <a:lstStyle/>
          <a:p>
            <a:r>
              <a:rPr lang="en-US" dirty="0"/>
              <a:t>Click to edit Master title style</a:t>
            </a:r>
          </a:p>
        </p:txBody>
      </p:sp>
      <p:sp>
        <p:nvSpPr>
          <p:cNvPr id="4" name="Text Placeholder 3"/>
          <p:cNvSpPr>
            <a:spLocks noGrp="1"/>
          </p:cNvSpPr>
          <p:nvPr>
            <p:ph type="body" idx="1"/>
          </p:nvPr>
        </p:nvSpPr>
        <p:spPr>
          <a:xfrm>
            <a:off x="437319" y="1866615"/>
            <a:ext cx="11336039" cy="1276484"/>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rot="5400000">
            <a:off x="9688817" y="3012080"/>
            <a:ext cx="6858623" cy="833218"/>
          </a:xfrm>
          <a:prstGeom prst="rect">
            <a:avLst/>
          </a:prstGeom>
        </p:spPr>
      </p:pic>
      <p:pic>
        <p:nvPicPr>
          <p:cNvPr id="10" name="Picture 9">
            <a:extLst>
              <a:ext uri="{FF2B5EF4-FFF2-40B4-BE49-F238E27FC236}">
                <a16:creationId xmlns:a16="http://schemas.microsoft.com/office/drawing/2014/main" id="{5F66C9DB-A981-45BC-B811-A6F95811A81C}"/>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rot="5400000">
            <a:off x="9039878" y="3221594"/>
            <a:ext cx="6858000" cy="414812"/>
          </a:xfrm>
          <a:prstGeom prst="rect">
            <a:avLst/>
          </a:prstGeom>
        </p:spPr>
      </p:pic>
    </p:spTree>
    <p:extLst>
      <p:ext uri="{BB962C8B-B14F-4D97-AF65-F5344CB8AC3E}">
        <p14:creationId xmlns:p14="http://schemas.microsoft.com/office/powerpoint/2010/main" val="2137495380"/>
      </p:ext>
    </p:extLst>
  </p:cSld>
  <p:clrMap bg1="lt1" tx1="dk1" bg2="lt2" tx2="dk2" accent1="accent1" accent2="accent2" accent3="accent3" accent4="accent4" accent5="accent5" accent6="accent6" hlink="hlink" folHlink="folHlink"/>
  <p:sldLayoutIdLst>
    <p:sldLayoutId id="2147483867" r:id="rId1"/>
    <p:sldLayoutId id="2147483871" r:id="rId2"/>
    <p:sldLayoutId id="2147484031" r:id="rId3"/>
    <p:sldLayoutId id="2147484032" r:id="rId4"/>
    <p:sldLayoutId id="2147483881" r:id="rId5"/>
    <p:sldLayoutId id="2147484030" r:id="rId6"/>
  </p:sldLayoutIdLst>
  <p:transition>
    <p:fade/>
  </p:transition>
  <p:txStyles>
    <p:titleStyle>
      <a:lvl1pPr algn="l" defTabSz="914367" rtl="0" eaLnBrk="1" latinLnBrk="0" hangingPunct="1">
        <a:lnSpc>
          <a:spcPct val="90000"/>
        </a:lnSpc>
        <a:spcBef>
          <a:spcPct val="0"/>
        </a:spcBef>
        <a:buNone/>
        <a:defRPr lang="en-US" sz="3200" b="0" kern="1200" cap="none" spc="0" baseline="0" dirty="0" smtClean="0">
          <a:ln w="3175">
            <a:noFill/>
          </a:ln>
          <a:solidFill>
            <a:srgbClr val="000000"/>
          </a:solidFill>
          <a:effectLst/>
          <a:latin typeface="+mj-lt"/>
          <a:ea typeface="+mn-ea"/>
          <a:cs typeface="Segoe UI" pitchFamily="34" charset="0"/>
        </a:defRPr>
      </a:lvl1pPr>
    </p:titleStyle>
    <p:bodyStyle>
      <a:lvl1pPr marL="0"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2549" kern="1200" spc="0" baseline="0">
          <a:solidFill>
            <a:srgbClr val="000000"/>
          </a:solidFill>
          <a:latin typeface="+mn-lt"/>
          <a:ea typeface="+mn-ea"/>
          <a:cs typeface="+mn-cs"/>
        </a:defRPr>
      </a:lvl1pPr>
      <a:lvl2pPr marL="224097"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961" kern="1200" spc="0" baseline="0">
          <a:solidFill>
            <a:srgbClr val="000000"/>
          </a:solidFill>
          <a:latin typeface="+mn-lt"/>
          <a:ea typeface="+mn-ea"/>
          <a:cs typeface="+mn-cs"/>
        </a:defRPr>
      </a:lvl2pPr>
      <a:lvl3pPr marL="448193"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568" kern="1200" spc="0" baseline="0">
          <a:solidFill>
            <a:srgbClr val="000000"/>
          </a:solidFill>
          <a:latin typeface="+mn-lt"/>
          <a:ea typeface="+mn-ea"/>
          <a:cs typeface="+mn-cs"/>
        </a:defRPr>
      </a:lvl3pPr>
      <a:lvl4pPr marL="672290"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568" kern="1200" spc="0" baseline="0">
          <a:solidFill>
            <a:srgbClr val="000000"/>
          </a:solidFill>
          <a:latin typeface="+mn-lt"/>
          <a:ea typeface="+mn-ea"/>
          <a:cs typeface="+mn-cs"/>
        </a:defRPr>
      </a:lvl4pPr>
      <a:lvl5pPr marL="896386"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568" kern="1200" spc="0" baseline="0">
          <a:solidFill>
            <a:srgbClr val="000000"/>
          </a:soli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373">
          <p15:clr>
            <a:srgbClr val="C35EA4"/>
          </p15:clr>
        </p15:guide>
        <p15:guide id="4" pos="1517">
          <p15:clr>
            <a:srgbClr val="C35EA4"/>
          </p15:clr>
        </p15:guide>
        <p15:guide id="5" pos="2608">
          <p15:clr>
            <a:srgbClr val="C35EA4"/>
          </p15:clr>
        </p15:guide>
        <p15:guide id="6" pos="2751">
          <p15:clr>
            <a:srgbClr val="C35EA4"/>
          </p15:clr>
        </p15:guide>
        <p15:guide id="7" pos="7416">
          <p15:clr>
            <a:srgbClr val="C35EA4"/>
          </p15:clr>
        </p15:guide>
        <p15:guide id="8" pos="3989">
          <p15:clr>
            <a:srgbClr val="C35EA4"/>
          </p15:clr>
        </p15:guide>
        <p15:guide id="9" pos="5079">
          <p15:clr>
            <a:srgbClr val="C35EA4"/>
          </p15:clr>
        </p15:guide>
        <p15:guide id="10" pos="5222">
          <p15:clr>
            <a:srgbClr val="C35EA4"/>
          </p15:clr>
        </p15:guide>
        <p15:guide id="11" pos="6317">
          <p15:clr>
            <a:srgbClr val="C35EA4"/>
          </p15:clr>
        </p15:guide>
        <p15:guide id="12" pos="6460">
          <p15:clr>
            <a:srgbClr val="C35EA4"/>
          </p15:clr>
        </p15:guide>
        <p15:guide id="16" pos="274">
          <p15:clr>
            <a:srgbClr val="F26B43"/>
          </p15:clr>
        </p15:guide>
        <p15:guide id="17" pos="7558">
          <p15:clr>
            <a:srgbClr val="F26B43"/>
          </p15:clr>
        </p15:guide>
        <p15:guide id="18" orient="horz" pos="758">
          <p15:clr>
            <a:srgbClr val="5ACBF0"/>
          </p15:clr>
        </p15:guide>
        <p15:guide id="19" orient="horz" pos="1372">
          <p15:clr>
            <a:srgbClr val="5ACBF0"/>
          </p15:clr>
        </p15:guide>
        <p15:guide id="20" orient="horz" pos="612">
          <p15:clr>
            <a:srgbClr val="5ACBF0"/>
          </p15:clr>
        </p15:guide>
        <p15:guide id="21" orient="horz" pos="1515">
          <p15:clr>
            <a:srgbClr val="5ACBF0"/>
          </p15:clr>
        </p15:guide>
        <p15:guide id="22" orient="horz" pos="2127">
          <p15:clr>
            <a:srgbClr val="5ACBF0"/>
          </p15:clr>
        </p15:guide>
        <p15:guide id="23" orient="horz" pos="2275">
          <p15:clr>
            <a:srgbClr val="5ACBF0"/>
          </p15:clr>
        </p15:guide>
        <p15:guide id="25" orient="horz" pos="280">
          <p15:clr>
            <a:srgbClr val="F26B43"/>
          </p15:clr>
        </p15:guide>
        <p15:guide id="26" orient="horz" pos="4127">
          <p15:clr>
            <a:srgbClr val="F26B43"/>
          </p15:clr>
        </p15:guide>
        <p15:guide id="27" orient="horz" pos="2889">
          <p15:clr>
            <a:srgbClr val="5ACBF0"/>
          </p15:clr>
        </p15:guide>
        <p15:guide id="28" orient="horz" pos="3032">
          <p15:clr>
            <a:srgbClr val="5ACBF0"/>
          </p15:clr>
        </p15:guide>
        <p15:guide id="29" orient="horz" pos="3648">
          <p15:clr>
            <a:srgbClr val="5ACBF0"/>
          </p15:clr>
        </p15:guide>
        <p15:guide id="30" orient="horz" pos="3792">
          <p15:clr>
            <a:srgbClr val="5ACBF0"/>
          </p15:clr>
        </p15:guide>
        <p15:guide id="31" pos="3840">
          <p15:clr>
            <a:srgbClr val="F26B43"/>
          </p15:clr>
        </p15:guide>
        <p15:guide id="32" orient="horz" pos="405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13.png"/><Relationship Id="rId7" Type="http://schemas.openxmlformats.org/officeDocument/2006/relationships/image" Target="../media/image9.png"/><Relationship Id="rId12" Type="http://schemas.openxmlformats.org/officeDocument/2006/relationships/image" Target="../media/image12.sv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6.svg"/><Relationship Id="rId11" Type="http://schemas.openxmlformats.org/officeDocument/2006/relationships/image" Target="../media/image11.png"/><Relationship Id="rId5" Type="http://schemas.openxmlformats.org/officeDocument/2006/relationships/image" Target="../media/image15.png"/><Relationship Id="rId10" Type="http://schemas.openxmlformats.org/officeDocument/2006/relationships/image" Target="../media/image8.svg"/><Relationship Id="rId4" Type="http://schemas.openxmlformats.org/officeDocument/2006/relationships/image" Target="../media/image14.svg"/><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31.png"/><Relationship Id="rId18" Type="http://schemas.openxmlformats.org/officeDocument/2006/relationships/image" Target="../media/image36.sv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svg"/><Relationship Id="rId17" Type="http://schemas.openxmlformats.org/officeDocument/2006/relationships/image" Target="../media/image35.png"/><Relationship Id="rId2" Type="http://schemas.openxmlformats.org/officeDocument/2006/relationships/notesSlide" Target="../notesSlides/notesSlide6.xml"/><Relationship Id="rId16" Type="http://schemas.openxmlformats.org/officeDocument/2006/relationships/image" Target="../media/image34.svg"/><Relationship Id="rId1" Type="http://schemas.openxmlformats.org/officeDocument/2006/relationships/slideLayout" Target="../slideLayouts/slideLayout2.xml"/><Relationship Id="rId6" Type="http://schemas.openxmlformats.org/officeDocument/2006/relationships/image" Target="../media/image24.sv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 Id="rId14" Type="http://schemas.openxmlformats.org/officeDocument/2006/relationships/image" Target="../media/image32.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0.svg"/><Relationship Id="rId7" Type="http://schemas.openxmlformats.org/officeDocument/2006/relationships/image" Target="../media/image38.svg"/><Relationship Id="rId2" Type="http://schemas.openxmlformats.org/officeDocument/2006/relationships/image" Target="../media/image39.png"/><Relationship Id="rId1" Type="http://schemas.openxmlformats.org/officeDocument/2006/relationships/slideLayout" Target="../slideLayouts/slideLayout4.xml"/><Relationship Id="rId6" Type="http://schemas.openxmlformats.org/officeDocument/2006/relationships/image" Target="../media/image37.png"/><Relationship Id="rId5" Type="http://schemas.openxmlformats.org/officeDocument/2006/relationships/image" Target="../media/image42.svg"/><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svg"/><Relationship Id="rId7" Type="http://schemas.openxmlformats.org/officeDocument/2006/relationships/image" Target="../media/image50.svg"/><Relationship Id="rId2" Type="http://schemas.openxmlformats.org/officeDocument/2006/relationships/image" Target="../media/image45.png"/><Relationship Id="rId1" Type="http://schemas.openxmlformats.org/officeDocument/2006/relationships/slideLayout" Target="../slideLayouts/slideLayout3.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 Id="rId9" Type="http://schemas.openxmlformats.org/officeDocument/2006/relationships/image" Target="../media/image52.svg"/></Relationships>
</file>

<file path=ppt/slides/_rels/slide18.xml.rels><?xml version="1.0" encoding="UTF-8" standalone="yes"?>
<Relationships xmlns="http://schemas.openxmlformats.org/package/2006/relationships"><Relationship Id="rId3" Type="http://schemas.openxmlformats.org/officeDocument/2006/relationships/image" Target="../media/image46.svg"/><Relationship Id="rId7" Type="http://schemas.openxmlformats.org/officeDocument/2006/relationships/image" Target="../media/image55.svg"/><Relationship Id="rId2" Type="http://schemas.openxmlformats.org/officeDocument/2006/relationships/image" Target="../media/image45.png"/><Relationship Id="rId1" Type="http://schemas.openxmlformats.org/officeDocument/2006/relationships/slideLayout" Target="../slideLayouts/slideLayout3.xml"/><Relationship Id="rId6" Type="http://schemas.openxmlformats.org/officeDocument/2006/relationships/image" Target="../media/image54.png"/><Relationship Id="rId5" Type="http://schemas.openxmlformats.org/officeDocument/2006/relationships/image" Target="../media/image53.svg"/><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0.sv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FABC3-865D-DA4B-B747-486C1A44FAD6}"/>
              </a:ext>
            </a:extLst>
          </p:cNvPr>
          <p:cNvSpPr>
            <a:spLocks noGrp="1"/>
          </p:cNvSpPr>
          <p:nvPr>
            <p:ph type="title"/>
          </p:nvPr>
        </p:nvSpPr>
        <p:spPr/>
        <p:txBody>
          <a:bodyPr/>
          <a:lstStyle/>
          <a:p>
            <a:r>
              <a:rPr lang="en-US" sz="4800" dirty="0"/>
              <a:t>Azure Synapse Analytics + Power BI</a:t>
            </a:r>
            <a:br>
              <a:rPr lang="en-US" sz="4800" dirty="0"/>
            </a:br>
            <a:r>
              <a:rPr lang="en-US" sz="3600" spc="-50" dirty="0">
                <a:solidFill>
                  <a:schemeClr val="accent1"/>
                </a:solidFill>
              </a:rPr>
              <a:t>Better Together</a:t>
            </a:r>
            <a:endParaRPr lang="en-US" sz="2400" spc="-50" dirty="0">
              <a:solidFill>
                <a:schemeClr val="accent1"/>
              </a:solidFill>
            </a:endParaRPr>
          </a:p>
        </p:txBody>
      </p:sp>
      <p:sp>
        <p:nvSpPr>
          <p:cNvPr id="3" name="Text Placeholder 2">
            <a:extLst>
              <a:ext uri="{FF2B5EF4-FFF2-40B4-BE49-F238E27FC236}">
                <a16:creationId xmlns:a16="http://schemas.microsoft.com/office/drawing/2014/main" id="{88CEF7FE-1080-4119-896C-60B45FEE0018}"/>
              </a:ext>
            </a:extLst>
          </p:cNvPr>
          <p:cNvSpPr>
            <a:spLocks noGrp="1"/>
          </p:cNvSpPr>
          <p:nvPr>
            <p:ph type="body" sz="quarter" idx="12"/>
          </p:nvPr>
        </p:nvSpPr>
        <p:spPr/>
        <p:txBody>
          <a:bodyPr/>
          <a:lstStyle/>
          <a:p>
            <a:r>
              <a:rPr lang="en-US" dirty="0"/>
              <a:t>{Partner Company Name}</a:t>
            </a:r>
          </a:p>
          <a:p>
            <a:r>
              <a:rPr lang="en-US" dirty="0"/>
              <a:t>{Presenter Name}</a:t>
            </a:r>
          </a:p>
          <a:p>
            <a:r>
              <a:rPr lang="en-US" dirty="0"/>
              <a:t>{Presenter Title}</a:t>
            </a:r>
          </a:p>
        </p:txBody>
      </p:sp>
    </p:spTree>
    <p:extLst>
      <p:ext uri="{BB962C8B-B14F-4D97-AF65-F5344CB8AC3E}">
        <p14:creationId xmlns:p14="http://schemas.microsoft.com/office/powerpoint/2010/main" val="2664589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2B16838C-3495-BC4F-93EE-67EBF0A201D7}"/>
              </a:ext>
            </a:extLst>
          </p:cNvPr>
          <p:cNvGrpSpPr/>
          <p:nvPr/>
        </p:nvGrpSpPr>
        <p:grpSpPr>
          <a:xfrm>
            <a:off x="1971534" y="2284041"/>
            <a:ext cx="8620939" cy="3356382"/>
            <a:chOff x="1971534" y="2284041"/>
            <a:chExt cx="8620939" cy="3356382"/>
          </a:xfrm>
        </p:grpSpPr>
        <p:cxnSp>
          <p:nvCxnSpPr>
            <p:cNvPr id="122" name="Straight Arrow Connector 121">
              <a:extLst>
                <a:ext uri="{FF2B5EF4-FFF2-40B4-BE49-F238E27FC236}">
                  <a16:creationId xmlns:a16="http://schemas.microsoft.com/office/drawing/2014/main" id="{C8C9F2D5-04D5-E24E-ACA8-5B149CE0293A}"/>
                </a:ext>
              </a:extLst>
            </p:cNvPr>
            <p:cNvCxnSpPr>
              <a:cxnSpLocks/>
            </p:cNvCxnSpPr>
            <p:nvPr/>
          </p:nvCxnSpPr>
          <p:spPr>
            <a:xfrm flipV="1">
              <a:off x="7681810" y="4401220"/>
              <a:ext cx="0" cy="257167"/>
            </a:xfrm>
            <a:prstGeom prst="straightConnector1">
              <a:avLst/>
            </a:prstGeom>
            <a:noFill/>
            <a:ln w="19050" cap="flat" cmpd="sng" algn="ctr">
              <a:solidFill>
                <a:srgbClr val="000000"/>
              </a:solidFill>
              <a:prstDash val="solid"/>
              <a:headEnd type="none" w="lg" len="med"/>
              <a:tailEnd type="triangle" w="med" len="med"/>
            </a:ln>
            <a:effectLst/>
          </p:spPr>
        </p:cxnSp>
        <p:cxnSp>
          <p:nvCxnSpPr>
            <p:cNvPr id="238" name="Straight Arrow Connector 237">
              <a:extLst>
                <a:ext uri="{FF2B5EF4-FFF2-40B4-BE49-F238E27FC236}">
                  <a16:creationId xmlns:a16="http://schemas.microsoft.com/office/drawing/2014/main" id="{4072A417-F11B-6E49-ABB3-8BD1B668D673}"/>
                </a:ext>
              </a:extLst>
            </p:cNvPr>
            <p:cNvCxnSpPr>
              <a:cxnSpLocks/>
            </p:cNvCxnSpPr>
            <p:nvPr/>
          </p:nvCxnSpPr>
          <p:spPr>
            <a:xfrm flipV="1">
              <a:off x="10592473" y="2996014"/>
              <a:ext cx="0" cy="418955"/>
            </a:xfrm>
            <a:prstGeom prst="straightConnector1">
              <a:avLst/>
            </a:prstGeom>
            <a:noFill/>
            <a:ln w="19050" cap="flat" cmpd="sng" algn="ctr">
              <a:solidFill>
                <a:srgbClr val="000000"/>
              </a:solidFill>
              <a:prstDash val="solid"/>
              <a:headEnd type="none" w="lg" len="med"/>
              <a:tailEnd type="triangle" w="med" len="med"/>
            </a:ln>
            <a:effectLst/>
          </p:spPr>
        </p:cxnSp>
        <p:cxnSp>
          <p:nvCxnSpPr>
            <p:cNvPr id="237" name="Straight Arrow Connector 236">
              <a:extLst>
                <a:ext uri="{FF2B5EF4-FFF2-40B4-BE49-F238E27FC236}">
                  <a16:creationId xmlns:a16="http://schemas.microsoft.com/office/drawing/2014/main" id="{251B9A0D-7A2B-EB4F-880F-7803E03BFAE0}"/>
                </a:ext>
              </a:extLst>
            </p:cNvPr>
            <p:cNvCxnSpPr>
              <a:cxnSpLocks/>
            </p:cNvCxnSpPr>
            <p:nvPr/>
          </p:nvCxnSpPr>
          <p:spPr>
            <a:xfrm>
              <a:off x="8799687" y="2284041"/>
              <a:ext cx="515471" cy="0"/>
            </a:xfrm>
            <a:prstGeom prst="straightConnector1">
              <a:avLst/>
            </a:prstGeom>
            <a:noFill/>
            <a:ln w="19050" cap="flat" cmpd="sng" algn="ctr">
              <a:solidFill>
                <a:srgbClr val="000000"/>
              </a:solidFill>
              <a:prstDash val="solid"/>
              <a:headEnd type="none" w="lg" len="med"/>
              <a:tailEnd type="triangle" w="med" len="med"/>
            </a:ln>
            <a:effectLst/>
          </p:spPr>
        </p:cxnSp>
        <p:cxnSp>
          <p:nvCxnSpPr>
            <p:cNvPr id="229" name="Straight Arrow Connector 228">
              <a:extLst>
                <a:ext uri="{FF2B5EF4-FFF2-40B4-BE49-F238E27FC236}">
                  <a16:creationId xmlns:a16="http://schemas.microsoft.com/office/drawing/2014/main" id="{08463DC6-A553-CC4A-A34B-96B9563B61B2}"/>
                </a:ext>
              </a:extLst>
            </p:cNvPr>
            <p:cNvCxnSpPr>
              <a:cxnSpLocks/>
            </p:cNvCxnSpPr>
            <p:nvPr/>
          </p:nvCxnSpPr>
          <p:spPr>
            <a:xfrm>
              <a:off x="8799687" y="3823338"/>
              <a:ext cx="515471" cy="0"/>
            </a:xfrm>
            <a:prstGeom prst="straightConnector1">
              <a:avLst/>
            </a:prstGeom>
            <a:noFill/>
            <a:ln w="19050" cap="flat" cmpd="sng" algn="ctr">
              <a:solidFill>
                <a:srgbClr val="000000"/>
              </a:solidFill>
              <a:prstDash val="solid"/>
              <a:headEnd type="none" w="lg" len="med"/>
              <a:tailEnd type="triangle" w="med" len="med"/>
            </a:ln>
            <a:effectLst/>
          </p:spPr>
        </p:cxnSp>
        <p:cxnSp>
          <p:nvCxnSpPr>
            <p:cNvPr id="214" name="Straight Arrow Connector 213">
              <a:extLst>
                <a:ext uri="{FF2B5EF4-FFF2-40B4-BE49-F238E27FC236}">
                  <a16:creationId xmlns:a16="http://schemas.microsoft.com/office/drawing/2014/main" id="{1470A315-D340-9D4B-B708-F53C7EA74C38}"/>
                </a:ext>
              </a:extLst>
            </p:cNvPr>
            <p:cNvCxnSpPr>
              <a:cxnSpLocks/>
            </p:cNvCxnSpPr>
            <p:nvPr/>
          </p:nvCxnSpPr>
          <p:spPr>
            <a:xfrm>
              <a:off x="4619687" y="2943803"/>
              <a:ext cx="0" cy="257167"/>
            </a:xfrm>
            <a:prstGeom prst="straightConnector1">
              <a:avLst/>
            </a:prstGeom>
            <a:noFill/>
            <a:ln w="19050" cap="flat" cmpd="sng" algn="ctr">
              <a:solidFill>
                <a:srgbClr val="000000"/>
              </a:solidFill>
              <a:prstDash val="solid"/>
              <a:headEnd type="none" w="lg" len="med"/>
              <a:tailEnd type="triangle" w="med" len="med"/>
            </a:ln>
            <a:effectLst/>
          </p:spPr>
        </p:cxnSp>
        <p:cxnSp>
          <p:nvCxnSpPr>
            <p:cNvPr id="233" name="Straight Arrow Connector 232">
              <a:extLst>
                <a:ext uri="{FF2B5EF4-FFF2-40B4-BE49-F238E27FC236}">
                  <a16:creationId xmlns:a16="http://schemas.microsoft.com/office/drawing/2014/main" id="{E6602730-143B-A84C-BA40-157B615B17B1}"/>
                </a:ext>
              </a:extLst>
            </p:cNvPr>
            <p:cNvCxnSpPr>
              <a:cxnSpLocks/>
            </p:cNvCxnSpPr>
            <p:nvPr/>
          </p:nvCxnSpPr>
          <p:spPr>
            <a:xfrm flipV="1">
              <a:off x="4342156" y="4401220"/>
              <a:ext cx="0" cy="257167"/>
            </a:xfrm>
            <a:prstGeom prst="straightConnector1">
              <a:avLst/>
            </a:prstGeom>
            <a:noFill/>
            <a:ln w="19050" cap="flat" cmpd="sng" algn="ctr">
              <a:solidFill>
                <a:srgbClr val="000000"/>
              </a:solidFill>
              <a:prstDash val="solid"/>
              <a:headEnd type="none" w="lg" len="med"/>
              <a:tailEnd type="triangle" w="med" len="med"/>
            </a:ln>
            <a:effectLst/>
          </p:spPr>
        </p:cxnSp>
        <p:cxnSp>
          <p:nvCxnSpPr>
            <p:cNvPr id="234" name="Straight Arrow Connector 233">
              <a:extLst>
                <a:ext uri="{FF2B5EF4-FFF2-40B4-BE49-F238E27FC236}">
                  <a16:creationId xmlns:a16="http://schemas.microsoft.com/office/drawing/2014/main" id="{60FDE4F6-DFBF-C54A-9CBC-012986AE128F}"/>
                </a:ext>
              </a:extLst>
            </p:cNvPr>
            <p:cNvCxnSpPr>
              <a:cxnSpLocks/>
            </p:cNvCxnSpPr>
            <p:nvPr/>
          </p:nvCxnSpPr>
          <p:spPr>
            <a:xfrm>
              <a:off x="4897217" y="4268606"/>
              <a:ext cx="0" cy="330399"/>
            </a:xfrm>
            <a:prstGeom prst="straightConnector1">
              <a:avLst/>
            </a:prstGeom>
            <a:noFill/>
            <a:ln w="19050" cap="flat" cmpd="sng" algn="ctr">
              <a:solidFill>
                <a:srgbClr val="000000"/>
              </a:solidFill>
              <a:prstDash val="solid"/>
              <a:headEnd type="none" w="lg" len="med"/>
              <a:tailEnd type="triangle" w="med" len="med"/>
            </a:ln>
            <a:effectLst/>
          </p:spPr>
        </p:cxnSp>
        <p:cxnSp>
          <p:nvCxnSpPr>
            <p:cNvPr id="213" name="Straight Arrow Connector 212">
              <a:extLst>
                <a:ext uri="{FF2B5EF4-FFF2-40B4-BE49-F238E27FC236}">
                  <a16:creationId xmlns:a16="http://schemas.microsoft.com/office/drawing/2014/main" id="{CA79B3BB-E58D-C841-8007-DD2C320935F2}"/>
                </a:ext>
              </a:extLst>
            </p:cNvPr>
            <p:cNvCxnSpPr>
              <a:cxnSpLocks/>
            </p:cNvCxnSpPr>
            <p:nvPr/>
          </p:nvCxnSpPr>
          <p:spPr>
            <a:xfrm>
              <a:off x="2153606" y="2284041"/>
              <a:ext cx="1188720" cy="0"/>
            </a:xfrm>
            <a:prstGeom prst="straightConnector1">
              <a:avLst/>
            </a:prstGeom>
            <a:noFill/>
            <a:ln w="19050" cap="flat" cmpd="sng" algn="ctr">
              <a:solidFill>
                <a:srgbClr val="000000"/>
              </a:solidFill>
              <a:prstDash val="solid"/>
              <a:headEnd type="none" w="lg" len="med"/>
              <a:tailEnd type="triangle" w="med" len="med"/>
            </a:ln>
            <a:effectLst/>
          </p:spPr>
        </p:cxnSp>
        <p:cxnSp>
          <p:nvCxnSpPr>
            <p:cNvPr id="228" name="Straight Arrow Connector 227">
              <a:extLst>
                <a:ext uri="{FF2B5EF4-FFF2-40B4-BE49-F238E27FC236}">
                  <a16:creationId xmlns:a16="http://schemas.microsoft.com/office/drawing/2014/main" id="{B92FF98C-0B44-9340-B8CA-D4C61F0118D5}"/>
                </a:ext>
              </a:extLst>
            </p:cNvPr>
            <p:cNvCxnSpPr>
              <a:cxnSpLocks/>
            </p:cNvCxnSpPr>
            <p:nvPr/>
          </p:nvCxnSpPr>
          <p:spPr>
            <a:xfrm>
              <a:off x="5818509" y="3700720"/>
              <a:ext cx="515471" cy="0"/>
            </a:xfrm>
            <a:prstGeom prst="straightConnector1">
              <a:avLst/>
            </a:prstGeom>
            <a:noFill/>
            <a:ln w="19050" cap="flat" cmpd="sng" algn="ctr">
              <a:solidFill>
                <a:srgbClr val="000000"/>
              </a:solidFill>
              <a:prstDash val="solid"/>
              <a:headEnd type="none" w="lg" len="med"/>
              <a:tailEnd type="triangle" w="med" len="med"/>
            </a:ln>
            <a:effectLst/>
          </p:spPr>
        </p:cxnSp>
        <p:cxnSp>
          <p:nvCxnSpPr>
            <p:cNvPr id="235" name="Straight Arrow Connector 234">
              <a:extLst>
                <a:ext uri="{FF2B5EF4-FFF2-40B4-BE49-F238E27FC236}">
                  <a16:creationId xmlns:a16="http://schemas.microsoft.com/office/drawing/2014/main" id="{0EC1948B-BBC9-DC47-92C3-235DDD1CABEC}"/>
                </a:ext>
              </a:extLst>
            </p:cNvPr>
            <p:cNvCxnSpPr>
              <a:cxnSpLocks/>
            </p:cNvCxnSpPr>
            <p:nvPr/>
          </p:nvCxnSpPr>
          <p:spPr>
            <a:xfrm flipH="1">
              <a:off x="5900325" y="3942532"/>
              <a:ext cx="515471" cy="0"/>
            </a:xfrm>
            <a:prstGeom prst="straightConnector1">
              <a:avLst/>
            </a:prstGeom>
            <a:noFill/>
            <a:ln w="19050" cap="flat" cmpd="sng" algn="ctr">
              <a:solidFill>
                <a:srgbClr val="000000"/>
              </a:solidFill>
              <a:prstDash val="solid"/>
              <a:headEnd type="none" w="lg" len="med"/>
              <a:tailEnd type="triangle" w="med" len="med"/>
            </a:ln>
            <a:effectLst/>
          </p:spPr>
        </p:cxnSp>
        <p:cxnSp>
          <p:nvCxnSpPr>
            <p:cNvPr id="212" name="Straight Arrow Connector 211">
              <a:extLst>
                <a:ext uri="{FF2B5EF4-FFF2-40B4-BE49-F238E27FC236}">
                  <a16:creationId xmlns:a16="http://schemas.microsoft.com/office/drawing/2014/main" id="{13E04B7D-B6F0-7A4A-B7A9-C4FBFFE4D744}"/>
                </a:ext>
              </a:extLst>
            </p:cNvPr>
            <p:cNvCxnSpPr>
              <a:cxnSpLocks/>
            </p:cNvCxnSpPr>
            <p:nvPr/>
          </p:nvCxnSpPr>
          <p:spPr>
            <a:xfrm>
              <a:off x="5818510" y="2284041"/>
              <a:ext cx="515471" cy="0"/>
            </a:xfrm>
            <a:prstGeom prst="straightConnector1">
              <a:avLst/>
            </a:prstGeom>
            <a:noFill/>
            <a:ln w="19050" cap="flat" cmpd="sng" algn="ctr">
              <a:solidFill>
                <a:srgbClr val="000000"/>
              </a:solidFill>
              <a:prstDash val="solid"/>
              <a:headEnd type="none" w="lg" len="med"/>
              <a:tailEnd type="triangle" w="med" len="med"/>
            </a:ln>
            <a:effectLst/>
          </p:spPr>
        </p:cxnSp>
        <p:cxnSp>
          <p:nvCxnSpPr>
            <p:cNvPr id="230" name="Straight Arrow Connector 229">
              <a:extLst>
                <a:ext uri="{FF2B5EF4-FFF2-40B4-BE49-F238E27FC236}">
                  <a16:creationId xmlns:a16="http://schemas.microsoft.com/office/drawing/2014/main" id="{0F6DABFD-ACA7-244D-A503-97500FECF720}"/>
                </a:ext>
              </a:extLst>
            </p:cNvPr>
            <p:cNvCxnSpPr>
              <a:cxnSpLocks/>
            </p:cNvCxnSpPr>
            <p:nvPr/>
          </p:nvCxnSpPr>
          <p:spPr>
            <a:xfrm>
              <a:off x="2157625" y="3775444"/>
              <a:ext cx="1188720" cy="0"/>
            </a:xfrm>
            <a:prstGeom prst="straightConnector1">
              <a:avLst/>
            </a:prstGeom>
            <a:noFill/>
            <a:ln w="19050" cap="flat" cmpd="sng" algn="ctr">
              <a:solidFill>
                <a:srgbClr val="000000"/>
              </a:solidFill>
              <a:prstDash val="solid"/>
              <a:headEnd type="none" w="lg" len="med"/>
              <a:tailEnd type="triangle" w="med" len="med"/>
            </a:ln>
            <a:effectLst/>
          </p:spPr>
        </p:cxnSp>
        <p:cxnSp>
          <p:nvCxnSpPr>
            <p:cNvPr id="231" name="Straight Arrow Connector 230">
              <a:extLst>
                <a:ext uri="{FF2B5EF4-FFF2-40B4-BE49-F238E27FC236}">
                  <a16:creationId xmlns:a16="http://schemas.microsoft.com/office/drawing/2014/main" id="{1D4201ED-220C-0A4D-B78E-6D00DD984B7E}"/>
                </a:ext>
              </a:extLst>
            </p:cNvPr>
            <p:cNvCxnSpPr>
              <a:cxnSpLocks/>
            </p:cNvCxnSpPr>
            <p:nvPr/>
          </p:nvCxnSpPr>
          <p:spPr>
            <a:xfrm>
              <a:off x="2153606" y="5138953"/>
              <a:ext cx="1188720" cy="0"/>
            </a:xfrm>
            <a:prstGeom prst="straightConnector1">
              <a:avLst/>
            </a:prstGeom>
            <a:noFill/>
            <a:ln w="19050" cap="flat" cmpd="sng" algn="ctr">
              <a:solidFill>
                <a:srgbClr val="000000"/>
              </a:solidFill>
              <a:prstDash val="solid"/>
              <a:headEnd type="none" w="lg" len="med"/>
              <a:tailEnd type="triangle" w="med" len="med"/>
            </a:ln>
            <a:effectLst/>
          </p:spPr>
        </p:cxnSp>
        <p:sp>
          <p:nvSpPr>
            <p:cNvPr id="314" name="Rectangle 9">
              <a:extLst>
                <a:ext uri="{FF2B5EF4-FFF2-40B4-BE49-F238E27FC236}">
                  <a16:creationId xmlns:a16="http://schemas.microsoft.com/office/drawing/2014/main" id="{A6EAA56F-49CB-8949-BCAF-794AA1F4F889}"/>
                </a:ext>
              </a:extLst>
            </p:cNvPr>
            <p:cNvSpPr/>
            <p:nvPr/>
          </p:nvSpPr>
          <p:spPr bwMode="auto">
            <a:xfrm>
              <a:off x="1971534" y="3340575"/>
              <a:ext cx="185425" cy="2299848"/>
            </a:xfrm>
            <a:custGeom>
              <a:avLst/>
              <a:gdLst>
                <a:gd name="connsiteX0" fmla="*/ 0 w 181421"/>
                <a:gd name="connsiteY0" fmla="*/ 0 h 274862"/>
                <a:gd name="connsiteX1" fmla="*/ 181421 w 181421"/>
                <a:gd name="connsiteY1" fmla="*/ 0 h 274862"/>
                <a:gd name="connsiteX2" fmla="*/ 181421 w 181421"/>
                <a:gd name="connsiteY2" fmla="*/ 274862 h 274862"/>
                <a:gd name="connsiteX3" fmla="*/ 0 w 181421"/>
                <a:gd name="connsiteY3" fmla="*/ 274862 h 274862"/>
                <a:gd name="connsiteX4" fmla="*/ 0 w 181421"/>
                <a:gd name="connsiteY4" fmla="*/ 0 h 274862"/>
                <a:gd name="connsiteX0" fmla="*/ 315686 w 497107"/>
                <a:gd name="connsiteY0" fmla="*/ 0 h 274862"/>
                <a:gd name="connsiteX1" fmla="*/ 497107 w 497107"/>
                <a:gd name="connsiteY1" fmla="*/ 0 h 274862"/>
                <a:gd name="connsiteX2" fmla="*/ 497107 w 497107"/>
                <a:gd name="connsiteY2" fmla="*/ 274862 h 274862"/>
                <a:gd name="connsiteX3" fmla="*/ 315686 w 497107"/>
                <a:gd name="connsiteY3" fmla="*/ 274862 h 274862"/>
                <a:gd name="connsiteX4" fmla="*/ 0 w 497107"/>
                <a:gd name="connsiteY4" fmla="*/ 101600 h 274862"/>
                <a:gd name="connsiteX5" fmla="*/ 315686 w 497107"/>
                <a:gd name="connsiteY5" fmla="*/ 0 h 274862"/>
                <a:gd name="connsiteX0" fmla="*/ 0 w 497107"/>
                <a:gd name="connsiteY0" fmla="*/ 101600 h 274862"/>
                <a:gd name="connsiteX1" fmla="*/ 315686 w 497107"/>
                <a:gd name="connsiteY1" fmla="*/ 0 h 274862"/>
                <a:gd name="connsiteX2" fmla="*/ 497107 w 497107"/>
                <a:gd name="connsiteY2" fmla="*/ 0 h 274862"/>
                <a:gd name="connsiteX3" fmla="*/ 497107 w 497107"/>
                <a:gd name="connsiteY3" fmla="*/ 274862 h 274862"/>
                <a:gd name="connsiteX4" fmla="*/ 315686 w 497107"/>
                <a:gd name="connsiteY4" fmla="*/ 274862 h 274862"/>
                <a:gd name="connsiteX5" fmla="*/ 91440 w 497107"/>
                <a:gd name="connsiteY5" fmla="*/ 193040 h 274862"/>
                <a:gd name="connsiteX0" fmla="*/ 0 w 497107"/>
                <a:gd name="connsiteY0" fmla="*/ 101600 h 274862"/>
                <a:gd name="connsiteX1" fmla="*/ 315686 w 497107"/>
                <a:gd name="connsiteY1" fmla="*/ 0 h 274862"/>
                <a:gd name="connsiteX2" fmla="*/ 497107 w 497107"/>
                <a:gd name="connsiteY2" fmla="*/ 0 h 274862"/>
                <a:gd name="connsiteX3" fmla="*/ 497107 w 497107"/>
                <a:gd name="connsiteY3" fmla="*/ 274862 h 274862"/>
                <a:gd name="connsiteX4" fmla="*/ 315686 w 497107"/>
                <a:gd name="connsiteY4" fmla="*/ 274862 h 274862"/>
                <a:gd name="connsiteX0" fmla="*/ 0 w 181421"/>
                <a:gd name="connsiteY0" fmla="*/ 0 h 274862"/>
                <a:gd name="connsiteX1" fmla="*/ 181421 w 181421"/>
                <a:gd name="connsiteY1" fmla="*/ 0 h 274862"/>
                <a:gd name="connsiteX2" fmla="*/ 181421 w 181421"/>
                <a:gd name="connsiteY2" fmla="*/ 274862 h 274862"/>
                <a:gd name="connsiteX3" fmla="*/ 0 w 181421"/>
                <a:gd name="connsiteY3" fmla="*/ 274862 h 274862"/>
              </a:gdLst>
              <a:ahLst/>
              <a:cxnLst>
                <a:cxn ang="0">
                  <a:pos x="connsiteX0" y="connsiteY0"/>
                </a:cxn>
                <a:cxn ang="0">
                  <a:pos x="connsiteX1" y="connsiteY1"/>
                </a:cxn>
                <a:cxn ang="0">
                  <a:pos x="connsiteX2" y="connsiteY2"/>
                </a:cxn>
                <a:cxn ang="0">
                  <a:pos x="connsiteX3" y="connsiteY3"/>
                </a:cxn>
              </a:cxnLst>
              <a:rect l="l" t="t" r="r" b="b"/>
              <a:pathLst>
                <a:path w="181421" h="274862">
                  <a:moveTo>
                    <a:pt x="0" y="0"/>
                  </a:moveTo>
                  <a:lnTo>
                    <a:pt x="181421" y="0"/>
                  </a:lnTo>
                  <a:lnTo>
                    <a:pt x="181421" y="274862"/>
                  </a:lnTo>
                  <a:lnTo>
                    <a:pt x="0" y="274862"/>
                  </a:lnTo>
                </a:path>
              </a:pathLst>
            </a:custGeom>
            <a:noFill/>
            <a:ln w="19050" cap="flat" cmpd="sng" algn="ctr">
              <a:solidFill>
                <a:srgbClr val="000000"/>
              </a:solidFill>
              <a:prstDash val="solid"/>
              <a:headEnd type="none"/>
              <a:tailEnd type="none"/>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15" name="Freeform 314">
              <a:extLst>
                <a:ext uri="{FF2B5EF4-FFF2-40B4-BE49-F238E27FC236}">
                  <a16:creationId xmlns:a16="http://schemas.microsoft.com/office/drawing/2014/main" id="{BF6FB0F3-2F0B-494F-AA4E-25E53F770BFA}"/>
                </a:ext>
              </a:extLst>
            </p:cNvPr>
            <p:cNvSpPr/>
            <p:nvPr/>
          </p:nvSpPr>
          <p:spPr bwMode="auto">
            <a:xfrm>
              <a:off x="8845769" y="4425246"/>
              <a:ext cx="1746702" cy="760192"/>
            </a:xfrm>
            <a:custGeom>
              <a:avLst/>
              <a:gdLst>
                <a:gd name="connsiteX0" fmla="*/ 0 w 1670304"/>
                <a:gd name="connsiteY0" fmla="*/ 816864 h 816864"/>
                <a:gd name="connsiteX1" fmla="*/ 1670304 w 1670304"/>
                <a:gd name="connsiteY1" fmla="*/ 816864 h 816864"/>
                <a:gd name="connsiteX2" fmla="*/ 1670304 w 1670304"/>
                <a:gd name="connsiteY2" fmla="*/ 0 h 816864"/>
              </a:gdLst>
              <a:ahLst/>
              <a:cxnLst>
                <a:cxn ang="0">
                  <a:pos x="connsiteX0" y="connsiteY0"/>
                </a:cxn>
                <a:cxn ang="0">
                  <a:pos x="connsiteX1" y="connsiteY1"/>
                </a:cxn>
                <a:cxn ang="0">
                  <a:pos x="connsiteX2" y="connsiteY2"/>
                </a:cxn>
              </a:cxnLst>
              <a:rect l="l" t="t" r="r" b="b"/>
              <a:pathLst>
                <a:path w="1670304" h="816864">
                  <a:moveTo>
                    <a:pt x="0" y="816864"/>
                  </a:moveTo>
                  <a:lnTo>
                    <a:pt x="1670304" y="816864"/>
                  </a:lnTo>
                  <a:lnTo>
                    <a:pt x="1670304" y="0"/>
                  </a:lnTo>
                </a:path>
              </a:pathLst>
            </a:custGeom>
            <a:noFill/>
            <a:ln w="19050" cap="flat" cmpd="sng" algn="ctr">
              <a:solidFill>
                <a:srgbClr val="000000"/>
              </a:solidFill>
              <a:prstDash val="solid"/>
              <a:headEnd type="none" w="med" len="med"/>
              <a:tailEnd type="triangle" w="med" len="med"/>
            </a:ln>
            <a:effectLst/>
          </p:spPr>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FFFFFF"/>
                </a:solidFill>
                <a:effectLst/>
                <a:uLnTx/>
                <a:uFillTx/>
                <a:latin typeface="Segoe UI"/>
                <a:ea typeface="+mn-ea"/>
                <a:cs typeface="+mn-cs"/>
              </a:endParaRPr>
            </a:p>
          </p:txBody>
        </p:sp>
      </p:grpSp>
      <p:sp>
        <p:nvSpPr>
          <p:cNvPr id="2" name="Title 1">
            <a:extLst>
              <a:ext uri="{FF2B5EF4-FFF2-40B4-BE49-F238E27FC236}">
                <a16:creationId xmlns:a16="http://schemas.microsoft.com/office/drawing/2014/main" id="{914D0CF4-C546-1240-AE4C-287BFF7DBC8B}"/>
              </a:ext>
            </a:extLst>
          </p:cNvPr>
          <p:cNvSpPr>
            <a:spLocks noGrp="1"/>
          </p:cNvSpPr>
          <p:nvPr>
            <p:ph type="title"/>
          </p:nvPr>
        </p:nvSpPr>
        <p:spPr/>
        <p:txBody>
          <a:bodyPr/>
          <a:lstStyle/>
          <a:p>
            <a:r>
              <a:rPr lang="en-US" dirty="0"/>
              <a:t>The modern data warehouse </a:t>
            </a:r>
          </a:p>
        </p:txBody>
      </p:sp>
      <p:sp>
        <p:nvSpPr>
          <p:cNvPr id="215" name="Rectangle 214">
            <a:extLst>
              <a:ext uri="{FF2B5EF4-FFF2-40B4-BE49-F238E27FC236}">
                <a16:creationId xmlns:a16="http://schemas.microsoft.com/office/drawing/2014/main" id="{D17B8C3B-28BA-E242-AFD9-9A7FEA850A98}"/>
              </a:ext>
            </a:extLst>
          </p:cNvPr>
          <p:cNvSpPr/>
          <p:nvPr/>
        </p:nvSpPr>
        <p:spPr bwMode="auto">
          <a:xfrm>
            <a:off x="6375229" y="1889406"/>
            <a:ext cx="2476829" cy="2505456"/>
          </a:xfrm>
          <a:prstGeom prst="rect">
            <a:avLst/>
          </a:prstGeom>
          <a:solidFill>
            <a:srgbClr val="FFFFFF">
              <a:lumMod val="95000"/>
            </a:srgbClr>
          </a:solidFill>
          <a:ln w="15875" cap="flat" cmpd="sng" algn="ctr">
            <a:noFill/>
            <a:prstDash val="solid"/>
            <a:headEnd type="none" w="med" len="med"/>
            <a:tailEnd type="none" w="med" len="med"/>
          </a:ln>
          <a:effectLst>
            <a:outerShdw blurRad="127000" dist="38100" dir="5400000" algn="ctr" rotWithShape="0">
              <a:prstClr val="black">
                <a:alpha val="34000"/>
              </a:prst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14367" rtl="0" eaLnBrk="1" fontAlgn="auto" latinLnBrk="0" hangingPunct="1">
              <a:lnSpc>
                <a:spcPct val="90000"/>
              </a:lnSpc>
              <a:spcBef>
                <a:spcPts val="0"/>
              </a:spcBef>
              <a:spcAft>
                <a:spcPts val="600"/>
              </a:spcAft>
              <a:buClrTx/>
              <a:buSzTx/>
              <a:buFontTx/>
              <a:buNone/>
              <a:tabLst/>
              <a:defRPr/>
            </a:pPr>
            <a:endParaRPr kumimoji="0" lang="en-US" sz="1765" b="0" i="0" u="none" strike="noStrike" kern="0" cap="none" spc="0" normalizeH="0" baseline="0" noProof="0" dirty="0">
              <a:ln>
                <a:noFill/>
              </a:ln>
              <a:solidFill>
                <a:srgbClr val="0078D7"/>
              </a:solidFill>
              <a:effectLst/>
              <a:uLnTx/>
              <a:uFillTx/>
              <a:latin typeface="Segoe UI Semibold"/>
              <a:ea typeface="+mn-ea"/>
              <a:cs typeface="+mn-cs"/>
            </a:endParaRPr>
          </a:p>
        </p:txBody>
      </p:sp>
      <p:sp>
        <p:nvSpPr>
          <p:cNvPr id="216" name="Rectangle 215">
            <a:extLst>
              <a:ext uri="{FF2B5EF4-FFF2-40B4-BE49-F238E27FC236}">
                <a16:creationId xmlns:a16="http://schemas.microsoft.com/office/drawing/2014/main" id="{3A73EFE7-D842-7D47-8DC5-7A44F951A553}"/>
              </a:ext>
            </a:extLst>
          </p:cNvPr>
          <p:cNvSpPr/>
          <p:nvPr/>
        </p:nvSpPr>
        <p:spPr bwMode="auto">
          <a:xfrm>
            <a:off x="3378580" y="4661470"/>
            <a:ext cx="5461768" cy="1060992"/>
          </a:xfrm>
          <a:prstGeom prst="rect">
            <a:avLst/>
          </a:prstGeom>
          <a:solidFill>
            <a:srgbClr val="FFFFFF">
              <a:lumMod val="95000"/>
            </a:srgbClr>
          </a:solidFill>
          <a:ln w="12700" cap="flat" cmpd="sng" algn="ctr">
            <a:noFill/>
            <a:prstDash val="solid"/>
            <a:headEnd type="none" w="med" len="med"/>
            <a:tailEnd type="none" w="med" len="med"/>
          </a:ln>
          <a:effectLst>
            <a:outerShdw blurRad="127000" dist="38100" dir="5400000" algn="ctr" rotWithShape="0">
              <a:prstClr val="black">
                <a:alpha val="34000"/>
              </a:prst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14367" rtl="0" eaLnBrk="1" fontAlgn="auto" latinLnBrk="0" hangingPunct="1">
              <a:lnSpc>
                <a:spcPct val="90000"/>
              </a:lnSpc>
              <a:spcBef>
                <a:spcPts val="0"/>
              </a:spcBef>
              <a:spcAft>
                <a:spcPts val="600"/>
              </a:spcAft>
              <a:buClrTx/>
              <a:buSzTx/>
              <a:buFontTx/>
              <a:buNone/>
              <a:tabLst/>
              <a:defRPr/>
            </a:pPr>
            <a:endParaRPr kumimoji="0" lang="en-US" sz="1765" b="0" i="0" u="none" strike="noStrike" kern="0" cap="none" spc="0" normalizeH="0" baseline="0" noProof="0" dirty="0">
              <a:ln>
                <a:noFill/>
              </a:ln>
              <a:solidFill>
                <a:srgbClr val="0078D7"/>
              </a:solidFill>
              <a:effectLst/>
              <a:uLnTx/>
              <a:uFillTx/>
              <a:latin typeface="Segoe UI Semibold"/>
              <a:ea typeface="+mn-ea"/>
              <a:cs typeface="+mn-cs"/>
            </a:endParaRPr>
          </a:p>
        </p:txBody>
      </p:sp>
      <p:sp>
        <p:nvSpPr>
          <p:cNvPr id="217" name="Rectangle 216">
            <a:extLst>
              <a:ext uri="{FF2B5EF4-FFF2-40B4-BE49-F238E27FC236}">
                <a16:creationId xmlns:a16="http://schemas.microsoft.com/office/drawing/2014/main" id="{B67FEC33-DA3D-6D48-AFFA-0CB0D8C66959}"/>
              </a:ext>
            </a:extLst>
          </p:cNvPr>
          <p:cNvSpPr/>
          <p:nvPr/>
        </p:nvSpPr>
        <p:spPr bwMode="auto">
          <a:xfrm>
            <a:off x="9354058" y="3324892"/>
            <a:ext cx="2476829" cy="1060704"/>
          </a:xfrm>
          <a:prstGeom prst="rect">
            <a:avLst/>
          </a:prstGeom>
          <a:solidFill>
            <a:srgbClr val="FFFFFF">
              <a:lumMod val="95000"/>
            </a:srgbClr>
          </a:solidFill>
          <a:ln w="12700" cap="flat" cmpd="sng" algn="ctr">
            <a:noFill/>
            <a:prstDash val="solid"/>
            <a:headEnd type="none" w="med" len="med"/>
            <a:tailEnd type="none" w="med" len="med"/>
          </a:ln>
          <a:effectLst>
            <a:outerShdw blurRad="127000" dist="38100" dir="5400000" algn="ctr" rotWithShape="0">
              <a:prstClr val="black">
                <a:alpha val="34000"/>
              </a:prst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14367" rtl="0" eaLnBrk="1" fontAlgn="auto" latinLnBrk="0" hangingPunct="1">
              <a:lnSpc>
                <a:spcPct val="90000"/>
              </a:lnSpc>
              <a:spcBef>
                <a:spcPts val="0"/>
              </a:spcBef>
              <a:spcAft>
                <a:spcPts val="600"/>
              </a:spcAft>
              <a:buClrTx/>
              <a:buSzTx/>
              <a:buFontTx/>
              <a:buNone/>
              <a:tabLst/>
              <a:defRPr/>
            </a:pPr>
            <a:endParaRPr kumimoji="0" lang="en-US" sz="1765" b="0" i="0" u="none" strike="noStrike" kern="0" cap="none" spc="0" normalizeH="0" baseline="0" noProof="0" dirty="0">
              <a:ln>
                <a:noFill/>
              </a:ln>
              <a:solidFill>
                <a:srgbClr val="0078D7"/>
              </a:solidFill>
              <a:effectLst/>
              <a:uLnTx/>
              <a:uFillTx/>
              <a:latin typeface="Segoe UI Semibold"/>
              <a:ea typeface="+mn-ea"/>
              <a:cs typeface="+mn-cs"/>
            </a:endParaRPr>
          </a:p>
        </p:txBody>
      </p:sp>
      <p:sp>
        <p:nvSpPr>
          <p:cNvPr id="218" name="Rectangle 217">
            <a:extLst>
              <a:ext uri="{FF2B5EF4-FFF2-40B4-BE49-F238E27FC236}">
                <a16:creationId xmlns:a16="http://schemas.microsoft.com/office/drawing/2014/main" id="{A65CB9A4-B96E-8541-9B13-F4F1C978088C}"/>
              </a:ext>
            </a:extLst>
          </p:cNvPr>
          <p:cNvSpPr/>
          <p:nvPr/>
        </p:nvSpPr>
        <p:spPr bwMode="auto">
          <a:xfrm>
            <a:off x="9362344" y="1887855"/>
            <a:ext cx="2476829" cy="1011006"/>
          </a:xfrm>
          <a:prstGeom prst="rect">
            <a:avLst/>
          </a:prstGeom>
          <a:solidFill>
            <a:srgbClr val="FFFFFF">
              <a:lumMod val="95000"/>
            </a:srgbClr>
          </a:solidFill>
          <a:ln w="12700" cap="flat" cmpd="sng" algn="ctr">
            <a:noFill/>
            <a:prstDash val="solid"/>
            <a:headEnd type="none" w="med" len="med"/>
            <a:tailEnd type="none" w="med" len="med"/>
          </a:ln>
          <a:effectLst>
            <a:outerShdw blurRad="127000" dist="38100" dir="5400000" algn="ctr" rotWithShape="0">
              <a:prstClr val="black">
                <a:alpha val="34000"/>
              </a:prst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14367" rtl="0" eaLnBrk="1" fontAlgn="auto" latinLnBrk="0" hangingPunct="1">
              <a:lnSpc>
                <a:spcPct val="90000"/>
              </a:lnSpc>
              <a:spcBef>
                <a:spcPts val="0"/>
              </a:spcBef>
              <a:spcAft>
                <a:spcPts val="600"/>
              </a:spcAft>
              <a:buClrTx/>
              <a:buSzTx/>
              <a:buFontTx/>
              <a:buNone/>
              <a:tabLst/>
              <a:defRPr/>
            </a:pPr>
            <a:endParaRPr kumimoji="0" lang="en-US" sz="1765" b="0" i="0" u="none" strike="noStrike" kern="0" cap="none" spc="0" normalizeH="0" baseline="0" noProof="0" dirty="0">
              <a:ln>
                <a:noFill/>
              </a:ln>
              <a:solidFill>
                <a:srgbClr val="0078D7"/>
              </a:solidFill>
              <a:effectLst/>
              <a:uLnTx/>
              <a:uFillTx/>
              <a:latin typeface="Segoe UI Semibold"/>
              <a:ea typeface="+mn-ea"/>
              <a:cs typeface="+mn-cs"/>
            </a:endParaRPr>
          </a:p>
        </p:txBody>
      </p:sp>
      <p:sp>
        <p:nvSpPr>
          <p:cNvPr id="219" name="Rectangle 218">
            <a:extLst>
              <a:ext uri="{FF2B5EF4-FFF2-40B4-BE49-F238E27FC236}">
                <a16:creationId xmlns:a16="http://schemas.microsoft.com/office/drawing/2014/main" id="{036B0B17-4F7E-7542-98D8-A7315F3C964D}"/>
              </a:ext>
            </a:extLst>
          </p:cNvPr>
          <p:cNvSpPr/>
          <p:nvPr/>
        </p:nvSpPr>
        <p:spPr bwMode="auto">
          <a:xfrm>
            <a:off x="3386045" y="3274964"/>
            <a:ext cx="2476829" cy="1060992"/>
          </a:xfrm>
          <a:prstGeom prst="rect">
            <a:avLst/>
          </a:prstGeom>
          <a:solidFill>
            <a:srgbClr val="FFFFFF">
              <a:lumMod val="95000"/>
            </a:srgbClr>
          </a:solidFill>
          <a:ln w="12700" cap="flat" cmpd="sng" algn="ctr">
            <a:noFill/>
            <a:prstDash val="solid"/>
            <a:headEnd type="none" w="med" len="med"/>
            <a:tailEnd type="none" w="med" len="med"/>
          </a:ln>
          <a:effectLst>
            <a:outerShdw blurRad="127000" dist="38100" dir="5400000" algn="ctr" rotWithShape="0">
              <a:prstClr val="black">
                <a:alpha val="34000"/>
              </a:prst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14367" rtl="0" eaLnBrk="1" fontAlgn="auto" latinLnBrk="0" hangingPunct="1">
              <a:lnSpc>
                <a:spcPct val="90000"/>
              </a:lnSpc>
              <a:spcBef>
                <a:spcPts val="0"/>
              </a:spcBef>
              <a:spcAft>
                <a:spcPts val="600"/>
              </a:spcAft>
              <a:buClrTx/>
              <a:buSzTx/>
              <a:buFontTx/>
              <a:buNone/>
              <a:tabLst/>
              <a:defRPr/>
            </a:pPr>
            <a:endParaRPr kumimoji="0" lang="en-US" sz="1765" b="0" i="0" u="none" strike="noStrike" kern="0" cap="none" spc="0" normalizeH="0" baseline="0" noProof="0" dirty="0">
              <a:ln>
                <a:noFill/>
              </a:ln>
              <a:solidFill>
                <a:srgbClr val="0078D7"/>
              </a:solidFill>
              <a:effectLst/>
              <a:uLnTx/>
              <a:uFillTx/>
              <a:latin typeface="Segoe UI Semibold"/>
              <a:ea typeface="+mn-ea"/>
              <a:cs typeface="+mn-cs"/>
            </a:endParaRPr>
          </a:p>
        </p:txBody>
      </p:sp>
      <p:sp>
        <p:nvSpPr>
          <p:cNvPr id="220" name="Rectangle 219">
            <a:extLst>
              <a:ext uri="{FF2B5EF4-FFF2-40B4-BE49-F238E27FC236}">
                <a16:creationId xmlns:a16="http://schemas.microsoft.com/office/drawing/2014/main" id="{ECD1F3E8-7F70-AF4D-AC0E-C8B9952A3289}"/>
              </a:ext>
            </a:extLst>
          </p:cNvPr>
          <p:cNvSpPr/>
          <p:nvPr/>
        </p:nvSpPr>
        <p:spPr bwMode="auto">
          <a:xfrm>
            <a:off x="3384678" y="1887855"/>
            <a:ext cx="2476829" cy="1060992"/>
          </a:xfrm>
          <a:prstGeom prst="rect">
            <a:avLst/>
          </a:prstGeom>
          <a:solidFill>
            <a:srgbClr val="FFFFFF">
              <a:lumMod val="95000"/>
            </a:srgbClr>
          </a:solidFill>
          <a:ln w="12700" cap="flat" cmpd="sng" algn="ctr">
            <a:noFill/>
            <a:prstDash val="solid"/>
            <a:headEnd type="none" w="med" len="med"/>
            <a:tailEnd type="none" w="med" len="med"/>
          </a:ln>
          <a:effectLst>
            <a:outerShdw blurRad="127000" dist="38100" dir="5400000" algn="ctr" rotWithShape="0">
              <a:prstClr val="black">
                <a:alpha val="34000"/>
              </a:prst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14367" rtl="0" eaLnBrk="1" fontAlgn="auto" latinLnBrk="0" hangingPunct="1">
              <a:lnSpc>
                <a:spcPct val="90000"/>
              </a:lnSpc>
              <a:spcBef>
                <a:spcPts val="0"/>
              </a:spcBef>
              <a:spcAft>
                <a:spcPts val="600"/>
              </a:spcAft>
              <a:buClrTx/>
              <a:buSzTx/>
              <a:buFontTx/>
              <a:buNone/>
              <a:tabLst/>
              <a:defRPr/>
            </a:pPr>
            <a:endParaRPr kumimoji="0" lang="en-US" sz="1765" b="0" i="0" u="none" strike="noStrike" kern="0" cap="none" spc="0" normalizeH="0" baseline="0" noProof="0" dirty="0">
              <a:ln>
                <a:noFill/>
              </a:ln>
              <a:solidFill>
                <a:srgbClr val="0078D7"/>
              </a:solidFill>
              <a:effectLst/>
              <a:uLnTx/>
              <a:uFillTx/>
              <a:latin typeface="Segoe UI Semibold"/>
              <a:ea typeface="+mn-ea"/>
              <a:cs typeface="+mn-cs"/>
            </a:endParaRPr>
          </a:p>
        </p:txBody>
      </p:sp>
      <p:sp>
        <p:nvSpPr>
          <p:cNvPr id="222" name="TextBox 221">
            <a:extLst>
              <a:ext uri="{FF2B5EF4-FFF2-40B4-BE49-F238E27FC236}">
                <a16:creationId xmlns:a16="http://schemas.microsoft.com/office/drawing/2014/main" id="{98584A15-93CE-5E4D-B78A-E09923084F98}"/>
              </a:ext>
            </a:extLst>
          </p:cNvPr>
          <p:cNvSpPr txBox="1"/>
          <p:nvPr/>
        </p:nvSpPr>
        <p:spPr>
          <a:xfrm>
            <a:off x="4535103" y="3678585"/>
            <a:ext cx="957734" cy="332399"/>
          </a:xfrm>
          <a:prstGeom prst="rect">
            <a:avLst/>
          </a:prstGeom>
          <a:noFill/>
        </p:spPr>
        <p:txBody>
          <a:bodyPr wrap="square" lIns="0" tIns="0" rIns="0" bIns="0" rtlCol="0">
            <a:spAutoFit/>
          </a:bodyPr>
          <a:lstStyle/>
          <a:p>
            <a:pPr marL="0" marR="0" lvl="0" indent="0" algn="l" defTabSz="914367" rtl="0" eaLnBrk="1" fontAlgn="auto" latinLnBrk="0" hangingPunct="1">
              <a:lnSpc>
                <a:spcPct val="9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Segoe UI Semibold"/>
                <a:ea typeface="+mn-ea"/>
                <a:cs typeface="+mn-cs"/>
              </a:rPr>
              <a:t>Azure Databricks</a:t>
            </a:r>
            <a:endParaRPr kumimoji="0" lang="en-US" sz="1200" b="0" i="0" u="none" strike="noStrike" kern="0" cap="none" spc="0" normalizeH="0" baseline="0" noProof="0" dirty="0">
              <a:ln>
                <a:noFill/>
              </a:ln>
              <a:solidFill>
                <a:srgbClr val="000000"/>
              </a:solidFill>
              <a:effectLst/>
              <a:uLnTx/>
              <a:uFillTx/>
              <a:latin typeface="Segoe UI"/>
              <a:ea typeface="+mn-ea"/>
              <a:cs typeface="+mn-cs"/>
            </a:endParaRPr>
          </a:p>
        </p:txBody>
      </p:sp>
      <p:sp>
        <p:nvSpPr>
          <p:cNvPr id="223" name="TextBox 222">
            <a:extLst>
              <a:ext uri="{FF2B5EF4-FFF2-40B4-BE49-F238E27FC236}">
                <a16:creationId xmlns:a16="http://schemas.microsoft.com/office/drawing/2014/main" id="{EEDEDEA8-87E4-C14D-AF30-17405BC705CC}"/>
              </a:ext>
            </a:extLst>
          </p:cNvPr>
          <p:cNvSpPr txBox="1"/>
          <p:nvPr/>
        </p:nvSpPr>
        <p:spPr>
          <a:xfrm>
            <a:off x="967863" y="2200914"/>
            <a:ext cx="1347266" cy="166199"/>
          </a:xfrm>
          <a:prstGeom prst="rect">
            <a:avLst/>
          </a:prstGeom>
          <a:noFill/>
        </p:spPr>
        <p:txBody>
          <a:bodyPr wrap="square" lIns="0" tIns="0" rIns="0" bIns="0" rtlCol="0" anchor="ctr" anchorCtr="0">
            <a:spAutoFit/>
          </a:bodyPr>
          <a:lstStyle/>
          <a:p>
            <a:pPr marL="0" marR="0" lvl="0" indent="0" algn="l" defTabSz="914367"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gradFill>
                  <a:gsLst>
                    <a:gs pos="2917">
                      <a:srgbClr val="1A1A1A"/>
                    </a:gs>
                    <a:gs pos="30000">
                      <a:srgbClr val="1A1A1A"/>
                    </a:gs>
                  </a:gsLst>
                  <a:lin ang="5400000" scaled="0"/>
                </a:gradFill>
                <a:effectLst/>
                <a:uLnTx/>
                <a:uFillTx/>
                <a:latin typeface="Segoe UI Semibold"/>
                <a:ea typeface="+mn-ea"/>
                <a:cs typeface="+mn-cs"/>
              </a:rPr>
              <a:t>LOB sources</a:t>
            </a:r>
          </a:p>
        </p:txBody>
      </p:sp>
      <p:sp>
        <p:nvSpPr>
          <p:cNvPr id="224" name="TextBox 223">
            <a:extLst>
              <a:ext uri="{FF2B5EF4-FFF2-40B4-BE49-F238E27FC236}">
                <a16:creationId xmlns:a16="http://schemas.microsoft.com/office/drawing/2014/main" id="{EDBAD9FF-D7F2-FE42-A795-4A81DB167D30}"/>
              </a:ext>
            </a:extLst>
          </p:cNvPr>
          <p:cNvSpPr txBox="1"/>
          <p:nvPr/>
        </p:nvSpPr>
        <p:spPr>
          <a:xfrm>
            <a:off x="967863" y="3417527"/>
            <a:ext cx="1078085" cy="498598"/>
          </a:xfrm>
          <a:prstGeom prst="rect">
            <a:avLst/>
          </a:prstGeom>
          <a:noFill/>
        </p:spPr>
        <p:txBody>
          <a:bodyPr wrap="square" lIns="0" tIns="0" rIns="0" bIns="0" rtlCol="0" anchor="ctr" anchorCtr="0">
            <a:spAutoFit/>
          </a:bodyPr>
          <a:lstStyle/>
          <a:p>
            <a:pPr marL="0" marR="0" lvl="0" indent="0" algn="l" defTabSz="914367"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gradFill>
                  <a:gsLst>
                    <a:gs pos="2917">
                      <a:srgbClr val="1A1A1A"/>
                    </a:gs>
                    <a:gs pos="30000">
                      <a:srgbClr val="1A1A1A"/>
                    </a:gs>
                  </a:gsLst>
                  <a:lin ang="5400000" scaled="0"/>
                </a:gradFill>
                <a:effectLst/>
                <a:uLnTx/>
                <a:uFillTx/>
                <a:latin typeface="Segoe UI Semibold"/>
                <a:ea typeface="+mn-ea"/>
                <a:cs typeface="+mn-cs"/>
              </a:rPr>
              <a:t>Logs and streams (unstructured)</a:t>
            </a:r>
          </a:p>
        </p:txBody>
      </p:sp>
      <p:sp>
        <p:nvSpPr>
          <p:cNvPr id="225" name="TextBox 224">
            <a:extLst>
              <a:ext uri="{FF2B5EF4-FFF2-40B4-BE49-F238E27FC236}">
                <a16:creationId xmlns:a16="http://schemas.microsoft.com/office/drawing/2014/main" id="{89A808F9-B0DE-D044-B88F-00FB5DD722B9}"/>
              </a:ext>
            </a:extLst>
          </p:cNvPr>
          <p:cNvSpPr txBox="1"/>
          <p:nvPr/>
        </p:nvSpPr>
        <p:spPr>
          <a:xfrm>
            <a:off x="967863" y="4324300"/>
            <a:ext cx="1129729" cy="332399"/>
          </a:xfrm>
          <a:prstGeom prst="rect">
            <a:avLst/>
          </a:prstGeom>
          <a:noFill/>
        </p:spPr>
        <p:txBody>
          <a:bodyPr wrap="square" lIns="0" tIns="0" rIns="0" bIns="0" rtlCol="0" anchor="ctr" anchorCtr="0">
            <a:spAutoFit/>
          </a:bodyPr>
          <a:lstStyle/>
          <a:p>
            <a:pPr marL="0" marR="0" lvl="0" indent="0" algn="l" defTabSz="914367"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gradFill>
                  <a:gsLst>
                    <a:gs pos="2917">
                      <a:srgbClr val="1A1A1A"/>
                    </a:gs>
                    <a:gs pos="30000">
                      <a:srgbClr val="1A1A1A"/>
                    </a:gs>
                  </a:gsLst>
                  <a:lin ang="5400000" scaled="0"/>
                </a:gradFill>
                <a:effectLst/>
                <a:uLnTx/>
                <a:uFillTx/>
                <a:latin typeface="Segoe UI Semibold"/>
                <a:ea typeface="+mn-ea"/>
                <a:cs typeface="+mn-cs"/>
              </a:rPr>
              <a:t>Media (unstructured)</a:t>
            </a:r>
          </a:p>
        </p:txBody>
      </p:sp>
      <p:sp>
        <p:nvSpPr>
          <p:cNvPr id="226" name="TextBox 225">
            <a:extLst>
              <a:ext uri="{FF2B5EF4-FFF2-40B4-BE49-F238E27FC236}">
                <a16:creationId xmlns:a16="http://schemas.microsoft.com/office/drawing/2014/main" id="{5498550E-2E90-7148-913A-CC0A274F7543}"/>
              </a:ext>
            </a:extLst>
          </p:cNvPr>
          <p:cNvSpPr txBox="1"/>
          <p:nvPr/>
        </p:nvSpPr>
        <p:spPr>
          <a:xfrm>
            <a:off x="967863" y="5147974"/>
            <a:ext cx="1026647" cy="332399"/>
          </a:xfrm>
          <a:prstGeom prst="rect">
            <a:avLst/>
          </a:prstGeom>
          <a:noFill/>
        </p:spPr>
        <p:txBody>
          <a:bodyPr wrap="square" lIns="0" tIns="0" rIns="0" bIns="0" rtlCol="0" anchor="ctr" anchorCtr="0">
            <a:spAutoFit/>
          </a:bodyPr>
          <a:lstStyle/>
          <a:p>
            <a:pPr marL="0" marR="0" lvl="0" indent="0" algn="l" defTabSz="914367"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gradFill>
                  <a:gsLst>
                    <a:gs pos="2917">
                      <a:srgbClr val="1A1A1A"/>
                    </a:gs>
                    <a:gs pos="30000">
                      <a:srgbClr val="1A1A1A"/>
                    </a:gs>
                  </a:gsLst>
                  <a:lin ang="5400000" scaled="0"/>
                </a:gradFill>
                <a:effectLst/>
                <a:uLnTx/>
                <a:uFillTx/>
                <a:latin typeface="Segoe UI Semibold"/>
                <a:ea typeface="+mn-ea"/>
                <a:cs typeface="+mn-cs"/>
              </a:rPr>
              <a:t>Files (unstructured)</a:t>
            </a:r>
          </a:p>
        </p:txBody>
      </p:sp>
      <p:sp>
        <p:nvSpPr>
          <p:cNvPr id="227" name="TextBox 226">
            <a:extLst>
              <a:ext uri="{FF2B5EF4-FFF2-40B4-BE49-F238E27FC236}">
                <a16:creationId xmlns:a16="http://schemas.microsoft.com/office/drawing/2014/main" id="{C9DA448B-DF6F-4E48-A170-19973989D6D8}"/>
              </a:ext>
            </a:extLst>
          </p:cNvPr>
          <p:cNvSpPr txBox="1"/>
          <p:nvPr/>
        </p:nvSpPr>
        <p:spPr>
          <a:xfrm>
            <a:off x="5845602" y="5025766"/>
            <a:ext cx="1223518" cy="332401"/>
          </a:xfrm>
          <a:prstGeom prst="rect">
            <a:avLst/>
          </a:prstGeom>
          <a:noFill/>
        </p:spPr>
        <p:txBody>
          <a:bodyPr wrap="square" lIns="0" tIns="0" rIns="0" bIns="0" rtlCol="0">
            <a:spAutoFit/>
          </a:bodyPr>
          <a:lstStyle/>
          <a:p>
            <a:pPr marL="0" marR="0" lvl="0" indent="0" algn="l" defTabSz="914367"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Segoe UI Semibold"/>
                <a:ea typeface="+mn-ea"/>
                <a:cs typeface="+mn-cs"/>
              </a:rPr>
              <a:t>Azure Data </a:t>
            </a:r>
            <a:br>
              <a:rPr kumimoji="0" lang="en-US" sz="1200" b="0" i="0" u="none" strike="noStrike" kern="1200" cap="none" spc="0" normalizeH="0" baseline="0" noProof="0" dirty="0">
                <a:ln>
                  <a:noFill/>
                </a:ln>
                <a:solidFill>
                  <a:srgbClr val="000000"/>
                </a:solidFill>
                <a:effectLst/>
                <a:uLnTx/>
                <a:uFillTx/>
                <a:latin typeface="Segoe UI Semibold"/>
                <a:ea typeface="+mn-ea"/>
                <a:cs typeface="+mn-cs"/>
              </a:rPr>
            </a:br>
            <a:r>
              <a:rPr kumimoji="0" lang="en-US" sz="1200" b="0" i="0" u="none" strike="noStrike" kern="1200" cap="none" spc="0" normalizeH="0" baseline="0" noProof="0" dirty="0">
                <a:ln>
                  <a:noFill/>
                </a:ln>
                <a:solidFill>
                  <a:srgbClr val="000000"/>
                </a:solidFill>
                <a:effectLst/>
                <a:uLnTx/>
                <a:uFillTx/>
                <a:latin typeface="Segoe UI Semibold"/>
                <a:ea typeface="+mn-ea"/>
                <a:cs typeface="+mn-cs"/>
              </a:rPr>
              <a:t>Lake Storage</a:t>
            </a:r>
          </a:p>
        </p:txBody>
      </p:sp>
      <p:sp>
        <p:nvSpPr>
          <p:cNvPr id="236" name="TextBox 235">
            <a:extLst>
              <a:ext uri="{FF2B5EF4-FFF2-40B4-BE49-F238E27FC236}">
                <a16:creationId xmlns:a16="http://schemas.microsoft.com/office/drawing/2014/main" id="{BF030142-9913-5343-B6D8-BB6B47429BAB}"/>
              </a:ext>
            </a:extLst>
          </p:cNvPr>
          <p:cNvSpPr txBox="1"/>
          <p:nvPr/>
        </p:nvSpPr>
        <p:spPr>
          <a:xfrm>
            <a:off x="10539284" y="2284014"/>
            <a:ext cx="1143230" cy="332399"/>
          </a:xfrm>
          <a:prstGeom prst="rect">
            <a:avLst/>
          </a:prstGeom>
          <a:noFill/>
          <a:ln>
            <a:noFill/>
          </a:ln>
        </p:spPr>
        <p:txBody>
          <a:bodyPr wrap="square" lIns="0" tIns="0" rIns="0" bIns="0" rtlCol="0">
            <a:spAutoFit/>
          </a:bodyPr>
          <a:lstStyle/>
          <a:p>
            <a:pPr marL="0" marR="0" lvl="0" indent="0" algn="l" defTabSz="914367"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Segoe UI Semibold"/>
                <a:ea typeface="+mn-ea"/>
                <a:cs typeface="+mn-cs"/>
              </a:rPr>
              <a:t>Business services</a:t>
            </a:r>
          </a:p>
        </p:txBody>
      </p:sp>
      <p:sp>
        <p:nvSpPr>
          <p:cNvPr id="239" name="TextBox 238">
            <a:extLst>
              <a:ext uri="{FF2B5EF4-FFF2-40B4-BE49-F238E27FC236}">
                <a16:creationId xmlns:a16="http://schemas.microsoft.com/office/drawing/2014/main" id="{6D42699F-1851-3647-A2EA-9691E4E22FF4}"/>
              </a:ext>
            </a:extLst>
          </p:cNvPr>
          <p:cNvSpPr txBox="1"/>
          <p:nvPr/>
        </p:nvSpPr>
        <p:spPr>
          <a:xfrm>
            <a:off x="10539284" y="3817207"/>
            <a:ext cx="608201" cy="166199"/>
          </a:xfrm>
          <a:prstGeom prst="rect">
            <a:avLst/>
          </a:prstGeom>
          <a:noFill/>
          <a:ln>
            <a:noFill/>
          </a:ln>
        </p:spPr>
        <p:txBody>
          <a:bodyPr wrap="square" lIns="0" tIns="0" rIns="0" bIns="0" rtlCol="0">
            <a:spAutoFit/>
          </a:bodyPr>
          <a:lstStyle/>
          <a:p>
            <a:pPr marL="0" marR="0" lvl="0" indent="0" algn="l" defTabSz="914367"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Segoe UI Semibold"/>
                <a:ea typeface="+mn-ea"/>
                <a:cs typeface="+mn-cs"/>
              </a:rPr>
              <a:t>Power BI</a:t>
            </a:r>
          </a:p>
        </p:txBody>
      </p:sp>
      <p:grpSp>
        <p:nvGrpSpPr>
          <p:cNvPr id="240" name="Group 239">
            <a:extLst>
              <a:ext uri="{FF2B5EF4-FFF2-40B4-BE49-F238E27FC236}">
                <a16:creationId xmlns:a16="http://schemas.microsoft.com/office/drawing/2014/main" id="{3472ED31-0EA8-D042-AC21-1CD561B1B0D6}"/>
              </a:ext>
            </a:extLst>
          </p:cNvPr>
          <p:cNvGrpSpPr/>
          <p:nvPr/>
        </p:nvGrpSpPr>
        <p:grpSpPr>
          <a:xfrm>
            <a:off x="442913" y="3437046"/>
            <a:ext cx="314430" cy="364076"/>
            <a:chOff x="305587" y="2721796"/>
            <a:chExt cx="314430" cy="364076"/>
          </a:xfrm>
        </p:grpSpPr>
        <p:sp>
          <p:nvSpPr>
            <p:cNvPr id="241" name="Rectangle 240">
              <a:extLst>
                <a:ext uri="{FF2B5EF4-FFF2-40B4-BE49-F238E27FC236}">
                  <a16:creationId xmlns:a16="http://schemas.microsoft.com/office/drawing/2014/main" id="{8DB336D4-0E6A-ED4E-B65A-98A1727A76B0}"/>
                </a:ext>
              </a:extLst>
            </p:cNvPr>
            <p:cNvSpPr/>
            <p:nvPr/>
          </p:nvSpPr>
          <p:spPr bwMode="auto">
            <a:xfrm>
              <a:off x="381000" y="2986460"/>
              <a:ext cx="187325" cy="96237"/>
            </a:xfrm>
            <a:prstGeom prst="rect">
              <a:avLst/>
            </a:prstGeom>
            <a:solidFill>
              <a:srgbClr val="0078D7"/>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42" name="document_3">
              <a:extLst>
                <a:ext uri="{FF2B5EF4-FFF2-40B4-BE49-F238E27FC236}">
                  <a16:creationId xmlns:a16="http://schemas.microsoft.com/office/drawing/2014/main" id="{93024475-2DC0-AF4A-B805-1EDEF9B64D31}"/>
                </a:ext>
              </a:extLst>
            </p:cNvPr>
            <p:cNvSpPr>
              <a:spLocks noChangeAspect="1" noEditPoints="1"/>
            </p:cNvSpPr>
            <p:nvPr/>
          </p:nvSpPr>
          <p:spPr bwMode="auto">
            <a:xfrm>
              <a:off x="305587" y="2721796"/>
              <a:ext cx="314430" cy="364076"/>
            </a:xfrm>
            <a:custGeom>
              <a:avLst/>
              <a:gdLst>
                <a:gd name="T0" fmla="*/ 54 w 288"/>
                <a:gd name="T1" fmla="*/ 334 h 334"/>
                <a:gd name="T2" fmla="*/ 237 w 288"/>
                <a:gd name="T3" fmla="*/ 334 h 334"/>
                <a:gd name="T4" fmla="*/ 288 w 288"/>
                <a:gd name="T5" fmla="*/ 283 h 334"/>
                <a:gd name="T6" fmla="*/ 102 w 288"/>
                <a:gd name="T7" fmla="*/ 283 h 334"/>
                <a:gd name="T8" fmla="*/ 51 w 288"/>
                <a:gd name="T9" fmla="*/ 334 h 334"/>
                <a:gd name="T10" fmla="*/ 0 w 288"/>
                <a:gd name="T11" fmla="*/ 283 h 334"/>
                <a:gd name="T12" fmla="*/ 0 w 288"/>
                <a:gd name="T13" fmla="*/ 0 h 334"/>
                <a:gd name="T14" fmla="*/ 256 w 288"/>
                <a:gd name="T15" fmla="*/ 0 h 334"/>
                <a:gd name="T16" fmla="*/ 256 w 288"/>
                <a:gd name="T17" fmla="*/ 282 h 334"/>
                <a:gd name="T18" fmla="*/ 90 w 288"/>
                <a:gd name="T19" fmla="*/ 76 h 334"/>
                <a:gd name="T20" fmla="*/ 220 w 288"/>
                <a:gd name="T21" fmla="*/ 76 h 334"/>
                <a:gd name="T22" fmla="*/ 38 w 288"/>
                <a:gd name="T23" fmla="*/ 76 h 334"/>
                <a:gd name="T24" fmla="*/ 64 w 288"/>
                <a:gd name="T25" fmla="*/ 76 h 334"/>
                <a:gd name="T26" fmla="*/ 90 w 288"/>
                <a:gd name="T27" fmla="*/ 153 h 334"/>
                <a:gd name="T28" fmla="*/ 220 w 288"/>
                <a:gd name="T29" fmla="*/ 153 h 334"/>
                <a:gd name="T30" fmla="*/ 38 w 288"/>
                <a:gd name="T31" fmla="*/ 153 h 334"/>
                <a:gd name="T32" fmla="*/ 64 w 288"/>
                <a:gd name="T33" fmla="*/ 153 h 334"/>
                <a:gd name="T34" fmla="*/ 90 w 288"/>
                <a:gd name="T35" fmla="*/ 230 h 334"/>
                <a:gd name="T36" fmla="*/ 220 w 288"/>
                <a:gd name="T37" fmla="*/ 230 h 334"/>
                <a:gd name="T38" fmla="*/ 38 w 288"/>
                <a:gd name="T39" fmla="*/ 230 h 334"/>
                <a:gd name="T40" fmla="*/ 64 w 288"/>
                <a:gd name="T41" fmla="*/ 23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8" h="334">
                  <a:moveTo>
                    <a:pt x="54" y="334"/>
                  </a:moveTo>
                  <a:cubicBezTo>
                    <a:pt x="237" y="334"/>
                    <a:pt x="237" y="334"/>
                    <a:pt x="237" y="334"/>
                  </a:cubicBezTo>
                  <a:cubicBezTo>
                    <a:pt x="265" y="334"/>
                    <a:pt x="288" y="311"/>
                    <a:pt x="288" y="283"/>
                  </a:cubicBezTo>
                  <a:cubicBezTo>
                    <a:pt x="102" y="283"/>
                    <a:pt x="102" y="283"/>
                    <a:pt x="102" y="283"/>
                  </a:cubicBezTo>
                  <a:cubicBezTo>
                    <a:pt x="102" y="311"/>
                    <a:pt x="79" y="334"/>
                    <a:pt x="51" y="334"/>
                  </a:cubicBezTo>
                  <a:cubicBezTo>
                    <a:pt x="23" y="334"/>
                    <a:pt x="0" y="311"/>
                    <a:pt x="0" y="283"/>
                  </a:cubicBezTo>
                  <a:cubicBezTo>
                    <a:pt x="0" y="0"/>
                    <a:pt x="0" y="0"/>
                    <a:pt x="0" y="0"/>
                  </a:cubicBezTo>
                  <a:cubicBezTo>
                    <a:pt x="256" y="0"/>
                    <a:pt x="256" y="0"/>
                    <a:pt x="256" y="0"/>
                  </a:cubicBezTo>
                  <a:cubicBezTo>
                    <a:pt x="256" y="282"/>
                    <a:pt x="256" y="282"/>
                    <a:pt x="256" y="282"/>
                  </a:cubicBezTo>
                  <a:moveTo>
                    <a:pt x="90" y="76"/>
                  </a:moveTo>
                  <a:cubicBezTo>
                    <a:pt x="220" y="76"/>
                    <a:pt x="220" y="76"/>
                    <a:pt x="220" y="76"/>
                  </a:cubicBezTo>
                  <a:moveTo>
                    <a:pt x="38" y="76"/>
                  </a:moveTo>
                  <a:cubicBezTo>
                    <a:pt x="64" y="76"/>
                    <a:pt x="64" y="76"/>
                    <a:pt x="64" y="76"/>
                  </a:cubicBezTo>
                  <a:moveTo>
                    <a:pt x="90" y="153"/>
                  </a:moveTo>
                  <a:cubicBezTo>
                    <a:pt x="220" y="153"/>
                    <a:pt x="220" y="153"/>
                    <a:pt x="220" y="153"/>
                  </a:cubicBezTo>
                  <a:moveTo>
                    <a:pt x="38" y="153"/>
                  </a:moveTo>
                  <a:cubicBezTo>
                    <a:pt x="64" y="153"/>
                    <a:pt x="64" y="153"/>
                    <a:pt x="64" y="153"/>
                  </a:cubicBezTo>
                  <a:moveTo>
                    <a:pt x="90" y="230"/>
                  </a:moveTo>
                  <a:cubicBezTo>
                    <a:pt x="220" y="230"/>
                    <a:pt x="220" y="230"/>
                    <a:pt x="220" y="230"/>
                  </a:cubicBezTo>
                  <a:moveTo>
                    <a:pt x="38" y="230"/>
                  </a:moveTo>
                  <a:cubicBezTo>
                    <a:pt x="64" y="230"/>
                    <a:pt x="64" y="230"/>
                    <a:pt x="64" y="230"/>
                  </a:cubicBezTo>
                </a:path>
              </a:pathLst>
            </a:custGeom>
            <a:solidFill>
              <a:srgbClr val="0078D7"/>
            </a:solid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gradFill>
                  <a:gsLst>
                    <a:gs pos="0">
                      <a:srgbClr val="505050"/>
                    </a:gs>
                    <a:gs pos="100000">
                      <a:srgbClr val="505050"/>
                    </a:gs>
                  </a:gsLst>
                </a:gradFill>
                <a:effectLst/>
                <a:uLnTx/>
                <a:uFillTx/>
                <a:latin typeface="Segoe UI Semilight"/>
                <a:ea typeface="+mn-ea"/>
                <a:cs typeface="+mn-cs"/>
              </a:endParaRPr>
            </a:p>
          </p:txBody>
        </p:sp>
      </p:grpSp>
      <p:grpSp>
        <p:nvGrpSpPr>
          <p:cNvPr id="243" name="Group 242">
            <a:extLst>
              <a:ext uri="{FF2B5EF4-FFF2-40B4-BE49-F238E27FC236}">
                <a16:creationId xmlns:a16="http://schemas.microsoft.com/office/drawing/2014/main" id="{89FFBC2D-361B-984A-8C85-95837C064312}"/>
              </a:ext>
            </a:extLst>
          </p:cNvPr>
          <p:cNvGrpSpPr/>
          <p:nvPr/>
        </p:nvGrpSpPr>
        <p:grpSpPr>
          <a:xfrm>
            <a:off x="444761" y="2057152"/>
            <a:ext cx="427983" cy="364076"/>
            <a:chOff x="265316" y="5131089"/>
            <a:chExt cx="793593" cy="675092"/>
          </a:xfrm>
        </p:grpSpPr>
        <p:grpSp>
          <p:nvGrpSpPr>
            <p:cNvPr id="244" name="Group 243">
              <a:extLst>
                <a:ext uri="{FF2B5EF4-FFF2-40B4-BE49-F238E27FC236}">
                  <a16:creationId xmlns:a16="http://schemas.microsoft.com/office/drawing/2014/main" id="{C3914FA3-5FEC-0C4D-8C87-C8782EF7AB26}"/>
                </a:ext>
              </a:extLst>
            </p:cNvPr>
            <p:cNvGrpSpPr/>
            <p:nvPr/>
          </p:nvGrpSpPr>
          <p:grpSpPr>
            <a:xfrm>
              <a:off x="265316" y="5131089"/>
              <a:ext cx="793593" cy="675092"/>
              <a:chOff x="2107244" y="1575258"/>
              <a:chExt cx="310993" cy="264555"/>
            </a:xfrm>
          </p:grpSpPr>
          <p:sp>
            <p:nvSpPr>
              <p:cNvPr id="250" name="Rectangle 9">
                <a:extLst>
                  <a:ext uri="{FF2B5EF4-FFF2-40B4-BE49-F238E27FC236}">
                    <a16:creationId xmlns:a16="http://schemas.microsoft.com/office/drawing/2014/main" id="{EB5A3127-35DB-4843-BC23-D5C9A5FB563E}"/>
                  </a:ext>
                </a:extLst>
              </p:cNvPr>
              <p:cNvSpPr>
                <a:spLocks noChangeArrowheads="1"/>
              </p:cNvSpPr>
              <p:nvPr/>
            </p:nvSpPr>
            <p:spPr bwMode="auto">
              <a:xfrm>
                <a:off x="2107244" y="1575258"/>
                <a:ext cx="310993" cy="264555"/>
              </a:xfrm>
              <a:prstGeom prst="rect">
                <a:avLst/>
              </a:prstGeom>
              <a:solidFill>
                <a:srgbClr val="0078D7"/>
              </a:soli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F3F3F"/>
                  </a:solidFill>
                  <a:effectLst/>
                  <a:uLnTx/>
                  <a:uFillTx/>
                  <a:latin typeface="Segoe UI"/>
                  <a:ea typeface="+mn-ea"/>
                  <a:cs typeface="+mn-cs"/>
                </a:endParaRPr>
              </a:p>
            </p:txBody>
          </p:sp>
          <p:grpSp>
            <p:nvGrpSpPr>
              <p:cNvPr id="251" name="Group 250">
                <a:extLst>
                  <a:ext uri="{FF2B5EF4-FFF2-40B4-BE49-F238E27FC236}">
                    <a16:creationId xmlns:a16="http://schemas.microsoft.com/office/drawing/2014/main" id="{E4E101A0-3A15-B84D-806F-B0E1FD2271C6}"/>
                  </a:ext>
                </a:extLst>
              </p:cNvPr>
              <p:cNvGrpSpPr/>
              <p:nvPr/>
            </p:nvGrpSpPr>
            <p:grpSpPr>
              <a:xfrm>
                <a:off x="2219774" y="1683758"/>
                <a:ext cx="104220" cy="99334"/>
                <a:chOff x="2219774" y="1683758"/>
                <a:chExt cx="104220" cy="99334"/>
              </a:xfrm>
            </p:grpSpPr>
            <p:sp>
              <p:nvSpPr>
                <p:cNvPr id="252" name="Freeform 14">
                  <a:extLst>
                    <a:ext uri="{FF2B5EF4-FFF2-40B4-BE49-F238E27FC236}">
                      <a16:creationId xmlns:a16="http://schemas.microsoft.com/office/drawing/2014/main" id="{D404C544-0783-FA40-A85C-BD0A6B9E66BE}"/>
                    </a:ext>
                  </a:extLst>
                </p:cNvPr>
                <p:cNvSpPr>
                  <a:spLocks/>
                </p:cNvSpPr>
                <p:nvPr/>
              </p:nvSpPr>
              <p:spPr bwMode="auto">
                <a:xfrm>
                  <a:off x="2219774" y="1683758"/>
                  <a:ext cx="104220" cy="98089"/>
                </a:xfrm>
                <a:custGeom>
                  <a:avLst/>
                  <a:gdLst>
                    <a:gd name="T0" fmla="*/ 0 w 68"/>
                    <a:gd name="T1" fmla="*/ 64 h 64"/>
                    <a:gd name="T2" fmla="*/ 0 w 68"/>
                    <a:gd name="T3" fmla="*/ 34 h 64"/>
                    <a:gd name="T4" fmla="*/ 34 w 68"/>
                    <a:gd name="T5" fmla="*/ 0 h 64"/>
                    <a:gd name="T6" fmla="*/ 68 w 68"/>
                    <a:gd name="T7" fmla="*/ 34 h 64"/>
                    <a:gd name="T8" fmla="*/ 68 w 68"/>
                    <a:gd name="T9" fmla="*/ 64 h 64"/>
                    <a:gd name="T10" fmla="*/ 0 w 68"/>
                    <a:gd name="T11" fmla="*/ 64 h 64"/>
                  </a:gdLst>
                  <a:ahLst/>
                  <a:cxnLst>
                    <a:cxn ang="0">
                      <a:pos x="T0" y="T1"/>
                    </a:cxn>
                    <a:cxn ang="0">
                      <a:pos x="T2" y="T3"/>
                    </a:cxn>
                    <a:cxn ang="0">
                      <a:pos x="T4" y="T5"/>
                    </a:cxn>
                    <a:cxn ang="0">
                      <a:pos x="T6" y="T7"/>
                    </a:cxn>
                    <a:cxn ang="0">
                      <a:pos x="T8" y="T9"/>
                    </a:cxn>
                    <a:cxn ang="0">
                      <a:pos x="T10" y="T11"/>
                    </a:cxn>
                  </a:cxnLst>
                  <a:rect l="0" t="0" r="r" b="b"/>
                  <a:pathLst>
                    <a:path w="68" h="64">
                      <a:moveTo>
                        <a:pt x="0" y="64"/>
                      </a:moveTo>
                      <a:lnTo>
                        <a:pt x="0" y="34"/>
                      </a:lnTo>
                      <a:lnTo>
                        <a:pt x="34" y="0"/>
                      </a:lnTo>
                      <a:lnTo>
                        <a:pt x="68" y="34"/>
                      </a:lnTo>
                      <a:lnTo>
                        <a:pt x="68" y="64"/>
                      </a:lnTo>
                      <a:lnTo>
                        <a:pt x="0" y="64"/>
                      </a:lnTo>
                      <a:close/>
                    </a:path>
                  </a:pathLst>
                </a:custGeom>
                <a:solidFill>
                  <a:srgbClr val="50E6FF"/>
                </a:soli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F3F3F"/>
                    </a:solidFill>
                    <a:effectLst/>
                    <a:uLnTx/>
                    <a:uFillTx/>
                    <a:latin typeface="Segoe UI"/>
                    <a:ea typeface="+mn-ea"/>
                    <a:cs typeface="+mn-cs"/>
                  </a:endParaRPr>
                </a:p>
              </p:txBody>
            </p:sp>
            <p:sp>
              <p:nvSpPr>
                <p:cNvPr id="253" name="Line 15">
                  <a:extLst>
                    <a:ext uri="{FF2B5EF4-FFF2-40B4-BE49-F238E27FC236}">
                      <a16:creationId xmlns:a16="http://schemas.microsoft.com/office/drawing/2014/main" id="{AEBB4BF9-9BE8-EF42-A1BD-2F0B41DECE4C}"/>
                    </a:ext>
                  </a:extLst>
                </p:cNvPr>
                <p:cNvSpPr>
                  <a:spLocks noChangeShapeType="1"/>
                </p:cNvSpPr>
                <p:nvPr/>
              </p:nvSpPr>
              <p:spPr bwMode="auto">
                <a:xfrm>
                  <a:off x="2269956" y="1743244"/>
                  <a:ext cx="0" cy="39848"/>
                </a:xfrm>
                <a:prstGeom prst="line">
                  <a:avLst/>
                </a:prstGeom>
                <a:noFill/>
                <a:ln w="12700" cap="flat">
                  <a:solidFill>
                    <a:srgbClr val="0078D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F3F3F"/>
                    </a:solidFill>
                    <a:effectLst/>
                    <a:uLnTx/>
                    <a:uFillTx/>
                    <a:latin typeface="Segoe UI"/>
                    <a:ea typeface="+mn-ea"/>
                    <a:cs typeface="+mn-cs"/>
                  </a:endParaRPr>
                </a:p>
              </p:txBody>
            </p:sp>
          </p:grpSp>
        </p:grpSp>
        <p:sp>
          <p:nvSpPr>
            <p:cNvPr id="245" name="Rectangle 244">
              <a:extLst>
                <a:ext uri="{FF2B5EF4-FFF2-40B4-BE49-F238E27FC236}">
                  <a16:creationId xmlns:a16="http://schemas.microsoft.com/office/drawing/2014/main" id="{30AAA4FF-B874-2A4C-A915-5B7E4639ADC7}"/>
                </a:ext>
              </a:extLst>
            </p:cNvPr>
            <p:cNvSpPr/>
            <p:nvPr/>
          </p:nvSpPr>
          <p:spPr bwMode="auto">
            <a:xfrm>
              <a:off x="265317" y="5135133"/>
              <a:ext cx="788838" cy="121362"/>
            </a:xfrm>
            <a:prstGeom prst="rect">
              <a:avLst/>
            </a:prstGeom>
            <a:solidFill>
              <a:srgbClr val="50E6FF"/>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246" name="Group 245">
              <a:extLst>
                <a:ext uri="{FF2B5EF4-FFF2-40B4-BE49-F238E27FC236}">
                  <a16:creationId xmlns:a16="http://schemas.microsoft.com/office/drawing/2014/main" id="{969B74C3-5E21-B247-80C1-225ED5E79FF5}"/>
                </a:ext>
              </a:extLst>
            </p:cNvPr>
            <p:cNvGrpSpPr/>
            <p:nvPr/>
          </p:nvGrpSpPr>
          <p:grpSpPr>
            <a:xfrm>
              <a:off x="750755" y="5171384"/>
              <a:ext cx="242719" cy="60681"/>
              <a:chOff x="722201" y="5189927"/>
              <a:chExt cx="242719" cy="60681"/>
            </a:xfrm>
          </p:grpSpPr>
          <p:sp>
            <p:nvSpPr>
              <p:cNvPr id="247" name="Oval 11">
                <a:extLst>
                  <a:ext uri="{FF2B5EF4-FFF2-40B4-BE49-F238E27FC236}">
                    <a16:creationId xmlns:a16="http://schemas.microsoft.com/office/drawing/2014/main" id="{B6F86B0B-41B1-4D41-A0E4-C51528A35F02}"/>
                  </a:ext>
                </a:extLst>
              </p:cNvPr>
              <p:cNvSpPr>
                <a:spLocks noChangeArrowheads="1"/>
              </p:cNvSpPr>
              <p:nvPr/>
            </p:nvSpPr>
            <p:spPr bwMode="auto">
              <a:xfrm>
                <a:off x="722201" y="5189927"/>
                <a:ext cx="60681" cy="60681"/>
              </a:xfrm>
              <a:prstGeom prst="ellipse">
                <a:avLst/>
              </a:prstGeom>
              <a:solidFill>
                <a:srgbClr val="0078D7"/>
              </a:solidFill>
              <a:ln w="12700">
                <a:noFill/>
                <a:round/>
                <a:headEnd/>
                <a:tailEnd/>
              </a:ln>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F3F3F"/>
                  </a:solidFill>
                  <a:effectLst/>
                  <a:uLnTx/>
                  <a:uFillTx/>
                  <a:latin typeface="Segoe UI"/>
                  <a:ea typeface="+mn-ea"/>
                  <a:cs typeface="+mn-cs"/>
                </a:endParaRPr>
              </a:p>
            </p:txBody>
          </p:sp>
          <p:sp>
            <p:nvSpPr>
              <p:cNvPr id="248" name="Oval 12">
                <a:extLst>
                  <a:ext uri="{FF2B5EF4-FFF2-40B4-BE49-F238E27FC236}">
                    <a16:creationId xmlns:a16="http://schemas.microsoft.com/office/drawing/2014/main" id="{CB10B17D-045B-3F4B-BF41-EFC2803328B2}"/>
                  </a:ext>
                </a:extLst>
              </p:cNvPr>
              <p:cNvSpPr>
                <a:spLocks noChangeArrowheads="1"/>
              </p:cNvSpPr>
              <p:nvPr/>
            </p:nvSpPr>
            <p:spPr bwMode="auto">
              <a:xfrm>
                <a:off x="811435" y="5189927"/>
                <a:ext cx="60681" cy="60681"/>
              </a:xfrm>
              <a:prstGeom prst="ellipse">
                <a:avLst/>
              </a:prstGeom>
              <a:solidFill>
                <a:srgbClr val="0078D7"/>
              </a:solidFill>
              <a:ln w="12700">
                <a:noFill/>
                <a:round/>
                <a:headEnd/>
                <a:tailEnd/>
              </a:ln>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F3F3F"/>
                  </a:solidFill>
                  <a:effectLst/>
                  <a:uLnTx/>
                  <a:uFillTx/>
                  <a:latin typeface="Segoe UI"/>
                  <a:ea typeface="+mn-ea"/>
                  <a:cs typeface="+mn-cs"/>
                </a:endParaRPr>
              </a:p>
            </p:txBody>
          </p:sp>
          <p:sp>
            <p:nvSpPr>
              <p:cNvPr id="249" name="Oval 13">
                <a:extLst>
                  <a:ext uri="{FF2B5EF4-FFF2-40B4-BE49-F238E27FC236}">
                    <a16:creationId xmlns:a16="http://schemas.microsoft.com/office/drawing/2014/main" id="{D8AEA2DE-5765-9F42-9FB5-10E10698B369}"/>
                  </a:ext>
                </a:extLst>
              </p:cNvPr>
              <p:cNvSpPr>
                <a:spLocks noChangeArrowheads="1"/>
              </p:cNvSpPr>
              <p:nvPr/>
            </p:nvSpPr>
            <p:spPr bwMode="auto">
              <a:xfrm>
                <a:off x="904239" y="5189927"/>
                <a:ext cx="60681" cy="60681"/>
              </a:xfrm>
              <a:prstGeom prst="ellipse">
                <a:avLst/>
              </a:prstGeom>
              <a:solidFill>
                <a:srgbClr val="0078D7"/>
              </a:solidFill>
              <a:ln w="12700">
                <a:noFill/>
                <a:round/>
                <a:headEnd/>
                <a:tailEnd/>
              </a:ln>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F3F3F"/>
                  </a:solidFill>
                  <a:effectLst/>
                  <a:uLnTx/>
                  <a:uFillTx/>
                  <a:latin typeface="Segoe UI"/>
                  <a:ea typeface="+mn-ea"/>
                  <a:cs typeface="+mn-cs"/>
                </a:endParaRPr>
              </a:p>
            </p:txBody>
          </p:sp>
        </p:grpSp>
      </p:grpSp>
      <p:grpSp>
        <p:nvGrpSpPr>
          <p:cNvPr id="254" name="Group 253">
            <a:extLst>
              <a:ext uri="{FF2B5EF4-FFF2-40B4-BE49-F238E27FC236}">
                <a16:creationId xmlns:a16="http://schemas.microsoft.com/office/drawing/2014/main" id="{4336AD1C-35AC-DB47-BA5B-B57FE2144D43}"/>
              </a:ext>
            </a:extLst>
          </p:cNvPr>
          <p:cNvGrpSpPr/>
          <p:nvPr/>
        </p:nvGrpSpPr>
        <p:grpSpPr>
          <a:xfrm>
            <a:off x="434955" y="4268606"/>
            <a:ext cx="423664" cy="435948"/>
            <a:chOff x="425774" y="3428914"/>
            <a:chExt cx="423664" cy="435948"/>
          </a:xfrm>
        </p:grpSpPr>
        <p:sp>
          <p:nvSpPr>
            <p:cNvPr id="255" name="Rectangle 254">
              <a:extLst>
                <a:ext uri="{FF2B5EF4-FFF2-40B4-BE49-F238E27FC236}">
                  <a16:creationId xmlns:a16="http://schemas.microsoft.com/office/drawing/2014/main" id="{07899E53-FB0A-F64A-A89A-4AA474FBC3C2}"/>
                </a:ext>
              </a:extLst>
            </p:cNvPr>
            <p:cNvSpPr/>
            <p:nvPr/>
          </p:nvSpPr>
          <p:spPr bwMode="auto">
            <a:xfrm>
              <a:off x="425774" y="3428914"/>
              <a:ext cx="376317" cy="374604"/>
            </a:xfrm>
            <a:prstGeom prst="rect">
              <a:avLst/>
            </a:prstGeom>
            <a:solidFill>
              <a:srgbClr val="50E6FF"/>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256" name="Group 59">
              <a:extLst>
                <a:ext uri="{FF2B5EF4-FFF2-40B4-BE49-F238E27FC236}">
                  <a16:creationId xmlns:a16="http://schemas.microsoft.com/office/drawing/2014/main" id="{C41AE94A-4907-A74E-9C1A-8A0CAE1FC878}"/>
                </a:ext>
              </a:extLst>
            </p:cNvPr>
            <p:cNvGrpSpPr>
              <a:grpSpLocks noChangeAspect="1"/>
            </p:cNvGrpSpPr>
            <p:nvPr/>
          </p:nvGrpSpPr>
          <p:grpSpPr bwMode="auto">
            <a:xfrm>
              <a:off x="492356" y="3507780"/>
              <a:ext cx="357082" cy="357082"/>
              <a:chOff x="4013" y="2783"/>
              <a:chExt cx="312" cy="312"/>
            </a:xfrm>
          </p:grpSpPr>
          <p:sp>
            <p:nvSpPr>
              <p:cNvPr id="257" name="AutoShape 58">
                <a:extLst>
                  <a:ext uri="{FF2B5EF4-FFF2-40B4-BE49-F238E27FC236}">
                    <a16:creationId xmlns:a16="http://schemas.microsoft.com/office/drawing/2014/main" id="{DB9BC4DF-F907-AC4F-858A-CB25C9123A43}"/>
                  </a:ext>
                </a:extLst>
              </p:cNvPr>
              <p:cNvSpPr>
                <a:spLocks noChangeAspect="1" noChangeArrowheads="1" noTextEdit="1"/>
              </p:cNvSpPr>
              <p:nvPr/>
            </p:nvSpPr>
            <p:spPr bwMode="auto">
              <a:xfrm>
                <a:off x="4013" y="2783"/>
                <a:ext cx="312"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solidFill>
                    <a:srgbClr val="000000"/>
                  </a:solidFill>
                  <a:effectLst/>
                  <a:uLnTx/>
                  <a:uFillTx/>
                  <a:latin typeface="Segoe UI"/>
                  <a:ea typeface="+mn-ea"/>
                  <a:cs typeface="+mn-cs"/>
                </a:endParaRPr>
              </a:p>
            </p:txBody>
          </p:sp>
          <p:sp>
            <p:nvSpPr>
              <p:cNvPr id="258" name="Rectangle 60">
                <a:extLst>
                  <a:ext uri="{FF2B5EF4-FFF2-40B4-BE49-F238E27FC236}">
                    <a16:creationId xmlns:a16="http://schemas.microsoft.com/office/drawing/2014/main" id="{36093E04-FFB7-5E43-AA5D-3C967B9DA2A3}"/>
                  </a:ext>
                </a:extLst>
              </p:cNvPr>
              <p:cNvSpPr>
                <a:spLocks noChangeArrowheads="1"/>
              </p:cNvSpPr>
              <p:nvPr/>
            </p:nvSpPr>
            <p:spPr bwMode="auto">
              <a:xfrm>
                <a:off x="4013" y="2784"/>
                <a:ext cx="312" cy="31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solidFill>
                    <a:srgbClr val="000000"/>
                  </a:solidFill>
                  <a:effectLst/>
                  <a:uLnTx/>
                  <a:uFillTx/>
                  <a:latin typeface="Segoe UI"/>
                  <a:ea typeface="+mn-ea"/>
                  <a:cs typeface="+mn-cs"/>
                </a:endParaRPr>
              </a:p>
            </p:txBody>
          </p:sp>
          <p:sp>
            <p:nvSpPr>
              <p:cNvPr id="259" name="Rectangle 61">
                <a:extLst>
                  <a:ext uri="{FF2B5EF4-FFF2-40B4-BE49-F238E27FC236}">
                    <a16:creationId xmlns:a16="http://schemas.microsoft.com/office/drawing/2014/main" id="{478128E1-B3E8-2344-8896-BDB2221E2DBC}"/>
                  </a:ext>
                </a:extLst>
              </p:cNvPr>
              <p:cNvSpPr>
                <a:spLocks noChangeArrowheads="1"/>
              </p:cNvSpPr>
              <p:nvPr/>
            </p:nvSpPr>
            <p:spPr bwMode="auto">
              <a:xfrm>
                <a:off x="4013" y="2783"/>
                <a:ext cx="312" cy="311"/>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solidFill>
                    <a:srgbClr val="000000"/>
                  </a:solidFill>
                  <a:effectLst/>
                  <a:uLnTx/>
                  <a:uFillTx/>
                  <a:latin typeface="Segoe UI"/>
                  <a:ea typeface="+mn-ea"/>
                  <a:cs typeface="+mn-cs"/>
                </a:endParaRPr>
              </a:p>
            </p:txBody>
          </p:sp>
          <p:sp>
            <p:nvSpPr>
              <p:cNvPr id="260" name="Freeform 62">
                <a:extLst>
                  <a:ext uri="{FF2B5EF4-FFF2-40B4-BE49-F238E27FC236}">
                    <a16:creationId xmlns:a16="http://schemas.microsoft.com/office/drawing/2014/main" id="{1B37C24E-E451-824D-9651-061AE0D499BC}"/>
                  </a:ext>
                </a:extLst>
              </p:cNvPr>
              <p:cNvSpPr>
                <a:spLocks/>
              </p:cNvSpPr>
              <p:nvPr/>
            </p:nvSpPr>
            <p:spPr bwMode="auto">
              <a:xfrm>
                <a:off x="4013" y="2900"/>
                <a:ext cx="312" cy="195"/>
              </a:xfrm>
              <a:custGeom>
                <a:avLst/>
                <a:gdLst>
                  <a:gd name="T0" fmla="*/ 263 w 312"/>
                  <a:gd name="T1" fmla="*/ 78 h 195"/>
                  <a:gd name="T2" fmla="*/ 214 w 312"/>
                  <a:gd name="T3" fmla="*/ 127 h 195"/>
                  <a:gd name="T4" fmla="*/ 88 w 312"/>
                  <a:gd name="T5" fmla="*/ 0 h 195"/>
                  <a:gd name="T6" fmla="*/ 0 w 312"/>
                  <a:gd name="T7" fmla="*/ 88 h 195"/>
                  <a:gd name="T8" fmla="*/ 0 w 312"/>
                  <a:gd name="T9" fmla="*/ 195 h 195"/>
                  <a:gd name="T10" fmla="*/ 88 w 312"/>
                  <a:gd name="T11" fmla="*/ 195 h 195"/>
                  <a:gd name="T12" fmla="*/ 146 w 312"/>
                  <a:gd name="T13" fmla="*/ 195 h 195"/>
                  <a:gd name="T14" fmla="*/ 263 w 312"/>
                  <a:gd name="T15" fmla="*/ 195 h 195"/>
                  <a:gd name="T16" fmla="*/ 282 w 312"/>
                  <a:gd name="T17" fmla="*/ 195 h 195"/>
                  <a:gd name="T18" fmla="*/ 312 w 312"/>
                  <a:gd name="T19" fmla="*/ 195 h 195"/>
                  <a:gd name="T20" fmla="*/ 312 w 312"/>
                  <a:gd name="T21" fmla="*/ 126 h 195"/>
                  <a:gd name="T22" fmla="*/ 263 w 312"/>
                  <a:gd name="T23" fmla="*/ 7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2" h="195">
                    <a:moveTo>
                      <a:pt x="263" y="78"/>
                    </a:moveTo>
                    <a:lnTo>
                      <a:pt x="214" y="127"/>
                    </a:lnTo>
                    <a:lnTo>
                      <a:pt x="88" y="0"/>
                    </a:lnTo>
                    <a:lnTo>
                      <a:pt x="0" y="88"/>
                    </a:lnTo>
                    <a:lnTo>
                      <a:pt x="0" y="195"/>
                    </a:lnTo>
                    <a:lnTo>
                      <a:pt x="88" y="195"/>
                    </a:lnTo>
                    <a:lnTo>
                      <a:pt x="146" y="195"/>
                    </a:lnTo>
                    <a:lnTo>
                      <a:pt x="263" y="195"/>
                    </a:lnTo>
                    <a:lnTo>
                      <a:pt x="282" y="195"/>
                    </a:lnTo>
                    <a:lnTo>
                      <a:pt x="312" y="195"/>
                    </a:lnTo>
                    <a:lnTo>
                      <a:pt x="312" y="126"/>
                    </a:lnTo>
                    <a:lnTo>
                      <a:pt x="263" y="78"/>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solidFill>
                    <a:srgbClr val="000000"/>
                  </a:solidFill>
                  <a:effectLst/>
                  <a:uLnTx/>
                  <a:uFillTx/>
                  <a:latin typeface="Segoe UI"/>
                  <a:ea typeface="+mn-ea"/>
                  <a:cs typeface="+mn-cs"/>
                </a:endParaRPr>
              </a:p>
            </p:txBody>
          </p:sp>
          <p:sp>
            <p:nvSpPr>
              <p:cNvPr id="261" name="Oval 63">
                <a:extLst>
                  <a:ext uri="{FF2B5EF4-FFF2-40B4-BE49-F238E27FC236}">
                    <a16:creationId xmlns:a16="http://schemas.microsoft.com/office/drawing/2014/main" id="{46C33088-D8DC-8845-AF66-1F9713F5A512}"/>
                  </a:ext>
                </a:extLst>
              </p:cNvPr>
              <p:cNvSpPr>
                <a:spLocks noChangeArrowheads="1"/>
              </p:cNvSpPr>
              <p:nvPr/>
            </p:nvSpPr>
            <p:spPr bwMode="auto">
              <a:xfrm>
                <a:off x="4198" y="2822"/>
                <a:ext cx="88" cy="88"/>
              </a:xfrm>
              <a:prstGeom prst="ellipse">
                <a:avLst/>
              </a:prstGeom>
              <a:solidFill>
                <a:srgbClr val="F4F4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solidFill>
                    <a:srgbClr val="000000"/>
                  </a:solidFill>
                  <a:effectLst/>
                  <a:uLnTx/>
                  <a:uFillTx/>
                  <a:latin typeface="Segoe UI"/>
                  <a:ea typeface="+mn-ea"/>
                  <a:cs typeface="+mn-cs"/>
                </a:endParaRPr>
              </a:p>
            </p:txBody>
          </p:sp>
        </p:grpSp>
      </p:grpSp>
      <p:grpSp>
        <p:nvGrpSpPr>
          <p:cNvPr id="262" name="Group 261">
            <a:extLst>
              <a:ext uri="{FF2B5EF4-FFF2-40B4-BE49-F238E27FC236}">
                <a16:creationId xmlns:a16="http://schemas.microsoft.com/office/drawing/2014/main" id="{03592DC7-1424-E545-AA60-6E87C78A4465}"/>
              </a:ext>
            </a:extLst>
          </p:cNvPr>
          <p:cNvGrpSpPr/>
          <p:nvPr/>
        </p:nvGrpSpPr>
        <p:grpSpPr>
          <a:xfrm>
            <a:off x="449241" y="5065911"/>
            <a:ext cx="388214" cy="427711"/>
            <a:chOff x="343593" y="4433674"/>
            <a:chExt cx="388214" cy="427711"/>
          </a:xfrm>
        </p:grpSpPr>
        <p:sp>
          <p:nvSpPr>
            <p:cNvPr id="263" name="Rectangle 262">
              <a:extLst>
                <a:ext uri="{FF2B5EF4-FFF2-40B4-BE49-F238E27FC236}">
                  <a16:creationId xmlns:a16="http://schemas.microsoft.com/office/drawing/2014/main" id="{CC055908-0811-6847-B557-C138D0D83CBF}"/>
                </a:ext>
              </a:extLst>
            </p:cNvPr>
            <p:cNvSpPr/>
            <p:nvPr/>
          </p:nvSpPr>
          <p:spPr bwMode="auto">
            <a:xfrm>
              <a:off x="343593" y="4433674"/>
              <a:ext cx="262069" cy="364075"/>
            </a:xfrm>
            <a:prstGeom prst="rect">
              <a:avLst/>
            </a:prstGeom>
            <a:solidFill>
              <a:srgbClr val="50E6FF"/>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64" name="document">
              <a:extLst>
                <a:ext uri="{FF2B5EF4-FFF2-40B4-BE49-F238E27FC236}">
                  <a16:creationId xmlns:a16="http://schemas.microsoft.com/office/drawing/2014/main" id="{FAADDC51-7855-D841-B880-AC3EC0306D94}"/>
                </a:ext>
              </a:extLst>
            </p:cNvPr>
            <p:cNvSpPr>
              <a:spLocks noChangeAspect="1" noEditPoints="1"/>
            </p:cNvSpPr>
            <p:nvPr/>
          </p:nvSpPr>
          <p:spPr bwMode="auto">
            <a:xfrm>
              <a:off x="469738" y="4503224"/>
              <a:ext cx="262069" cy="358161"/>
            </a:xfrm>
            <a:custGeom>
              <a:avLst/>
              <a:gdLst>
                <a:gd name="T0" fmla="*/ 48 w 180"/>
                <a:gd name="T1" fmla="*/ 0 h 246"/>
                <a:gd name="T2" fmla="*/ 97 w 180"/>
                <a:gd name="T3" fmla="*/ 0 h 246"/>
                <a:gd name="T4" fmla="*/ 180 w 180"/>
                <a:gd name="T5" fmla="*/ 82 h 246"/>
                <a:gd name="T6" fmla="*/ 180 w 180"/>
                <a:gd name="T7" fmla="*/ 246 h 246"/>
                <a:gd name="T8" fmla="*/ 0 w 180"/>
                <a:gd name="T9" fmla="*/ 246 h 246"/>
                <a:gd name="T10" fmla="*/ 0 w 180"/>
                <a:gd name="T11" fmla="*/ 0 h 246"/>
                <a:gd name="T12" fmla="*/ 48 w 180"/>
                <a:gd name="T13" fmla="*/ 0 h 246"/>
                <a:gd name="T14" fmla="*/ 97 w 180"/>
                <a:gd name="T15" fmla="*/ 0 h 246"/>
                <a:gd name="T16" fmla="*/ 97 w 180"/>
                <a:gd name="T17" fmla="*/ 82 h 246"/>
                <a:gd name="T18" fmla="*/ 180 w 180"/>
                <a:gd name="T19" fmla="*/ 82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 h="246">
                  <a:moveTo>
                    <a:pt x="48" y="0"/>
                  </a:moveTo>
                  <a:lnTo>
                    <a:pt x="97" y="0"/>
                  </a:lnTo>
                  <a:lnTo>
                    <a:pt x="180" y="82"/>
                  </a:lnTo>
                  <a:lnTo>
                    <a:pt x="180" y="246"/>
                  </a:lnTo>
                  <a:lnTo>
                    <a:pt x="0" y="246"/>
                  </a:lnTo>
                  <a:lnTo>
                    <a:pt x="0" y="0"/>
                  </a:lnTo>
                  <a:lnTo>
                    <a:pt x="48" y="0"/>
                  </a:lnTo>
                  <a:moveTo>
                    <a:pt x="97" y="0"/>
                  </a:moveTo>
                  <a:lnTo>
                    <a:pt x="97" y="82"/>
                  </a:lnTo>
                  <a:lnTo>
                    <a:pt x="180" y="82"/>
                  </a:lnTo>
                </a:path>
              </a:pathLst>
            </a:custGeom>
            <a:solidFill>
              <a:srgbClr val="0078D7"/>
            </a:solidFill>
            <a:ln w="15875" cap="flat">
              <a:solidFill>
                <a:srgbClr val="0078D7"/>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gradFill>
                  <a:gsLst>
                    <a:gs pos="0">
                      <a:srgbClr val="505050"/>
                    </a:gs>
                    <a:gs pos="100000">
                      <a:srgbClr val="505050"/>
                    </a:gs>
                  </a:gsLst>
                </a:gradFill>
                <a:effectLst/>
                <a:uLnTx/>
                <a:uFillTx/>
                <a:latin typeface="Segoe UI Semilight"/>
                <a:ea typeface="+mn-ea"/>
                <a:cs typeface="+mn-cs"/>
              </a:endParaRPr>
            </a:p>
          </p:txBody>
        </p:sp>
      </p:grpSp>
      <p:grpSp>
        <p:nvGrpSpPr>
          <p:cNvPr id="265" name="Group 264">
            <a:extLst>
              <a:ext uri="{FF2B5EF4-FFF2-40B4-BE49-F238E27FC236}">
                <a16:creationId xmlns:a16="http://schemas.microsoft.com/office/drawing/2014/main" id="{7C49AF4A-428C-F148-9DB3-35517A6E3DB8}"/>
              </a:ext>
            </a:extLst>
          </p:cNvPr>
          <p:cNvGrpSpPr/>
          <p:nvPr/>
        </p:nvGrpSpPr>
        <p:grpSpPr>
          <a:xfrm>
            <a:off x="9960421" y="2245141"/>
            <a:ext cx="427983" cy="364076"/>
            <a:chOff x="265316" y="5131089"/>
            <a:chExt cx="793593" cy="675092"/>
          </a:xfrm>
        </p:grpSpPr>
        <p:grpSp>
          <p:nvGrpSpPr>
            <p:cNvPr id="266" name="Group 265">
              <a:extLst>
                <a:ext uri="{FF2B5EF4-FFF2-40B4-BE49-F238E27FC236}">
                  <a16:creationId xmlns:a16="http://schemas.microsoft.com/office/drawing/2014/main" id="{1B75622A-8E18-E04D-A1BC-B5805A03F1D9}"/>
                </a:ext>
              </a:extLst>
            </p:cNvPr>
            <p:cNvGrpSpPr/>
            <p:nvPr/>
          </p:nvGrpSpPr>
          <p:grpSpPr>
            <a:xfrm>
              <a:off x="265316" y="5131089"/>
              <a:ext cx="793593" cy="675092"/>
              <a:chOff x="2107244" y="1575258"/>
              <a:chExt cx="310993" cy="264555"/>
            </a:xfrm>
          </p:grpSpPr>
          <p:sp>
            <p:nvSpPr>
              <p:cNvPr id="272" name="Rectangle 9">
                <a:extLst>
                  <a:ext uri="{FF2B5EF4-FFF2-40B4-BE49-F238E27FC236}">
                    <a16:creationId xmlns:a16="http://schemas.microsoft.com/office/drawing/2014/main" id="{47CFA2CE-F525-0241-9724-02FD6A8A4A2C}"/>
                  </a:ext>
                </a:extLst>
              </p:cNvPr>
              <p:cNvSpPr>
                <a:spLocks noChangeArrowheads="1"/>
              </p:cNvSpPr>
              <p:nvPr/>
            </p:nvSpPr>
            <p:spPr bwMode="auto">
              <a:xfrm>
                <a:off x="2107244" y="1575258"/>
                <a:ext cx="310993" cy="264555"/>
              </a:xfrm>
              <a:prstGeom prst="rect">
                <a:avLst/>
              </a:prstGeom>
              <a:solidFill>
                <a:srgbClr val="0078D7"/>
              </a:soli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F3F3F"/>
                  </a:solidFill>
                  <a:effectLst/>
                  <a:uLnTx/>
                  <a:uFillTx/>
                  <a:latin typeface="Segoe UI"/>
                  <a:ea typeface="+mn-ea"/>
                  <a:cs typeface="+mn-cs"/>
                </a:endParaRPr>
              </a:p>
            </p:txBody>
          </p:sp>
          <p:grpSp>
            <p:nvGrpSpPr>
              <p:cNvPr id="273" name="Group 272">
                <a:extLst>
                  <a:ext uri="{FF2B5EF4-FFF2-40B4-BE49-F238E27FC236}">
                    <a16:creationId xmlns:a16="http://schemas.microsoft.com/office/drawing/2014/main" id="{0366EA7F-FAC6-F24D-BBA0-690B5CFBC871}"/>
                  </a:ext>
                </a:extLst>
              </p:cNvPr>
              <p:cNvGrpSpPr/>
              <p:nvPr/>
            </p:nvGrpSpPr>
            <p:grpSpPr>
              <a:xfrm>
                <a:off x="2219774" y="1683758"/>
                <a:ext cx="104220" cy="99334"/>
                <a:chOff x="2219774" y="1683758"/>
                <a:chExt cx="104220" cy="99334"/>
              </a:xfrm>
            </p:grpSpPr>
            <p:sp>
              <p:nvSpPr>
                <p:cNvPr id="274" name="Freeform 14">
                  <a:extLst>
                    <a:ext uri="{FF2B5EF4-FFF2-40B4-BE49-F238E27FC236}">
                      <a16:creationId xmlns:a16="http://schemas.microsoft.com/office/drawing/2014/main" id="{C1DF0107-BBD4-A141-BA32-D881EBBD72E8}"/>
                    </a:ext>
                  </a:extLst>
                </p:cNvPr>
                <p:cNvSpPr>
                  <a:spLocks/>
                </p:cNvSpPr>
                <p:nvPr/>
              </p:nvSpPr>
              <p:spPr bwMode="auto">
                <a:xfrm>
                  <a:off x="2219774" y="1683758"/>
                  <a:ext cx="104220" cy="98089"/>
                </a:xfrm>
                <a:custGeom>
                  <a:avLst/>
                  <a:gdLst>
                    <a:gd name="T0" fmla="*/ 0 w 68"/>
                    <a:gd name="T1" fmla="*/ 64 h 64"/>
                    <a:gd name="T2" fmla="*/ 0 w 68"/>
                    <a:gd name="T3" fmla="*/ 34 h 64"/>
                    <a:gd name="T4" fmla="*/ 34 w 68"/>
                    <a:gd name="T5" fmla="*/ 0 h 64"/>
                    <a:gd name="T6" fmla="*/ 68 w 68"/>
                    <a:gd name="T7" fmla="*/ 34 h 64"/>
                    <a:gd name="T8" fmla="*/ 68 w 68"/>
                    <a:gd name="T9" fmla="*/ 64 h 64"/>
                    <a:gd name="T10" fmla="*/ 0 w 68"/>
                    <a:gd name="T11" fmla="*/ 64 h 64"/>
                  </a:gdLst>
                  <a:ahLst/>
                  <a:cxnLst>
                    <a:cxn ang="0">
                      <a:pos x="T0" y="T1"/>
                    </a:cxn>
                    <a:cxn ang="0">
                      <a:pos x="T2" y="T3"/>
                    </a:cxn>
                    <a:cxn ang="0">
                      <a:pos x="T4" y="T5"/>
                    </a:cxn>
                    <a:cxn ang="0">
                      <a:pos x="T6" y="T7"/>
                    </a:cxn>
                    <a:cxn ang="0">
                      <a:pos x="T8" y="T9"/>
                    </a:cxn>
                    <a:cxn ang="0">
                      <a:pos x="T10" y="T11"/>
                    </a:cxn>
                  </a:cxnLst>
                  <a:rect l="0" t="0" r="r" b="b"/>
                  <a:pathLst>
                    <a:path w="68" h="64">
                      <a:moveTo>
                        <a:pt x="0" y="64"/>
                      </a:moveTo>
                      <a:lnTo>
                        <a:pt x="0" y="34"/>
                      </a:lnTo>
                      <a:lnTo>
                        <a:pt x="34" y="0"/>
                      </a:lnTo>
                      <a:lnTo>
                        <a:pt x="68" y="34"/>
                      </a:lnTo>
                      <a:lnTo>
                        <a:pt x="68" y="64"/>
                      </a:lnTo>
                      <a:lnTo>
                        <a:pt x="0" y="64"/>
                      </a:lnTo>
                      <a:close/>
                    </a:path>
                  </a:pathLst>
                </a:custGeom>
                <a:solidFill>
                  <a:srgbClr val="50E6FF"/>
                </a:soli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F3F3F"/>
                    </a:solidFill>
                    <a:effectLst/>
                    <a:uLnTx/>
                    <a:uFillTx/>
                    <a:latin typeface="Segoe UI"/>
                    <a:ea typeface="+mn-ea"/>
                    <a:cs typeface="+mn-cs"/>
                  </a:endParaRPr>
                </a:p>
              </p:txBody>
            </p:sp>
            <p:sp>
              <p:nvSpPr>
                <p:cNvPr id="275" name="Line 15">
                  <a:extLst>
                    <a:ext uri="{FF2B5EF4-FFF2-40B4-BE49-F238E27FC236}">
                      <a16:creationId xmlns:a16="http://schemas.microsoft.com/office/drawing/2014/main" id="{C1471787-786E-C849-83E7-46F601B686D7}"/>
                    </a:ext>
                  </a:extLst>
                </p:cNvPr>
                <p:cNvSpPr>
                  <a:spLocks noChangeShapeType="1"/>
                </p:cNvSpPr>
                <p:nvPr/>
              </p:nvSpPr>
              <p:spPr bwMode="auto">
                <a:xfrm>
                  <a:off x="2269956" y="1743244"/>
                  <a:ext cx="0" cy="39848"/>
                </a:xfrm>
                <a:prstGeom prst="line">
                  <a:avLst/>
                </a:prstGeom>
                <a:noFill/>
                <a:ln w="12700" cap="flat">
                  <a:solidFill>
                    <a:srgbClr val="0078D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F3F3F"/>
                    </a:solidFill>
                    <a:effectLst/>
                    <a:uLnTx/>
                    <a:uFillTx/>
                    <a:latin typeface="Segoe UI"/>
                    <a:ea typeface="+mn-ea"/>
                    <a:cs typeface="+mn-cs"/>
                  </a:endParaRPr>
                </a:p>
              </p:txBody>
            </p:sp>
          </p:grpSp>
        </p:grpSp>
        <p:sp>
          <p:nvSpPr>
            <p:cNvPr id="267" name="Rectangle 266">
              <a:extLst>
                <a:ext uri="{FF2B5EF4-FFF2-40B4-BE49-F238E27FC236}">
                  <a16:creationId xmlns:a16="http://schemas.microsoft.com/office/drawing/2014/main" id="{0D60FAE7-6651-074E-85EA-F6ECBA15F6F7}"/>
                </a:ext>
              </a:extLst>
            </p:cNvPr>
            <p:cNvSpPr/>
            <p:nvPr/>
          </p:nvSpPr>
          <p:spPr bwMode="auto">
            <a:xfrm>
              <a:off x="265317" y="5135133"/>
              <a:ext cx="788838" cy="121362"/>
            </a:xfrm>
            <a:prstGeom prst="rect">
              <a:avLst/>
            </a:prstGeom>
            <a:solidFill>
              <a:srgbClr val="50E6FF"/>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268" name="Group 267">
              <a:extLst>
                <a:ext uri="{FF2B5EF4-FFF2-40B4-BE49-F238E27FC236}">
                  <a16:creationId xmlns:a16="http://schemas.microsoft.com/office/drawing/2014/main" id="{6AD1FFE3-918F-1643-AD63-DE3B5FD0C60B}"/>
                </a:ext>
              </a:extLst>
            </p:cNvPr>
            <p:cNvGrpSpPr/>
            <p:nvPr/>
          </p:nvGrpSpPr>
          <p:grpSpPr>
            <a:xfrm>
              <a:off x="750755" y="5171384"/>
              <a:ext cx="242719" cy="60681"/>
              <a:chOff x="722201" y="5189927"/>
              <a:chExt cx="242719" cy="60681"/>
            </a:xfrm>
          </p:grpSpPr>
          <p:sp>
            <p:nvSpPr>
              <p:cNvPr id="269" name="Oval 11">
                <a:extLst>
                  <a:ext uri="{FF2B5EF4-FFF2-40B4-BE49-F238E27FC236}">
                    <a16:creationId xmlns:a16="http://schemas.microsoft.com/office/drawing/2014/main" id="{426EF5F9-5F35-1E4B-8FFF-F90F4872C46B}"/>
                  </a:ext>
                </a:extLst>
              </p:cNvPr>
              <p:cNvSpPr>
                <a:spLocks noChangeArrowheads="1"/>
              </p:cNvSpPr>
              <p:nvPr/>
            </p:nvSpPr>
            <p:spPr bwMode="auto">
              <a:xfrm>
                <a:off x="722201" y="5189927"/>
                <a:ext cx="60681" cy="60681"/>
              </a:xfrm>
              <a:prstGeom prst="ellipse">
                <a:avLst/>
              </a:prstGeom>
              <a:solidFill>
                <a:srgbClr val="0078D7"/>
              </a:solidFill>
              <a:ln w="12700">
                <a:noFill/>
                <a:round/>
                <a:headEnd/>
                <a:tailEnd/>
              </a:ln>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F3F3F"/>
                  </a:solidFill>
                  <a:effectLst/>
                  <a:uLnTx/>
                  <a:uFillTx/>
                  <a:latin typeface="Segoe UI"/>
                  <a:ea typeface="+mn-ea"/>
                  <a:cs typeface="+mn-cs"/>
                </a:endParaRPr>
              </a:p>
            </p:txBody>
          </p:sp>
          <p:sp>
            <p:nvSpPr>
              <p:cNvPr id="270" name="Oval 12">
                <a:extLst>
                  <a:ext uri="{FF2B5EF4-FFF2-40B4-BE49-F238E27FC236}">
                    <a16:creationId xmlns:a16="http://schemas.microsoft.com/office/drawing/2014/main" id="{99EAD28B-584A-9241-8D25-BF052161FF23}"/>
                  </a:ext>
                </a:extLst>
              </p:cNvPr>
              <p:cNvSpPr>
                <a:spLocks noChangeArrowheads="1"/>
              </p:cNvSpPr>
              <p:nvPr/>
            </p:nvSpPr>
            <p:spPr bwMode="auto">
              <a:xfrm>
                <a:off x="811435" y="5189927"/>
                <a:ext cx="60681" cy="60681"/>
              </a:xfrm>
              <a:prstGeom prst="ellipse">
                <a:avLst/>
              </a:prstGeom>
              <a:solidFill>
                <a:srgbClr val="0078D7"/>
              </a:solidFill>
              <a:ln w="12700">
                <a:noFill/>
                <a:round/>
                <a:headEnd/>
                <a:tailEnd/>
              </a:ln>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F3F3F"/>
                  </a:solidFill>
                  <a:effectLst/>
                  <a:uLnTx/>
                  <a:uFillTx/>
                  <a:latin typeface="Segoe UI"/>
                  <a:ea typeface="+mn-ea"/>
                  <a:cs typeface="+mn-cs"/>
                </a:endParaRPr>
              </a:p>
            </p:txBody>
          </p:sp>
          <p:sp>
            <p:nvSpPr>
              <p:cNvPr id="271" name="Oval 13">
                <a:extLst>
                  <a:ext uri="{FF2B5EF4-FFF2-40B4-BE49-F238E27FC236}">
                    <a16:creationId xmlns:a16="http://schemas.microsoft.com/office/drawing/2014/main" id="{0F2B5F8A-9D8A-F747-B3B7-91659738E4BA}"/>
                  </a:ext>
                </a:extLst>
              </p:cNvPr>
              <p:cNvSpPr>
                <a:spLocks noChangeArrowheads="1"/>
              </p:cNvSpPr>
              <p:nvPr/>
            </p:nvSpPr>
            <p:spPr bwMode="auto">
              <a:xfrm>
                <a:off x="904239" y="5189927"/>
                <a:ext cx="60681" cy="60681"/>
              </a:xfrm>
              <a:prstGeom prst="ellipse">
                <a:avLst/>
              </a:prstGeom>
              <a:solidFill>
                <a:srgbClr val="0078D7"/>
              </a:solidFill>
              <a:ln w="12700">
                <a:noFill/>
                <a:round/>
                <a:headEnd/>
                <a:tailEnd/>
              </a:ln>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F3F3F"/>
                  </a:solidFill>
                  <a:effectLst/>
                  <a:uLnTx/>
                  <a:uFillTx/>
                  <a:latin typeface="Segoe UI"/>
                  <a:ea typeface="+mn-ea"/>
                  <a:cs typeface="+mn-cs"/>
                </a:endParaRPr>
              </a:p>
            </p:txBody>
          </p:sp>
        </p:grpSp>
      </p:grpSp>
      <p:grpSp>
        <p:nvGrpSpPr>
          <p:cNvPr id="276" name="Group 275">
            <a:extLst>
              <a:ext uri="{FF2B5EF4-FFF2-40B4-BE49-F238E27FC236}">
                <a16:creationId xmlns:a16="http://schemas.microsoft.com/office/drawing/2014/main" id="{773828A8-6CCA-7F4F-B67E-52F9AE80634B}"/>
              </a:ext>
            </a:extLst>
          </p:cNvPr>
          <p:cNvGrpSpPr/>
          <p:nvPr/>
        </p:nvGrpSpPr>
        <p:grpSpPr>
          <a:xfrm>
            <a:off x="9894224" y="3678585"/>
            <a:ext cx="557813" cy="421147"/>
            <a:chOff x="2851176" y="840527"/>
            <a:chExt cx="3024388" cy="2283410"/>
          </a:xfrm>
        </p:grpSpPr>
        <p:sp>
          <p:nvSpPr>
            <p:cNvPr id="277" name="Freeform: Shape 338">
              <a:extLst>
                <a:ext uri="{FF2B5EF4-FFF2-40B4-BE49-F238E27FC236}">
                  <a16:creationId xmlns:a16="http://schemas.microsoft.com/office/drawing/2014/main" id="{90C9F9C0-07E7-7241-BFCA-EE88FC4CC1C6}"/>
                </a:ext>
              </a:extLst>
            </p:cNvPr>
            <p:cNvSpPr/>
            <p:nvPr/>
          </p:nvSpPr>
          <p:spPr>
            <a:xfrm>
              <a:off x="2851176" y="840527"/>
              <a:ext cx="3024388" cy="1958289"/>
            </a:xfrm>
            <a:custGeom>
              <a:avLst/>
              <a:gdLst>
                <a:gd name="connsiteX0" fmla="*/ 61230 w 493108"/>
                <a:gd name="connsiteY0" fmla="*/ 0 h 319287"/>
                <a:gd name="connsiteX1" fmla="*/ 431878 w 493108"/>
                <a:gd name="connsiteY1" fmla="*/ 0 h 319287"/>
                <a:gd name="connsiteX2" fmla="*/ 493108 w 493108"/>
                <a:gd name="connsiteY2" fmla="*/ 61230 h 319287"/>
                <a:gd name="connsiteX3" fmla="*/ 493108 w 493108"/>
                <a:gd name="connsiteY3" fmla="*/ 258057 h 319287"/>
                <a:gd name="connsiteX4" fmla="*/ 431878 w 493108"/>
                <a:gd name="connsiteY4" fmla="*/ 319287 h 319287"/>
                <a:gd name="connsiteX5" fmla="*/ 425306 w 493108"/>
                <a:gd name="connsiteY5" fmla="*/ 319287 h 319287"/>
                <a:gd name="connsiteX6" fmla="*/ 425306 w 493108"/>
                <a:gd name="connsiteY6" fmla="*/ 298563 h 319287"/>
                <a:gd name="connsiteX7" fmla="*/ 434307 w 493108"/>
                <a:gd name="connsiteY7" fmla="*/ 298563 h 319287"/>
                <a:gd name="connsiteX8" fmla="*/ 474000 w 493108"/>
                <a:gd name="connsiteY8" fmla="*/ 258870 h 319287"/>
                <a:gd name="connsiteX9" fmla="*/ 474000 w 493108"/>
                <a:gd name="connsiteY9" fmla="*/ 59417 h 319287"/>
                <a:gd name="connsiteX10" fmla="*/ 434307 w 493108"/>
                <a:gd name="connsiteY10" fmla="*/ 19724 h 319287"/>
                <a:gd name="connsiteX11" fmla="*/ 60650 w 493108"/>
                <a:gd name="connsiteY11" fmla="*/ 19724 h 319287"/>
                <a:gd name="connsiteX12" fmla="*/ 20957 w 493108"/>
                <a:gd name="connsiteY12" fmla="*/ 59417 h 319287"/>
                <a:gd name="connsiteX13" fmla="*/ 20957 w 493108"/>
                <a:gd name="connsiteY13" fmla="*/ 258870 h 319287"/>
                <a:gd name="connsiteX14" fmla="*/ 60650 w 493108"/>
                <a:gd name="connsiteY14" fmla="*/ 298563 h 319287"/>
                <a:gd name="connsiteX15" fmla="*/ 69652 w 493108"/>
                <a:gd name="connsiteY15" fmla="*/ 298563 h 319287"/>
                <a:gd name="connsiteX16" fmla="*/ 69652 w 493108"/>
                <a:gd name="connsiteY16" fmla="*/ 319287 h 319287"/>
                <a:gd name="connsiteX17" fmla="*/ 61230 w 493108"/>
                <a:gd name="connsiteY17" fmla="*/ 319287 h 319287"/>
                <a:gd name="connsiteX18" fmla="*/ 0 w 493108"/>
                <a:gd name="connsiteY18" fmla="*/ 258057 h 319287"/>
                <a:gd name="connsiteX19" fmla="*/ 0 w 493108"/>
                <a:gd name="connsiteY19" fmla="*/ 61230 h 319287"/>
                <a:gd name="connsiteX20" fmla="*/ 61230 w 493108"/>
                <a:gd name="connsiteY20" fmla="*/ 0 h 31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93108" h="319287">
                  <a:moveTo>
                    <a:pt x="61230" y="0"/>
                  </a:moveTo>
                  <a:lnTo>
                    <a:pt x="431878" y="0"/>
                  </a:lnTo>
                  <a:cubicBezTo>
                    <a:pt x="465695" y="0"/>
                    <a:pt x="493108" y="27414"/>
                    <a:pt x="493108" y="61230"/>
                  </a:cubicBezTo>
                  <a:lnTo>
                    <a:pt x="493108" y="258057"/>
                  </a:lnTo>
                  <a:cubicBezTo>
                    <a:pt x="493108" y="291874"/>
                    <a:pt x="465695" y="319287"/>
                    <a:pt x="431878" y="319287"/>
                  </a:cubicBezTo>
                  <a:lnTo>
                    <a:pt x="425306" y="319287"/>
                  </a:lnTo>
                  <a:lnTo>
                    <a:pt x="425306" y="298563"/>
                  </a:lnTo>
                  <a:lnTo>
                    <a:pt x="434307" y="298563"/>
                  </a:lnTo>
                  <a:cubicBezTo>
                    <a:pt x="456229" y="298563"/>
                    <a:pt x="474000" y="280792"/>
                    <a:pt x="474000" y="258870"/>
                  </a:cubicBezTo>
                  <a:lnTo>
                    <a:pt x="474000" y="59417"/>
                  </a:lnTo>
                  <a:cubicBezTo>
                    <a:pt x="474000" y="37495"/>
                    <a:pt x="456229" y="19724"/>
                    <a:pt x="434307" y="19724"/>
                  </a:cubicBezTo>
                  <a:lnTo>
                    <a:pt x="60650" y="19724"/>
                  </a:lnTo>
                  <a:cubicBezTo>
                    <a:pt x="38728" y="19724"/>
                    <a:pt x="20957" y="37495"/>
                    <a:pt x="20957" y="59417"/>
                  </a:cubicBezTo>
                  <a:lnTo>
                    <a:pt x="20957" y="258870"/>
                  </a:lnTo>
                  <a:cubicBezTo>
                    <a:pt x="20957" y="280792"/>
                    <a:pt x="38728" y="298563"/>
                    <a:pt x="60650" y="298563"/>
                  </a:cubicBezTo>
                  <a:lnTo>
                    <a:pt x="69652" y="298563"/>
                  </a:lnTo>
                  <a:lnTo>
                    <a:pt x="69652" y="319287"/>
                  </a:lnTo>
                  <a:lnTo>
                    <a:pt x="61230" y="319287"/>
                  </a:lnTo>
                  <a:cubicBezTo>
                    <a:pt x="27414" y="319287"/>
                    <a:pt x="0" y="291874"/>
                    <a:pt x="0" y="258057"/>
                  </a:cubicBezTo>
                  <a:lnTo>
                    <a:pt x="0" y="61230"/>
                  </a:lnTo>
                  <a:cubicBezTo>
                    <a:pt x="0" y="27414"/>
                    <a:pt x="27414" y="0"/>
                    <a:pt x="61230" y="0"/>
                  </a:cubicBezTo>
                  <a:close/>
                </a:path>
              </a:pathLst>
            </a:custGeom>
            <a:solidFill>
              <a:srgbClr val="0078D7"/>
            </a:solidFill>
            <a:ln w="342900" cap="sq" cmpd="sng" algn="ctr">
              <a:noFill/>
              <a:prstDash val="solid"/>
            </a:ln>
            <a:effectLst/>
          </p:spPr>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solidFill>
                  <a:srgbClr val="FFFFFF"/>
                </a:solidFill>
                <a:effectLst/>
                <a:uLnTx/>
                <a:uFillTx/>
                <a:latin typeface="Segoe UI"/>
                <a:ea typeface="+mn-ea"/>
                <a:cs typeface="+mn-cs"/>
              </a:endParaRPr>
            </a:p>
          </p:txBody>
        </p:sp>
        <p:sp>
          <p:nvSpPr>
            <p:cNvPr id="278" name="Freeform: Shape 339">
              <a:extLst>
                <a:ext uri="{FF2B5EF4-FFF2-40B4-BE49-F238E27FC236}">
                  <a16:creationId xmlns:a16="http://schemas.microsoft.com/office/drawing/2014/main" id="{9331B3A2-62DD-4E48-BED2-697478C0DC51}"/>
                </a:ext>
              </a:extLst>
            </p:cNvPr>
            <p:cNvSpPr/>
            <p:nvPr/>
          </p:nvSpPr>
          <p:spPr>
            <a:xfrm>
              <a:off x="3382432" y="1335590"/>
              <a:ext cx="1959012" cy="1788347"/>
            </a:xfrm>
            <a:custGeom>
              <a:avLst/>
              <a:gdLst>
                <a:gd name="connsiteX0" fmla="*/ 169583 w 1959012"/>
                <a:gd name="connsiteY0" fmla="*/ 1054931 h 1788347"/>
                <a:gd name="connsiteX1" fmla="*/ 339166 w 1959012"/>
                <a:gd name="connsiteY1" fmla="*/ 1224514 h 1788347"/>
                <a:gd name="connsiteX2" fmla="*/ 339166 w 1959012"/>
                <a:gd name="connsiteY2" fmla="*/ 1618758 h 1788347"/>
                <a:gd name="connsiteX3" fmla="*/ 169583 w 1959012"/>
                <a:gd name="connsiteY3" fmla="*/ 1788341 h 1788347"/>
                <a:gd name="connsiteX4" fmla="*/ 0 w 1959012"/>
                <a:gd name="connsiteY4" fmla="*/ 1618758 h 1788347"/>
                <a:gd name="connsiteX5" fmla="*/ 0 w 1959012"/>
                <a:gd name="connsiteY5" fmla="*/ 1224514 h 1788347"/>
                <a:gd name="connsiteX6" fmla="*/ 169583 w 1959012"/>
                <a:gd name="connsiteY6" fmla="*/ 1054931 h 1788347"/>
                <a:gd name="connsiteX7" fmla="*/ 1255480 w 1959012"/>
                <a:gd name="connsiteY7" fmla="*/ 692010 h 1788347"/>
                <a:gd name="connsiteX8" fmla="*/ 1425063 w 1959012"/>
                <a:gd name="connsiteY8" fmla="*/ 861593 h 1788347"/>
                <a:gd name="connsiteX9" fmla="*/ 1425063 w 1959012"/>
                <a:gd name="connsiteY9" fmla="*/ 1618764 h 1788347"/>
                <a:gd name="connsiteX10" fmla="*/ 1255480 w 1959012"/>
                <a:gd name="connsiteY10" fmla="*/ 1788347 h 1788347"/>
                <a:gd name="connsiteX11" fmla="*/ 1085897 w 1959012"/>
                <a:gd name="connsiteY11" fmla="*/ 1618764 h 1788347"/>
                <a:gd name="connsiteX12" fmla="*/ 1085897 w 1959012"/>
                <a:gd name="connsiteY12" fmla="*/ 861593 h 1788347"/>
                <a:gd name="connsiteX13" fmla="*/ 1255480 w 1959012"/>
                <a:gd name="connsiteY13" fmla="*/ 692010 h 1788347"/>
                <a:gd name="connsiteX14" fmla="*/ 712526 w 1959012"/>
                <a:gd name="connsiteY14" fmla="*/ 438716 h 1788347"/>
                <a:gd name="connsiteX15" fmla="*/ 882106 w 1959012"/>
                <a:gd name="connsiteY15" fmla="*/ 608296 h 1788347"/>
                <a:gd name="connsiteX16" fmla="*/ 882106 w 1959012"/>
                <a:gd name="connsiteY16" fmla="*/ 1618767 h 1788347"/>
                <a:gd name="connsiteX17" fmla="*/ 712526 w 1959012"/>
                <a:gd name="connsiteY17" fmla="*/ 1788347 h 1788347"/>
                <a:gd name="connsiteX18" fmla="*/ 542946 w 1959012"/>
                <a:gd name="connsiteY18" fmla="*/ 1618767 h 1788347"/>
                <a:gd name="connsiteX19" fmla="*/ 542946 w 1959012"/>
                <a:gd name="connsiteY19" fmla="*/ 608296 h 1788347"/>
                <a:gd name="connsiteX20" fmla="*/ 712526 w 1959012"/>
                <a:gd name="connsiteY20" fmla="*/ 438716 h 1788347"/>
                <a:gd name="connsiteX21" fmla="*/ 1789429 w 1959012"/>
                <a:gd name="connsiteY21" fmla="*/ 0 h 1788347"/>
                <a:gd name="connsiteX22" fmla="*/ 1959012 w 1959012"/>
                <a:gd name="connsiteY22" fmla="*/ 169583 h 1788347"/>
                <a:gd name="connsiteX23" fmla="*/ 1959012 w 1959012"/>
                <a:gd name="connsiteY23" fmla="*/ 1618764 h 1788347"/>
                <a:gd name="connsiteX24" fmla="*/ 1789429 w 1959012"/>
                <a:gd name="connsiteY24" fmla="*/ 1788347 h 1788347"/>
                <a:gd name="connsiteX25" fmla="*/ 1619846 w 1959012"/>
                <a:gd name="connsiteY25" fmla="*/ 1618764 h 1788347"/>
                <a:gd name="connsiteX26" fmla="*/ 1619846 w 1959012"/>
                <a:gd name="connsiteY26" fmla="*/ 169583 h 1788347"/>
                <a:gd name="connsiteX27" fmla="*/ 1789429 w 1959012"/>
                <a:gd name="connsiteY27" fmla="*/ 0 h 1788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959012" h="1788347">
                  <a:moveTo>
                    <a:pt x="169583" y="1054931"/>
                  </a:moveTo>
                  <a:cubicBezTo>
                    <a:pt x="263241" y="1054931"/>
                    <a:pt x="339166" y="1130856"/>
                    <a:pt x="339166" y="1224514"/>
                  </a:cubicBezTo>
                  <a:lnTo>
                    <a:pt x="339166" y="1618758"/>
                  </a:lnTo>
                  <a:cubicBezTo>
                    <a:pt x="339166" y="1712416"/>
                    <a:pt x="263241" y="1788341"/>
                    <a:pt x="169583" y="1788341"/>
                  </a:cubicBezTo>
                  <a:cubicBezTo>
                    <a:pt x="75925" y="1788341"/>
                    <a:pt x="0" y="1712416"/>
                    <a:pt x="0" y="1618758"/>
                  </a:cubicBezTo>
                  <a:lnTo>
                    <a:pt x="0" y="1224514"/>
                  </a:lnTo>
                  <a:cubicBezTo>
                    <a:pt x="0" y="1130856"/>
                    <a:pt x="75925" y="1054931"/>
                    <a:pt x="169583" y="1054931"/>
                  </a:cubicBezTo>
                  <a:close/>
                  <a:moveTo>
                    <a:pt x="1255480" y="692010"/>
                  </a:moveTo>
                  <a:cubicBezTo>
                    <a:pt x="1349138" y="692010"/>
                    <a:pt x="1425063" y="767935"/>
                    <a:pt x="1425063" y="861593"/>
                  </a:cubicBezTo>
                  <a:lnTo>
                    <a:pt x="1425063" y="1618764"/>
                  </a:lnTo>
                  <a:cubicBezTo>
                    <a:pt x="1425063" y="1712422"/>
                    <a:pt x="1349138" y="1788347"/>
                    <a:pt x="1255480" y="1788347"/>
                  </a:cubicBezTo>
                  <a:cubicBezTo>
                    <a:pt x="1161822" y="1788347"/>
                    <a:pt x="1085897" y="1712422"/>
                    <a:pt x="1085897" y="1618764"/>
                  </a:cubicBezTo>
                  <a:lnTo>
                    <a:pt x="1085897" y="861593"/>
                  </a:lnTo>
                  <a:cubicBezTo>
                    <a:pt x="1085897" y="767935"/>
                    <a:pt x="1161822" y="692010"/>
                    <a:pt x="1255480" y="692010"/>
                  </a:cubicBezTo>
                  <a:close/>
                  <a:moveTo>
                    <a:pt x="712526" y="438716"/>
                  </a:moveTo>
                  <a:cubicBezTo>
                    <a:pt x="806182" y="438716"/>
                    <a:pt x="882106" y="514640"/>
                    <a:pt x="882106" y="608296"/>
                  </a:cubicBezTo>
                  <a:lnTo>
                    <a:pt x="882106" y="1618767"/>
                  </a:lnTo>
                  <a:cubicBezTo>
                    <a:pt x="882106" y="1712423"/>
                    <a:pt x="806182" y="1788347"/>
                    <a:pt x="712526" y="1788347"/>
                  </a:cubicBezTo>
                  <a:cubicBezTo>
                    <a:pt x="618870" y="1788347"/>
                    <a:pt x="542946" y="1712423"/>
                    <a:pt x="542946" y="1618767"/>
                  </a:cubicBezTo>
                  <a:lnTo>
                    <a:pt x="542946" y="608296"/>
                  </a:lnTo>
                  <a:cubicBezTo>
                    <a:pt x="542946" y="514640"/>
                    <a:pt x="618870" y="438716"/>
                    <a:pt x="712526" y="438716"/>
                  </a:cubicBezTo>
                  <a:close/>
                  <a:moveTo>
                    <a:pt x="1789429" y="0"/>
                  </a:moveTo>
                  <a:cubicBezTo>
                    <a:pt x="1883087" y="0"/>
                    <a:pt x="1959012" y="75925"/>
                    <a:pt x="1959012" y="169583"/>
                  </a:cubicBezTo>
                  <a:lnTo>
                    <a:pt x="1959012" y="1618764"/>
                  </a:lnTo>
                  <a:cubicBezTo>
                    <a:pt x="1959012" y="1712422"/>
                    <a:pt x="1883087" y="1788347"/>
                    <a:pt x="1789429" y="1788347"/>
                  </a:cubicBezTo>
                  <a:cubicBezTo>
                    <a:pt x="1695771" y="1788347"/>
                    <a:pt x="1619846" y="1712422"/>
                    <a:pt x="1619846" y="1618764"/>
                  </a:cubicBezTo>
                  <a:lnTo>
                    <a:pt x="1619846" y="169583"/>
                  </a:lnTo>
                  <a:cubicBezTo>
                    <a:pt x="1619846" y="75925"/>
                    <a:pt x="1695771" y="0"/>
                    <a:pt x="1789429" y="0"/>
                  </a:cubicBezTo>
                  <a:close/>
                </a:path>
              </a:pathLst>
            </a:custGeom>
            <a:solidFill>
              <a:srgbClr val="50E6FF"/>
            </a:solidFill>
            <a:ln w="342900" cap="sq" cmpd="sng" algn="ctr">
              <a:noFill/>
              <a:prstDash val="solid"/>
            </a:ln>
            <a:effectLst/>
          </p:spPr>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solidFill>
                  <a:srgbClr val="FFFFFF"/>
                </a:solidFill>
                <a:effectLst/>
                <a:uLnTx/>
                <a:uFillTx/>
                <a:latin typeface="Segoe UI"/>
                <a:ea typeface="+mn-ea"/>
                <a:cs typeface="+mn-cs"/>
              </a:endParaRPr>
            </a:p>
          </p:txBody>
        </p:sp>
      </p:grpSp>
      <p:grpSp>
        <p:nvGrpSpPr>
          <p:cNvPr id="279" name="Group 278">
            <a:extLst>
              <a:ext uri="{FF2B5EF4-FFF2-40B4-BE49-F238E27FC236}">
                <a16:creationId xmlns:a16="http://schemas.microsoft.com/office/drawing/2014/main" id="{8BBB6880-62AE-2241-8377-48D13F33EF27}"/>
              </a:ext>
            </a:extLst>
          </p:cNvPr>
          <p:cNvGrpSpPr/>
          <p:nvPr/>
        </p:nvGrpSpPr>
        <p:grpSpPr>
          <a:xfrm>
            <a:off x="3815660" y="3625478"/>
            <a:ext cx="455467" cy="464244"/>
            <a:chOff x="7158422" y="1607015"/>
            <a:chExt cx="2726357" cy="2778897"/>
          </a:xfrm>
        </p:grpSpPr>
        <p:sp>
          <p:nvSpPr>
            <p:cNvPr id="280" name="Freeform 242">
              <a:extLst>
                <a:ext uri="{FF2B5EF4-FFF2-40B4-BE49-F238E27FC236}">
                  <a16:creationId xmlns:a16="http://schemas.microsoft.com/office/drawing/2014/main" id="{1A8E281D-E696-6546-B156-9AB4EAF0FD1C}"/>
                </a:ext>
              </a:extLst>
            </p:cNvPr>
            <p:cNvSpPr/>
            <p:nvPr/>
          </p:nvSpPr>
          <p:spPr bwMode="auto">
            <a:xfrm>
              <a:off x="7158422" y="2971800"/>
              <a:ext cx="2726357" cy="1414112"/>
            </a:xfrm>
            <a:custGeom>
              <a:avLst/>
              <a:gdLst>
                <a:gd name="connsiteX0" fmla="*/ 1363179 w 2726357"/>
                <a:gd name="connsiteY0" fmla="*/ 0 h 1414112"/>
                <a:gd name="connsiteX1" fmla="*/ 1859701 w 2726357"/>
                <a:gd name="connsiteY1" fmla="*/ 257537 h 1414112"/>
                <a:gd name="connsiteX2" fmla="*/ 2722177 w 2726357"/>
                <a:gd name="connsiteY2" fmla="*/ 257537 h 1414112"/>
                <a:gd name="connsiteX3" fmla="*/ 2722177 w 2726357"/>
                <a:gd name="connsiteY3" fmla="*/ 704888 h 1414112"/>
                <a:gd name="connsiteX4" fmla="*/ 2726357 w 2726357"/>
                <a:gd name="connsiteY4" fmla="*/ 707056 h 1414112"/>
                <a:gd name="connsiteX5" fmla="*/ 1363179 w 2726357"/>
                <a:gd name="connsiteY5" fmla="*/ 1414112 h 1414112"/>
                <a:gd name="connsiteX6" fmla="*/ 3650 w 2726357"/>
                <a:gd name="connsiteY6" fmla="*/ 708949 h 1414112"/>
                <a:gd name="connsiteX7" fmla="*/ 1202 w 2726357"/>
                <a:gd name="connsiteY7" fmla="*/ 708949 h 1414112"/>
                <a:gd name="connsiteX8" fmla="*/ 1202 w 2726357"/>
                <a:gd name="connsiteY8" fmla="*/ 707680 h 1414112"/>
                <a:gd name="connsiteX9" fmla="*/ 0 w 2726357"/>
                <a:gd name="connsiteY9" fmla="*/ 707056 h 1414112"/>
                <a:gd name="connsiteX10" fmla="*/ 1202 w 2726357"/>
                <a:gd name="connsiteY10" fmla="*/ 706433 h 1414112"/>
                <a:gd name="connsiteX11" fmla="*/ 1202 w 2726357"/>
                <a:gd name="connsiteY11" fmla="*/ 257537 h 1414112"/>
                <a:gd name="connsiteX12" fmla="*/ 866657 w 2726357"/>
                <a:gd name="connsiteY12" fmla="*/ 257537 h 141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6357" h="1414112">
                  <a:moveTo>
                    <a:pt x="1363179" y="0"/>
                  </a:moveTo>
                  <a:lnTo>
                    <a:pt x="1859701" y="257537"/>
                  </a:lnTo>
                  <a:lnTo>
                    <a:pt x="2722177" y="257537"/>
                  </a:lnTo>
                  <a:lnTo>
                    <a:pt x="2722177" y="704888"/>
                  </a:lnTo>
                  <a:lnTo>
                    <a:pt x="2726357" y="707056"/>
                  </a:lnTo>
                  <a:lnTo>
                    <a:pt x="1363179" y="1414112"/>
                  </a:lnTo>
                  <a:lnTo>
                    <a:pt x="3650" y="708949"/>
                  </a:lnTo>
                  <a:lnTo>
                    <a:pt x="1202" y="708949"/>
                  </a:lnTo>
                  <a:lnTo>
                    <a:pt x="1202" y="707680"/>
                  </a:lnTo>
                  <a:lnTo>
                    <a:pt x="0" y="707056"/>
                  </a:lnTo>
                  <a:lnTo>
                    <a:pt x="1202" y="706433"/>
                  </a:lnTo>
                  <a:lnTo>
                    <a:pt x="1202" y="257537"/>
                  </a:lnTo>
                  <a:lnTo>
                    <a:pt x="866657" y="257537"/>
                  </a:lnTo>
                  <a:close/>
                </a:path>
              </a:pathLst>
            </a:custGeom>
            <a:solidFill>
              <a:srgbClr val="1070C4"/>
            </a:solidFill>
            <a:ln w="12700" cap="rnd">
              <a:noFill/>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charset="0"/>
                <a:ea typeface="Arial" charset="0"/>
                <a:cs typeface="Arial" charset="0"/>
              </a:endParaRPr>
            </a:p>
          </p:txBody>
        </p:sp>
        <p:sp>
          <p:nvSpPr>
            <p:cNvPr id="281" name="Diamond 280">
              <a:extLst>
                <a:ext uri="{FF2B5EF4-FFF2-40B4-BE49-F238E27FC236}">
                  <a16:creationId xmlns:a16="http://schemas.microsoft.com/office/drawing/2014/main" id="{CAAC987B-97E5-9842-BC09-242A1EDB9EBB}"/>
                </a:ext>
              </a:extLst>
            </p:cNvPr>
            <p:cNvSpPr/>
            <p:nvPr/>
          </p:nvSpPr>
          <p:spPr bwMode="auto">
            <a:xfrm>
              <a:off x="7158422" y="2521415"/>
              <a:ext cx="2726357" cy="1414112"/>
            </a:xfrm>
            <a:prstGeom prst="diamond">
              <a:avLst/>
            </a:prstGeom>
            <a:solidFill>
              <a:srgbClr val="0078D7"/>
            </a:solidFill>
            <a:ln w="12700" cap="flat" cmpd="sng" algn="ctr">
              <a:noFill/>
              <a:prstDash val="solid"/>
              <a:miter lim="800000"/>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282" name="Freeform 243">
              <a:extLst>
                <a:ext uri="{FF2B5EF4-FFF2-40B4-BE49-F238E27FC236}">
                  <a16:creationId xmlns:a16="http://schemas.microsoft.com/office/drawing/2014/main" id="{3A62C57E-B948-0948-817C-D2F0524F769B}"/>
                </a:ext>
              </a:extLst>
            </p:cNvPr>
            <p:cNvSpPr/>
            <p:nvPr/>
          </p:nvSpPr>
          <p:spPr bwMode="auto">
            <a:xfrm>
              <a:off x="7158422" y="2057400"/>
              <a:ext cx="2726357" cy="1414112"/>
            </a:xfrm>
            <a:custGeom>
              <a:avLst/>
              <a:gdLst>
                <a:gd name="connsiteX0" fmla="*/ 1363179 w 2726357"/>
                <a:gd name="connsiteY0" fmla="*/ 0 h 1414112"/>
                <a:gd name="connsiteX1" fmla="*/ 1859701 w 2726357"/>
                <a:gd name="connsiteY1" fmla="*/ 257537 h 1414112"/>
                <a:gd name="connsiteX2" fmla="*/ 2722177 w 2726357"/>
                <a:gd name="connsiteY2" fmla="*/ 257537 h 1414112"/>
                <a:gd name="connsiteX3" fmla="*/ 2722177 w 2726357"/>
                <a:gd name="connsiteY3" fmla="*/ 704888 h 1414112"/>
                <a:gd name="connsiteX4" fmla="*/ 2726357 w 2726357"/>
                <a:gd name="connsiteY4" fmla="*/ 707056 h 1414112"/>
                <a:gd name="connsiteX5" fmla="*/ 1363179 w 2726357"/>
                <a:gd name="connsiteY5" fmla="*/ 1414112 h 1414112"/>
                <a:gd name="connsiteX6" fmla="*/ 3650 w 2726357"/>
                <a:gd name="connsiteY6" fmla="*/ 708949 h 1414112"/>
                <a:gd name="connsiteX7" fmla="*/ 1202 w 2726357"/>
                <a:gd name="connsiteY7" fmla="*/ 708949 h 1414112"/>
                <a:gd name="connsiteX8" fmla="*/ 1202 w 2726357"/>
                <a:gd name="connsiteY8" fmla="*/ 707680 h 1414112"/>
                <a:gd name="connsiteX9" fmla="*/ 0 w 2726357"/>
                <a:gd name="connsiteY9" fmla="*/ 707056 h 1414112"/>
                <a:gd name="connsiteX10" fmla="*/ 1202 w 2726357"/>
                <a:gd name="connsiteY10" fmla="*/ 706433 h 1414112"/>
                <a:gd name="connsiteX11" fmla="*/ 1202 w 2726357"/>
                <a:gd name="connsiteY11" fmla="*/ 257537 h 1414112"/>
                <a:gd name="connsiteX12" fmla="*/ 866657 w 2726357"/>
                <a:gd name="connsiteY12" fmla="*/ 257537 h 141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6357" h="1414112">
                  <a:moveTo>
                    <a:pt x="1363179" y="0"/>
                  </a:moveTo>
                  <a:lnTo>
                    <a:pt x="1859701" y="257537"/>
                  </a:lnTo>
                  <a:lnTo>
                    <a:pt x="2722177" y="257537"/>
                  </a:lnTo>
                  <a:lnTo>
                    <a:pt x="2722177" y="704888"/>
                  </a:lnTo>
                  <a:lnTo>
                    <a:pt x="2726357" y="707056"/>
                  </a:lnTo>
                  <a:lnTo>
                    <a:pt x="1363179" y="1414112"/>
                  </a:lnTo>
                  <a:lnTo>
                    <a:pt x="3650" y="708949"/>
                  </a:lnTo>
                  <a:lnTo>
                    <a:pt x="1202" y="708949"/>
                  </a:lnTo>
                  <a:lnTo>
                    <a:pt x="1202" y="707680"/>
                  </a:lnTo>
                  <a:lnTo>
                    <a:pt x="0" y="707056"/>
                  </a:lnTo>
                  <a:lnTo>
                    <a:pt x="1202" y="706433"/>
                  </a:lnTo>
                  <a:lnTo>
                    <a:pt x="1202" y="257537"/>
                  </a:lnTo>
                  <a:lnTo>
                    <a:pt x="866657" y="257537"/>
                  </a:lnTo>
                  <a:close/>
                </a:path>
              </a:pathLst>
            </a:custGeom>
            <a:solidFill>
              <a:srgbClr val="1070C4"/>
            </a:solidFill>
            <a:ln w="12700" cap="rnd">
              <a:noFill/>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charset="0"/>
                <a:ea typeface="Arial" charset="0"/>
                <a:cs typeface="Arial" charset="0"/>
              </a:endParaRPr>
            </a:p>
          </p:txBody>
        </p:sp>
        <p:sp>
          <p:nvSpPr>
            <p:cNvPr id="283" name="Diamond 282">
              <a:extLst>
                <a:ext uri="{FF2B5EF4-FFF2-40B4-BE49-F238E27FC236}">
                  <a16:creationId xmlns:a16="http://schemas.microsoft.com/office/drawing/2014/main" id="{6D3CFED4-6878-114E-8AEC-1B18C94A1E50}"/>
                </a:ext>
              </a:extLst>
            </p:cNvPr>
            <p:cNvSpPr/>
            <p:nvPr/>
          </p:nvSpPr>
          <p:spPr bwMode="auto">
            <a:xfrm>
              <a:off x="7158422" y="1607015"/>
              <a:ext cx="2726357" cy="1414112"/>
            </a:xfrm>
            <a:prstGeom prst="diamond">
              <a:avLst/>
            </a:prstGeom>
            <a:solidFill>
              <a:srgbClr val="0078D7"/>
            </a:solidFill>
            <a:ln w="12700" cap="flat" cmpd="sng" algn="ctr">
              <a:noFill/>
              <a:prstDash val="solid"/>
              <a:miter lim="800000"/>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grpSp>
      <p:grpSp>
        <p:nvGrpSpPr>
          <p:cNvPr id="295" name="Group 294">
            <a:extLst>
              <a:ext uri="{FF2B5EF4-FFF2-40B4-BE49-F238E27FC236}">
                <a16:creationId xmlns:a16="http://schemas.microsoft.com/office/drawing/2014/main" id="{DD5156D0-FD4B-C345-9B2E-366CF013C554}"/>
              </a:ext>
            </a:extLst>
          </p:cNvPr>
          <p:cNvGrpSpPr/>
          <p:nvPr/>
        </p:nvGrpSpPr>
        <p:grpSpPr>
          <a:xfrm>
            <a:off x="5173483" y="4956943"/>
            <a:ext cx="479602" cy="419822"/>
            <a:chOff x="6560437" y="5493393"/>
            <a:chExt cx="479602" cy="419822"/>
          </a:xfrm>
        </p:grpSpPr>
        <p:sp>
          <p:nvSpPr>
            <p:cNvPr id="296" name="Freeform 21">
              <a:extLst>
                <a:ext uri="{FF2B5EF4-FFF2-40B4-BE49-F238E27FC236}">
                  <a16:creationId xmlns:a16="http://schemas.microsoft.com/office/drawing/2014/main" id="{139090DE-CB8D-264B-B00C-A125099373AD}"/>
                </a:ext>
              </a:extLst>
            </p:cNvPr>
            <p:cNvSpPr>
              <a:spLocks/>
            </p:cNvSpPr>
            <p:nvPr/>
          </p:nvSpPr>
          <p:spPr bwMode="auto">
            <a:xfrm>
              <a:off x="6560437" y="5493393"/>
              <a:ext cx="0" cy="96464"/>
            </a:xfrm>
            <a:custGeom>
              <a:avLst/>
              <a:gdLst>
                <a:gd name="T0" fmla="*/ 0 h 51"/>
                <a:gd name="T1" fmla="*/ 51 h 51"/>
              </a:gdLst>
              <a:ahLst/>
              <a:cxnLst>
                <a:cxn ang="0">
                  <a:pos x="0" y="T0"/>
                </a:cxn>
                <a:cxn ang="0">
                  <a:pos x="0" y="T1"/>
                </a:cxn>
              </a:cxnLst>
              <a:rect l="0" t="0" r="r" b="b"/>
              <a:pathLst>
                <a:path h="51">
                  <a:moveTo>
                    <a:pt x="0" y="0"/>
                  </a:moveTo>
                  <a:cubicBezTo>
                    <a:pt x="0" y="51"/>
                    <a:pt x="0" y="51"/>
                    <a:pt x="0" y="51"/>
                  </a:cubicBezTo>
                </a:path>
              </a:pathLst>
            </a:custGeom>
            <a:noFill/>
            <a:ln w="22225" cap="flat">
              <a:solidFill>
                <a:srgbClr val="50E6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solidFill>
                  <a:srgbClr val="000000"/>
                </a:solidFill>
                <a:effectLst/>
                <a:uLnTx/>
                <a:uFillTx/>
                <a:latin typeface="Segoe UI"/>
                <a:ea typeface="+mn-ea"/>
                <a:cs typeface="+mn-cs"/>
              </a:endParaRPr>
            </a:p>
          </p:txBody>
        </p:sp>
        <p:sp>
          <p:nvSpPr>
            <p:cNvPr id="297" name="Freeform 22">
              <a:extLst>
                <a:ext uri="{FF2B5EF4-FFF2-40B4-BE49-F238E27FC236}">
                  <a16:creationId xmlns:a16="http://schemas.microsoft.com/office/drawing/2014/main" id="{2D1D40F3-8B26-C543-8EB0-731414771255}"/>
                </a:ext>
              </a:extLst>
            </p:cNvPr>
            <p:cNvSpPr>
              <a:spLocks/>
            </p:cNvSpPr>
            <p:nvPr/>
          </p:nvSpPr>
          <p:spPr bwMode="auto">
            <a:xfrm>
              <a:off x="6741137" y="5493393"/>
              <a:ext cx="0" cy="96464"/>
            </a:xfrm>
            <a:custGeom>
              <a:avLst/>
              <a:gdLst>
                <a:gd name="T0" fmla="*/ 0 h 51"/>
                <a:gd name="T1" fmla="*/ 51 h 51"/>
              </a:gdLst>
              <a:ahLst/>
              <a:cxnLst>
                <a:cxn ang="0">
                  <a:pos x="0" y="T0"/>
                </a:cxn>
                <a:cxn ang="0">
                  <a:pos x="0" y="T1"/>
                </a:cxn>
              </a:cxnLst>
              <a:rect l="0" t="0" r="r" b="b"/>
              <a:pathLst>
                <a:path h="51">
                  <a:moveTo>
                    <a:pt x="0" y="0"/>
                  </a:moveTo>
                  <a:cubicBezTo>
                    <a:pt x="0" y="51"/>
                    <a:pt x="0" y="51"/>
                    <a:pt x="0" y="51"/>
                  </a:cubicBezTo>
                </a:path>
              </a:pathLst>
            </a:custGeom>
            <a:noFill/>
            <a:ln w="22225" cap="flat">
              <a:solidFill>
                <a:srgbClr val="0078D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solidFill>
                  <a:srgbClr val="000000"/>
                </a:solidFill>
                <a:effectLst/>
                <a:uLnTx/>
                <a:uFillTx/>
                <a:latin typeface="Segoe UI"/>
                <a:ea typeface="+mn-ea"/>
                <a:cs typeface="+mn-cs"/>
              </a:endParaRPr>
            </a:p>
          </p:txBody>
        </p:sp>
        <p:sp>
          <p:nvSpPr>
            <p:cNvPr id="298" name="Freeform 23">
              <a:extLst>
                <a:ext uri="{FF2B5EF4-FFF2-40B4-BE49-F238E27FC236}">
                  <a16:creationId xmlns:a16="http://schemas.microsoft.com/office/drawing/2014/main" id="{6A8D3F2A-A9FC-F34D-A657-295CFC7976EA}"/>
                </a:ext>
              </a:extLst>
            </p:cNvPr>
            <p:cNvSpPr>
              <a:spLocks/>
            </p:cNvSpPr>
            <p:nvPr/>
          </p:nvSpPr>
          <p:spPr bwMode="auto">
            <a:xfrm>
              <a:off x="6919120" y="5493393"/>
              <a:ext cx="0" cy="96464"/>
            </a:xfrm>
            <a:custGeom>
              <a:avLst/>
              <a:gdLst>
                <a:gd name="T0" fmla="*/ 0 h 51"/>
                <a:gd name="T1" fmla="*/ 51 h 51"/>
              </a:gdLst>
              <a:ahLst/>
              <a:cxnLst>
                <a:cxn ang="0">
                  <a:pos x="0" y="T0"/>
                </a:cxn>
                <a:cxn ang="0">
                  <a:pos x="0" y="T1"/>
                </a:cxn>
              </a:cxnLst>
              <a:rect l="0" t="0" r="r" b="b"/>
              <a:pathLst>
                <a:path h="51">
                  <a:moveTo>
                    <a:pt x="0" y="0"/>
                  </a:moveTo>
                  <a:cubicBezTo>
                    <a:pt x="0" y="51"/>
                    <a:pt x="0" y="51"/>
                    <a:pt x="0" y="51"/>
                  </a:cubicBezTo>
                </a:path>
              </a:pathLst>
            </a:custGeom>
            <a:noFill/>
            <a:ln w="22225" cap="flat">
              <a:solidFill>
                <a:srgbClr val="50E6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solidFill>
                  <a:srgbClr val="000000"/>
                </a:solidFill>
                <a:effectLst/>
                <a:uLnTx/>
                <a:uFillTx/>
                <a:latin typeface="Segoe UI"/>
                <a:ea typeface="+mn-ea"/>
                <a:cs typeface="+mn-cs"/>
              </a:endParaRPr>
            </a:p>
          </p:txBody>
        </p:sp>
        <p:sp>
          <p:nvSpPr>
            <p:cNvPr id="299" name="Freeform 24">
              <a:extLst>
                <a:ext uri="{FF2B5EF4-FFF2-40B4-BE49-F238E27FC236}">
                  <a16:creationId xmlns:a16="http://schemas.microsoft.com/office/drawing/2014/main" id="{96932B6C-B4AE-A34E-8B99-313A072A4F17}"/>
                </a:ext>
              </a:extLst>
            </p:cNvPr>
            <p:cNvSpPr>
              <a:spLocks/>
            </p:cNvSpPr>
            <p:nvPr/>
          </p:nvSpPr>
          <p:spPr bwMode="auto">
            <a:xfrm>
              <a:off x="6618859" y="5493393"/>
              <a:ext cx="63856" cy="97823"/>
            </a:xfrm>
            <a:custGeom>
              <a:avLst/>
              <a:gdLst>
                <a:gd name="T0" fmla="*/ 34 w 34"/>
                <a:gd name="T1" fmla="*/ 35 h 52"/>
                <a:gd name="T2" fmla="*/ 34 w 34"/>
                <a:gd name="T3" fmla="*/ 16 h 52"/>
                <a:gd name="T4" fmla="*/ 17 w 34"/>
                <a:gd name="T5" fmla="*/ 0 h 52"/>
                <a:gd name="T6" fmla="*/ 17 w 34"/>
                <a:gd name="T7" fmla="*/ 0 h 52"/>
                <a:gd name="T8" fmla="*/ 0 w 34"/>
                <a:gd name="T9" fmla="*/ 16 h 52"/>
                <a:gd name="T10" fmla="*/ 0 w 34"/>
                <a:gd name="T11" fmla="*/ 35 h 52"/>
                <a:gd name="T12" fmla="*/ 17 w 34"/>
                <a:gd name="T13" fmla="*/ 52 h 52"/>
                <a:gd name="T14" fmla="*/ 17 w 34"/>
                <a:gd name="T15" fmla="*/ 52 h 52"/>
                <a:gd name="T16" fmla="*/ 34 w 34"/>
                <a:gd name="T17" fmla="*/ 3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52">
                  <a:moveTo>
                    <a:pt x="34" y="35"/>
                  </a:moveTo>
                  <a:cubicBezTo>
                    <a:pt x="34" y="16"/>
                    <a:pt x="34" y="16"/>
                    <a:pt x="34" y="16"/>
                  </a:cubicBezTo>
                  <a:cubicBezTo>
                    <a:pt x="34" y="7"/>
                    <a:pt x="26" y="0"/>
                    <a:pt x="17" y="0"/>
                  </a:cubicBezTo>
                  <a:cubicBezTo>
                    <a:pt x="17" y="0"/>
                    <a:pt x="17" y="0"/>
                    <a:pt x="17" y="0"/>
                  </a:cubicBezTo>
                  <a:cubicBezTo>
                    <a:pt x="7" y="0"/>
                    <a:pt x="0" y="7"/>
                    <a:pt x="0" y="16"/>
                  </a:cubicBezTo>
                  <a:cubicBezTo>
                    <a:pt x="0" y="35"/>
                    <a:pt x="0" y="35"/>
                    <a:pt x="0" y="35"/>
                  </a:cubicBezTo>
                  <a:cubicBezTo>
                    <a:pt x="0" y="43"/>
                    <a:pt x="7" y="52"/>
                    <a:pt x="17" y="52"/>
                  </a:cubicBezTo>
                  <a:cubicBezTo>
                    <a:pt x="17" y="52"/>
                    <a:pt x="17" y="52"/>
                    <a:pt x="17" y="52"/>
                  </a:cubicBezTo>
                  <a:cubicBezTo>
                    <a:pt x="26" y="52"/>
                    <a:pt x="34" y="43"/>
                    <a:pt x="34" y="35"/>
                  </a:cubicBezTo>
                  <a:close/>
                </a:path>
              </a:pathLst>
            </a:custGeom>
            <a:noFill/>
            <a:ln w="22225" cap="flat">
              <a:solidFill>
                <a:srgbClr val="0078D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solidFill>
                  <a:srgbClr val="000000"/>
                </a:solidFill>
                <a:effectLst/>
                <a:uLnTx/>
                <a:uFillTx/>
                <a:latin typeface="Segoe UI"/>
                <a:ea typeface="+mn-ea"/>
                <a:cs typeface="+mn-cs"/>
              </a:endParaRPr>
            </a:p>
          </p:txBody>
        </p:sp>
        <p:sp>
          <p:nvSpPr>
            <p:cNvPr id="300" name="Freeform 25">
              <a:extLst>
                <a:ext uri="{FF2B5EF4-FFF2-40B4-BE49-F238E27FC236}">
                  <a16:creationId xmlns:a16="http://schemas.microsoft.com/office/drawing/2014/main" id="{07B6F061-AFD5-564E-AF4F-99108C2CC855}"/>
                </a:ext>
              </a:extLst>
            </p:cNvPr>
            <p:cNvSpPr>
              <a:spLocks/>
            </p:cNvSpPr>
            <p:nvPr/>
          </p:nvSpPr>
          <p:spPr bwMode="auto">
            <a:xfrm>
              <a:off x="6799559" y="5493393"/>
              <a:ext cx="59780" cy="97823"/>
            </a:xfrm>
            <a:custGeom>
              <a:avLst/>
              <a:gdLst>
                <a:gd name="T0" fmla="*/ 32 w 32"/>
                <a:gd name="T1" fmla="*/ 35 h 52"/>
                <a:gd name="T2" fmla="*/ 32 w 32"/>
                <a:gd name="T3" fmla="*/ 16 h 52"/>
                <a:gd name="T4" fmla="*/ 15 w 32"/>
                <a:gd name="T5" fmla="*/ 0 h 52"/>
                <a:gd name="T6" fmla="*/ 15 w 32"/>
                <a:gd name="T7" fmla="*/ 0 h 52"/>
                <a:gd name="T8" fmla="*/ 0 w 32"/>
                <a:gd name="T9" fmla="*/ 16 h 52"/>
                <a:gd name="T10" fmla="*/ 0 w 32"/>
                <a:gd name="T11" fmla="*/ 35 h 52"/>
                <a:gd name="T12" fmla="*/ 15 w 32"/>
                <a:gd name="T13" fmla="*/ 52 h 52"/>
                <a:gd name="T14" fmla="*/ 15 w 32"/>
                <a:gd name="T15" fmla="*/ 52 h 52"/>
                <a:gd name="T16" fmla="*/ 32 w 32"/>
                <a:gd name="T17" fmla="*/ 3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52">
                  <a:moveTo>
                    <a:pt x="32" y="35"/>
                  </a:moveTo>
                  <a:cubicBezTo>
                    <a:pt x="32" y="16"/>
                    <a:pt x="32" y="16"/>
                    <a:pt x="32" y="16"/>
                  </a:cubicBezTo>
                  <a:cubicBezTo>
                    <a:pt x="32" y="7"/>
                    <a:pt x="25" y="0"/>
                    <a:pt x="15" y="0"/>
                  </a:cubicBezTo>
                  <a:cubicBezTo>
                    <a:pt x="15" y="0"/>
                    <a:pt x="15" y="0"/>
                    <a:pt x="15" y="0"/>
                  </a:cubicBezTo>
                  <a:cubicBezTo>
                    <a:pt x="7" y="0"/>
                    <a:pt x="0" y="7"/>
                    <a:pt x="0" y="16"/>
                  </a:cubicBezTo>
                  <a:cubicBezTo>
                    <a:pt x="0" y="35"/>
                    <a:pt x="0" y="35"/>
                    <a:pt x="0" y="35"/>
                  </a:cubicBezTo>
                  <a:cubicBezTo>
                    <a:pt x="0" y="43"/>
                    <a:pt x="7" y="52"/>
                    <a:pt x="15" y="52"/>
                  </a:cubicBezTo>
                  <a:cubicBezTo>
                    <a:pt x="15" y="52"/>
                    <a:pt x="15" y="52"/>
                    <a:pt x="15" y="52"/>
                  </a:cubicBezTo>
                  <a:cubicBezTo>
                    <a:pt x="25" y="52"/>
                    <a:pt x="32" y="43"/>
                    <a:pt x="32" y="35"/>
                  </a:cubicBezTo>
                  <a:close/>
                </a:path>
              </a:pathLst>
            </a:custGeom>
            <a:noFill/>
            <a:ln w="22225" cap="flat">
              <a:solidFill>
                <a:srgbClr val="0078D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solidFill>
                  <a:srgbClr val="000000"/>
                </a:solidFill>
                <a:effectLst/>
                <a:uLnTx/>
                <a:uFillTx/>
                <a:latin typeface="Segoe UI"/>
                <a:ea typeface="+mn-ea"/>
                <a:cs typeface="+mn-cs"/>
              </a:endParaRPr>
            </a:p>
          </p:txBody>
        </p:sp>
        <p:sp>
          <p:nvSpPr>
            <p:cNvPr id="301" name="Freeform 26">
              <a:extLst>
                <a:ext uri="{FF2B5EF4-FFF2-40B4-BE49-F238E27FC236}">
                  <a16:creationId xmlns:a16="http://schemas.microsoft.com/office/drawing/2014/main" id="{3F759519-BA14-524C-83CD-24AC3BE8C083}"/>
                </a:ext>
              </a:extLst>
            </p:cNvPr>
            <p:cNvSpPr>
              <a:spLocks/>
            </p:cNvSpPr>
            <p:nvPr/>
          </p:nvSpPr>
          <p:spPr bwMode="auto">
            <a:xfrm>
              <a:off x="6977541" y="5493393"/>
              <a:ext cx="62498" cy="97823"/>
            </a:xfrm>
            <a:custGeom>
              <a:avLst/>
              <a:gdLst>
                <a:gd name="T0" fmla="*/ 34 w 34"/>
                <a:gd name="T1" fmla="*/ 35 h 52"/>
                <a:gd name="T2" fmla="*/ 34 w 34"/>
                <a:gd name="T3" fmla="*/ 16 h 52"/>
                <a:gd name="T4" fmla="*/ 17 w 34"/>
                <a:gd name="T5" fmla="*/ 0 h 52"/>
                <a:gd name="T6" fmla="*/ 17 w 34"/>
                <a:gd name="T7" fmla="*/ 0 h 52"/>
                <a:gd name="T8" fmla="*/ 0 w 34"/>
                <a:gd name="T9" fmla="*/ 16 h 52"/>
                <a:gd name="T10" fmla="*/ 0 w 34"/>
                <a:gd name="T11" fmla="*/ 35 h 52"/>
                <a:gd name="T12" fmla="*/ 17 w 34"/>
                <a:gd name="T13" fmla="*/ 52 h 52"/>
                <a:gd name="T14" fmla="*/ 17 w 34"/>
                <a:gd name="T15" fmla="*/ 52 h 52"/>
                <a:gd name="T16" fmla="*/ 34 w 34"/>
                <a:gd name="T17" fmla="*/ 3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52">
                  <a:moveTo>
                    <a:pt x="34" y="35"/>
                  </a:moveTo>
                  <a:cubicBezTo>
                    <a:pt x="34" y="16"/>
                    <a:pt x="34" y="16"/>
                    <a:pt x="34" y="16"/>
                  </a:cubicBezTo>
                  <a:cubicBezTo>
                    <a:pt x="34" y="7"/>
                    <a:pt x="25" y="0"/>
                    <a:pt x="17" y="0"/>
                  </a:cubicBezTo>
                  <a:cubicBezTo>
                    <a:pt x="17" y="0"/>
                    <a:pt x="17" y="0"/>
                    <a:pt x="17" y="0"/>
                  </a:cubicBezTo>
                  <a:cubicBezTo>
                    <a:pt x="7" y="0"/>
                    <a:pt x="0" y="7"/>
                    <a:pt x="0" y="16"/>
                  </a:cubicBezTo>
                  <a:cubicBezTo>
                    <a:pt x="0" y="35"/>
                    <a:pt x="0" y="35"/>
                    <a:pt x="0" y="35"/>
                  </a:cubicBezTo>
                  <a:cubicBezTo>
                    <a:pt x="0" y="43"/>
                    <a:pt x="7" y="52"/>
                    <a:pt x="17" y="52"/>
                  </a:cubicBezTo>
                  <a:cubicBezTo>
                    <a:pt x="17" y="52"/>
                    <a:pt x="17" y="52"/>
                    <a:pt x="17" y="52"/>
                  </a:cubicBezTo>
                  <a:cubicBezTo>
                    <a:pt x="25" y="52"/>
                    <a:pt x="34" y="43"/>
                    <a:pt x="34" y="35"/>
                  </a:cubicBezTo>
                  <a:close/>
                </a:path>
              </a:pathLst>
            </a:custGeom>
            <a:noFill/>
            <a:ln w="22225" cap="flat">
              <a:solidFill>
                <a:srgbClr val="50E6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solidFill>
                  <a:srgbClr val="000000"/>
                </a:solidFill>
                <a:effectLst/>
                <a:uLnTx/>
                <a:uFillTx/>
                <a:latin typeface="Segoe UI"/>
                <a:ea typeface="+mn-ea"/>
                <a:cs typeface="+mn-cs"/>
              </a:endParaRPr>
            </a:p>
          </p:txBody>
        </p:sp>
        <p:sp>
          <p:nvSpPr>
            <p:cNvPr id="302" name="Freeform 27">
              <a:extLst>
                <a:ext uri="{FF2B5EF4-FFF2-40B4-BE49-F238E27FC236}">
                  <a16:creationId xmlns:a16="http://schemas.microsoft.com/office/drawing/2014/main" id="{132F2861-8291-CB40-8BA1-3E17F290ADB9}"/>
                </a:ext>
              </a:extLst>
            </p:cNvPr>
            <p:cNvSpPr>
              <a:spLocks/>
            </p:cNvSpPr>
            <p:nvPr/>
          </p:nvSpPr>
          <p:spPr bwMode="auto">
            <a:xfrm>
              <a:off x="6560437" y="5815392"/>
              <a:ext cx="0" cy="97823"/>
            </a:xfrm>
            <a:custGeom>
              <a:avLst/>
              <a:gdLst>
                <a:gd name="T0" fmla="*/ 0 h 52"/>
                <a:gd name="T1" fmla="*/ 52 h 52"/>
              </a:gdLst>
              <a:ahLst/>
              <a:cxnLst>
                <a:cxn ang="0">
                  <a:pos x="0" y="T0"/>
                </a:cxn>
                <a:cxn ang="0">
                  <a:pos x="0" y="T1"/>
                </a:cxn>
              </a:cxnLst>
              <a:rect l="0" t="0" r="r" b="b"/>
              <a:pathLst>
                <a:path h="52">
                  <a:moveTo>
                    <a:pt x="0" y="0"/>
                  </a:moveTo>
                  <a:cubicBezTo>
                    <a:pt x="0" y="52"/>
                    <a:pt x="0" y="52"/>
                    <a:pt x="0" y="52"/>
                  </a:cubicBezTo>
                </a:path>
              </a:pathLst>
            </a:custGeom>
            <a:noFill/>
            <a:ln w="22225" cap="flat">
              <a:solidFill>
                <a:srgbClr val="50E6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solidFill>
                  <a:srgbClr val="000000"/>
                </a:solidFill>
                <a:effectLst/>
                <a:uLnTx/>
                <a:uFillTx/>
                <a:latin typeface="Segoe UI"/>
                <a:ea typeface="+mn-ea"/>
                <a:cs typeface="+mn-cs"/>
              </a:endParaRPr>
            </a:p>
          </p:txBody>
        </p:sp>
        <p:sp>
          <p:nvSpPr>
            <p:cNvPr id="303" name="Freeform 28">
              <a:extLst>
                <a:ext uri="{FF2B5EF4-FFF2-40B4-BE49-F238E27FC236}">
                  <a16:creationId xmlns:a16="http://schemas.microsoft.com/office/drawing/2014/main" id="{4A1AAD7F-A7D9-E047-974A-6E98CBBD1FB8}"/>
                </a:ext>
              </a:extLst>
            </p:cNvPr>
            <p:cNvSpPr>
              <a:spLocks/>
            </p:cNvSpPr>
            <p:nvPr/>
          </p:nvSpPr>
          <p:spPr bwMode="auto">
            <a:xfrm>
              <a:off x="6741137" y="5815392"/>
              <a:ext cx="0" cy="97823"/>
            </a:xfrm>
            <a:custGeom>
              <a:avLst/>
              <a:gdLst>
                <a:gd name="T0" fmla="*/ 0 h 52"/>
                <a:gd name="T1" fmla="*/ 52 h 52"/>
              </a:gdLst>
              <a:ahLst/>
              <a:cxnLst>
                <a:cxn ang="0">
                  <a:pos x="0" y="T0"/>
                </a:cxn>
                <a:cxn ang="0">
                  <a:pos x="0" y="T1"/>
                </a:cxn>
              </a:cxnLst>
              <a:rect l="0" t="0" r="r" b="b"/>
              <a:pathLst>
                <a:path h="52">
                  <a:moveTo>
                    <a:pt x="0" y="0"/>
                  </a:moveTo>
                  <a:cubicBezTo>
                    <a:pt x="0" y="52"/>
                    <a:pt x="0" y="52"/>
                    <a:pt x="0" y="52"/>
                  </a:cubicBezTo>
                </a:path>
              </a:pathLst>
            </a:custGeom>
            <a:noFill/>
            <a:ln w="22225" cap="flat">
              <a:solidFill>
                <a:srgbClr val="50E6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solidFill>
                  <a:srgbClr val="000000"/>
                </a:solidFill>
                <a:effectLst/>
                <a:uLnTx/>
                <a:uFillTx/>
                <a:latin typeface="Segoe UI"/>
                <a:ea typeface="+mn-ea"/>
                <a:cs typeface="+mn-cs"/>
              </a:endParaRPr>
            </a:p>
          </p:txBody>
        </p:sp>
        <p:sp>
          <p:nvSpPr>
            <p:cNvPr id="304" name="Freeform 29">
              <a:extLst>
                <a:ext uri="{FF2B5EF4-FFF2-40B4-BE49-F238E27FC236}">
                  <a16:creationId xmlns:a16="http://schemas.microsoft.com/office/drawing/2014/main" id="{F668A738-0489-704B-9CCA-5A888570045D}"/>
                </a:ext>
              </a:extLst>
            </p:cNvPr>
            <p:cNvSpPr>
              <a:spLocks/>
            </p:cNvSpPr>
            <p:nvPr/>
          </p:nvSpPr>
          <p:spPr bwMode="auto">
            <a:xfrm>
              <a:off x="6919120" y="5815392"/>
              <a:ext cx="0" cy="97823"/>
            </a:xfrm>
            <a:custGeom>
              <a:avLst/>
              <a:gdLst>
                <a:gd name="T0" fmla="*/ 0 h 52"/>
                <a:gd name="T1" fmla="*/ 52 h 52"/>
              </a:gdLst>
              <a:ahLst/>
              <a:cxnLst>
                <a:cxn ang="0">
                  <a:pos x="0" y="T0"/>
                </a:cxn>
                <a:cxn ang="0">
                  <a:pos x="0" y="T1"/>
                </a:cxn>
              </a:cxnLst>
              <a:rect l="0" t="0" r="r" b="b"/>
              <a:pathLst>
                <a:path h="52">
                  <a:moveTo>
                    <a:pt x="0" y="0"/>
                  </a:moveTo>
                  <a:cubicBezTo>
                    <a:pt x="0" y="52"/>
                    <a:pt x="0" y="52"/>
                    <a:pt x="0" y="52"/>
                  </a:cubicBezTo>
                </a:path>
              </a:pathLst>
            </a:custGeom>
            <a:noFill/>
            <a:ln w="22225" cap="flat">
              <a:solidFill>
                <a:srgbClr val="0078D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solidFill>
                  <a:srgbClr val="000000"/>
                </a:solidFill>
                <a:effectLst/>
                <a:uLnTx/>
                <a:uFillTx/>
                <a:latin typeface="Segoe UI"/>
                <a:ea typeface="+mn-ea"/>
                <a:cs typeface="+mn-cs"/>
              </a:endParaRPr>
            </a:p>
          </p:txBody>
        </p:sp>
        <p:sp>
          <p:nvSpPr>
            <p:cNvPr id="305" name="Freeform 30">
              <a:extLst>
                <a:ext uri="{FF2B5EF4-FFF2-40B4-BE49-F238E27FC236}">
                  <a16:creationId xmlns:a16="http://schemas.microsoft.com/office/drawing/2014/main" id="{AA9A6CFF-2D29-9F4E-BC32-FF0C79003E69}"/>
                </a:ext>
              </a:extLst>
            </p:cNvPr>
            <p:cNvSpPr>
              <a:spLocks/>
            </p:cNvSpPr>
            <p:nvPr/>
          </p:nvSpPr>
          <p:spPr bwMode="auto">
            <a:xfrm>
              <a:off x="6618859" y="5815392"/>
              <a:ext cx="63856" cy="97823"/>
            </a:xfrm>
            <a:custGeom>
              <a:avLst/>
              <a:gdLst>
                <a:gd name="T0" fmla="*/ 34 w 34"/>
                <a:gd name="T1" fmla="*/ 35 h 52"/>
                <a:gd name="T2" fmla="*/ 34 w 34"/>
                <a:gd name="T3" fmla="*/ 17 h 52"/>
                <a:gd name="T4" fmla="*/ 17 w 34"/>
                <a:gd name="T5" fmla="*/ 0 h 52"/>
                <a:gd name="T6" fmla="*/ 17 w 34"/>
                <a:gd name="T7" fmla="*/ 0 h 52"/>
                <a:gd name="T8" fmla="*/ 0 w 34"/>
                <a:gd name="T9" fmla="*/ 17 h 52"/>
                <a:gd name="T10" fmla="*/ 0 w 34"/>
                <a:gd name="T11" fmla="*/ 35 h 52"/>
                <a:gd name="T12" fmla="*/ 17 w 34"/>
                <a:gd name="T13" fmla="*/ 52 h 52"/>
                <a:gd name="T14" fmla="*/ 17 w 34"/>
                <a:gd name="T15" fmla="*/ 52 h 52"/>
                <a:gd name="T16" fmla="*/ 34 w 34"/>
                <a:gd name="T17" fmla="*/ 3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52">
                  <a:moveTo>
                    <a:pt x="34" y="35"/>
                  </a:moveTo>
                  <a:cubicBezTo>
                    <a:pt x="34" y="17"/>
                    <a:pt x="34" y="17"/>
                    <a:pt x="34" y="17"/>
                  </a:cubicBezTo>
                  <a:cubicBezTo>
                    <a:pt x="34" y="8"/>
                    <a:pt x="26" y="0"/>
                    <a:pt x="17" y="0"/>
                  </a:cubicBezTo>
                  <a:cubicBezTo>
                    <a:pt x="17" y="0"/>
                    <a:pt x="17" y="0"/>
                    <a:pt x="17" y="0"/>
                  </a:cubicBezTo>
                  <a:cubicBezTo>
                    <a:pt x="7" y="0"/>
                    <a:pt x="0" y="8"/>
                    <a:pt x="0" y="17"/>
                  </a:cubicBezTo>
                  <a:cubicBezTo>
                    <a:pt x="0" y="35"/>
                    <a:pt x="0" y="35"/>
                    <a:pt x="0" y="35"/>
                  </a:cubicBezTo>
                  <a:cubicBezTo>
                    <a:pt x="0" y="45"/>
                    <a:pt x="7" y="52"/>
                    <a:pt x="17" y="52"/>
                  </a:cubicBezTo>
                  <a:cubicBezTo>
                    <a:pt x="17" y="52"/>
                    <a:pt x="17" y="52"/>
                    <a:pt x="17" y="52"/>
                  </a:cubicBezTo>
                  <a:cubicBezTo>
                    <a:pt x="26" y="52"/>
                    <a:pt x="34" y="45"/>
                    <a:pt x="34" y="35"/>
                  </a:cubicBezTo>
                  <a:close/>
                </a:path>
              </a:pathLst>
            </a:custGeom>
            <a:noFill/>
            <a:ln w="22225" cap="flat">
              <a:solidFill>
                <a:srgbClr val="50E6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solidFill>
                  <a:srgbClr val="000000"/>
                </a:solidFill>
                <a:effectLst/>
                <a:uLnTx/>
                <a:uFillTx/>
                <a:latin typeface="Segoe UI"/>
                <a:ea typeface="+mn-ea"/>
                <a:cs typeface="+mn-cs"/>
              </a:endParaRPr>
            </a:p>
          </p:txBody>
        </p:sp>
        <p:sp>
          <p:nvSpPr>
            <p:cNvPr id="306" name="Freeform 31">
              <a:extLst>
                <a:ext uri="{FF2B5EF4-FFF2-40B4-BE49-F238E27FC236}">
                  <a16:creationId xmlns:a16="http://schemas.microsoft.com/office/drawing/2014/main" id="{300C883C-CF57-7845-9138-E239587C3E83}"/>
                </a:ext>
              </a:extLst>
            </p:cNvPr>
            <p:cNvSpPr>
              <a:spLocks/>
            </p:cNvSpPr>
            <p:nvPr/>
          </p:nvSpPr>
          <p:spPr bwMode="auto">
            <a:xfrm>
              <a:off x="6799559" y="5815392"/>
              <a:ext cx="59780" cy="97823"/>
            </a:xfrm>
            <a:custGeom>
              <a:avLst/>
              <a:gdLst>
                <a:gd name="T0" fmla="*/ 32 w 32"/>
                <a:gd name="T1" fmla="*/ 35 h 52"/>
                <a:gd name="T2" fmla="*/ 32 w 32"/>
                <a:gd name="T3" fmla="*/ 17 h 52"/>
                <a:gd name="T4" fmla="*/ 15 w 32"/>
                <a:gd name="T5" fmla="*/ 0 h 52"/>
                <a:gd name="T6" fmla="*/ 15 w 32"/>
                <a:gd name="T7" fmla="*/ 0 h 52"/>
                <a:gd name="T8" fmla="*/ 0 w 32"/>
                <a:gd name="T9" fmla="*/ 17 h 52"/>
                <a:gd name="T10" fmla="*/ 0 w 32"/>
                <a:gd name="T11" fmla="*/ 35 h 52"/>
                <a:gd name="T12" fmla="*/ 15 w 32"/>
                <a:gd name="T13" fmla="*/ 52 h 52"/>
                <a:gd name="T14" fmla="*/ 15 w 32"/>
                <a:gd name="T15" fmla="*/ 52 h 52"/>
                <a:gd name="T16" fmla="*/ 32 w 32"/>
                <a:gd name="T17" fmla="*/ 3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52">
                  <a:moveTo>
                    <a:pt x="32" y="35"/>
                  </a:moveTo>
                  <a:cubicBezTo>
                    <a:pt x="32" y="17"/>
                    <a:pt x="32" y="17"/>
                    <a:pt x="32" y="17"/>
                  </a:cubicBezTo>
                  <a:cubicBezTo>
                    <a:pt x="32" y="8"/>
                    <a:pt x="25" y="0"/>
                    <a:pt x="15" y="0"/>
                  </a:cubicBezTo>
                  <a:cubicBezTo>
                    <a:pt x="15" y="0"/>
                    <a:pt x="15" y="0"/>
                    <a:pt x="15" y="0"/>
                  </a:cubicBezTo>
                  <a:cubicBezTo>
                    <a:pt x="7" y="0"/>
                    <a:pt x="0" y="8"/>
                    <a:pt x="0" y="17"/>
                  </a:cubicBezTo>
                  <a:cubicBezTo>
                    <a:pt x="0" y="35"/>
                    <a:pt x="0" y="35"/>
                    <a:pt x="0" y="35"/>
                  </a:cubicBezTo>
                  <a:cubicBezTo>
                    <a:pt x="0" y="45"/>
                    <a:pt x="7" y="52"/>
                    <a:pt x="15" y="52"/>
                  </a:cubicBezTo>
                  <a:cubicBezTo>
                    <a:pt x="15" y="52"/>
                    <a:pt x="15" y="52"/>
                    <a:pt x="15" y="52"/>
                  </a:cubicBezTo>
                  <a:cubicBezTo>
                    <a:pt x="25" y="52"/>
                    <a:pt x="32" y="45"/>
                    <a:pt x="32" y="35"/>
                  </a:cubicBezTo>
                  <a:close/>
                </a:path>
              </a:pathLst>
            </a:custGeom>
            <a:noFill/>
            <a:ln w="22225" cap="flat">
              <a:solidFill>
                <a:srgbClr val="0078D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solidFill>
                  <a:srgbClr val="000000"/>
                </a:solidFill>
                <a:effectLst/>
                <a:uLnTx/>
                <a:uFillTx/>
                <a:latin typeface="Segoe UI"/>
                <a:ea typeface="+mn-ea"/>
                <a:cs typeface="+mn-cs"/>
              </a:endParaRPr>
            </a:p>
          </p:txBody>
        </p:sp>
        <p:sp>
          <p:nvSpPr>
            <p:cNvPr id="307" name="Freeform 32">
              <a:extLst>
                <a:ext uri="{FF2B5EF4-FFF2-40B4-BE49-F238E27FC236}">
                  <a16:creationId xmlns:a16="http://schemas.microsoft.com/office/drawing/2014/main" id="{B75EBDFA-76F5-B443-ACA4-7350E74E879E}"/>
                </a:ext>
              </a:extLst>
            </p:cNvPr>
            <p:cNvSpPr>
              <a:spLocks/>
            </p:cNvSpPr>
            <p:nvPr/>
          </p:nvSpPr>
          <p:spPr bwMode="auto">
            <a:xfrm>
              <a:off x="6977541" y="5815392"/>
              <a:ext cx="62498" cy="97823"/>
            </a:xfrm>
            <a:custGeom>
              <a:avLst/>
              <a:gdLst>
                <a:gd name="T0" fmla="*/ 34 w 34"/>
                <a:gd name="T1" fmla="*/ 35 h 52"/>
                <a:gd name="T2" fmla="*/ 34 w 34"/>
                <a:gd name="T3" fmla="*/ 17 h 52"/>
                <a:gd name="T4" fmla="*/ 17 w 34"/>
                <a:gd name="T5" fmla="*/ 0 h 52"/>
                <a:gd name="T6" fmla="*/ 17 w 34"/>
                <a:gd name="T7" fmla="*/ 0 h 52"/>
                <a:gd name="T8" fmla="*/ 0 w 34"/>
                <a:gd name="T9" fmla="*/ 17 h 52"/>
                <a:gd name="T10" fmla="*/ 0 w 34"/>
                <a:gd name="T11" fmla="*/ 35 h 52"/>
                <a:gd name="T12" fmla="*/ 17 w 34"/>
                <a:gd name="T13" fmla="*/ 52 h 52"/>
                <a:gd name="T14" fmla="*/ 17 w 34"/>
                <a:gd name="T15" fmla="*/ 52 h 52"/>
                <a:gd name="T16" fmla="*/ 34 w 34"/>
                <a:gd name="T17" fmla="*/ 3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52">
                  <a:moveTo>
                    <a:pt x="34" y="35"/>
                  </a:moveTo>
                  <a:cubicBezTo>
                    <a:pt x="34" y="17"/>
                    <a:pt x="34" y="17"/>
                    <a:pt x="34" y="17"/>
                  </a:cubicBezTo>
                  <a:cubicBezTo>
                    <a:pt x="34" y="8"/>
                    <a:pt x="25" y="0"/>
                    <a:pt x="17" y="0"/>
                  </a:cubicBezTo>
                  <a:cubicBezTo>
                    <a:pt x="17" y="0"/>
                    <a:pt x="17" y="0"/>
                    <a:pt x="17" y="0"/>
                  </a:cubicBezTo>
                  <a:cubicBezTo>
                    <a:pt x="7" y="0"/>
                    <a:pt x="0" y="8"/>
                    <a:pt x="0" y="17"/>
                  </a:cubicBezTo>
                  <a:cubicBezTo>
                    <a:pt x="0" y="35"/>
                    <a:pt x="0" y="35"/>
                    <a:pt x="0" y="35"/>
                  </a:cubicBezTo>
                  <a:cubicBezTo>
                    <a:pt x="0" y="45"/>
                    <a:pt x="7" y="52"/>
                    <a:pt x="17" y="52"/>
                  </a:cubicBezTo>
                  <a:cubicBezTo>
                    <a:pt x="17" y="52"/>
                    <a:pt x="17" y="52"/>
                    <a:pt x="17" y="52"/>
                  </a:cubicBezTo>
                  <a:cubicBezTo>
                    <a:pt x="25" y="52"/>
                    <a:pt x="34" y="45"/>
                    <a:pt x="34" y="35"/>
                  </a:cubicBezTo>
                  <a:close/>
                </a:path>
              </a:pathLst>
            </a:custGeom>
            <a:noFill/>
            <a:ln w="22225" cap="flat">
              <a:solidFill>
                <a:srgbClr val="50E6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solidFill>
                  <a:srgbClr val="000000"/>
                </a:solidFill>
                <a:effectLst/>
                <a:uLnTx/>
                <a:uFillTx/>
                <a:latin typeface="Segoe UI"/>
                <a:ea typeface="+mn-ea"/>
                <a:cs typeface="+mn-cs"/>
              </a:endParaRPr>
            </a:p>
          </p:txBody>
        </p:sp>
        <p:sp>
          <p:nvSpPr>
            <p:cNvPr id="308" name="Freeform 33">
              <a:extLst>
                <a:ext uri="{FF2B5EF4-FFF2-40B4-BE49-F238E27FC236}">
                  <a16:creationId xmlns:a16="http://schemas.microsoft.com/office/drawing/2014/main" id="{4D9A1FBD-AD80-194D-9242-8F5643192F52}"/>
                </a:ext>
              </a:extLst>
            </p:cNvPr>
            <p:cNvSpPr>
              <a:spLocks/>
            </p:cNvSpPr>
            <p:nvPr/>
          </p:nvSpPr>
          <p:spPr bwMode="auto">
            <a:xfrm>
              <a:off x="6682715" y="5659148"/>
              <a:ext cx="0" cy="92388"/>
            </a:xfrm>
            <a:custGeom>
              <a:avLst/>
              <a:gdLst>
                <a:gd name="T0" fmla="*/ 0 h 50"/>
                <a:gd name="T1" fmla="*/ 50 h 50"/>
              </a:gdLst>
              <a:ahLst/>
              <a:cxnLst>
                <a:cxn ang="0">
                  <a:pos x="0" y="T0"/>
                </a:cxn>
                <a:cxn ang="0">
                  <a:pos x="0" y="T1"/>
                </a:cxn>
              </a:cxnLst>
              <a:rect l="0" t="0" r="r" b="b"/>
              <a:pathLst>
                <a:path h="50">
                  <a:moveTo>
                    <a:pt x="0" y="0"/>
                  </a:moveTo>
                  <a:cubicBezTo>
                    <a:pt x="0" y="50"/>
                    <a:pt x="0" y="50"/>
                    <a:pt x="0" y="50"/>
                  </a:cubicBezTo>
                </a:path>
              </a:pathLst>
            </a:custGeom>
            <a:noFill/>
            <a:ln w="22225" cap="flat">
              <a:solidFill>
                <a:srgbClr val="0078D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solidFill>
                  <a:srgbClr val="000000"/>
                </a:solidFill>
                <a:effectLst/>
                <a:uLnTx/>
                <a:uFillTx/>
                <a:latin typeface="Segoe UI"/>
                <a:ea typeface="+mn-ea"/>
                <a:cs typeface="+mn-cs"/>
              </a:endParaRPr>
            </a:p>
          </p:txBody>
        </p:sp>
        <p:sp>
          <p:nvSpPr>
            <p:cNvPr id="309" name="Freeform 34">
              <a:extLst>
                <a:ext uri="{FF2B5EF4-FFF2-40B4-BE49-F238E27FC236}">
                  <a16:creationId xmlns:a16="http://schemas.microsoft.com/office/drawing/2014/main" id="{8E4AD65D-A947-C240-998F-37618C6D5DD8}"/>
                </a:ext>
              </a:extLst>
            </p:cNvPr>
            <p:cNvSpPr>
              <a:spLocks/>
            </p:cNvSpPr>
            <p:nvPr/>
          </p:nvSpPr>
          <p:spPr bwMode="auto">
            <a:xfrm>
              <a:off x="6859339" y="5659148"/>
              <a:ext cx="0" cy="92388"/>
            </a:xfrm>
            <a:custGeom>
              <a:avLst/>
              <a:gdLst>
                <a:gd name="T0" fmla="*/ 0 h 50"/>
                <a:gd name="T1" fmla="*/ 50 h 50"/>
              </a:gdLst>
              <a:ahLst/>
              <a:cxnLst>
                <a:cxn ang="0">
                  <a:pos x="0" y="T0"/>
                </a:cxn>
                <a:cxn ang="0">
                  <a:pos x="0" y="T1"/>
                </a:cxn>
              </a:cxnLst>
              <a:rect l="0" t="0" r="r" b="b"/>
              <a:pathLst>
                <a:path h="50">
                  <a:moveTo>
                    <a:pt x="0" y="0"/>
                  </a:moveTo>
                  <a:cubicBezTo>
                    <a:pt x="0" y="50"/>
                    <a:pt x="0" y="50"/>
                    <a:pt x="0" y="50"/>
                  </a:cubicBezTo>
                </a:path>
              </a:pathLst>
            </a:custGeom>
            <a:noFill/>
            <a:ln w="22225" cap="flat">
              <a:solidFill>
                <a:srgbClr val="50E6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solidFill>
                  <a:srgbClr val="000000"/>
                </a:solidFill>
                <a:effectLst/>
                <a:uLnTx/>
                <a:uFillTx/>
                <a:latin typeface="Segoe UI"/>
                <a:ea typeface="+mn-ea"/>
                <a:cs typeface="+mn-cs"/>
              </a:endParaRPr>
            </a:p>
          </p:txBody>
        </p:sp>
        <p:sp>
          <p:nvSpPr>
            <p:cNvPr id="310" name="Freeform 35">
              <a:extLst>
                <a:ext uri="{FF2B5EF4-FFF2-40B4-BE49-F238E27FC236}">
                  <a16:creationId xmlns:a16="http://schemas.microsoft.com/office/drawing/2014/main" id="{4D2CEE8A-AF30-A649-9831-EC2D3DC06EC5}"/>
                </a:ext>
              </a:extLst>
            </p:cNvPr>
            <p:cNvSpPr>
              <a:spLocks/>
            </p:cNvSpPr>
            <p:nvPr/>
          </p:nvSpPr>
          <p:spPr bwMode="auto">
            <a:xfrm>
              <a:off x="6560437" y="5659148"/>
              <a:ext cx="62498" cy="96464"/>
            </a:xfrm>
            <a:custGeom>
              <a:avLst/>
              <a:gdLst>
                <a:gd name="T0" fmla="*/ 34 w 34"/>
                <a:gd name="T1" fmla="*/ 35 h 52"/>
                <a:gd name="T2" fmla="*/ 34 w 34"/>
                <a:gd name="T3" fmla="*/ 16 h 52"/>
                <a:gd name="T4" fmla="*/ 17 w 34"/>
                <a:gd name="T5" fmla="*/ 0 h 52"/>
                <a:gd name="T6" fmla="*/ 17 w 34"/>
                <a:gd name="T7" fmla="*/ 0 h 52"/>
                <a:gd name="T8" fmla="*/ 0 w 34"/>
                <a:gd name="T9" fmla="*/ 16 h 52"/>
                <a:gd name="T10" fmla="*/ 0 w 34"/>
                <a:gd name="T11" fmla="*/ 35 h 52"/>
                <a:gd name="T12" fmla="*/ 17 w 34"/>
                <a:gd name="T13" fmla="*/ 52 h 52"/>
                <a:gd name="T14" fmla="*/ 17 w 34"/>
                <a:gd name="T15" fmla="*/ 52 h 52"/>
                <a:gd name="T16" fmla="*/ 34 w 34"/>
                <a:gd name="T17" fmla="*/ 3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52">
                  <a:moveTo>
                    <a:pt x="34" y="35"/>
                  </a:moveTo>
                  <a:cubicBezTo>
                    <a:pt x="34" y="16"/>
                    <a:pt x="34" y="16"/>
                    <a:pt x="34" y="16"/>
                  </a:cubicBezTo>
                  <a:cubicBezTo>
                    <a:pt x="34" y="7"/>
                    <a:pt x="27" y="0"/>
                    <a:pt x="17" y="0"/>
                  </a:cubicBezTo>
                  <a:cubicBezTo>
                    <a:pt x="17" y="0"/>
                    <a:pt x="17" y="0"/>
                    <a:pt x="17" y="0"/>
                  </a:cubicBezTo>
                  <a:cubicBezTo>
                    <a:pt x="8" y="0"/>
                    <a:pt x="0" y="7"/>
                    <a:pt x="0" y="16"/>
                  </a:cubicBezTo>
                  <a:cubicBezTo>
                    <a:pt x="0" y="35"/>
                    <a:pt x="0" y="35"/>
                    <a:pt x="0" y="35"/>
                  </a:cubicBezTo>
                  <a:cubicBezTo>
                    <a:pt x="0" y="43"/>
                    <a:pt x="8" y="52"/>
                    <a:pt x="17" y="52"/>
                  </a:cubicBezTo>
                  <a:cubicBezTo>
                    <a:pt x="17" y="52"/>
                    <a:pt x="17" y="52"/>
                    <a:pt x="17" y="52"/>
                  </a:cubicBezTo>
                  <a:cubicBezTo>
                    <a:pt x="27" y="52"/>
                    <a:pt x="34" y="43"/>
                    <a:pt x="34" y="35"/>
                  </a:cubicBezTo>
                  <a:close/>
                </a:path>
              </a:pathLst>
            </a:custGeom>
            <a:noFill/>
            <a:ln w="22225" cap="flat">
              <a:solidFill>
                <a:srgbClr val="50E6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solidFill>
                  <a:srgbClr val="000000"/>
                </a:solidFill>
                <a:effectLst/>
                <a:uLnTx/>
                <a:uFillTx/>
                <a:latin typeface="Segoe UI"/>
                <a:ea typeface="+mn-ea"/>
                <a:cs typeface="+mn-cs"/>
              </a:endParaRPr>
            </a:p>
          </p:txBody>
        </p:sp>
        <p:sp>
          <p:nvSpPr>
            <p:cNvPr id="311" name="Freeform 36">
              <a:extLst>
                <a:ext uri="{FF2B5EF4-FFF2-40B4-BE49-F238E27FC236}">
                  <a16:creationId xmlns:a16="http://schemas.microsoft.com/office/drawing/2014/main" id="{178CB077-5289-E043-90D7-AA00C1702478}"/>
                </a:ext>
              </a:extLst>
            </p:cNvPr>
            <p:cNvSpPr>
              <a:spLocks/>
            </p:cNvSpPr>
            <p:nvPr/>
          </p:nvSpPr>
          <p:spPr bwMode="auto">
            <a:xfrm>
              <a:off x="6741137" y="5659148"/>
              <a:ext cx="61139" cy="96464"/>
            </a:xfrm>
            <a:custGeom>
              <a:avLst/>
              <a:gdLst>
                <a:gd name="T0" fmla="*/ 33 w 33"/>
                <a:gd name="T1" fmla="*/ 35 h 52"/>
                <a:gd name="T2" fmla="*/ 33 w 33"/>
                <a:gd name="T3" fmla="*/ 16 h 52"/>
                <a:gd name="T4" fmla="*/ 16 w 33"/>
                <a:gd name="T5" fmla="*/ 0 h 52"/>
                <a:gd name="T6" fmla="*/ 16 w 33"/>
                <a:gd name="T7" fmla="*/ 0 h 52"/>
                <a:gd name="T8" fmla="*/ 0 w 33"/>
                <a:gd name="T9" fmla="*/ 16 h 52"/>
                <a:gd name="T10" fmla="*/ 0 w 33"/>
                <a:gd name="T11" fmla="*/ 35 h 52"/>
                <a:gd name="T12" fmla="*/ 16 w 33"/>
                <a:gd name="T13" fmla="*/ 52 h 52"/>
                <a:gd name="T14" fmla="*/ 16 w 33"/>
                <a:gd name="T15" fmla="*/ 52 h 52"/>
                <a:gd name="T16" fmla="*/ 33 w 33"/>
                <a:gd name="T17" fmla="*/ 3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52">
                  <a:moveTo>
                    <a:pt x="33" y="35"/>
                  </a:moveTo>
                  <a:cubicBezTo>
                    <a:pt x="33" y="16"/>
                    <a:pt x="33" y="16"/>
                    <a:pt x="33" y="16"/>
                  </a:cubicBezTo>
                  <a:cubicBezTo>
                    <a:pt x="33" y="7"/>
                    <a:pt x="25" y="0"/>
                    <a:pt x="16" y="0"/>
                  </a:cubicBezTo>
                  <a:cubicBezTo>
                    <a:pt x="16" y="0"/>
                    <a:pt x="16" y="0"/>
                    <a:pt x="16" y="0"/>
                  </a:cubicBezTo>
                  <a:cubicBezTo>
                    <a:pt x="7" y="0"/>
                    <a:pt x="0" y="7"/>
                    <a:pt x="0" y="16"/>
                  </a:cubicBezTo>
                  <a:cubicBezTo>
                    <a:pt x="0" y="35"/>
                    <a:pt x="0" y="35"/>
                    <a:pt x="0" y="35"/>
                  </a:cubicBezTo>
                  <a:cubicBezTo>
                    <a:pt x="0" y="43"/>
                    <a:pt x="7" y="52"/>
                    <a:pt x="16" y="52"/>
                  </a:cubicBezTo>
                  <a:cubicBezTo>
                    <a:pt x="16" y="52"/>
                    <a:pt x="16" y="52"/>
                    <a:pt x="16" y="52"/>
                  </a:cubicBezTo>
                  <a:cubicBezTo>
                    <a:pt x="25" y="52"/>
                    <a:pt x="33" y="43"/>
                    <a:pt x="33" y="35"/>
                  </a:cubicBezTo>
                  <a:close/>
                </a:path>
              </a:pathLst>
            </a:custGeom>
            <a:noFill/>
            <a:ln w="22225" cap="flat">
              <a:solidFill>
                <a:srgbClr val="0078D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solidFill>
                  <a:srgbClr val="000000"/>
                </a:solidFill>
                <a:effectLst/>
                <a:uLnTx/>
                <a:uFillTx/>
                <a:latin typeface="Segoe UI"/>
                <a:ea typeface="+mn-ea"/>
                <a:cs typeface="+mn-cs"/>
              </a:endParaRPr>
            </a:p>
          </p:txBody>
        </p:sp>
        <p:sp>
          <p:nvSpPr>
            <p:cNvPr id="312" name="Freeform 37">
              <a:extLst>
                <a:ext uri="{FF2B5EF4-FFF2-40B4-BE49-F238E27FC236}">
                  <a16:creationId xmlns:a16="http://schemas.microsoft.com/office/drawing/2014/main" id="{A995B0FC-F9AF-B34F-9676-139CB11B90CD}"/>
                </a:ext>
              </a:extLst>
            </p:cNvPr>
            <p:cNvSpPr>
              <a:spLocks/>
            </p:cNvSpPr>
            <p:nvPr/>
          </p:nvSpPr>
          <p:spPr bwMode="auto">
            <a:xfrm>
              <a:off x="6919120" y="5659148"/>
              <a:ext cx="61139" cy="96464"/>
            </a:xfrm>
            <a:custGeom>
              <a:avLst/>
              <a:gdLst>
                <a:gd name="T0" fmla="*/ 33 w 33"/>
                <a:gd name="T1" fmla="*/ 35 h 52"/>
                <a:gd name="T2" fmla="*/ 33 w 33"/>
                <a:gd name="T3" fmla="*/ 16 h 52"/>
                <a:gd name="T4" fmla="*/ 16 w 33"/>
                <a:gd name="T5" fmla="*/ 0 h 52"/>
                <a:gd name="T6" fmla="*/ 16 w 33"/>
                <a:gd name="T7" fmla="*/ 0 h 52"/>
                <a:gd name="T8" fmla="*/ 0 w 33"/>
                <a:gd name="T9" fmla="*/ 16 h 52"/>
                <a:gd name="T10" fmla="*/ 0 w 33"/>
                <a:gd name="T11" fmla="*/ 35 h 52"/>
                <a:gd name="T12" fmla="*/ 16 w 33"/>
                <a:gd name="T13" fmla="*/ 52 h 52"/>
                <a:gd name="T14" fmla="*/ 16 w 33"/>
                <a:gd name="T15" fmla="*/ 52 h 52"/>
                <a:gd name="T16" fmla="*/ 33 w 33"/>
                <a:gd name="T17" fmla="*/ 3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52">
                  <a:moveTo>
                    <a:pt x="33" y="35"/>
                  </a:moveTo>
                  <a:cubicBezTo>
                    <a:pt x="33" y="16"/>
                    <a:pt x="33" y="16"/>
                    <a:pt x="33" y="16"/>
                  </a:cubicBezTo>
                  <a:cubicBezTo>
                    <a:pt x="33" y="7"/>
                    <a:pt x="25" y="0"/>
                    <a:pt x="16" y="0"/>
                  </a:cubicBezTo>
                  <a:cubicBezTo>
                    <a:pt x="16" y="0"/>
                    <a:pt x="16" y="0"/>
                    <a:pt x="16" y="0"/>
                  </a:cubicBezTo>
                  <a:cubicBezTo>
                    <a:pt x="7" y="0"/>
                    <a:pt x="0" y="7"/>
                    <a:pt x="0" y="16"/>
                  </a:cubicBezTo>
                  <a:cubicBezTo>
                    <a:pt x="0" y="35"/>
                    <a:pt x="0" y="35"/>
                    <a:pt x="0" y="35"/>
                  </a:cubicBezTo>
                  <a:cubicBezTo>
                    <a:pt x="0" y="43"/>
                    <a:pt x="7" y="52"/>
                    <a:pt x="16" y="52"/>
                  </a:cubicBezTo>
                  <a:cubicBezTo>
                    <a:pt x="16" y="52"/>
                    <a:pt x="16" y="52"/>
                    <a:pt x="16" y="52"/>
                  </a:cubicBezTo>
                  <a:cubicBezTo>
                    <a:pt x="25" y="52"/>
                    <a:pt x="33" y="43"/>
                    <a:pt x="33" y="35"/>
                  </a:cubicBezTo>
                  <a:close/>
                </a:path>
              </a:pathLst>
            </a:custGeom>
            <a:noFill/>
            <a:ln w="22225" cap="flat">
              <a:solidFill>
                <a:srgbClr val="50E6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solidFill>
                  <a:srgbClr val="000000"/>
                </a:solidFill>
                <a:effectLst/>
                <a:uLnTx/>
                <a:uFillTx/>
                <a:latin typeface="Segoe UI"/>
                <a:ea typeface="+mn-ea"/>
                <a:cs typeface="+mn-cs"/>
              </a:endParaRPr>
            </a:p>
          </p:txBody>
        </p:sp>
        <p:sp>
          <p:nvSpPr>
            <p:cNvPr id="313" name="Freeform 38">
              <a:extLst>
                <a:ext uri="{FF2B5EF4-FFF2-40B4-BE49-F238E27FC236}">
                  <a16:creationId xmlns:a16="http://schemas.microsoft.com/office/drawing/2014/main" id="{F18A5F55-1538-6D46-B577-4DAB4241F63B}"/>
                </a:ext>
              </a:extLst>
            </p:cNvPr>
            <p:cNvSpPr>
              <a:spLocks/>
            </p:cNvSpPr>
            <p:nvPr/>
          </p:nvSpPr>
          <p:spPr bwMode="auto">
            <a:xfrm>
              <a:off x="7040039" y="5659148"/>
              <a:ext cx="0" cy="92388"/>
            </a:xfrm>
            <a:custGeom>
              <a:avLst/>
              <a:gdLst>
                <a:gd name="T0" fmla="*/ 0 h 50"/>
                <a:gd name="T1" fmla="*/ 50 h 50"/>
              </a:gdLst>
              <a:ahLst/>
              <a:cxnLst>
                <a:cxn ang="0">
                  <a:pos x="0" y="T0"/>
                </a:cxn>
                <a:cxn ang="0">
                  <a:pos x="0" y="T1"/>
                </a:cxn>
              </a:cxnLst>
              <a:rect l="0" t="0" r="r" b="b"/>
              <a:pathLst>
                <a:path h="50">
                  <a:moveTo>
                    <a:pt x="0" y="0"/>
                  </a:moveTo>
                  <a:cubicBezTo>
                    <a:pt x="0" y="50"/>
                    <a:pt x="0" y="50"/>
                    <a:pt x="0" y="50"/>
                  </a:cubicBezTo>
                </a:path>
              </a:pathLst>
            </a:custGeom>
            <a:noFill/>
            <a:ln w="22225" cap="flat">
              <a:solidFill>
                <a:srgbClr val="50E6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solidFill>
                  <a:srgbClr val="000000"/>
                </a:solidFill>
                <a:effectLst/>
                <a:uLnTx/>
                <a:uFillTx/>
                <a:latin typeface="Segoe UI"/>
                <a:ea typeface="+mn-ea"/>
                <a:cs typeface="+mn-cs"/>
              </a:endParaRPr>
            </a:p>
          </p:txBody>
        </p:sp>
      </p:grpSp>
      <p:grpSp>
        <p:nvGrpSpPr>
          <p:cNvPr id="320" name="Group 319">
            <a:extLst>
              <a:ext uri="{FF2B5EF4-FFF2-40B4-BE49-F238E27FC236}">
                <a16:creationId xmlns:a16="http://schemas.microsoft.com/office/drawing/2014/main" id="{4D84DE8D-9B0D-8E4B-8E2A-BC586C6788FE}"/>
              </a:ext>
            </a:extLst>
          </p:cNvPr>
          <p:cNvGrpSpPr/>
          <p:nvPr/>
        </p:nvGrpSpPr>
        <p:grpSpPr>
          <a:xfrm>
            <a:off x="3852141" y="2157204"/>
            <a:ext cx="1607418" cy="471336"/>
            <a:chOff x="3852141" y="2157204"/>
            <a:chExt cx="1607418" cy="471336"/>
          </a:xfrm>
        </p:grpSpPr>
        <p:sp>
          <p:nvSpPr>
            <p:cNvPr id="321" name="TextBox 320">
              <a:extLst>
                <a:ext uri="{FF2B5EF4-FFF2-40B4-BE49-F238E27FC236}">
                  <a16:creationId xmlns:a16="http://schemas.microsoft.com/office/drawing/2014/main" id="{9B326211-6906-554C-ABEA-4BF515FDB45A}"/>
                </a:ext>
              </a:extLst>
            </p:cNvPr>
            <p:cNvSpPr txBox="1"/>
            <p:nvPr/>
          </p:nvSpPr>
          <p:spPr>
            <a:xfrm>
              <a:off x="4581377" y="2251825"/>
              <a:ext cx="878182" cy="332399"/>
            </a:xfrm>
            <a:prstGeom prst="rect">
              <a:avLst/>
            </a:prstGeom>
            <a:noFill/>
          </p:spPr>
          <p:txBody>
            <a:bodyPr wrap="square" lIns="0" tIns="0" rIns="0" bIns="0" rtlCol="0">
              <a:spAutoFit/>
            </a:bodyPr>
            <a:lstStyle/>
            <a:p>
              <a:pPr marL="0" marR="0" lvl="0" indent="0" algn="l" defTabSz="914367" rtl="0" eaLnBrk="1" fontAlgn="auto" latinLnBrk="0" hangingPunct="1">
                <a:lnSpc>
                  <a:spcPct val="9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Segoe UI Semibold"/>
                  <a:ea typeface="+mn-ea"/>
                  <a:cs typeface="+mn-cs"/>
                </a:rPr>
                <a:t>Azure </a:t>
              </a:r>
              <a:br>
                <a:rPr kumimoji="0" lang="en-US" sz="1200" b="0" i="0" u="none" strike="noStrike" kern="0" cap="none" spc="0" normalizeH="0" baseline="0" noProof="0" dirty="0">
                  <a:ln>
                    <a:noFill/>
                  </a:ln>
                  <a:solidFill>
                    <a:srgbClr val="000000"/>
                  </a:solidFill>
                  <a:effectLst/>
                  <a:uLnTx/>
                  <a:uFillTx/>
                  <a:latin typeface="Segoe UI Semibold"/>
                  <a:ea typeface="+mn-ea"/>
                  <a:cs typeface="+mn-cs"/>
                </a:rPr>
              </a:br>
              <a:r>
                <a:rPr kumimoji="0" lang="en-US" sz="1200" b="0" i="0" u="none" strike="noStrike" kern="0" cap="none" spc="0" normalizeH="0" baseline="0" noProof="0" dirty="0">
                  <a:ln>
                    <a:noFill/>
                  </a:ln>
                  <a:solidFill>
                    <a:srgbClr val="000000"/>
                  </a:solidFill>
                  <a:effectLst/>
                  <a:uLnTx/>
                  <a:uFillTx/>
                  <a:latin typeface="Segoe UI Semibold"/>
                  <a:ea typeface="+mn-ea"/>
                  <a:cs typeface="+mn-cs"/>
                </a:rPr>
                <a:t>Data Factory</a:t>
              </a:r>
            </a:p>
          </p:txBody>
        </p:sp>
        <p:sp>
          <p:nvSpPr>
            <p:cNvPr id="322" name="Freeform 321">
              <a:extLst>
                <a:ext uri="{FF2B5EF4-FFF2-40B4-BE49-F238E27FC236}">
                  <a16:creationId xmlns:a16="http://schemas.microsoft.com/office/drawing/2014/main" id="{241A1FC8-23FD-5E47-8A61-A12144272B49}"/>
                </a:ext>
              </a:extLst>
            </p:cNvPr>
            <p:cNvSpPr/>
            <p:nvPr/>
          </p:nvSpPr>
          <p:spPr bwMode="auto">
            <a:xfrm>
              <a:off x="3852141" y="2157204"/>
              <a:ext cx="472876" cy="471336"/>
            </a:xfrm>
            <a:custGeom>
              <a:avLst/>
              <a:gdLst>
                <a:gd name="connsiteX0" fmla="*/ 3231086 w 4158080"/>
                <a:gd name="connsiteY0" fmla="*/ 3012228 h 4144545"/>
                <a:gd name="connsiteX1" fmla="*/ 3231086 w 4158080"/>
                <a:gd name="connsiteY1" fmla="*/ 3475725 h 4144545"/>
                <a:gd name="connsiteX2" fmla="*/ 3694583 w 4158080"/>
                <a:gd name="connsiteY2" fmla="*/ 3475725 h 4144545"/>
                <a:gd name="connsiteX3" fmla="*/ 3694583 w 4158080"/>
                <a:gd name="connsiteY3" fmla="*/ 3012228 h 4144545"/>
                <a:gd name="connsiteX4" fmla="*/ 2425129 w 4158080"/>
                <a:gd name="connsiteY4" fmla="*/ 3012228 h 4144545"/>
                <a:gd name="connsiteX5" fmla="*/ 2425129 w 4158080"/>
                <a:gd name="connsiteY5" fmla="*/ 3475725 h 4144545"/>
                <a:gd name="connsiteX6" fmla="*/ 2888626 w 4158080"/>
                <a:gd name="connsiteY6" fmla="*/ 3475725 h 4144545"/>
                <a:gd name="connsiteX7" fmla="*/ 2888626 w 4158080"/>
                <a:gd name="connsiteY7" fmla="*/ 3012228 h 4144545"/>
                <a:gd name="connsiteX8" fmla="*/ 1619172 w 4158080"/>
                <a:gd name="connsiteY8" fmla="*/ 3012228 h 4144545"/>
                <a:gd name="connsiteX9" fmla="*/ 1619172 w 4158080"/>
                <a:gd name="connsiteY9" fmla="*/ 3475725 h 4144545"/>
                <a:gd name="connsiteX10" fmla="*/ 2082669 w 4158080"/>
                <a:gd name="connsiteY10" fmla="*/ 3475725 h 4144545"/>
                <a:gd name="connsiteX11" fmla="*/ 2082669 w 4158080"/>
                <a:gd name="connsiteY11" fmla="*/ 3012228 h 4144545"/>
                <a:gd name="connsiteX12" fmla="*/ 1 w 4158080"/>
                <a:gd name="connsiteY12" fmla="*/ 300015 h 4144545"/>
                <a:gd name="connsiteX13" fmla="*/ 1 w 4158080"/>
                <a:gd name="connsiteY13" fmla="*/ 348372 h 4144545"/>
                <a:gd name="connsiteX14" fmla="*/ 1 w 4158080"/>
                <a:gd name="connsiteY14" fmla="*/ 377378 h 4144545"/>
                <a:gd name="connsiteX15" fmla="*/ 0 w 4158080"/>
                <a:gd name="connsiteY15" fmla="*/ 377381 h 4144545"/>
                <a:gd name="connsiteX16" fmla="*/ 1 w 4158080"/>
                <a:gd name="connsiteY16" fmla="*/ 300015 h 4144545"/>
                <a:gd name="connsiteX17" fmla="*/ 925155 w 4158080"/>
                <a:gd name="connsiteY17" fmla="*/ 136141 h 4144545"/>
                <a:gd name="connsiteX18" fmla="*/ 286574 w 4158080"/>
                <a:gd name="connsiteY18" fmla="*/ 323563 h 4144545"/>
                <a:gd name="connsiteX19" fmla="*/ 925155 w 4158080"/>
                <a:gd name="connsiteY19" fmla="*/ 510984 h 4144545"/>
                <a:gd name="connsiteX20" fmla="*/ 1563737 w 4158080"/>
                <a:gd name="connsiteY20" fmla="*/ 323563 h 4144545"/>
                <a:gd name="connsiteX21" fmla="*/ 925155 w 4158080"/>
                <a:gd name="connsiteY21" fmla="*/ 136141 h 4144545"/>
                <a:gd name="connsiteX22" fmla="*/ 925154 w 4158080"/>
                <a:gd name="connsiteY22" fmla="*/ 0 h 4144545"/>
                <a:gd name="connsiteX23" fmla="*/ 1845533 w 4158080"/>
                <a:gd name="connsiteY23" fmla="*/ 338796 h 4144545"/>
                <a:gd name="connsiteX24" fmla="*/ 1848895 w 4158080"/>
                <a:gd name="connsiteY24" fmla="*/ 365965 h 4144545"/>
                <a:gd name="connsiteX25" fmla="*/ 1850308 w 4158080"/>
                <a:gd name="connsiteY25" fmla="*/ 365965 h 4144545"/>
                <a:gd name="connsiteX26" fmla="*/ 1850308 w 4158080"/>
                <a:gd name="connsiteY26" fmla="*/ 377381 h 4144545"/>
                <a:gd name="connsiteX27" fmla="*/ 1850309 w 4158080"/>
                <a:gd name="connsiteY27" fmla="*/ 2420253 h 4144545"/>
                <a:gd name="connsiteX28" fmla="*/ 3004195 w 4158080"/>
                <a:gd name="connsiteY28" fmla="*/ 1412231 h 4144545"/>
                <a:gd name="connsiteX29" fmla="*/ 3004195 w 4158080"/>
                <a:gd name="connsiteY29" fmla="*/ 2420252 h 4144545"/>
                <a:gd name="connsiteX30" fmla="*/ 4158080 w 4158080"/>
                <a:gd name="connsiteY30" fmla="*/ 1412231 h 4144545"/>
                <a:gd name="connsiteX31" fmla="*/ 4158079 w 4158080"/>
                <a:gd name="connsiteY31" fmla="*/ 4144544 h 4144545"/>
                <a:gd name="connsiteX32" fmla="*/ 1 w 4158080"/>
                <a:gd name="connsiteY32" fmla="*/ 4144545 h 4144545"/>
                <a:gd name="connsiteX33" fmla="*/ 1 w 4158080"/>
                <a:gd name="connsiteY33" fmla="*/ 377385 h 4144545"/>
                <a:gd name="connsiteX34" fmla="*/ 1 w 4158080"/>
                <a:gd name="connsiteY34" fmla="*/ 377378 h 4144545"/>
                <a:gd name="connsiteX35" fmla="*/ 4778 w 4158080"/>
                <a:gd name="connsiteY35" fmla="*/ 338796 h 4144545"/>
                <a:gd name="connsiteX36" fmla="*/ 925154 w 4158080"/>
                <a:gd name="connsiteY36" fmla="*/ 0 h 4144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158080" h="4144545">
                  <a:moveTo>
                    <a:pt x="3231086" y="3012228"/>
                  </a:moveTo>
                  <a:lnTo>
                    <a:pt x="3231086" y="3475725"/>
                  </a:lnTo>
                  <a:lnTo>
                    <a:pt x="3694583" y="3475725"/>
                  </a:lnTo>
                  <a:lnTo>
                    <a:pt x="3694583" y="3012228"/>
                  </a:lnTo>
                  <a:close/>
                  <a:moveTo>
                    <a:pt x="2425129" y="3012228"/>
                  </a:moveTo>
                  <a:lnTo>
                    <a:pt x="2425129" y="3475725"/>
                  </a:lnTo>
                  <a:lnTo>
                    <a:pt x="2888626" y="3475725"/>
                  </a:lnTo>
                  <a:lnTo>
                    <a:pt x="2888626" y="3012228"/>
                  </a:lnTo>
                  <a:close/>
                  <a:moveTo>
                    <a:pt x="1619172" y="3012228"/>
                  </a:moveTo>
                  <a:lnTo>
                    <a:pt x="1619172" y="3475725"/>
                  </a:lnTo>
                  <a:lnTo>
                    <a:pt x="2082669" y="3475725"/>
                  </a:lnTo>
                  <a:lnTo>
                    <a:pt x="2082669" y="3012228"/>
                  </a:lnTo>
                  <a:close/>
                  <a:moveTo>
                    <a:pt x="1" y="300015"/>
                  </a:moveTo>
                  <a:lnTo>
                    <a:pt x="1" y="348372"/>
                  </a:lnTo>
                  <a:lnTo>
                    <a:pt x="1" y="377378"/>
                  </a:lnTo>
                  <a:cubicBezTo>
                    <a:pt x="1" y="377379"/>
                    <a:pt x="0" y="377380"/>
                    <a:pt x="0" y="377381"/>
                  </a:cubicBezTo>
                  <a:cubicBezTo>
                    <a:pt x="0" y="377382"/>
                    <a:pt x="0" y="308611"/>
                    <a:pt x="1" y="300015"/>
                  </a:cubicBezTo>
                  <a:close/>
                  <a:moveTo>
                    <a:pt x="925155" y="136141"/>
                  </a:moveTo>
                  <a:cubicBezTo>
                    <a:pt x="572477" y="136141"/>
                    <a:pt x="286574" y="220052"/>
                    <a:pt x="286574" y="323563"/>
                  </a:cubicBezTo>
                  <a:cubicBezTo>
                    <a:pt x="286574" y="427073"/>
                    <a:pt x="572477" y="510984"/>
                    <a:pt x="925155" y="510984"/>
                  </a:cubicBezTo>
                  <a:cubicBezTo>
                    <a:pt x="1277834" y="510984"/>
                    <a:pt x="1563737" y="427073"/>
                    <a:pt x="1563737" y="323563"/>
                  </a:cubicBezTo>
                  <a:cubicBezTo>
                    <a:pt x="1563737" y="220052"/>
                    <a:pt x="1277834" y="136141"/>
                    <a:pt x="925155" y="136141"/>
                  </a:cubicBezTo>
                  <a:close/>
                  <a:moveTo>
                    <a:pt x="925154" y="0"/>
                  </a:moveTo>
                  <a:cubicBezTo>
                    <a:pt x="1404168" y="0"/>
                    <a:pt x="1798155" y="148500"/>
                    <a:pt x="1845533" y="338796"/>
                  </a:cubicBezTo>
                  <a:lnTo>
                    <a:pt x="1848895" y="365965"/>
                  </a:lnTo>
                  <a:lnTo>
                    <a:pt x="1850308" y="365965"/>
                  </a:lnTo>
                  <a:lnTo>
                    <a:pt x="1850308" y="377381"/>
                  </a:lnTo>
                  <a:cubicBezTo>
                    <a:pt x="1850308" y="719762"/>
                    <a:pt x="1850309" y="2051836"/>
                    <a:pt x="1850309" y="2420253"/>
                  </a:cubicBezTo>
                  <a:lnTo>
                    <a:pt x="3004195" y="1412231"/>
                  </a:lnTo>
                  <a:lnTo>
                    <a:pt x="3004195" y="2420252"/>
                  </a:lnTo>
                  <a:lnTo>
                    <a:pt x="4158080" y="1412231"/>
                  </a:lnTo>
                  <a:cubicBezTo>
                    <a:pt x="4158080" y="2323002"/>
                    <a:pt x="4158079" y="3233773"/>
                    <a:pt x="4158079" y="4144544"/>
                  </a:cubicBezTo>
                  <a:lnTo>
                    <a:pt x="1" y="4144545"/>
                  </a:lnTo>
                  <a:lnTo>
                    <a:pt x="1" y="377385"/>
                  </a:lnTo>
                  <a:lnTo>
                    <a:pt x="1" y="377378"/>
                  </a:lnTo>
                  <a:lnTo>
                    <a:pt x="4778" y="338796"/>
                  </a:lnTo>
                  <a:cubicBezTo>
                    <a:pt x="52154" y="148500"/>
                    <a:pt x="446140" y="0"/>
                    <a:pt x="925154" y="0"/>
                  </a:cubicBezTo>
                  <a:close/>
                </a:path>
              </a:pathLst>
            </a:custGeom>
            <a:solidFill>
              <a:srgbClr val="0078D7"/>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000" b="1" i="0" u="none" strike="noStrike" kern="0" cap="none" spc="0" normalizeH="0" baseline="0" noProof="0" dirty="0">
                <a:ln>
                  <a:noFill/>
                </a:ln>
                <a:solidFill>
                  <a:srgbClr val="000000"/>
                </a:solidFill>
                <a:effectLst/>
                <a:uLnTx/>
                <a:uFillTx/>
                <a:latin typeface="Segoe UI Semibold"/>
                <a:ea typeface="Segoe UI" pitchFamily="34" charset="0"/>
                <a:cs typeface="Segoe UI" pitchFamily="34" charset="0"/>
              </a:endParaRPr>
            </a:p>
          </p:txBody>
        </p:sp>
      </p:grpSp>
      <p:sp>
        <p:nvSpPr>
          <p:cNvPr id="110" name="TextBox 109">
            <a:extLst>
              <a:ext uri="{FF2B5EF4-FFF2-40B4-BE49-F238E27FC236}">
                <a16:creationId xmlns:a16="http://schemas.microsoft.com/office/drawing/2014/main" id="{7AD1FAFA-60B8-6643-A59F-123AD65B0340}"/>
              </a:ext>
            </a:extLst>
          </p:cNvPr>
          <p:cNvSpPr txBox="1"/>
          <p:nvPr/>
        </p:nvSpPr>
        <p:spPr>
          <a:xfrm>
            <a:off x="7476000" y="2967167"/>
            <a:ext cx="1152879" cy="332399"/>
          </a:xfrm>
          <a:prstGeom prst="rect">
            <a:avLst/>
          </a:prstGeom>
          <a:noFill/>
        </p:spPr>
        <p:txBody>
          <a:bodyPr wrap="square" lIns="0" tIns="0" rIns="0" bIns="0" rtlCol="0">
            <a:spAutoFit/>
          </a:bodyPr>
          <a:lstStyle/>
          <a:p>
            <a:pPr marL="0" marR="0" lvl="0" indent="0" algn="l" defTabSz="914367"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Segoe UI Semibold"/>
                <a:ea typeface="+mn-ea"/>
                <a:cs typeface="+mn-cs"/>
              </a:rPr>
              <a:t>Azure Synapse Analytics</a:t>
            </a:r>
          </a:p>
        </p:txBody>
      </p:sp>
      <p:pic>
        <p:nvPicPr>
          <p:cNvPr id="123" name="Graphic 122">
            <a:extLst>
              <a:ext uri="{FF2B5EF4-FFF2-40B4-BE49-F238E27FC236}">
                <a16:creationId xmlns:a16="http://schemas.microsoft.com/office/drawing/2014/main" id="{B88BDF24-026A-F241-ABA8-9EB037960B7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33242" y="2760722"/>
            <a:ext cx="606276" cy="697036"/>
          </a:xfrm>
          <a:prstGeom prst="rect">
            <a:avLst/>
          </a:prstGeom>
        </p:spPr>
      </p:pic>
    </p:spTree>
    <p:extLst>
      <p:ext uri="{BB962C8B-B14F-4D97-AF65-F5344CB8AC3E}">
        <p14:creationId xmlns:p14="http://schemas.microsoft.com/office/powerpoint/2010/main" val="2752092246"/>
      </p:ext>
    </p:extLst>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37AC815-301B-4E44-AEB7-29221D223F6C}"/>
              </a:ext>
            </a:extLst>
          </p:cNvPr>
          <p:cNvGrpSpPr/>
          <p:nvPr/>
        </p:nvGrpSpPr>
        <p:grpSpPr>
          <a:xfrm>
            <a:off x="9454995" y="2822776"/>
            <a:ext cx="2150424" cy="1685218"/>
            <a:chOff x="9639300" y="2698599"/>
            <a:chExt cx="2150424" cy="1685218"/>
          </a:xfrm>
        </p:grpSpPr>
        <p:sp>
          <p:nvSpPr>
            <p:cNvPr id="40" name="Oval 39">
              <a:extLst>
                <a:ext uri="{FF2B5EF4-FFF2-40B4-BE49-F238E27FC236}">
                  <a16:creationId xmlns:a16="http://schemas.microsoft.com/office/drawing/2014/main" id="{5A90EE96-500B-4E4F-A4C9-38105B04546E}"/>
                </a:ext>
              </a:extLst>
            </p:cNvPr>
            <p:cNvSpPr/>
            <p:nvPr/>
          </p:nvSpPr>
          <p:spPr bwMode="auto">
            <a:xfrm>
              <a:off x="10143929" y="2698599"/>
              <a:ext cx="1141165" cy="1147570"/>
            </a:xfrm>
            <a:prstGeom prst="ellipse">
              <a:avLst/>
            </a:prstGeom>
            <a:solidFill>
              <a:schemeClr val="bg1"/>
            </a:solidFill>
            <a:ln w="10795" cap="flat" cmpd="sng" algn="ctr">
              <a:noFill/>
              <a:prstDash val="solid"/>
            </a:ln>
            <a:effectLst>
              <a:outerShdw blurRad="215900" algn="tl" rotWithShape="0">
                <a:schemeClr val="tx1">
                  <a:alpha val="25000"/>
                </a:scheme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50E6FF"/>
                </a:solidFill>
                <a:effectLst/>
                <a:uLnTx/>
                <a:uFillTx/>
                <a:latin typeface="Segoe UI Semilight"/>
                <a:ea typeface="+mn-ea"/>
                <a:cs typeface="+mn-cs"/>
              </a:endParaRPr>
            </a:p>
          </p:txBody>
        </p:sp>
        <p:sp>
          <p:nvSpPr>
            <p:cNvPr id="41" name="Rectangle 40">
              <a:extLst>
                <a:ext uri="{FF2B5EF4-FFF2-40B4-BE49-F238E27FC236}">
                  <a16:creationId xmlns:a16="http://schemas.microsoft.com/office/drawing/2014/main" id="{2A29C711-57AE-4F4D-B44A-B9CBC3201764}"/>
                </a:ext>
              </a:extLst>
            </p:cNvPr>
            <p:cNvSpPr/>
            <p:nvPr/>
          </p:nvSpPr>
          <p:spPr bwMode="auto">
            <a:xfrm>
              <a:off x="9639300" y="4069885"/>
              <a:ext cx="2150424" cy="313932"/>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600" b="0" i="0" u="none" strike="noStrike" kern="0" cap="none" spc="0" normalizeH="0" baseline="0" noProof="0">
                  <a:ln>
                    <a:noFill/>
                  </a:ln>
                  <a:solidFill>
                    <a:srgbClr val="0078D4"/>
                  </a:solidFill>
                  <a:effectLst/>
                  <a:uLnTx/>
                  <a:uFillTx/>
                  <a:latin typeface="Segoe UI Semibold"/>
                  <a:ea typeface="+mn-ea"/>
                  <a:cs typeface="+mn-cs"/>
                </a:rPr>
                <a:t>Unmatched Security</a:t>
              </a:r>
            </a:p>
          </p:txBody>
        </p:sp>
        <p:grpSp>
          <p:nvGrpSpPr>
            <p:cNvPr id="42" name="Group 41">
              <a:extLst>
                <a:ext uri="{FF2B5EF4-FFF2-40B4-BE49-F238E27FC236}">
                  <a16:creationId xmlns:a16="http://schemas.microsoft.com/office/drawing/2014/main" id="{85D2EE04-8AE7-EE47-B81D-ED6ED506D8B3}"/>
                </a:ext>
              </a:extLst>
            </p:cNvPr>
            <p:cNvGrpSpPr/>
            <p:nvPr/>
          </p:nvGrpSpPr>
          <p:grpSpPr>
            <a:xfrm>
              <a:off x="10528375" y="3008675"/>
              <a:ext cx="393295" cy="485377"/>
              <a:chOff x="1980078" y="253998"/>
              <a:chExt cx="3830386" cy="4727197"/>
            </a:xfrm>
            <a:solidFill>
              <a:srgbClr val="50E6FF"/>
            </a:solidFill>
          </p:grpSpPr>
          <p:sp>
            <p:nvSpPr>
              <p:cNvPr id="43" name="Rectangle 27">
                <a:extLst>
                  <a:ext uri="{FF2B5EF4-FFF2-40B4-BE49-F238E27FC236}">
                    <a16:creationId xmlns:a16="http://schemas.microsoft.com/office/drawing/2014/main" id="{F4414F3D-F3FA-1945-A6BB-0E79EC78F146}"/>
                  </a:ext>
                </a:extLst>
              </p:cNvPr>
              <p:cNvSpPr>
                <a:spLocks noChangeArrowheads="1"/>
              </p:cNvSpPr>
              <p:nvPr/>
            </p:nvSpPr>
            <p:spPr bwMode="auto">
              <a:xfrm>
                <a:off x="1980078" y="2169196"/>
                <a:ext cx="3830386" cy="2811999"/>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E6FF"/>
                  </a:solidFill>
                  <a:effectLst/>
                  <a:uLnTx/>
                  <a:uFillTx/>
                  <a:latin typeface="Segoe UI"/>
                  <a:ea typeface="+mn-ea"/>
                  <a:cs typeface="+mn-cs"/>
                </a:endParaRPr>
              </a:p>
            </p:txBody>
          </p:sp>
          <p:sp>
            <p:nvSpPr>
              <p:cNvPr id="44" name="Freeform 29">
                <a:extLst>
                  <a:ext uri="{FF2B5EF4-FFF2-40B4-BE49-F238E27FC236}">
                    <a16:creationId xmlns:a16="http://schemas.microsoft.com/office/drawing/2014/main" id="{03010D87-91AC-BB4B-943A-B75D7CC912BA}"/>
                  </a:ext>
                </a:extLst>
              </p:cNvPr>
              <p:cNvSpPr>
                <a:spLocks/>
              </p:cNvSpPr>
              <p:nvPr/>
            </p:nvSpPr>
            <p:spPr bwMode="auto">
              <a:xfrm>
                <a:off x="3454477" y="2913999"/>
                <a:ext cx="881597" cy="881598"/>
              </a:xfrm>
              <a:custGeom>
                <a:avLst/>
                <a:gdLst>
                  <a:gd name="T0" fmla="*/ 256 w 256"/>
                  <a:gd name="T1" fmla="*/ 127 h 256"/>
                  <a:gd name="T2" fmla="*/ 256 w 256"/>
                  <a:gd name="T3" fmla="*/ 129 h 256"/>
                  <a:gd name="T4" fmla="*/ 129 w 256"/>
                  <a:gd name="T5" fmla="*/ 256 h 256"/>
                  <a:gd name="T6" fmla="*/ 127 w 256"/>
                  <a:gd name="T7" fmla="*/ 256 h 256"/>
                  <a:gd name="T8" fmla="*/ 0 w 256"/>
                  <a:gd name="T9" fmla="*/ 129 h 256"/>
                  <a:gd name="T10" fmla="*/ 0 w 256"/>
                  <a:gd name="T11" fmla="*/ 127 h 256"/>
                  <a:gd name="T12" fmla="*/ 127 w 256"/>
                  <a:gd name="T13" fmla="*/ 0 h 256"/>
                  <a:gd name="T14" fmla="*/ 129 w 256"/>
                  <a:gd name="T15" fmla="*/ 0 h 256"/>
                  <a:gd name="T16" fmla="*/ 256 w 256"/>
                  <a:gd name="T17" fmla="*/ 127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 h="256">
                    <a:moveTo>
                      <a:pt x="256" y="127"/>
                    </a:moveTo>
                    <a:cubicBezTo>
                      <a:pt x="256" y="129"/>
                      <a:pt x="256" y="129"/>
                      <a:pt x="256" y="129"/>
                    </a:cubicBezTo>
                    <a:cubicBezTo>
                      <a:pt x="256" y="199"/>
                      <a:pt x="199" y="256"/>
                      <a:pt x="129" y="256"/>
                    </a:cubicBezTo>
                    <a:cubicBezTo>
                      <a:pt x="127" y="256"/>
                      <a:pt x="127" y="256"/>
                      <a:pt x="127" y="256"/>
                    </a:cubicBezTo>
                    <a:cubicBezTo>
                      <a:pt x="57" y="256"/>
                      <a:pt x="0" y="199"/>
                      <a:pt x="0" y="129"/>
                    </a:cubicBezTo>
                    <a:cubicBezTo>
                      <a:pt x="0" y="127"/>
                      <a:pt x="0" y="127"/>
                      <a:pt x="0" y="127"/>
                    </a:cubicBezTo>
                    <a:cubicBezTo>
                      <a:pt x="0" y="57"/>
                      <a:pt x="57" y="0"/>
                      <a:pt x="127" y="0"/>
                    </a:cubicBezTo>
                    <a:cubicBezTo>
                      <a:pt x="129" y="0"/>
                      <a:pt x="129" y="0"/>
                      <a:pt x="129" y="0"/>
                    </a:cubicBezTo>
                    <a:cubicBezTo>
                      <a:pt x="199" y="0"/>
                      <a:pt x="256" y="57"/>
                      <a:pt x="256"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E6FF"/>
                  </a:solidFill>
                  <a:effectLst/>
                  <a:uLnTx/>
                  <a:uFillTx/>
                  <a:latin typeface="Segoe UI"/>
                  <a:ea typeface="+mn-ea"/>
                  <a:cs typeface="+mn-cs"/>
                </a:endParaRPr>
              </a:p>
            </p:txBody>
          </p:sp>
          <p:sp>
            <p:nvSpPr>
              <p:cNvPr id="45" name="Freeform 30">
                <a:extLst>
                  <a:ext uri="{FF2B5EF4-FFF2-40B4-BE49-F238E27FC236}">
                    <a16:creationId xmlns:a16="http://schemas.microsoft.com/office/drawing/2014/main" id="{4F1CDC5D-D6D0-064F-A78B-48EF37A4F6BB}"/>
                  </a:ext>
                </a:extLst>
              </p:cNvPr>
              <p:cNvSpPr>
                <a:spLocks/>
              </p:cNvSpPr>
              <p:nvPr/>
            </p:nvSpPr>
            <p:spPr bwMode="auto">
              <a:xfrm>
                <a:off x="3667277" y="3354793"/>
                <a:ext cx="455998" cy="1033598"/>
              </a:xfrm>
              <a:custGeom>
                <a:avLst/>
                <a:gdLst>
                  <a:gd name="T0" fmla="*/ 64 w 128"/>
                  <a:gd name="T1" fmla="*/ 299 h 299"/>
                  <a:gd name="T2" fmla="*/ 63 w 128"/>
                  <a:gd name="T3" fmla="*/ 299 h 299"/>
                  <a:gd name="T4" fmla="*/ 0 w 128"/>
                  <a:gd name="T5" fmla="*/ 236 h 299"/>
                  <a:gd name="T6" fmla="*/ 0 w 128"/>
                  <a:gd name="T7" fmla="*/ 64 h 299"/>
                  <a:gd name="T8" fmla="*/ 63 w 128"/>
                  <a:gd name="T9" fmla="*/ 0 h 299"/>
                  <a:gd name="T10" fmla="*/ 64 w 128"/>
                  <a:gd name="T11" fmla="*/ 0 h 299"/>
                  <a:gd name="T12" fmla="*/ 128 w 128"/>
                  <a:gd name="T13" fmla="*/ 64 h 299"/>
                  <a:gd name="T14" fmla="*/ 128 w 128"/>
                  <a:gd name="T15" fmla="*/ 236 h 299"/>
                  <a:gd name="T16" fmla="*/ 64 w 128"/>
                  <a:gd name="T17"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299">
                    <a:moveTo>
                      <a:pt x="64" y="299"/>
                    </a:moveTo>
                    <a:cubicBezTo>
                      <a:pt x="63" y="299"/>
                      <a:pt x="63" y="299"/>
                      <a:pt x="63" y="299"/>
                    </a:cubicBezTo>
                    <a:cubicBezTo>
                      <a:pt x="28" y="299"/>
                      <a:pt x="0" y="271"/>
                      <a:pt x="0" y="236"/>
                    </a:cubicBezTo>
                    <a:cubicBezTo>
                      <a:pt x="0" y="64"/>
                      <a:pt x="0" y="64"/>
                      <a:pt x="0" y="64"/>
                    </a:cubicBezTo>
                    <a:cubicBezTo>
                      <a:pt x="0" y="29"/>
                      <a:pt x="28" y="0"/>
                      <a:pt x="63" y="0"/>
                    </a:cubicBezTo>
                    <a:cubicBezTo>
                      <a:pt x="64" y="0"/>
                      <a:pt x="64" y="0"/>
                      <a:pt x="64" y="0"/>
                    </a:cubicBezTo>
                    <a:cubicBezTo>
                      <a:pt x="100" y="0"/>
                      <a:pt x="128" y="29"/>
                      <a:pt x="128" y="64"/>
                    </a:cubicBezTo>
                    <a:cubicBezTo>
                      <a:pt x="128" y="236"/>
                      <a:pt x="128" y="236"/>
                      <a:pt x="128" y="236"/>
                    </a:cubicBezTo>
                    <a:cubicBezTo>
                      <a:pt x="128" y="271"/>
                      <a:pt x="100" y="299"/>
                      <a:pt x="64" y="2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E6FF"/>
                  </a:solidFill>
                  <a:effectLst/>
                  <a:uLnTx/>
                  <a:uFillTx/>
                  <a:latin typeface="Segoe UI"/>
                  <a:ea typeface="+mn-ea"/>
                  <a:cs typeface="+mn-cs"/>
                </a:endParaRPr>
              </a:p>
            </p:txBody>
          </p:sp>
          <p:sp>
            <p:nvSpPr>
              <p:cNvPr id="46" name="Freeform: Shape 110">
                <a:extLst>
                  <a:ext uri="{FF2B5EF4-FFF2-40B4-BE49-F238E27FC236}">
                    <a16:creationId xmlns:a16="http://schemas.microsoft.com/office/drawing/2014/main" id="{39D4A5F2-83F5-0B43-A934-E5CD6D3F696B}"/>
                  </a:ext>
                </a:extLst>
              </p:cNvPr>
              <p:cNvSpPr/>
              <p:nvPr/>
            </p:nvSpPr>
            <p:spPr bwMode="auto">
              <a:xfrm>
                <a:off x="2420880" y="253998"/>
                <a:ext cx="2948790" cy="2423888"/>
              </a:xfrm>
              <a:custGeom>
                <a:avLst/>
                <a:gdLst>
                  <a:gd name="connsiteX0" fmla="*/ 1474395 w 2948790"/>
                  <a:gd name="connsiteY0" fmla="*/ 0 h 2423888"/>
                  <a:gd name="connsiteX1" fmla="*/ 2948790 w 2948790"/>
                  <a:gd name="connsiteY1" fmla="*/ 1474395 h 2423888"/>
                  <a:gd name="connsiteX2" fmla="*/ 2948790 w 2948790"/>
                  <a:gd name="connsiteY2" fmla="*/ 2423888 h 2423888"/>
                  <a:gd name="connsiteX3" fmla="*/ 2505425 w 2948790"/>
                  <a:gd name="connsiteY3" fmla="*/ 2423888 h 2423888"/>
                  <a:gd name="connsiteX4" fmla="*/ 2506265 w 2948790"/>
                  <a:gd name="connsiteY4" fmla="*/ 1475461 h 2423888"/>
                  <a:gd name="connsiteX5" fmla="*/ 1474395 w 2948790"/>
                  <a:gd name="connsiteY5" fmla="*/ 443591 h 2423888"/>
                  <a:gd name="connsiteX6" fmla="*/ 442525 w 2948790"/>
                  <a:gd name="connsiteY6" fmla="*/ 1475461 h 2423888"/>
                  <a:gd name="connsiteX7" fmla="*/ 442525 w 2948790"/>
                  <a:gd name="connsiteY7" fmla="*/ 2423888 h 2423888"/>
                  <a:gd name="connsiteX8" fmla="*/ 0 w 2948790"/>
                  <a:gd name="connsiteY8" fmla="*/ 2423888 h 2423888"/>
                  <a:gd name="connsiteX9" fmla="*/ 0 w 2948790"/>
                  <a:gd name="connsiteY9" fmla="*/ 1474395 h 2423888"/>
                  <a:gd name="connsiteX10" fmla="*/ 1474395 w 2948790"/>
                  <a:gd name="connsiteY10" fmla="*/ 0 h 242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48790" h="2423888">
                    <a:moveTo>
                      <a:pt x="1474395" y="0"/>
                    </a:moveTo>
                    <a:cubicBezTo>
                      <a:pt x="2288681" y="0"/>
                      <a:pt x="2948790" y="660109"/>
                      <a:pt x="2948790" y="1474395"/>
                    </a:cubicBezTo>
                    <a:lnTo>
                      <a:pt x="2948790" y="2423888"/>
                    </a:lnTo>
                    <a:lnTo>
                      <a:pt x="2505425" y="2423888"/>
                    </a:lnTo>
                    <a:lnTo>
                      <a:pt x="2506265" y="1475461"/>
                    </a:lnTo>
                    <a:cubicBezTo>
                      <a:pt x="2506265" y="905575"/>
                      <a:pt x="2044281" y="443591"/>
                      <a:pt x="1474395" y="443591"/>
                    </a:cubicBezTo>
                    <a:cubicBezTo>
                      <a:pt x="904509" y="443591"/>
                      <a:pt x="442525" y="905575"/>
                      <a:pt x="442525" y="1475461"/>
                    </a:cubicBezTo>
                    <a:lnTo>
                      <a:pt x="442525" y="2423888"/>
                    </a:lnTo>
                    <a:lnTo>
                      <a:pt x="0" y="2423888"/>
                    </a:lnTo>
                    <a:lnTo>
                      <a:pt x="0" y="1474395"/>
                    </a:lnTo>
                    <a:cubicBezTo>
                      <a:pt x="0" y="660109"/>
                      <a:pt x="660109" y="0"/>
                      <a:pt x="1474395" y="0"/>
                    </a:cubicBezTo>
                    <a:close/>
                  </a:path>
                </a:pathLst>
              </a:cu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E6FF"/>
                  </a:solidFill>
                  <a:effectLst/>
                  <a:uLnTx/>
                  <a:uFillTx/>
                  <a:latin typeface="Segoe UI"/>
                  <a:ea typeface="+mn-ea"/>
                  <a:cs typeface="+mn-cs"/>
                </a:endParaRPr>
              </a:p>
            </p:txBody>
          </p:sp>
        </p:grpSp>
      </p:grpSp>
      <p:grpSp>
        <p:nvGrpSpPr>
          <p:cNvPr id="5" name="Group 4">
            <a:extLst>
              <a:ext uri="{FF2B5EF4-FFF2-40B4-BE49-F238E27FC236}">
                <a16:creationId xmlns:a16="http://schemas.microsoft.com/office/drawing/2014/main" id="{C3BE9A36-E105-514B-9463-1ADC60BB1793}"/>
              </a:ext>
            </a:extLst>
          </p:cNvPr>
          <p:cNvGrpSpPr/>
          <p:nvPr/>
        </p:nvGrpSpPr>
        <p:grpSpPr>
          <a:xfrm>
            <a:off x="6398976" y="2784643"/>
            <a:ext cx="2064252" cy="1699067"/>
            <a:chOff x="6583281" y="2660466"/>
            <a:chExt cx="2064252" cy="1699067"/>
          </a:xfrm>
        </p:grpSpPr>
        <p:sp>
          <p:nvSpPr>
            <p:cNvPr id="48" name="Oval 47">
              <a:extLst>
                <a:ext uri="{FF2B5EF4-FFF2-40B4-BE49-F238E27FC236}">
                  <a16:creationId xmlns:a16="http://schemas.microsoft.com/office/drawing/2014/main" id="{35D55648-06FD-6F40-9112-95FE81122E30}"/>
                </a:ext>
              </a:extLst>
            </p:cNvPr>
            <p:cNvSpPr/>
            <p:nvPr/>
          </p:nvSpPr>
          <p:spPr bwMode="auto">
            <a:xfrm>
              <a:off x="7048400" y="2660466"/>
              <a:ext cx="1141165" cy="1147570"/>
            </a:xfrm>
            <a:prstGeom prst="ellipse">
              <a:avLst/>
            </a:prstGeom>
            <a:solidFill>
              <a:schemeClr val="bg1"/>
            </a:solidFill>
            <a:ln w="10795" cap="flat" cmpd="sng" algn="ctr">
              <a:noFill/>
              <a:prstDash val="solid"/>
            </a:ln>
            <a:effectLst>
              <a:outerShdw blurRad="215900" algn="tl" rotWithShape="0">
                <a:schemeClr val="tx1">
                  <a:alpha val="25000"/>
                </a:scheme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50E6FF"/>
                </a:solidFill>
                <a:effectLst/>
                <a:uLnTx/>
                <a:uFillTx/>
                <a:latin typeface="Segoe UI Semilight"/>
                <a:ea typeface="+mn-ea"/>
                <a:cs typeface="+mn-cs"/>
              </a:endParaRPr>
            </a:p>
          </p:txBody>
        </p:sp>
        <p:sp>
          <p:nvSpPr>
            <p:cNvPr id="49" name="Rectangle 48">
              <a:extLst>
                <a:ext uri="{FF2B5EF4-FFF2-40B4-BE49-F238E27FC236}">
                  <a16:creationId xmlns:a16="http://schemas.microsoft.com/office/drawing/2014/main" id="{5D92BF78-1E6A-A542-96E4-B08AE7114A7F}"/>
                </a:ext>
              </a:extLst>
            </p:cNvPr>
            <p:cNvSpPr/>
            <p:nvPr/>
          </p:nvSpPr>
          <p:spPr bwMode="auto">
            <a:xfrm>
              <a:off x="6583281" y="4020979"/>
              <a:ext cx="2064252" cy="338554"/>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78D4"/>
                  </a:solidFill>
                  <a:effectLst/>
                  <a:uLnTx/>
                  <a:uFillTx/>
                  <a:latin typeface="Segoe UI Semibold"/>
                  <a:ea typeface="+mn-ea"/>
                  <a:cs typeface="+mn-cs"/>
                </a:rPr>
                <a:t>Unified Experience</a:t>
              </a:r>
            </a:p>
          </p:txBody>
        </p:sp>
        <p:grpSp>
          <p:nvGrpSpPr>
            <p:cNvPr id="87" name="Group 289">
              <a:extLst>
                <a:ext uri="{FF2B5EF4-FFF2-40B4-BE49-F238E27FC236}">
                  <a16:creationId xmlns:a16="http://schemas.microsoft.com/office/drawing/2014/main" id="{1EBB34AC-BCAB-6148-A1B6-118E74C14157}"/>
                </a:ext>
              </a:extLst>
            </p:cNvPr>
            <p:cNvGrpSpPr>
              <a:grpSpLocks noChangeAspect="1"/>
            </p:cNvGrpSpPr>
            <p:nvPr/>
          </p:nvGrpSpPr>
          <p:grpSpPr bwMode="auto">
            <a:xfrm>
              <a:off x="7406642" y="3038215"/>
              <a:ext cx="417529" cy="417529"/>
              <a:chOff x="1013" y="3569"/>
              <a:chExt cx="312" cy="312"/>
            </a:xfrm>
          </p:grpSpPr>
          <p:sp>
            <p:nvSpPr>
              <p:cNvPr id="88" name="Freeform 290">
                <a:extLst>
                  <a:ext uri="{FF2B5EF4-FFF2-40B4-BE49-F238E27FC236}">
                    <a16:creationId xmlns:a16="http://schemas.microsoft.com/office/drawing/2014/main" id="{BDF63B13-5F78-FA47-B7B4-76FD468BE738}"/>
                  </a:ext>
                </a:extLst>
              </p:cNvPr>
              <p:cNvSpPr>
                <a:spLocks/>
              </p:cNvSpPr>
              <p:nvPr/>
            </p:nvSpPr>
            <p:spPr bwMode="auto">
              <a:xfrm>
                <a:off x="1042" y="3598"/>
                <a:ext cx="254" cy="254"/>
              </a:xfrm>
              <a:custGeom>
                <a:avLst/>
                <a:gdLst>
                  <a:gd name="T0" fmla="*/ 0 w 254"/>
                  <a:gd name="T1" fmla="*/ 0 h 254"/>
                  <a:gd name="T2" fmla="*/ 254 w 254"/>
                  <a:gd name="T3" fmla="*/ 0 h 254"/>
                  <a:gd name="T4" fmla="*/ 0 w 254"/>
                  <a:gd name="T5" fmla="*/ 254 h 254"/>
                  <a:gd name="T6" fmla="*/ 254 w 254"/>
                  <a:gd name="T7" fmla="*/ 254 h 254"/>
                </a:gdLst>
                <a:ahLst/>
                <a:cxnLst>
                  <a:cxn ang="0">
                    <a:pos x="T0" y="T1"/>
                  </a:cxn>
                  <a:cxn ang="0">
                    <a:pos x="T2" y="T3"/>
                  </a:cxn>
                  <a:cxn ang="0">
                    <a:pos x="T4" y="T5"/>
                  </a:cxn>
                  <a:cxn ang="0">
                    <a:pos x="T6" y="T7"/>
                  </a:cxn>
                </a:cxnLst>
                <a:rect l="0" t="0" r="r" b="b"/>
                <a:pathLst>
                  <a:path w="254" h="254">
                    <a:moveTo>
                      <a:pt x="0" y="0"/>
                    </a:moveTo>
                    <a:lnTo>
                      <a:pt x="254" y="0"/>
                    </a:lnTo>
                    <a:lnTo>
                      <a:pt x="0" y="254"/>
                    </a:lnTo>
                    <a:lnTo>
                      <a:pt x="254" y="254"/>
                    </a:lnTo>
                  </a:path>
                </a:pathLst>
              </a:custGeom>
              <a:noFill/>
              <a:ln w="7938" cap="flat">
                <a:solidFill>
                  <a:srgbClr val="50E6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E6FF"/>
                  </a:solidFill>
                  <a:effectLst/>
                  <a:uLnTx/>
                  <a:uFillTx/>
                  <a:latin typeface="Segoe UI"/>
                  <a:ea typeface="+mn-ea"/>
                  <a:cs typeface="+mn-cs"/>
                </a:endParaRPr>
              </a:p>
            </p:txBody>
          </p:sp>
          <p:sp>
            <p:nvSpPr>
              <p:cNvPr id="89" name="Oval 291">
                <a:extLst>
                  <a:ext uri="{FF2B5EF4-FFF2-40B4-BE49-F238E27FC236}">
                    <a16:creationId xmlns:a16="http://schemas.microsoft.com/office/drawing/2014/main" id="{FA942754-A2B4-C640-B2C6-CC14612841B1}"/>
                  </a:ext>
                </a:extLst>
              </p:cNvPr>
              <p:cNvSpPr>
                <a:spLocks noChangeArrowheads="1"/>
              </p:cNvSpPr>
              <p:nvPr/>
            </p:nvSpPr>
            <p:spPr bwMode="auto">
              <a:xfrm>
                <a:off x="1013" y="3569"/>
                <a:ext cx="59" cy="59"/>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E6FF"/>
                  </a:solidFill>
                  <a:effectLst/>
                  <a:uLnTx/>
                  <a:uFillTx/>
                  <a:latin typeface="Segoe UI"/>
                  <a:ea typeface="+mn-ea"/>
                  <a:cs typeface="+mn-cs"/>
                </a:endParaRPr>
              </a:p>
            </p:txBody>
          </p:sp>
          <p:sp>
            <p:nvSpPr>
              <p:cNvPr id="90" name="Oval 292">
                <a:extLst>
                  <a:ext uri="{FF2B5EF4-FFF2-40B4-BE49-F238E27FC236}">
                    <a16:creationId xmlns:a16="http://schemas.microsoft.com/office/drawing/2014/main" id="{CA86D638-8E27-2A4E-8E5F-1EE0429C75EA}"/>
                  </a:ext>
                </a:extLst>
              </p:cNvPr>
              <p:cNvSpPr>
                <a:spLocks noChangeArrowheads="1"/>
              </p:cNvSpPr>
              <p:nvPr/>
            </p:nvSpPr>
            <p:spPr bwMode="auto">
              <a:xfrm>
                <a:off x="1140" y="3696"/>
                <a:ext cx="58" cy="58"/>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E6FF"/>
                  </a:solidFill>
                  <a:effectLst/>
                  <a:uLnTx/>
                  <a:uFillTx/>
                  <a:latin typeface="Segoe UI"/>
                  <a:ea typeface="+mn-ea"/>
                  <a:cs typeface="+mn-cs"/>
                </a:endParaRPr>
              </a:p>
            </p:txBody>
          </p:sp>
          <p:sp>
            <p:nvSpPr>
              <p:cNvPr id="91" name="Oval 293">
                <a:extLst>
                  <a:ext uri="{FF2B5EF4-FFF2-40B4-BE49-F238E27FC236}">
                    <a16:creationId xmlns:a16="http://schemas.microsoft.com/office/drawing/2014/main" id="{395BB7A0-50E6-D44F-B28D-E7ED5CC1407A}"/>
                  </a:ext>
                </a:extLst>
              </p:cNvPr>
              <p:cNvSpPr>
                <a:spLocks noChangeArrowheads="1"/>
              </p:cNvSpPr>
              <p:nvPr/>
            </p:nvSpPr>
            <p:spPr bwMode="auto">
              <a:xfrm>
                <a:off x="1267" y="3823"/>
                <a:ext cx="58" cy="58"/>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E6FF"/>
                  </a:solidFill>
                  <a:effectLst/>
                  <a:uLnTx/>
                  <a:uFillTx/>
                  <a:latin typeface="Segoe UI"/>
                  <a:ea typeface="+mn-ea"/>
                  <a:cs typeface="+mn-cs"/>
                </a:endParaRPr>
              </a:p>
            </p:txBody>
          </p:sp>
          <p:sp>
            <p:nvSpPr>
              <p:cNvPr id="92" name="Oval 294">
                <a:extLst>
                  <a:ext uri="{FF2B5EF4-FFF2-40B4-BE49-F238E27FC236}">
                    <a16:creationId xmlns:a16="http://schemas.microsoft.com/office/drawing/2014/main" id="{F9B5F44C-5863-DA40-B283-72E8D1C6F6C9}"/>
                  </a:ext>
                </a:extLst>
              </p:cNvPr>
              <p:cNvSpPr>
                <a:spLocks noChangeArrowheads="1"/>
              </p:cNvSpPr>
              <p:nvPr/>
            </p:nvSpPr>
            <p:spPr bwMode="auto">
              <a:xfrm>
                <a:off x="1267" y="3569"/>
                <a:ext cx="58" cy="59"/>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E6FF"/>
                  </a:solidFill>
                  <a:effectLst/>
                  <a:uLnTx/>
                  <a:uFillTx/>
                  <a:latin typeface="Segoe UI"/>
                  <a:ea typeface="+mn-ea"/>
                  <a:cs typeface="+mn-cs"/>
                </a:endParaRPr>
              </a:p>
            </p:txBody>
          </p:sp>
          <p:sp>
            <p:nvSpPr>
              <p:cNvPr id="93" name="Oval 295">
                <a:extLst>
                  <a:ext uri="{FF2B5EF4-FFF2-40B4-BE49-F238E27FC236}">
                    <a16:creationId xmlns:a16="http://schemas.microsoft.com/office/drawing/2014/main" id="{B3008362-A42C-6642-A647-65D11360CDCB}"/>
                  </a:ext>
                </a:extLst>
              </p:cNvPr>
              <p:cNvSpPr>
                <a:spLocks noChangeArrowheads="1"/>
              </p:cNvSpPr>
              <p:nvPr/>
            </p:nvSpPr>
            <p:spPr bwMode="auto">
              <a:xfrm>
                <a:off x="1013" y="3823"/>
                <a:ext cx="59" cy="58"/>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E6FF"/>
                  </a:solidFill>
                  <a:effectLst/>
                  <a:uLnTx/>
                  <a:uFillTx/>
                  <a:latin typeface="Segoe UI"/>
                  <a:ea typeface="+mn-ea"/>
                  <a:cs typeface="+mn-cs"/>
                </a:endParaRPr>
              </a:p>
            </p:txBody>
          </p:sp>
        </p:grpSp>
      </p:grpSp>
      <p:grpSp>
        <p:nvGrpSpPr>
          <p:cNvPr id="3" name="Group 2">
            <a:extLst>
              <a:ext uri="{FF2B5EF4-FFF2-40B4-BE49-F238E27FC236}">
                <a16:creationId xmlns:a16="http://schemas.microsoft.com/office/drawing/2014/main" id="{EB15BA5C-11AF-694E-ADF8-6BB2CE5E541B}"/>
              </a:ext>
            </a:extLst>
          </p:cNvPr>
          <p:cNvGrpSpPr/>
          <p:nvPr/>
        </p:nvGrpSpPr>
        <p:grpSpPr>
          <a:xfrm>
            <a:off x="598869" y="2784643"/>
            <a:ext cx="1899572" cy="1699068"/>
            <a:chOff x="783174" y="2660466"/>
            <a:chExt cx="1899572" cy="1699068"/>
          </a:xfrm>
        </p:grpSpPr>
        <p:sp>
          <p:nvSpPr>
            <p:cNvPr id="97" name="Rectangle 96">
              <a:extLst>
                <a:ext uri="{FF2B5EF4-FFF2-40B4-BE49-F238E27FC236}">
                  <a16:creationId xmlns:a16="http://schemas.microsoft.com/office/drawing/2014/main" id="{22A95AB4-F79D-6A44-B70D-AAF67E9E29AF}"/>
                </a:ext>
              </a:extLst>
            </p:cNvPr>
            <p:cNvSpPr/>
            <p:nvPr/>
          </p:nvSpPr>
          <p:spPr bwMode="auto">
            <a:xfrm>
              <a:off x="783174" y="4020980"/>
              <a:ext cx="1899572" cy="338554"/>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78D4"/>
                  </a:solidFill>
                  <a:effectLst/>
                  <a:uLnTx/>
                  <a:uFillTx/>
                  <a:latin typeface="Segoe UI Semibold"/>
                  <a:ea typeface="+mn-ea"/>
                  <a:cs typeface="+mn-cs"/>
                </a:rPr>
                <a:t>Limitless Scale</a:t>
              </a:r>
            </a:p>
          </p:txBody>
        </p:sp>
        <p:sp>
          <p:nvSpPr>
            <p:cNvPr id="98" name="Oval 97">
              <a:extLst>
                <a:ext uri="{FF2B5EF4-FFF2-40B4-BE49-F238E27FC236}">
                  <a16:creationId xmlns:a16="http://schemas.microsoft.com/office/drawing/2014/main" id="{F7E8BEFC-235D-FA47-9859-02CA2E19B9D1}"/>
                </a:ext>
              </a:extLst>
            </p:cNvPr>
            <p:cNvSpPr/>
            <p:nvPr/>
          </p:nvSpPr>
          <p:spPr bwMode="auto">
            <a:xfrm>
              <a:off x="1159631" y="2660466"/>
              <a:ext cx="1141165" cy="1147570"/>
            </a:xfrm>
            <a:prstGeom prst="ellipse">
              <a:avLst/>
            </a:prstGeom>
            <a:solidFill>
              <a:schemeClr val="bg1"/>
            </a:solidFill>
            <a:ln w="10795" cap="flat" cmpd="sng" algn="ctr">
              <a:noFill/>
              <a:prstDash val="solid"/>
            </a:ln>
            <a:effectLst>
              <a:outerShdw blurRad="215900" algn="tl" rotWithShape="0">
                <a:schemeClr val="tx1">
                  <a:alpha val="25000"/>
                </a:scheme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50E6FF"/>
                </a:solidFill>
                <a:effectLst/>
                <a:uLnTx/>
                <a:uFillTx/>
                <a:latin typeface="Segoe UI Semilight"/>
                <a:ea typeface="+mn-ea"/>
                <a:cs typeface="+mn-cs"/>
              </a:endParaRPr>
            </a:p>
          </p:txBody>
        </p:sp>
        <p:pic>
          <p:nvPicPr>
            <p:cNvPr id="96" name="Graphic 95">
              <a:extLst>
                <a:ext uri="{FF2B5EF4-FFF2-40B4-BE49-F238E27FC236}">
                  <a16:creationId xmlns:a16="http://schemas.microsoft.com/office/drawing/2014/main" id="{84F78763-3F32-D14A-85DF-09934B31378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62243" y="3038215"/>
              <a:ext cx="485378" cy="485378"/>
            </a:xfrm>
            <a:prstGeom prst="rect">
              <a:avLst/>
            </a:prstGeom>
            <a:effectLst/>
          </p:spPr>
        </p:pic>
      </p:grpSp>
      <p:grpSp>
        <p:nvGrpSpPr>
          <p:cNvPr id="4" name="Group 3">
            <a:extLst>
              <a:ext uri="{FF2B5EF4-FFF2-40B4-BE49-F238E27FC236}">
                <a16:creationId xmlns:a16="http://schemas.microsoft.com/office/drawing/2014/main" id="{FD31C57B-7A4B-B041-87BC-3D512606A3EB}"/>
              </a:ext>
            </a:extLst>
          </p:cNvPr>
          <p:cNvGrpSpPr/>
          <p:nvPr/>
        </p:nvGrpSpPr>
        <p:grpSpPr>
          <a:xfrm>
            <a:off x="3483160" y="2815420"/>
            <a:ext cx="1924049" cy="1674446"/>
            <a:chOff x="3667465" y="2691243"/>
            <a:chExt cx="1924049" cy="1674446"/>
          </a:xfrm>
        </p:grpSpPr>
        <p:sp>
          <p:nvSpPr>
            <p:cNvPr id="100" name="Oval 99">
              <a:extLst>
                <a:ext uri="{FF2B5EF4-FFF2-40B4-BE49-F238E27FC236}">
                  <a16:creationId xmlns:a16="http://schemas.microsoft.com/office/drawing/2014/main" id="{4F536445-CBCC-1E48-B914-7DF89F7D6675}"/>
                </a:ext>
              </a:extLst>
            </p:cNvPr>
            <p:cNvSpPr/>
            <p:nvPr/>
          </p:nvSpPr>
          <p:spPr bwMode="auto">
            <a:xfrm>
              <a:off x="4064585" y="2691243"/>
              <a:ext cx="1141165" cy="1147570"/>
            </a:xfrm>
            <a:prstGeom prst="ellipse">
              <a:avLst/>
            </a:prstGeom>
            <a:solidFill>
              <a:schemeClr val="bg1"/>
            </a:solidFill>
            <a:ln w="10795" cap="flat" cmpd="sng" algn="ctr">
              <a:noFill/>
              <a:prstDash val="solid"/>
            </a:ln>
            <a:effectLst>
              <a:outerShdw blurRad="215900" algn="tl" rotWithShape="0">
                <a:schemeClr val="tx1">
                  <a:alpha val="25000"/>
                </a:scheme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50E6FF"/>
                </a:solidFill>
                <a:effectLst/>
                <a:uLnTx/>
                <a:uFillTx/>
                <a:latin typeface="Segoe UI Semilight"/>
                <a:ea typeface="+mn-ea"/>
                <a:cs typeface="+mn-cs"/>
              </a:endParaRPr>
            </a:p>
          </p:txBody>
        </p:sp>
        <p:sp>
          <p:nvSpPr>
            <p:cNvPr id="101" name="Rectangle 100">
              <a:extLst>
                <a:ext uri="{FF2B5EF4-FFF2-40B4-BE49-F238E27FC236}">
                  <a16:creationId xmlns:a16="http://schemas.microsoft.com/office/drawing/2014/main" id="{EEBF8F68-F726-554E-BA78-6492E749ACD2}"/>
                </a:ext>
              </a:extLst>
            </p:cNvPr>
            <p:cNvSpPr/>
            <p:nvPr/>
          </p:nvSpPr>
          <p:spPr bwMode="auto">
            <a:xfrm>
              <a:off x="3667465" y="4051757"/>
              <a:ext cx="1924049" cy="313932"/>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600" b="0" i="0" u="none" strike="noStrike" kern="0" cap="none" spc="0" normalizeH="0" baseline="0" noProof="0">
                  <a:ln>
                    <a:noFill/>
                  </a:ln>
                  <a:solidFill>
                    <a:srgbClr val="0078D4"/>
                  </a:solidFill>
                  <a:effectLst/>
                  <a:uLnTx/>
                  <a:uFillTx/>
                  <a:latin typeface="Segoe UI Semibold"/>
                  <a:ea typeface="+mn-ea"/>
                  <a:cs typeface="+mn-cs"/>
                </a:rPr>
                <a:t>Powerful Insights</a:t>
              </a:r>
            </a:p>
          </p:txBody>
        </p:sp>
        <p:grpSp>
          <p:nvGrpSpPr>
            <p:cNvPr id="102" name="Group 392">
              <a:extLst>
                <a:ext uri="{FF2B5EF4-FFF2-40B4-BE49-F238E27FC236}">
                  <a16:creationId xmlns:a16="http://schemas.microsoft.com/office/drawing/2014/main" id="{518F898F-FB4C-7A4F-AEFD-CEC40385C33C}"/>
                </a:ext>
              </a:extLst>
            </p:cNvPr>
            <p:cNvGrpSpPr>
              <a:grpSpLocks noChangeAspect="1"/>
            </p:cNvGrpSpPr>
            <p:nvPr/>
          </p:nvGrpSpPr>
          <p:grpSpPr bwMode="auto">
            <a:xfrm>
              <a:off x="4337388" y="2989484"/>
              <a:ext cx="584201" cy="569913"/>
              <a:chOff x="379" y="3388"/>
              <a:chExt cx="368" cy="359"/>
            </a:xfrm>
          </p:grpSpPr>
          <p:sp>
            <p:nvSpPr>
              <p:cNvPr id="103" name="Freeform 393">
                <a:extLst>
                  <a:ext uri="{FF2B5EF4-FFF2-40B4-BE49-F238E27FC236}">
                    <a16:creationId xmlns:a16="http://schemas.microsoft.com/office/drawing/2014/main" id="{1C27FA67-B93D-2445-8C17-3E243FF48C41}"/>
                  </a:ext>
                </a:extLst>
              </p:cNvPr>
              <p:cNvSpPr>
                <a:spLocks/>
              </p:cNvSpPr>
              <p:nvPr/>
            </p:nvSpPr>
            <p:spPr bwMode="auto">
              <a:xfrm>
                <a:off x="418" y="3388"/>
                <a:ext cx="150" cy="133"/>
              </a:xfrm>
              <a:custGeom>
                <a:avLst/>
                <a:gdLst>
                  <a:gd name="T0" fmla="*/ 2544 w 2544"/>
                  <a:gd name="T1" fmla="*/ 1597 h 2254"/>
                  <a:gd name="T2" fmla="*/ 2544 w 2544"/>
                  <a:gd name="T3" fmla="*/ 0 h 2254"/>
                  <a:gd name="T4" fmla="*/ 0 w 2544"/>
                  <a:gd name="T5" fmla="*/ 1384 h 2254"/>
                  <a:gd name="T6" fmla="*/ 1336 w 2544"/>
                  <a:gd name="T7" fmla="*/ 2254 h 2254"/>
                  <a:gd name="T8" fmla="*/ 2544 w 2544"/>
                  <a:gd name="T9" fmla="*/ 1597 h 2254"/>
                </a:gdLst>
                <a:ahLst/>
                <a:cxnLst>
                  <a:cxn ang="0">
                    <a:pos x="T0" y="T1"/>
                  </a:cxn>
                  <a:cxn ang="0">
                    <a:pos x="T2" y="T3"/>
                  </a:cxn>
                  <a:cxn ang="0">
                    <a:pos x="T4" y="T5"/>
                  </a:cxn>
                  <a:cxn ang="0">
                    <a:pos x="T6" y="T7"/>
                  </a:cxn>
                  <a:cxn ang="0">
                    <a:pos x="T8" y="T9"/>
                  </a:cxn>
                </a:cxnLst>
                <a:rect l="0" t="0" r="r" b="b"/>
                <a:pathLst>
                  <a:path w="2544" h="2254">
                    <a:moveTo>
                      <a:pt x="2544" y="1597"/>
                    </a:moveTo>
                    <a:cubicBezTo>
                      <a:pt x="2544" y="0"/>
                      <a:pt x="2544" y="0"/>
                      <a:pt x="2544" y="0"/>
                    </a:cubicBezTo>
                    <a:cubicBezTo>
                      <a:pt x="1497" y="0"/>
                      <a:pt x="570" y="504"/>
                      <a:pt x="0" y="1384"/>
                    </a:cubicBezTo>
                    <a:cubicBezTo>
                      <a:pt x="1336" y="2254"/>
                      <a:pt x="1336" y="2254"/>
                      <a:pt x="1336" y="2254"/>
                    </a:cubicBezTo>
                    <a:cubicBezTo>
                      <a:pt x="1593" y="1859"/>
                      <a:pt x="2038" y="1597"/>
                      <a:pt x="2544" y="1597"/>
                    </a:cubicBezTo>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E6FF"/>
                  </a:solidFill>
                  <a:effectLst/>
                  <a:uLnTx/>
                  <a:uFillTx/>
                  <a:latin typeface="Segoe UI"/>
                  <a:ea typeface="+mn-ea"/>
                  <a:cs typeface="+mn-cs"/>
                </a:endParaRPr>
              </a:p>
            </p:txBody>
          </p:sp>
          <p:sp>
            <p:nvSpPr>
              <p:cNvPr id="104" name="Freeform 394">
                <a:extLst>
                  <a:ext uri="{FF2B5EF4-FFF2-40B4-BE49-F238E27FC236}">
                    <a16:creationId xmlns:a16="http://schemas.microsoft.com/office/drawing/2014/main" id="{6FB7499A-EEA3-4B46-92CF-33F335ED451E}"/>
                  </a:ext>
                </a:extLst>
              </p:cNvPr>
              <p:cNvSpPr>
                <a:spLocks/>
              </p:cNvSpPr>
              <p:nvPr/>
            </p:nvSpPr>
            <p:spPr bwMode="auto">
              <a:xfrm>
                <a:off x="379" y="3470"/>
                <a:ext cx="118" cy="168"/>
              </a:xfrm>
              <a:custGeom>
                <a:avLst/>
                <a:gdLst>
                  <a:gd name="T0" fmla="*/ 1762 w 1994"/>
                  <a:gd name="T1" fmla="*/ 1656 h 2843"/>
                  <a:gd name="T2" fmla="*/ 1994 w 1994"/>
                  <a:gd name="T3" fmla="*/ 870 h 2843"/>
                  <a:gd name="T4" fmla="*/ 658 w 1994"/>
                  <a:gd name="T5" fmla="*/ 0 h 2843"/>
                  <a:gd name="T6" fmla="*/ 409 w 1994"/>
                  <a:gd name="T7" fmla="*/ 2843 h 2843"/>
                  <a:gd name="T8" fmla="*/ 1876 w 1994"/>
                  <a:gd name="T9" fmla="*/ 2219 h 2843"/>
                  <a:gd name="T10" fmla="*/ 1762 w 1994"/>
                  <a:gd name="T11" fmla="*/ 1656 h 2843"/>
                </a:gdLst>
                <a:ahLst/>
                <a:cxnLst>
                  <a:cxn ang="0">
                    <a:pos x="T0" y="T1"/>
                  </a:cxn>
                  <a:cxn ang="0">
                    <a:pos x="T2" y="T3"/>
                  </a:cxn>
                  <a:cxn ang="0">
                    <a:pos x="T4" y="T5"/>
                  </a:cxn>
                  <a:cxn ang="0">
                    <a:pos x="T6" y="T7"/>
                  </a:cxn>
                  <a:cxn ang="0">
                    <a:pos x="T8" y="T9"/>
                  </a:cxn>
                  <a:cxn ang="0">
                    <a:pos x="T10" y="T11"/>
                  </a:cxn>
                </a:cxnLst>
                <a:rect l="0" t="0" r="r" b="b"/>
                <a:pathLst>
                  <a:path w="1994" h="2843">
                    <a:moveTo>
                      <a:pt x="1762" y="1656"/>
                    </a:moveTo>
                    <a:cubicBezTo>
                      <a:pt x="1762" y="1366"/>
                      <a:pt x="1848" y="1096"/>
                      <a:pt x="1994" y="870"/>
                    </a:cubicBezTo>
                    <a:cubicBezTo>
                      <a:pt x="658" y="0"/>
                      <a:pt x="658" y="0"/>
                      <a:pt x="658" y="0"/>
                    </a:cubicBezTo>
                    <a:cubicBezTo>
                      <a:pt x="87" y="880"/>
                      <a:pt x="0" y="1878"/>
                      <a:pt x="409" y="2843"/>
                    </a:cubicBezTo>
                    <a:cubicBezTo>
                      <a:pt x="1876" y="2219"/>
                      <a:pt x="1876" y="2219"/>
                      <a:pt x="1876" y="2219"/>
                    </a:cubicBezTo>
                    <a:cubicBezTo>
                      <a:pt x="1803" y="2046"/>
                      <a:pt x="1762" y="1856"/>
                      <a:pt x="1762" y="1656"/>
                    </a:cubicBezTo>
                  </a:path>
                </a:pathLst>
              </a:custGeom>
              <a:solidFill>
                <a:srgbClr val="2F76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E6FF"/>
                  </a:solidFill>
                  <a:effectLst/>
                  <a:uLnTx/>
                  <a:uFillTx/>
                  <a:latin typeface="Segoe UI"/>
                  <a:ea typeface="+mn-ea"/>
                  <a:cs typeface="+mn-cs"/>
                </a:endParaRPr>
              </a:p>
            </p:txBody>
          </p:sp>
          <p:sp>
            <p:nvSpPr>
              <p:cNvPr id="105" name="Freeform 395">
                <a:extLst>
                  <a:ext uri="{FF2B5EF4-FFF2-40B4-BE49-F238E27FC236}">
                    <a16:creationId xmlns:a16="http://schemas.microsoft.com/office/drawing/2014/main" id="{7CAE0220-7450-7245-AB59-E90F7782B67B}"/>
                  </a:ext>
                </a:extLst>
              </p:cNvPr>
              <p:cNvSpPr>
                <a:spLocks/>
              </p:cNvSpPr>
              <p:nvPr/>
            </p:nvSpPr>
            <p:spPr bwMode="auto">
              <a:xfrm>
                <a:off x="403" y="3601"/>
                <a:ext cx="149" cy="143"/>
              </a:xfrm>
              <a:custGeom>
                <a:avLst/>
                <a:gdLst>
                  <a:gd name="T0" fmla="*/ 1467 w 2518"/>
                  <a:gd name="T1" fmla="*/ 0 h 2421"/>
                  <a:gd name="T2" fmla="*/ 0 w 2518"/>
                  <a:gd name="T3" fmla="*/ 624 h 2421"/>
                  <a:gd name="T4" fmla="*/ 2214 w 2518"/>
                  <a:gd name="T5" fmla="*/ 2421 h 2421"/>
                  <a:gd name="T6" fmla="*/ 2518 w 2518"/>
                  <a:gd name="T7" fmla="*/ 853 h 2421"/>
                  <a:gd name="T8" fmla="*/ 1467 w 2518"/>
                  <a:gd name="T9" fmla="*/ 0 h 2421"/>
                </a:gdLst>
                <a:ahLst/>
                <a:cxnLst>
                  <a:cxn ang="0">
                    <a:pos x="T0" y="T1"/>
                  </a:cxn>
                  <a:cxn ang="0">
                    <a:pos x="T2" y="T3"/>
                  </a:cxn>
                  <a:cxn ang="0">
                    <a:pos x="T4" y="T5"/>
                  </a:cxn>
                  <a:cxn ang="0">
                    <a:pos x="T6" y="T7"/>
                  </a:cxn>
                  <a:cxn ang="0">
                    <a:pos x="T8" y="T9"/>
                  </a:cxn>
                </a:cxnLst>
                <a:rect l="0" t="0" r="r" b="b"/>
                <a:pathLst>
                  <a:path w="2518" h="2421">
                    <a:moveTo>
                      <a:pt x="1467" y="0"/>
                    </a:moveTo>
                    <a:cubicBezTo>
                      <a:pt x="0" y="624"/>
                      <a:pt x="0" y="624"/>
                      <a:pt x="0" y="624"/>
                    </a:cubicBezTo>
                    <a:cubicBezTo>
                      <a:pt x="409" y="1590"/>
                      <a:pt x="1186" y="2221"/>
                      <a:pt x="2214" y="2421"/>
                    </a:cubicBezTo>
                    <a:cubicBezTo>
                      <a:pt x="2518" y="853"/>
                      <a:pt x="2518" y="853"/>
                      <a:pt x="2518" y="853"/>
                    </a:cubicBezTo>
                    <a:cubicBezTo>
                      <a:pt x="2043" y="761"/>
                      <a:pt x="1652" y="435"/>
                      <a:pt x="1467" y="0"/>
                    </a:cubicBezTo>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E6FF"/>
                  </a:solidFill>
                  <a:effectLst/>
                  <a:uLnTx/>
                  <a:uFillTx/>
                  <a:latin typeface="Segoe UI"/>
                  <a:ea typeface="+mn-ea"/>
                  <a:cs typeface="+mn-cs"/>
                </a:endParaRPr>
              </a:p>
            </p:txBody>
          </p:sp>
          <p:sp>
            <p:nvSpPr>
              <p:cNvPr id="106" name="Freeform 396">
                <a:extLst>
                  <a:ext uri="{FF2B5EF4-FFF2-40B4-BE49-F238E27FC236}">
                    <a16:creationId xmlns:a16="http://schemas.microsoft.com/office/drawing/2014/main" id="{FAC57E74-598C-4344-9388-0B04DC7B95F8}"/>
                  </a:ext>
                </a:extLst>
              </p:cNvPr>
              <p:cNvSpPr>
                <a:spLocks/>
              </p:cNvSpPr>
              <p:nvPr/>
            </p:nvSpPr>
            <p:spPr bwMode="auto">
              <a:xfrm>
                <a:off x="534" y="3388"/>
                <a:ext cx="213" cy="359"/>
              </a:xfrm>
              <a:custGeom>
                <a:avLst/>
                <a:gdLst>
                  <a:gd name="T0" fmla="*/ 579 w 3612"/>
                  <a:gd name="T1" fmla="*/ 0 h 6080"/>
                  <a:gd name="T2" fmla="*/ 579 w 3612"/>
                  <a:gd name="T3" fmla="*/ 1597 h 6080"/>
                  <a:gd name="T4" fmla="*/ 2018 w 3612"/>
                  <a:gd name="T5" fmla="*/ 3040 h 6080"/>
                  <a:gd name="T6" fmla="*/ 579 w 3612"/>
                  <a:gd name="T7" fmla="*/ 4482 h 6080"/>
                  <a:gd name="T8" fmla="*/ 304 w 3612"/>
                  <a:gd name="T9" fmla="*/ 4456 h 6080"/>
                  <a:gd name="T10" fmla="*/ 0 w 3612"/>
                  <a:gd name="T11" fmla="*/ 6024 h 6080"/>
                  <a:gd name="T12" fmla="*/ 579 w 3612"/>
                  <a:gd name="T13" fmla="*/ 6080 h 6080"/>
                  <a:gd name="T14" fmla="*/ 3612 w 3612"/>
                  <a:gd name="T15" fmla="*/ 3040 h 6080"/>
                  <a:gd name="T16" fmla="*/ 579 w 3612"/>
                  <a:gd name="T17" fmla="*/ 0 h 6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12" h="6080">
                    <a:moveTo>
                      <a:pt x="579" y="0"/>
                    </a:moveTo>
                    <a:cubicBezTo>
                      <a:pt x="579" y="1597"/>
                      <a:pt x="579" y="1597"/>
                      <a:pt x="579" y="1597"/>
                    </a:cubicBezTo>
                    <a:cubicBezTo>
                      <a:pt x="1374" y="1597"/>
                      <a:pt x="2018" y="2243"/>
                      <a:pt x="2018" y="3040"/>
                    </a:cubicBezTo>
                    <a:cubicBezTo>
                      <a:pt x="2018" y="3836"/>
                      <a:pt x="1374" y="4482"/>
                      <a:pt x="579" y="4482"/>
                    </a:cubicBezTo>
                    <a:cubicBezTo>
                      <a:pt x="485" y="4482"/>
                      <a:pt x="393" y="4473"/>
                      <a:pt x="304" y="4456"/>
                    </a:cubicBezTo>
                    <a:cubicBezTo>
                      <a:pt x="0" y="6024"/>
                      <a:pt x="0" y="6024"/>
                      <a:pt x="0" y="6024"/>
                    </a:cubicBezTo>
                    <a:cubicBezTo>
                      <a:pt x="205" y="6064"/>
                      <a:pt x="369" y="6080"/>
                      <a:pt x="579" y="6080"/>
                    </a:cubicBezTo>
                    <a:cubicBezTo>
                      <a:pt x="2254" y="6080"/>
                      <a:pt x="3612" y="4719"/>
                      <a:pt x="3612" y="3040"/>
                    </a:cubicBezTo>
                    <a:cubicBezTo>
                      <a:pt x="3612" y="1361"/>
                      <a:pt x="2254" y="0"/>
                      <a:pt x="579" y="0"/>
                    </a:cubicBez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E6FF"/>
                  </a:solidFill>
                  <a:effectLst/>
                  <a:uLnTx/>
                  <a:uFillTx/>
                  <a:latin typeface="Segoe UI"/>
                  <a:ea typeface="+mn-ea"/>
                  <a:cs typeface="+mn-cs"/>
                </a:endParaRPr>
              </a:p>
            </p:txBody>
          </p:sp>
          <p:sp>
            <p:nvSpPr>
              <p:cNvPr id="107" name="Freeform 397">
                <a:extLst>
                  <a:ext uri="{FF2B5EF4-FFF2-40B4-BE49-F238E27FC236}">
                    <a16:creationId xmlns:a16="http://schemas.microsoft.com/office/drawing/2014/main" id="{4F37EFD7-EE36-3148-BFD0-0749BAAD5CED}"/>
                  </a:ext>
                </a:extLst>
              </p:cNvPr>
              <p:cNvSpPr>
                <a:spLocks/>
              </p:cNvSpPr>
              <p:nvPr/>
            </p:nvSpPr>
            <p:spPr bwMode="auto">
              <a:xfrm>
                <a:off x="386" y="3512"/>
                <a:ext cx="11" cy="78"/>
              </a:xfrm>
              <a:custGeom>
                <a:avLst/>
                <a:gdLst>
                  <a:gd name="T0" fmla="*/ 187 w 187"/>
                  <a:gd name="T1" fmla="*/ 0 h 1323"/>
                  <a:gd name="T2" fmla="*/ 35 w 187"/>
                  <a:gd name="T3" fmla="*/ 919 h 1323"/>
                  <a:gd name="T4" fmla="*/ 63 w 187"/>
                  <a:gd name="T5" fmla="*/ 1323 h 1323"/>
                  <a:gd name="T6" fmla="*/ 187 w 187"/>
                  <a:gd name="T7" fmla="*/ 0 h 1323"/>
                </a:gdLst>
                <a:ahLst/>
                <a:cxnLst>
                  <a:cxn ang="0">
                    <a:pos x="T0" y="T1"/>
                  </a:cxn>
                  <a:cxn ang="0">
                    <a:pos x="T2" y="T3"/>
                  </a:cxn>
                  <a:cxn ang="0">
                    <a:pos x="T4" y="T5"/>
                  </a:cxn>
                  <a:cxn ang="0">
                    <a:pos x="T6" y="T7"/>
                  </a:cxn>
                </a:cxnLst>
                <a:rect l="0" t="0" r="r" b="b"/>
                <a:pathLst>
                  <a:path w="187" h="1323">
                    <a:moveTo>
                      <a:pt x="187" y="0"/>
                    </a:moveTo>
                    <a:cubicBezTo>
                      <a:pt x="86" y="300"/>
                      <a:pt x="35" y="608"/>
                      <a:pt x="35" y="919"/>
                    </a:cubicBezTo>
                    <a:cubicBezTo>
                      <a:pt x="35" y="1053"/>
                      <a:pt x="44" y="1188"/>
                      <a:pt x="63" y="1323"/>
                    </a:cubicBezTo>
                    <a:cubicBezTo>
                      <a:pt x="0" y="875"/>
                      <a:pt x="42" y="430"/>
                      <a:pt x="187" y="0"/>
                    </a:cubicBezTo>
                  </a:path>
                </a:pathLst>
              </a:custGeom>
              <a:solidFill>
                <a:srgbClr val="7DEC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E6FF"/>
                  </a:solidFill>
                  <a:effectLst/>
                  <a:uLnTx/>
                  <a:uFillTx/>
                  <a:latin typeface="Segoe UI"/>
                  <a:ea typeface="+mn-ea"/>
                  <a:cs typeface="+mn-cs"/>
                </a:endParaRPr>
              </a:p>
            </p:txBody>
          </p:sp>
          <p:sp>
            <p:nvSpPr>
              <p:cNvPr id="108" name="Freeform 398">
                <a:extLst>
                  <a:ext uri="{FF2B5EF4-FFF2-40B4-BE49-F238E27FC236}">
                    <a16:creationId xmlns:a16="http://schemas.microsoft.com/office/drawing/2014/main" id="{64B2F612-41C8-F24D-BB9D-7F5BFD2EDDFC}"/>
                  </a:ext>
                </a:extLst>
              </p:cNvPr>
              <p:cNvSpPr>
                <a:spLocks noEditPoints="1"/>
              </p:cNvSpPr>
              <p:nvPr/>
            </p:nvSpPr>
            <p:spPr bwMode="auto">
              <a:xfrm>
                <a:off x="496" y="3521"/>
                <a:ext cx="1" cy="0"/>
              </a:xfrm>
              <a:custGeom>
                <a:avLst/>
                <a:gdLst>
                  <a:gd name="T0" fmla="*/ 11 w 11"/>
                  <a:gd name="T1" fmla="*/ 7 h 7"/>
                  <a:gd name="T2" fmla="*/ 11 w 11"/>
                  <a:gd name="T3" fmla="*/ 7 h 7"/>
                  <a:gd name="T4" fmla="*/ 11 w 11"/>
                  <a:gd name="T5" fmla="*/ 7 h 7"/>
                  <a:gd name="T6" fmla="*/ 11 w 11"/>
                  <a:gd name="T7" fmla="*/ 7 h 7"/>
                  <a:gd name="T8" fmla="*/ 11 w 11"/>
                  <a:gd name="T9" fmla="*/ 7 h 7"/>
                  <a:gd name="T10" fmla="*/ 11 w 11"/>
                  <a:gd name="T11" fmla="*/ 7 h 7"/>
                  <a:gd name="T12" fmla="*/ 11 w 11"/>
                  <a:gd name="T13" fmla="*/ 7 h 7"/>
                  <a:gd name="T14" fmla="*/ 11 w 11"/>
                  <a:gd name="T15" fmla="*/ 7 h 7"/>
                  <a:gd name="T16" fmla="*/ 11 w 11"/>
                  <a:gd name="T17" fmla="*/ 7 h 7"/>
                  <a:gd name="T18" fmla="*/ 11 w 11"/>
                  <a:gd name="T19" fmla="*/ 7 h 7"/>
                  <a:gd name="T20" fmla="*/ 11 w 11"/>
                  <a:gd name="T21" fmla="*/ 7 h 7"/>
                  <a:gd name="T22" fmla="*/ 11 w 11"/>
                  <a:gd name="T23" fmla="*/ 7 h 7"/>
                  <a:gd name="T24" fmla="*/ 10 w 11"/>
                  <a:gd name="T25" fmla="*/ 7 h 7"/>
                  <a:gd name="T26" fmla="*/ 10 w 11"/>
                  <a:gd name="T27" fmla="*/ 7 h 7"/>
                  <a:gd name="T28" fmla="*/ 10 w 11"/>
                  <a:gd name="T29" fmla="*/ 7 h 7"/>
                  <a:gd name="T30" fmla="*/ 10 w 11"/>
                  <a:gd name="T31" fmla="*/ 7 h 7"/>
                  <a:gd name="T32" fmla="*/ 10 w 11"/>
                  <a:gd name="T33" fmla="*/ 7 h 7"/>
                  <a:gd name="T34" fmla="*/ 10 w 11"/>
                  <a:gd name="T35" fmla="*/ 7 h 7"/>
                  <a:gd name="T36" fmla="*/ 10 w 11"/>
                  <a:gd name="T37" fmla="*/ 7 h 7"/>
                  <a:gd name="T38" fmla="*/ 10 w 11"/>
                  <a:gd name="T39" fmla="*/ 7 h 7"/>
                  <a:gd name="T40" fmla="*/ 10 w 11"/>
                  <a:gd name="T41" fmla="*/ 7 h 7"/>
                  <a:gd name="T42" fmla="*/ 10 w 11"/>
                  <a:gd name="T43" fmla="*/ 7 h 7"/>
                  <a:gd name="T44" fmla="*/ 10 w 11"/>
                  <a:gd name="T45" fmla="*/ 7 h 7"/>
                  <a:gd name="T46" fmla="*/ 10 w 11"/>
                  <a:gd name="T47" fmla="*/ 7 h 7"/>
                  <a:gd name="T48" fmla="*/ 10 w 11"/>
                  <a:gd name="T49" fmla="*/ 7 h 7"/>
                  <a:gd name="T50" fmla="*/ 10 w 11"/>
                  <a:gd name="T51" fmla="*/ 7 h 7"/>
                  <a:gd name="T52" fmla="*/ 10 w 11"/>
                  <a:gd name="T53" fmla="*/ 7 h 7"/>
                  <a:gd name="T54" fmla="*/ 10 w 11"/>
                  <a:gd name="T55" fmla="*/ 6 h 7"/>
                  <a:gd name="T56" fmla="*/ 10 w 11"/>
                  <a:gd name="T57" fmla="*/ 6 h 7"/>
                  <a:gd name="T58" fmla="*/ 10 w 11"/>
                  <a:gd name="T59" fmla="*/ 6 h 7"/>
                  <a:gd name="T60" fmla="*/ 10 w 11"/>
                  <a:gd name="T61" fmla="*/ 6 h 7"/>
                  <a:gd name="T62" fmla="*/ 10 w 11"/>
                  <a:gd name="T63" fmla="*/ 6 h 7"/>
                  <a:gd name="T64" fmla="*/ 10 w 11"/>
                  <a:gd name="T65" fmla="*/ 6 h 7"/>
                  <a:gd name="T66" fmla="*/ 10 w 11"/>
                  <a:gd name="T67" fmla="*/ 6 h 7"/>
                  <a:gd name="T68" fmla="*/ 10 w 11"/>
                  <a:gd name="T69" fmla="*/ 6 h 7"/>
                  <a:gd name="T70" fmla="*/ 10 w 11"/>
                  <a:gd name="T71" fmla="*/ 6 h 7"/>
                  <a:gd name="T72" fmla="*/ 9 w 11"/>
                  <a:gd name="T73" fmla="*/ 6 h 7"/>
                  <a:gd name="T74" fmla="*/ 8 w 11"/>
                  <a:gd name="T75" fmla="*/ 6 h 7"/>
                  <a:gd name="T76" fmla="*/ 8 w 11"/>
                  <a:gd name="T77" fmla="*/ 5 h 7"/>
                  <a:gd name="T78" fmla="*/ 8 w 11"/>
                  <a:gd name="T79" fmla="*/ 5 h 7"/>
                  <a:gd name="T80" fmla="*/ 8 w 11"/>
                  <a:gd name="T81" fmla="*/ 5 h 7"/>
                  <a:gd name="T82" fmla="*/ 8 w 11"/>
                  <a:gd name="T83" fmla="*/ 5 h 7"/>
                  <a:gd name="T84" fmla="*/ 8 w 11"/>
                  <a:gd name="T85" fmla="*/ 5 h 7"/>
                  <a:gd name="T86" fmla="*/ 8 w 11"/>
                  <a:gd name="T87" fmla="*/ 5 h 7"/>
                  <a:gd name="T88" fmla="*/ 8 w 11"/>
                  <a:gd name="T89" fmla="*/ 5 h 7"/>
                  <a:gd name="T90" fmla="*/ 8 w 11"/>
                  <a:gd name="T91" fmla="*/ 5 h 7"/>
                  <a:gd name="T92" fmla="*/ 8 w 11"/>
                  <a:gd name="T93" fmla="*/ 5 h 7"/>
                  <a:gd name="T94" fmla="*/ 7 w 11"/>
                  <a:gd name="T95" fmla="*/ 5 h 7"/>
                  <a:gd name="T96" fmla="*/ 6 w 11"/>
                  <a:gd name="T97" fmla="*/ 4 h 7"/>
                  <a:gd name="T98" fmla="*/ 6 w 11"/>
                  <a:gd name="T99" fmla="*/ 4 h 7"/>
                  <a:gd name="T100" fmla="*/ 6 w 11"/>
                  <a:gd name="T101" fmla="*/ 4 h 7"/>
                  <a:gd name="T102" fmla="*/ 6 w 11"/>
                  <a:gd name="T103" fmla="*/ 4 h 7"/>
                  <a:gd name="T104" fmla="*/ 5 w 11"/>
                  <a:gd name="T105" fmla="*/ 4 h 7"/>
                  <a:gd name="T106" fmla="*/ 2 w 11"/>
                  <a:gd name="T107" fmla="*/ 1 h 7"/>
                  <a:gd name="T108" fmla="*/ 2 w 11"/>
                  <a:gd name="T109" fmla="*/ 1 h 7"/>
                  <a:gd name="T110" fmla="*/ 2 w 11"/>
                  <a:gd name="T111" fmla="*/ 1 h 7"/>
                  <a:gd name="T112" fmla="*/ 2 w 11"/>
                  <a:gd name="T113" fmla="*/ 1 h 7"/>
                  <a:gd name="T114" fmla="*/ 2 w 11"/>
                  <a:gd name="T115" fmla="*/ 1 h 7"/>
                  <a:gd name="T116" fmla="*/ 0 w 11"/>
                  <a:gd name="T117" fmla="*/ 0 h 7"/>
                  <a:gd name="T118" fmla="*/ 0 w 11"/>
                  <a:gd name="T119" fmla="*/ 0 h 7"/>
                  <a:gd name="T120" fmla="*/ 0 w 11"/>
                  <a:gd name="T1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 h="7">
                    <a:moveTo>
                      <a:pt x="11" y="7"/>
                    </a:moveTo>
                    <a:cubicBezTo>
                      <a:pt x="11" y="7"/>
                      <a:pt x="11" y="7"/>
                      <a:pt x="11" y="7"/>
                    </a:cubicBezTo>
                    <a:cubicBezTo>
                      <a:pt x="11" y="7"/>
                      <a:pt x="11" y="7"/>
                      <a:pt x="11" y="7"/>
                    </a:cubicBezTo>
                    <a:cubicBezTo>
                      <a:pt x="11" y="7"/>
                      <a:pt x="11" y="7"/>
                      <a:pt x="11" y="7"/>
                    </a:cubicBezTo>
                    <a:moveTo>
                      <a:pt x="11" y="7"/>
                    </a:moveTo>
                    <a:cubicBezTo>
                      <a:pt x="11" y="7"/>
                      <a:pt x="11" y="7"/>
                      <a:pt x="11" y="7"/>
                    </a:cubicBezTo>
                    <a:cubicBezTo>
                      <a:pt x="11" y="7"/>
                      <a:pt x="11" y="7"/>
                      <a:pt x="11" y="7"/>
                    </a:cubicBezTo>
                    <a:cubicBezTo>
                      <a:pt x="11" y="7"/>
                      <a:pt x="11" y="7"/>
                      <a:pt x="11" y="7"/>
                    </a:cubicBezTo>
                    <a:cubicBezTo>
                      <a:pt x="11" y="7"/>
                      <a:pt x="11" y="7"/>
                      <a:pt x="11" y="7"/>
                    </a:cubicBezTo>
                    <a:moveTo>
                      <a:pt x="11" y="7"/>
                    </a:moveTo>
                    <a:cubicBezTo>
                      <a:pt x="11" y="7"/>
                      <a:pt x="11" y="7"/>
                      <a:pt x="11" y="7"/>
                    </a:cubicBezTo>
                    <a:cubicBezTo>
                      <a:pt x="11" y="7"/>
                      <a:pt x="11" y="7"/>
                      <a:pt x="11" y="7"/>
                    </a:cubicBezTo>
                    <a:cubicBezTo>
                      <a:pt x="11" y="7"/>
                      <a:pt x="11" y="7"/>
                      <a:pt x="11" y="7"/>
                    </a:cubicBezTo>
                    <a:cubicBezTo>
                      <a:pt x="11" y="7"/>
                      <a:pt x="11" y="7"/>
                      <a:pt x="11" y="7"/>
                    </a:cubicBezTo>
                    <a:moveTo>
                      <a:pt x="11" y="7"/>
                    </a:moveTo>
                    <a:cubicBezTo>
                      <a:pt x="11" y="7"/>
                      <a:pt x="11" y="7"/>
                      <a:pt x="11" y="7"/>
                    </a:cubicBezTo>
                    <a:cubicBezTo>
                      <a:pt x="11" y="7"/>
                      <a:pt x="11" y="7"/>
                      <a:pt x="11" y="7"/>
                    </a:cubicBezTo>
                    <a:cubicBezTo>
                      <a:pt x="11" y="7"/>
                      <a:pt x="11" y="7"/>
                      <a:pt x="11" y="7"/>
                    </a:cubicBezTo>
                    <a:cubicBezTo>
                      <a:pt x="11" y="7"/>
                      <a:pt x="11" y="7"/>
                      <a:pt x="11" y="7"/>
                    </a:cubicBezTo>
                    <a:moveTo>
                      <a:pt x="11" y="7"/>
                    </a:moveTo>
                    <a:cubicBezTo>
                      <a:pt x="11" y="7"/>
                      <a:pt x="11" y="7"/>
                      <a:pt x="11" y="7"/>
                    </a:cubicBezTo>
                    <a:cubicBezTo>
                      <a:pt x="11" y="7"/>
                      <a:pt x="11" y="7"/>
                      <a:pt x="11" y="7"/>
                    </a:cubicBezTo>
                    <a:cubicBezTo>
                      <a:pt x="11" y="7"/>
                      <a:pt x="11" y="7"/>
                      <a:pt x="11" y="7"/>
                    </a:cubicBezTo>
                    <a:cubicBezTo>
                      <a:pt x="11" y="7"/>
                      <a:pt x="11" y="7"/>
                      <a:pt x="11" y="7"/>
                    </a:cubicBezTo>
                    <a:moveTo>
                      <a:pt x="11" y="7"/>
                    </a:moveTo>
                    <a:cubicBezTo>
                      <a:pt x="11" y="7"/>
                      <a:pt x="11" y="7"/>
                      <a:pt x="11" y="7"/>
                    </a:cubicBezTo>
                    <a:cubicBezTo>
                      <a:pt x="11" y="7"/>
                      <a:pt x="11" y="7"/>
                      <a:pt x="11" y="7"/>
                    </a:cubicBezTo>
                    <a:cubicBezTo>
                      <a:pt x="11" y="7"/>
                      <a:pt x="11" y="7"/>
                      <a:pt x="11" y="7"/>
                    </a:cubicBezTo>
                    <a:cubicBezTo>
                      <a:pt x="11" y="7"/>
                      <a:pt x="11" y="7"/>
                      <a:pt x="11" y="7"/>
                    </a:cubicBezTo>
                    <a:moveTo>
                      <a:pt x="11" y="7"/>
                    </a:moveTo>
                    <a:cubicBezTo>
                      <a:pt x="11" y="7"/>
                      <a:pt x="11" y="7"/>
                      <a:pt x="11" y="7"/>
                    </a:cubicBezTo>
                    <a:cubicBezTo>
                      <a:pt x="11" y="7"/>
                      <a:pt x="11" y="7"/>
                      <a:pt x="11" y="7"/>
                    </a:cubicBezTo>
                    <a:cubicBezTo>
                      <a:pt x="11" y="7"/>
                      <a:pt x="11" y="7"/>
                      <a:pt x="11" y="7"/>
                    </a:cubicBezTo>
                    <a:cubicBezTo>
                      <a:pt x="11" y="7"/>
                      <a:pt x="11" y="7"/>
                      <a:pt x="11" y="7"/>
                    </a:cubicBezTo>
                    <a:moveTo>
                      <a:pt x="11" y="7"/>
                    </a:moveTo>
                    <a:cubicBezTo>
                      <a:pt x="11" y="7"/>
                      <a:pt x="11" y="7"/>
                      <a:pt x="11" y="7"/>
                    </a:cubicBezTo>
                    <a:cubicBezTo>
                      <a:pt x="11" y="7"/>
                      <a:pt x="11" y="7"/>
                      <a:pt x="11" y="7"/>
                    </a:cubicBezTo>
                    <a:cubicBezTo>
                      <a:pt x="11" y="7"/>
                      <a:pt x="11" y="7"/>
                      <a:pt x="11" y="7"/>
                    </a:cubicBezTo>
                    <a:cubicBezTo>
                      <a:pt x="11" y="7"/>
                      <a:pt x="11" y="7"/>
                      <a:pt x="11" y="7"/>
                    </a:cubicBezTo>
                    <a:moveTo>
                      <a:pt x="11" y="7"/>
                    </a:moveTo>
                    <a:cubicBezTo>
                      <a:pt x="11" y="7"/>
                      <a:pt x="11" y="7"/>
                      <a:pt x="11" y="7"/>
                    </a:cubicBezTo>
                    <a:cubicBezTo>
                      <a:pt x="11" y="7"/>
                      <a:pt x="11" y="7"/>
                      <a:pt x="11" y="7"/>
                    </a:cubicBezTo>
                    <a:cubicBezTo>
                      <a:pt x="11" y="7"/>
                      <a:pt x="11" y="7"/>
                      <a:pt x="11" y="7"/>
                    </a:cubicBezTo>
                    <a:cubicBezTo>
                      <a:pt x="11" y="7"/>
                      <a:pt x="11" y="7"/>
                      <a:pt x="11" y="7"/>
                    </a:cubicBezTo>
                    <a:moveTo>
                      <a:pt x="10" y="7"/>
                    </a:moveTo>
                    <a:cubicBezTo>
                      <a:pt x="10" y="7"/>
                      <a:pt x="10" y="7"/>
                      <a:pt x="10" y="7"/>
                    </a:cubicBezTo>
                    <a:cubicBezTo>
                      <a:pt x="11" y="7"/>
                      <a:pt x="11" y="7"/>
                      <a:pt x="11" y="7"/>
                    </a:cubicBezTo>
                    <a:cubicBezTo>
                      <a:pt x="11" y="7"/>
                      <a:pt x="11" y="7"/>
                      <a:pt x="11" y="7"/>
                    </a:cubicBezTo>
                    <a:cubicBezTo>
                      <a:pt x="10" y="7"/>
                      <a:pt x="10" y="7"/>
                      <a:pt x="10" y="7"/>
                    </a:cubicBezTo>
                    <a:moveTo>
                      <a:pt x="10" y="7"/>
                    </a:moveTo>
                    <a:cubicBezTo>
                      <a:pt x="10" y="7"/>
                      <a:pt x="10" y="7"/>
                      <a:pt x="10" y="7"/>
                    </a:cubicBezTo>
                    <a:cubicBezTo>
                      <a:pt x="10" y="7"/>
                      <a:pt x="10" y="7"/>
                      <a:pt x="10" y="7"/>
                    </a:cubicBezTo>
                    <a:cubicBezTo>
                      <a:pt x="10" y="7"/>
                      <a:pt x="10" y="7"/>
                      <a:pt x="10" y="7"/>
                    </a:cubicBezTo>
                    <a:cubicBezTo>
                      <a:pt x="10" y="7"/>
                      <a:pt x="10" y="7"/>
                      <a:pt x="10" y="7"/>
                    </a:cubicBezTo>
                    <a:moveTo>
                      <a:pt x="10" y="7"/>
                    </a:moveTo>
                    <a:cubicBezTo>
                      <a:pt x="10" y="7"/>
                      <a:pt x="10" y="7"/>
                      <a:pt x="10" y="7"/>
                    </a:cubicBezTo>
                    <a:cubicBezTo>
                      <a:pt x="10" y="7"/>
                      <a:pt x="10" y="7"/>
                      <a:pt x="10" y="7"/>
                    </a:cubicBezTo>
                    <a:cubicBezTo>
                      <a:pt x="10" y="7"/>
                      <a:pt x="10" y="7"/>
                      <a:pt x="10" y="7"/>
                    </a:cubicBezTo>
                    <a:cubicBezTo>
                      <a:pt x="10" y="7"/>
                      <a:pt x="10" y="7"/>
                      <a:pt x="10" y="7"/>
                    </a:cubicBezTo>
                    <a:moveTo>
                      <a:pt x="10" y="7"/>
                    </a:moveTo>
                    <a:cubicBezTo>
                      <a:pt x="10" y="7"/>
                      <a:pt x="10" y="7"/>
                      <a:pt x="10" y="7"/>
                    </a:cubicBezTo>
                    <a:cubicBezTo>
                      <a:pt x="10" y="7"/>
                      <a:pt x="10" y="7"/>
                      <a:pt x="10" y="7"/>
                    </a:cubicBezTo>
                    <a:cubicBezTo>
                      <a:pt x="10" y="7"/>
                      <a:pt x="10" y="7"/>
                      <a:pt x="10" y="7"/>
                    </a:cubicBezTo>
                    <a:cubicBezTo>
                      <a:pt x="10" y="7"/>
                      <a:pt x="10" y="7"/>
                      <a:pt x="10" y="7"/>
                    </a:cubicBezTo>
                    <a:moveTo>
                      <a:pt x="10" y="7"/>
                    </a:moveTo>
                    <a:cubicBezTo>
                      <a:pt x="10" y="7"/>
                      <a:pt x="10" y="7"/>
                      <a:pt x="10" y="7"/>
                    </a:cubicBezTo>
                    <a:cubicBezTo>
                      <a:pt x="10" y="7"/>
                      <a:pt x="10" y="7"/>
                      <a:pt x="10" y="7"/>
                    </a:cubicBezTo>
                    <a:cubicBezTo>
                      <a:pt x="10" y="7"/>
                      <a:pt x="10" y="7"/>
                      <a:pt x="10" y="7"/>
                    </a:cubicBezTo>
                    <a:cubicBezTo>
                      <a:pt x="10" y="7"/>
                      <a:pt x="10" y="7"/>
                      <a:pt x="10" y="7"/>
                    </a:cubicBezTo>
                    <a:moveTo>
                      <a:pt x="10" y="7"/>
                    </a:moveTo>
                    <a:cubicBezTo>
                      <a:pt x="10" y="7"/>
                      <a:pt x="10" y="7"/>
                      <a:pt x="10" y="7"/>
                    </a:cubicBezTo>
                    <a:cubicBezTo>
                      <a:pt x="10" y="7"/>
                      <a:pt x="10" y="7"/>
                      <a:pt x="10" y="7"/>
                    </a:cubicBezTo>
                    <a:cubicBezTo>
                      <a:pt x="10" y="7"/>
                      <a:pt x="10" y="7"/>
                      <a:pt x="10" y="7"/>
                    </a:cubicBezTo>
                    <a:cubicBezTo>
                      <a:pt x="10" y="7"/>
                      <a:pt x="10" y="7"/>
                      <a:pt x="10" y="7"/>
                    </a:cubicBezTo>
                    <a:moveTo>
                      <a:pt x="10" y="7"/>
                    </a:moveTo>
                    <a:cubicBezTo>
                      <a:pt x="10" y="7"/>
                      <a:pt x="10" y="7"/>
                      <a:pt x="10" y="7"/>
                    </a:cubicBezTo>
                    <a:cubicBezTo>
                      <a:pt x="10" y="7"/>
                      <a:pt x="10" y="7"/>
                      <a:pt x="10" y="7"/>
                    </a:cubicBezTo>
                    <a:cubicBezTo>
                      <a:pt x="10" y="7"/>
                      <a:pt x="10" y="7"/>
                      <a:pt x="10" y="7"/>
                    </a:cubicBezTo>
                    <a:cubicBezTo>
                      <a:pt x="10" y="7"/>
                      <a:pt x="10" y="7"/>
                      <a:pt x="10" y="7"/>
                    </a:cubicBezTo>
                    <a:moveTo>
                      <a:pt x="10" y="7"/>
                    </a:moveTo>
                    <a:cubicBezTo>
                      <a:pt x="10" y="7"/>
                      <a:pt x="10" y="7"/>
                      <a:pt x="10" y="7"/>
                    </a:cubicBezTo>
                    <a:cubicBezTo>
                      <a:pt x="10" y="7"/>
                      <a:pt x="10" y="7"/>
                      <a:pt x="10" y="7"/>
                    </a:cubicBezTo>
                    <a:cubicBezTo>
                      <a:pt x="10" y="7"/>
                      <a:pt x="10" y="7"/>
                      <a:pt x="10" y="7"/>
                    </a:cubicBezTo>
                    <a:cubicBezTo>
                      <a:pt x="10" y="7"/>
                      <a:pt x="10" y="7"/>
                      <a:pt x="10" y="7"/>
                    </a:cubicBezTo>
                    <a:moveTo>
                      <a:pt x="10" y="7"/>
                    </a:moveTo>
                    <a:cubicBezTo>
                      <a:pt x="10" y="7"/>
                      <a:pt x="10" y="7"/>
                      <a:pt x="10" y="7"/>
                    </a:cubicBezTo>
                    <a:cubicBezTo>
                      <a:pt x="10" y="7"/>
                      <a:pt x="10" y="7"/>
                      <a:pt x="10" y="7"/>
                    </a:cubicBezTo>
                    <a:cubicBezTo>
                      <a:pt x="10" y="7"/>
                      <a:pt x="10" y="7"/>
                      <a:pt x="10" y="7"/>
                    </a:cubicBezTo>
                    <a:cubicBezTo>
                      <a:pt x="10" y="7"/>
                      <a:pt x="10" y="7"/>
                      <a:pt x="10" y="7"/>
                    </a:cubicBezTo>
                    <a:moveTo>
                      <a:pt x="10" y="7"/>
                    </a:moveTo>
                    <a:cubicBezTo>
                      <a:pt x="10" y="7"/>
                      <a:pt x="10" y="7"/>
                      <a:pt x="10" y="7"/>
                    </a:cubicBezTo>
                    <a:cubicBezTo>
                      <a:pt x="10" y="7"/>
                      <a:pt x="10" y="7"/>
                      <a:pt x="10" y="7"/>
                    </a:cubicBezTo>
                    <a:cubicBezTo>
                      <a:pt x="10" y="7"/>
                      <a:pt x="10" y="7"/>
                      <a:pt x="10" y="7"/>
                    </a:cubicBezTo>
                    <a:cubicBezTo>
                      <a:pt x="10" y="7"/>
                      <a:pt x="10" y="7"/>
                      <a:pt x="10" y="7"/>
                    </a:cubicBezTo>
                    <a:moveTo>
                      <a:pt x="10" y="7"/>
                    </a:moveTo>
                    <a:cubicBezTo>
                      <a:pt x="10" y="7"/>
                      <a:pt x="10" y="7"/>
                      <a:pt x="10" y="7"/>
                    </a:cubicBezTo>
                    <a:cubicBezTo>
                      <a:pt x="10" y="7"/>
                      <a:pt x="10" y="7"/>
                      <a:pt x="10" y="7"/>
                    </a:cubicBezTo>
                    <a:cubicBezTo>
                      <a:pt x="10" y="7"/>
                      <a:pt x="10" y="7"/>
                      <a:pt x="10" y="7"/>
                    </a:cubicBezTo>
                    <a:cubicBezTo>
                      <a:pt x="10" y="7"/>
                      <a:pt x="10" y="7"/>
                      <a:pt x="10" y="7"/>
                    </a:cubicBezTo>
                    <a:moveTo>
                      <a:pt x="10" y="7"/>
                    </a:moveTo>
                    <a:cubicBezTo>
                      <a:pt x="10" y="7"/>
                      <a:pt x="10" y="7"/>
                      <a:pt x="10" y="7"/>
                    </a:cubicBezTo>
                    <a:cubicBezTo>
                      <a:pt x="10" y="7"/>
                      <a:pt x="10" y="7"/>
                      <a:pt x="10" y="7"/>
                    </a:cubicBezTo>
                    <a:cubicBezTo>
                      <a:pt x="10" y="7"/>
                      <a:pt x="10" y="7"/>
                      <a:pt x="10" y="7"/>
                    </a:cubicBezTo>
                    <a:cubicBezTo>
                      <a:pt x="10" y="7"/>
                      <a:pt x="10" y="7"/>
                      <a:pt x="10" y="7"/>
                    </a:cubicBezTo>
                    <a:moveTo>
                      <a:pt x="10" y="6"/>
                    </a:moveTo>
                    <a:cubicBezTo>
                      <a:pt x="10" y="6"/>
                      <a:pt x="10" y="6"/>
                      <a:pt x="10" y="6"/>
                    </a:cubicBezTo>
                    <a:cubicBezTo>
                      <a:pt x="10" y="7"/>
                      <a:pt x="10" y="7"/>
                      <a:pt x="10" y="7"/>
                    </a:cubicBezTo>
                    <a:cubicBezTo>
                      <a:pt x="10" y="7"/>
                      <a:pt x="10" y="7"/>
                      <a:pt x="10" y="7"/>
                    </a:cubicBezTo>
                    <a:cubicBezTo>
                      <a:pt x="10" y="6"/>
                      <a:pt x="10" y="6"/>
                      <a:pt x="10" y="6"/>
                    </a:cubicBezTo>
                    <a:moveTo>
                      <a:pt x="10" y="6"/>
                    </a:moveTo>
                    <a:cubicBezTo>
                      <a:pt x="10" y="6"/>
                      <a:pt x="10" y="6"/>
                      <a:pt x="10" y="6"/>
                    </a:cubicBezTo>
                    <a:cubicBezTo>
                      <a:pt x="10" y="6"/>
                      <a:pt x="10" y="6"/>
                      <a:pt x="10" y="6"/>
                    </a:cubicBezTo>
                    <a:cubicBezTo>
                      <a:pt x="10" y="6"/>
                      <a:pt x="10" y="6"/>
                      <a:pt x="10" y="6"/>
                    </a:cubicBezTo>
                    <a:cubicBezTo>
                      <a:pt x="10" y="6"/>
                      <a:pt x="10" y="6"/>
                      <a:pt x="10" y="6"/>
                    </a:cubicBezTo>
                    <a:moveTo>
                      <a:pt x="10" y="6"/>
                    </a:moveTo>
                    <a:cubicBezTo>
                      <a:pt x="10" y="6"/>
                      <a:pt x="10" y="6"/>
                      <a:pt x="10" y="6"/>
                    </a:cubicBezTo>
                    <a:cubicBezTo>
                      <a:pt x="10" y="6"/>
                      <a:pt x="10" y="6"/>
                      <a:pt x="10" y="6"/>
                    </a:cubicBezTo>
                    <a:cubicBezTo>
                      <a:pt x="10" y="6"/>
                      <a:pt x="10" y="6"/>
                      <a:pt x="10" y="6"/>
                    </a:cubicBezTo>
                    <a:cubicBezTo>
                      <a:pt x="10" y="6"/>
                      <a:pt x="10" y="6"/>
                      <a:pt x="10" y="6"/>
                    </a:cubicBezTo>
                    <a:moveTo>
                      <a:pt x="10" y="6"/>
                    </a:moveTo>
                    <a:cubicBezTo>
                      <a:pt x="10" y="6"/>
                      <a:pt x="10" y="6"/>
                      <a:pt x="10" y="6"/>
                    </a:cubicBezTo>
                    <a:cubicBezTo>
                      <a:pt x="10" y="6"/>
                      <a:pt x="10" y="6"/>
                      <a:pt x="10" y="6"/>
                    </a:cubicBezTo>
                    <a:cubicBezTo>
                      <a:pt x="10" y="6"/>
                      <a:pt x="10" y="6"/>
                      <a:pt x="10" y="6"/>
                    </a:cubicBezTo>
                    <a:cubicBezTo>
                      <a:pt x="10" y="6"/>
                      <a:pt x="10" y="6"/>
                      <a:pt x="10" y="6"/>
                    </a:cubicBezTo>
                    <a:moveTo>
                      <a:pt x="10" y="6"/>
                    </a:moveTo>
                    <a:cubicBezTo>
                      <a:pt x="10" y="6"/>
                      <a:pt x="10" y="6"/>
                      <a:pt x="10" y="6"/>
                    </a:cubicBezTo>
                    <a:cubicBezTo>
                      <a:pt x="10" y="6"/>
                      <a:pt x="10" y="6"/>
                      <a:pt x="10" y="6"/>
                    </a:cubicBezTo>
                    <a:cubicBezTo>
                      <a:pt x="10" y="6"/>
                      <a:pt x="10" y="6"/>
                      <a:pt x="10" y="6"/>
                    </a:cubicBezTo>
                    <a:cubicBezTo>
                      <a:pt x="10" y="6"/>
                      <a:pt x="10" y="6"/>
                      <a:pt x="10" y="6"/>
                    </a:cubicBezTo>
                    <a:moveTo>
                      <a:pt x="10" y="6"/>
                    </a:moveTo>
                    <a:cubicBezTo>
                      <a:pt x="10" y="6"/>
                      <a:pt x="10" y="6"/>
                      <a:pt x="10" y="6"/>
                    </a:cubicBezTo>
                    <a:cubicBezTo>
                      <a:pt x="10" y="6"/>
                      <a:pt x="10" y="6"/>
                      <a:pt x="10" y="6"/>
                    </a:cubicBezTo>
                    <a:cubicBezTo>
                      <a:pt x="10" y="6"/>
                      <a:pt x="10" y="6"/>
                      <a:pt x="10" y="6"/>
                    </a:cubicBezTo>
                    <a:cubicBezTo>
                      <a:pt x="10" y="6"/>
                      <a:pt x="10" y="6"/>
                      <a:pt x="10" y="6"/>
                    </a:cubicBezTo>
                    <a:moveTo>
                      <a:pt x="10" y="6"/>
                    </a:moveTo>
                    <a:cubicBezTo>
                      <a:pt x="10" y="6"/>
                      <a:pt x="10" y="6"/>
                      <a:pt x="10" y="6"/>
                    </a:cubicBezTo>
                    <a:cubicBezTo>
                      <a:pt x="10" y="6"/>
                      <a:pt x="10" y="6"/>
                      <a:pt x="10" y="6"/>
                    </a:cubicBezTo>
                    <a:cubicBezTo>
                      <a:pt x="10" y="6"/>
                      <a:pt x="10" y="6"/>
                      <a:pt x="10" y="6"/>
                    </a:cubicBezTo>
                    <a:cubicBezTo>
                      <a:pt x="10" y="6"/>
                      <a:pt x="10" y="6"/>
                      <a:pt x="10" y="6"/>
                    </a:cubicBezTo>
                    <a:moveTo>
                      <a:pt x="10" y="6"/>
                    </a:moveTo>
                    <a:cubicBezTo>
                      <a:pt x="10" y="6"/>
                      <a:pt x="10" y="6"/>
                      <a:pt x="10" y="6"/>
                    </a:cubicBezTo>
                    <a:cubicBezTo>
                      <a:pt x="10" y="6"/>
                      <a:pt x="10" y="6"/>
                      <a:pt x="10" y="6"/>
                    </a:cubicBezTo>
                    <a:cubicBezTo>
                      <a:pt x="10" y="6"/>
                      <a:pt x="10" y="6"/>
                      <a:pt x="10" y="6"/>
                    </a:cubicBezTo>
                    <a:cubicBezTo>
                      <a:pt x="10" y="6"/>
                      <a:pt x="10" y="6"/>
                      <a:pt x="10" y="6"/>
                    </a:cubicBezTo>
                    <a:moveTo>
                      <a:pt x="9" y="6"/>
                    </a:moveTo>
                    <a:cubicBezTo>
                      <a:pt x="9" y="6"/>
                      <a:pt x="9" y="6"/>
                      <a:pt x="9" y="6"/>
                    </a:cubicBezTo>
                    <a:cubicBezTo>
                      <a:pt x="9" y="6"/>
                      <a:pt x="9" y="6"/>
                      <a:pt x="9" y="6"/>
                    </a:cubicBezTo>
                    <a:cubicBezTo>
                      <a:pt x="9" y="6"/>
                      <a:pt x="9" y="6"/>
                      <a:pt x="9" y="6"/>
                    </a:cubicBezTo>
                    <a:cubicBezTo>
                      <a:pt x="9" y="6"/>
                      <a:pt x="9" y="6"/>
                      <a:pt x="9" y="6"/>
                    </a:cubicBezTo>
                    <a:moveTo>
                      <a:pt x="8" y="5"/>
                    </a:moveTo>
                    <a:cubicBezTo>
                      <a:pt x="8" y="5"/>
                      <a:pt x="8" y="5"/>
                      <a:pt x="8" y="5"/>
                    </a:cubicBezTo>
                    <a:cubicBezTo>
                      <a:pt x="8" y="5"/>
                      <a:pt x="8" y="6"/>
                      <a:pt x="8" y="6"/>
                    </a:cubicBezTo>
                    <a:cubicBezTo>
                      <a:pt x="8" y="6"/>
                      <a:pt x="8" y="6"/>
                      <a:pt x="8" y="6"/>
                    </a:cubicBezTo>
                    <a:cubicBezTo>
                      <a:pt x="8" y="6"/>
                      <a:pt x="8" y="5"/>
                      <a:pt x="8" y="5"/>
                    </a:cubicBezTo>
                    <a:moveTo>
                      <a:pt x="8" y="5"/>
                    </a:moveTo>
                    <a:cubicBezTo>
                      <a:pt x="8" y="5"/>
                      <a:pt x="8" y="5"/>
                      <a:pt x="8" y="5"/>
                    </a:cubicBezTo>
                    <a:cubicBezTo>
                      <a:pt x="8" y="5"/>
                      <a:pt x="8" y="5"/>
                      <a:pt x="8" y="5"/>
                    </a:cubicBezTo>
                    <a:cubicBezTo>
                      <a:pt x="8" y="5"/>
                      <a:pt x="8" y="5"/>
                      <a:pt x="8" y="5"/>
                    </a:cubicBezTo>
                    <a:cubicBezTo>
                      <a:pt x="8" y="5"/>
                      <a:pt x="8" y="5"/>
                      <a:pt x="8" y="5"/>
                    </a:cubicBezTo>
                    <a:moveTo>
                      <a:pt x="8" y="5"/>
                    </a:moveTo>
                    <a:cubicBezTo>
                      <a:pt x="8" y="5"/>
                      <a:pt x="8" y="5"/>
                      <a:pt x="8" y="5"/>
                    </a:cubicBezTo>
                    <a:cubicBezTo>
                      <a:pt x="8" y="5"/>
                      <a:pt x="8" y="5"/>
                      <a:pt x="8" y="5"/>
                    </a:cubicBezTo>
                    <a:cubicBezTo>
                      <a:pt x="8" y="5"/>
                      <a:pt x="8" y="5"/>
                      <a:pt x="8" y="5"/>
                    </a:cubicBezTo>
                    <a:cubicBezTo>
                      <a:pt x="8" y="5"/>
                      <a:pt x="8" y="5"/>
                      <a:pt x="8" y="5"/>
                    </a:cubicBezTo>
                    <a:moveTo>
                      <a:pt x="8" y="5"/>
                    </a:moveTo>
                    <a:cubicBezTo>
                      <a:pt x="8" y="5"/>
                      <a:pt x="8" y="5"/>
                      <a:pt x="8" y="5"/>
                    </a:cubicBezTo>
                    <a:cubicBezTo>
                      <a:pt x="8" y="5"/>
                      <a:pt x="8" y="5"/>
                      <a:pt x="8" y="5"/>
                    </a:cubicBezTo>
                    <a:cubicBezTo>
                      <a:pt x="8" y="5"/>
                      <a:pt x="8" y="5"/>
                      <a:pt x="8" y="5"/>
                    </a:cubicBezTo>
                    <a:cubicBezTo>
                      <a:pt x="8" y="5"/>
                      <a:pt x="8" y="5"/>
                      <a:pt x="8" y="5"/>
                    </a:cubicBezTo>
                    <a:moveTo>
                      <a:pt x="8" y="5"/>
                    </a:moveTo>
                    <a:cubicBezTo>
                      <a:pt x="8" y="5"/>
                      <a:pt x="8" y="5"/>
                      <a:pt x="8" y="5"/>
                    </a:cubicBezTo>
                    <a:cubicBezTo>
                      <a:pt x="8" y="5"/>
                      <a:pt x="8" y="5"/>
                      <a:pt x="8" y="5"/>
                    </a:cubicBezTo>
                    <a:cubicBezTo>
                      <a:pt x="8" y="5"/>
                      <a:pt x="8" y="5"/>
                      <a:pt x="8" y="5"/>
                    </a:cubicBezTo>
                    <a:cubicBezTo>
                      <a:pt x="8" y="5"/>
                      <a:pt x="8" y="5"/>
                      <a:pt x="8" y="5"/>
                    </a:cubicBezTo>
                    <a:moveTo>
                      <a:pt x="8" y="5"/>
                    </a:moveTo>
                    <a:cubicBezTo>
                      <a:pt x="8" y="5"/>
                      <a:pt x="8" y="5"/>
                      <a:pt x="8" y="5"/>
                    </a:cubicBezTo>
                    <a:cubicBezTo>
                      <a:pt x="8" y="5"/>
                      <a:pt x="8" y="5"/>
                      <a:pt x="8" y="5"/>
                    </a:cubicBezTo>
                    <a:cubicBezTo>
                      <a:pt x="8" y="5"/>
                      <a:pt x="8" y="5"/>
                      <a:pt x="8" y="5"/>
                    </a:cubicBezTo>
                    <a:cubicBezTo>
                      <a:pt x="8" y="5"/>
                      <a:pt x="8" y="5"/>
                      <a:pt x="8" y="5"/>
                    </a:cubicBezTo>
                    <a:moveTo>
                      <a:pt x="8" y="5"/>
                    </a:moveTo>
                    <a:cubicBezTo>
                      <a:pt x="8" y="5"/>
                      <a:pt x="8" y="5"/>
                      <a:pt x="8" y="5"/>
                    </a:cubicBezTo>
                    <a:cubicBezTo>
                      <a:pt x="8" y="5"/>
                      <a:pt x="8" y="5"/>
                      <a:pt x="8" y="5"/>
                    </a:cubicBezTo>
                    <a:cubicBezTo>
                      <a:pt x="8" y="5"/>
                      <a:pt x="8" y="5"/>
                      <a:pt x="8" y="5"/>
                    </a:cubicBezTo>
                    <a:cubicBezTo>
                      <a:pt x="8" y="5"/>
                      <a:pt x="8" y="5"/>
                      <a:pt x="8" y="5"/>
                    </a:cubicBezTo>
                    <a:moveTo>
                      <a:pt x="7" y="5"/>
                    </a:moveTo>
                    <a:cubicBezTo>
                      <a:pt x="7" y="5"/>
                      <a:pt x="7" y="5"/>
                      <a:pt x="7" y="5"/>
                    </a:cubicBezTo>
                    <a:cubicBezTo>
                      <a:pt x="7" y="5"/>
                      <a:pt x="7" y="5"/>
                      <a:pt x="8" y="5"/>
                    </a:cubicBezTo>
                    <a:cubicBezTo>
                      <a:pt x="8" y="5"/>
                      <a:pt x="8" y="5"/>
                      <a:pt x="8" y="5"/>
                    </a:cubicBezTo>
                    <a:cubicBezTo>
                      <a:pt x="7" y="5"/>
                      <a:pt x="7" y="5"/>
                      <a:pt x="7" y="5"/>
                    </a:cubicBezTo>
                    <a:moveTo>
                      <a:pt x="6" y="4"/>
                    </a:moveTo>
                    <a:cubicBezTo>
                      <a:pt x="6" y="4"/>
                      <a:pt x="6" y="4"/>
                      <a:pt x="6" y="4"/>
                    </a:cubicBezTo>
                    <a:cubicBezTo>
                      <a:pt x="6" y="4"/>
                      <a:pt x="7" y="4"/>
                      <a:pt x="7" y="5"/>
                    </a:cubicBezTo>
                    <a:cubicBezTo>
                      <a:pt x="7" y="5"/>
                      <a:pt x="7" y="5"/>
                      <a:pt x="7" y="5"/>
                    </a:cubicBezTo>
                    <a:cubicBezTo>
                      <a:pt x="7" y="4"/>
                      <a:pt x="6" y="4"/>
                      <a:pt x="6" y="4"/>
                    </a:cubicBezTo>
                    <a:moveTo>
                      <a:pt x="6" y="4"/>
                    </a:moveTo>
                    <a:cubicBezTo>
                      <a:pt x="6" y="4"/>
                      <a:pt x="6" y="4"/>
                      <a:pt x="6" y="4"/>
                    </a:cubicBezTo>
                    <a:cubicBezTo>
                      <a:pt x="6" y="4"/>
                      <a:pt x="6" y="4"/>
                      <a:pt x="6" y="4"/>
                    </a:cubicBezTo>
                    <a:cubicBezTo>
                      <a:pt x="6" y="4"/>
                      <a:pt x="6" y="4"/>
                      <a:pt x="6" y="4"/>
                    </a:cubicBezTo>
                    <a:cubicBezTo>
                      <a:pt x="6" y="4"/>
                      <a:pt x="6" y="4"/>
                      <a:pt x="6" y="4"/>
                    </a:cubicBezTo>
                    <a:moveTo>
                      <a:pt x="6" y="4"/>
                    </a:moveTo>
                    <a:cubicBezTo>
                      <a:pt x="6" y="4"/>
                      <a:pt x="6" y="4"/>
                      <a:pt x="6" y="4"/>
                    </a:cubicBezTo>
                    <a:cubicBezTo>
                      <a:pt x="6" y="4"/>
                      <a:pt x="6" y="4"/>
                      <a:pt x="6" y="4"/>
                    </a:cubicBezTo>
                    <a:cubicBezTo>
                      <a:pt x="6" y="4"/>
                      <a:pt x="6" y="4"/>
                      <a:pt x="6" y="4"/>
                    </a:cubicBezTo>
                    <a:cubicBezTo>
                      <a:pt x="6" y="4"/>
                      <a:pt x="6" y="4"/>
                      <a:pt x="6" y="4"/>
                    </a:cubicBezTo>
                    <a:moveTo>
                      <a:pt x="5" y="4"/>
                    </a:moveTo>
                    <a:cubicBezTo>
                      <a:pt x="5" y="4"/>
                      <a:pt x="5" y="4"/>
                      <a:pt x="5" y="4"/>
                    </a:cubicBezTo>
                    <a:cubicBezTo>
                      <a:pt x="6" y="4"/>
                      <a:pt x="6" y="4"/>
                      <a:pt x="6" y="4"/>
                    </a:cubicBezTo>
                    <a:cubicBezTo>
                      <a:pt x="6" y="4"/>
                      <a:pt x="6" y="4"/>
                      <a:pt x="6" y="4"/>
                    </a:cubicBezTo>
                    <a:cubicBezTo>
                      <a:pt x="6" y="4"/>
                      <a:pt x="6" y="4"/>
                      <a:pt x="5" y="4"/>
                    </a:cubicBezTo>
                    <a:moveTo>
                      <a:pt x="2" y="2"/>
                    </a:moveTo>
                    <a:cubicBezTo>
                      <a:pt x="2" y="2"/>
                      <a:pt x="2" y="2"/>
                      <a:pt x="2" y="2"/>
                    </a:cubicBezTo>
                    <a:cubicBezTo>
                      <a:pt x="3" y="2"/>
                      <a:pt x="4" y="3"/>
                      <a:pt x="5" y="4"/>
                    </a:cubicBezTo>
                    <a:cubicBezTo>
                      <a:pt x="5" y="4"/>
                      <a:pt x="5" y="4"/>
                      <a:pt x="5" y="4"/>
                    </a:cubicBezTo>
                    <a:cubicBezTo>
                      <a:pt x="4" y="3"/>
                      <a:pt x="3" y="2"/>
                      <a:pt x="2" y="2"/>
                    </a:cubicBezTo>
                    <a:moveTo>
                      <a:pt x="2" y="1"/>
                    </a:moveTo>
                    <a:cubicBezTo>
                      <a:pt x="2" y="1"/>
                      <a:pt x="2" y="1"/>
                      <a:pt x="2" y="1"/>
                    </a:cubicBezTo>
                    <a:cubicBezTo>
                      <a:pt x="2" y="2"/>
                      <a:pt x="2" y="2"/>
                      <a:pt x="2" y="2"/>
                    </a:cubicBezTo>
                    <a:cubicBezTo>
                      <a:pt x="2" y="2"/>
                      <a:pt x="2" y="2"/>
                      <a:pt x="2" y="2"/>
                    </a:cubicBezTo>
                    <a:cubicBezTo>
                      <a:pt x="2" y="2"/>
                      <a:pt x="2" y="2"/>
                      <a:pt x="2" y="1"/>
                    </a:cubicBezTo>
                    <a:moveTo>
                      <a:pt x="2" y="1"/>
                    </a:moveTo>
                    <a:cubicBezTo>
                      <a:pt x="2" y="1"/>
                      <a:pt x="2" y="1"/>
                      <a:pt x="2" y="1"/>
                    </a:cubicBezTo>
                    <a:cubicBezTo>
                      <a:pt x="2" y="1"/>
                      <a:pt x="2" y="1"/>
                      <a:pt x="2" y="1"/>
                    </a:cubicBezTo>
                    <a:cubicBezTo>
                      <a:pt x="2" y="1"/>
                      <a:pt x="2" y="1"/>
                      <a:pt x="2" y="1"/>
                    </a:cubicBezTo>
                    <a:cubicBezTo>
                      <a:pt x="2" y="1"/>
                      <a:pt x="2" y="1"/>
                      <a:pt x="2" y="1"/>
                    </a:cubicBezTo>
                    <a:moveTo>
                      <a:pt x="2" y="1"/>
                    </a:moveTo>
                    <a:cubicBezTo>
                      <a:pt x="2" y="1"/>
                      <a:pt x="2" y="1"/>
                      <a:pt x="2" y="1"/>
                    </a:cubicBezTo>
                    <a:cubicBezTo>
                      <a:pt x="2" y="1"/>
                      <a:pt x="2" y="1"/>
                      <a:pt x="2" y="1"/>
                    </a:cubicBezTo>
                    <a:cubicBezTo>
                      <a:pt x="2" y="1"/>
                      <a:pt x="2" y="1"/>
                      <a:pt x="2" y="1"/>
                    </a:cubicBezTo>
                    <a:cubicBezTo>
                      <a:pt x="2" y="1"/>
                      <a:pt x="2" y="1"/>
                      <a:pt x="2" y="1"/>
                    </a:cubicBezTo>
                    <a:moveTo>
                      <a:pt x="1" y="0"/>
                    </a:moveTo>
                    <a:cubicBezTo>
                      <a:pt x="1" y="0"/>
                      <a:pt x="1" y="0"/>
                      <a:pt x="1" y="0"/>
                    </a:cubicBezTo>
                    <a:cubicBezTo>
                      <a:pt x="1" y="1"/>
                      <a:pt x="1" y="1"/>
                      <a:pt x="2" y="1"/>
                    </a:cubicBezTo>
                    <a:cubicBezTo>
                      <a:pt x="2" y="1"/>
                      <a:pt x="2" y="1"/>
                      <a:pt x="2" y="1"/>
                    </a:cubicBezTo>
                    <a:cubicBezTo>
                      <a:pt x="1" y="1"/>
                      <a:pt x="1" y="1"/>
                      <a:pt x="1" y="0"/>
                    </a:cubicBezTo>
                    <a:moveTo>
                      <a:pt x="0" y="0"/>
                    </a:moveTo>
                    <a:cubicBezTo>
                      <a:pt x="0" y="0"/>
                      <a:pt x="0" y="0"/>
                      <a:pt x="0" y="0"/>
                    </a:cubicBezTo>
                    <a:cubicBezTo>
                      <a:pt x="0" y="0"/>
                      <a:pt x="0" y="0"/>
                      <a:pt x="1" y="0"/>
                    </a:cubicBezTo>
                    <a:cubicBezTo>
                      <a:pt x="1" y="0"/>
                      <a:pt x="1" y="0"/>
                      <a:pt x="1" y="0"/>
                    </a:cubicBezTo>
                    <a:cubicBezTo>
                      <a:pt x="0" y="0"/>
                      <a:pt x="0" y="0"/>
                      <a:pt x="0" y="0"/>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E6FF"/>
                  </a:solidFill>
                  <a:effectLst/>
                  <a:uLnTx/>
                  <a:uFillTx/>
                  <a:latin typeface="Segoe UI"/>
                  <a:ea typeface="+mn-ea"/>
                  <a:cs typeface="+mn-cs"/>
                </a:endParaRPr>
              </a:p>
            </p:txBody>
          </p:sp>
          <p:sp>
            <p:nvSpPr>
              <p:cNvPr id="109" name="Freeform 399">
                <a:extLst>
                  <a:ext uri="{FF2B5EF4-FFF2-40B4-BE49-F238E27FC236}">
                    <a16:creationId xmlns:a16="http://schemas.microsoft.com/office/drawing/2014/main" id="{E06578DD-43DA-AC44-B122-BF6158695C53}"/>
                  </a:ext>
                </a:extLst>
              </p:cNvPr>
              <p:cNvSpPr>
                <a:spLocks/>
              </p:cNvSpPr>
              <p:nvPr/>
            </p:nvSpPr>
            <p:spPr bwMode="auto">
              <a:xfrm>
                <a:off x="386" y="3470"/>
                <a:ext cx="111" cy="168"/>
              </a:xfrm>
              <a:custGeom>
                <a:avLst/>
                <a:gdLst>
                  <a:gd name="T0" fmla="*/ 294 w 1874"/>
                  <a:gd name="T1" fmla="*/ 2841 h 2843"/>
                  <a:gd name="T2" fmla="*/ 308 w 1874"/>
                  <a:gd name="T3" fmla="*/ 2835 h 2843"/>
                  <a:gd name="T4" fmla="*/ 315 w 1874"/>
                  <a:gd name="T5" fmla="*/ 2832 h 2843"/>
                  <a:gd name="T6" fmla="*/ 329 w 1874"/>
                  <a:gd name="T7" fmla="*/ 2826 h 2843"/>
                  <a:gd name="T8" fmla="*/ 346 w 1874"/>
                  <a:gd name="T9" fmla="*/ 2819 h 2843"/>
                  <a:gd name="T10" fmla="*/ 359 w 1874"/>
                  <a:gd name="T11" fmla="*/ 2813 h 2843"/>
                  <a:gd name="T12" fmla="*/ 402 w 1874"/>
                  <a:gd name="T13" fmla="*/ 2795 h 2843"/>
                  <a:gd name="T14" fmla="*/ 421 w 1874"/>
                  <a:gd name="T15" fmla="*/ 2787 h 2843"/>
                  <a:gd name="T16" fmla="*/ 474 w 1874"/>
                  <a:gd name="T17" fmla="*/ 2764 h 2843"/>
                  <a:gd name="T18" fmla="*/ 534 w 1874"/>
                  <a:gd name="T19" fmla="*/ 2739 h 2843"/>
                  <a:gd name="T20" fmla="*/ 636 w 1874"/>
                  <a:gd name="T21" fmla="*/ 2695 h 2843"/>
                  <a:gd name="T22" fmla="*/ 703 w 1874"/>
                  <a:gd name="T23" fmla="*/ 2667 h 2843"/>
                  <a:gd name="T24" fmla="*/ 780 w 1874"/>
                  <a:gd name="T25" fmla="*/ 2634 h 2843"/>
                  <a:gd name="T26" fmla="*/ 874 w 1874"/>
                  <a:gd name="T27" fmla="*/ 2594 h 2843"/>
                  <a:gd name="T28" fmla="*/ 955 w 1874"/>
                  <a:gd name="T29" fmla="*/ 2560 h 2843"/>
                  <a:gd name="T30" fmla="*/ 1044 w 1874"/>
                  <a:gd name="T31" fmla="*/ 2522 h 2843"/>
                  <a:gd name="T32" fmla="*/ 1134 w 1874"/>
                  <a:gd name="T33" fmla="*/ 2484 h 2843"/>
                  <a:gd name="T34" fmla="*/ 1204 w 1874"/>
                  <a:gd name="T35" fmla="*/ 2454 h 2843"/>
                  <a:gd name="T36" fmla="*/ 1276 w 1874"/>
                  <a:gd name="T37" fmla="*/ 2423 h 2843"/>
                  <a:gd name="T38" fmla="*/ 1393 w 1874"/>
                  <a:gd name="T39" fmla="*/ 2373 h 2843"/>
                  <a:gd name="T40" fmla="*/ 1453 w 1874"/>
                  <a:gd name="T41" fmla="*/ 2348 h 2843"/>
                  <a:gd name="T42" fmla="*/ 1518 w 1874"/>
                  <a:gd name="T43" fmla="*/ 2320 h 2843"/>
                  <a:gd name="T44" fmla="*/ 1575 w 1874"/>
                  <a:gd name="T45" fmla="*/ 2296 h 2843"/>
                  <a:gd name="T46" fmla="*/ 1617 w 1874"/>
                  <a:gd name="T47" fmla="*/ 2278 h 2843"/>
                  <a:gd name="T48" fmla="*/ 1655 w 1874"/>
                  <a:gd name="T49" fmla="*/ 2262 h 2843"/>
                  <a:gd name="T50" fmla="*/ 1676 w 1874"/>
                  <a:gd name="T51" fmla="*/ 2253 h 2843"/>
                  <a:gd name="T52" fmla="*/ 1700 w 1874"/>
                  <a:gd name="T53" fmla="*/ 2243 h 2843"/>
                  <a:gd name="T54" fmla="*/ 1720 w 1874"/>
                  <a:gd name="T55" fmla="*/ 2234 h 2843"/>
                  <a:gd name="T56" fmla="*/ 1734 w 1874"/>
                  <a:gd name="T57" fmla="*/ 2228 h 2843"/>
                  <a:gd name="T58" fmla="*/ 1742 w 1874"/>
                  <a:gd name="T59" fmla="*/ 2225 h 2843"/>
                  <a:gd name="T60" fmla="*/ 1752 w 1874"/>
                  <a:gd name="T61" fmla="*/ 2220 h 2843"/>
                  <a:gd name="T62" fmla="*/ 1874 w 1874"/>
                  <a:gd name="T63" fmla="*/ 870 h 2843"/>
                  <a:gd name="T64" fmla="*/ 1873 w 1874"/>
                  <a:gd name="T65" fmla="*/ 869 h 2843"/>
                  <a:gd name="T66" fmla="*/ 1864 w 1874"/>
                  <a:gd name="T67" fmla="*/ 863 h 2843"/>
                  <a:gd name="T68" fmla="*/ 1860 w 1874"/>
                  <a:gd name="T69" fmla="*/ 861 h 2843"/>
                  <a:gd name="T70" fmla="*/ 1853 w 1874"/>
                  <a:gd name="T71" fmla="*/ 857 h 2843"/>
                  <a:gd name="T72" fmla="*/ 1845 w 1874"/>
                  <a:gd name="T73" fmla="*/ 851 h 2843"/>
                  <a:gd name="T74" fmla="*/ 1821 w 1874"/>
                  <a:gd name="T75" fmla="*/ 836 h 2843"/>
                  <a:gd name="T76" fmla="*/ 1800 w 1874"/>
                  <a:gd name="T77" fmla="*/ 822 h 2843"/>
                  <a:gd name="T78" fmla="*/ 1738 w 1874"/>
                  <a:gd name="T79" fmla="*/ 781 h 2843"/>
                  <a:gd name="T80" fmla="*/ 1704 w 1874"/>
                  <a:gd name="T81" fmla="*/ 760 h 2843"/>
                  <a:gd name="T82" fmla="*/ 1653 w 1874"/>
                  <a:gd name="T83" fmla="*/ 727 h 2843"/>
                  <a:gd name="T84" fmla="*/ 1571 w 1874"/>
                  <a:gd name="T85" fmla="*/ 673 h 2843"/>
                  <a:gd name="T86" fmla="*/ 1522 w 1874"/>
                  <a:gd name="T87" fmla="*/ 641 h 2843"/>
                  <a:gd name="T88" fmla="*/ 1439 w 1874"/>
                  <a:gd name="T89" fmla="*/ 587 h 2843"/>
                  <a:gd name="T90" fmla="*/ 1355 w 1874"/>
                  <a:gd name="T91" fmla="*/ 532 h 2843"/>
                  <a:gd name="T92" fmla="*/ 1270 w 1874"/>
                  <a:gd name="T93" fmla="*/ 477 h 2843"/>
                  <a:gd name="T94" fmla="*/ 1207 w 1874"/>
                  <a:gd name="T95" fmla="*/ 436 h 2843"/>
                  <a:gd name="T96" fmla="*/ 1147 w 1874"/>
                  <a:gd name="T97" fmla="*/ 397 h 2843"/>
                  <a:gd name="T98" fmla="*/ 1100 w 1874"/>
                  <a:gd name="T99" fmla="*/ 366 h 2843"/>
                  <a:gd name="T100" fmla="*/ 976 w 1874"/>
                  <a:gd name="T101" fmla="*/ 285 h 2843"/>
                  <a:gd name="T102" fmla="*/ 915 w 1874"/>
                  <a:gd name="T103" fmla="*/ 246 h 2843"/>
                  <a:gd name="T104" fmla="*/ 820 w 1874"/>
                  <a:gd name="T105" fmla="*/ 184 h 2843"/>
                  <a:gd name="T106" fmla="*/ 760 w 1874"/>
                  <a:gd name="T107" fmla="*/ 145 h 2843"/>
                  <a:gd name="T108" fmla="*/ 700 w 1874"/>
                  <a:gd name="T109" fmla="*/ 106 h 2843"/>
                  <a:gd name="T110" fmla="*/ 668 w 1874"/>
                  <a:gd name="T111" fmla="*/ 85 h 2843"/>
                  <a:gd name="T112" fmla="*/ 591 w 1874"/>
                  <a:gd name="T113" fmla="*/ 35 h 2843"/>
                  <a:gd name="T114" fmla="*/ 579 w 1874"/>
                  <a:gd name="T115" fmla="*/ 27 h 2843"/>
                  <a:gd name="T116" fmla="*/ 565 w 1874"/>
                  <a:gd name="T117" fmla="*/ 18 h 2843"/>
                  <a:gd name="T118" fmla="*/ 557 w 1874"/>
                  <a:gd name="T119" fmla="*/ 13 h 2843"/>
                  <a:gd name="T120" fmla="*/ 552 w 1874"/>
                  <a:gd name="T121" fmla="*/ 9 h 2843"/>
                  <a:gd name="T122" fmla="*/ 543 w 1874"/>
                  <a:gd name="T123" fmla="*/ 4 h 2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74" h="2843">
                    <a:moveTo>
                      <a:pt x="538" y="0"/>
                    </a:moveTo>
                    <a:cubicBezTo>
                      <a:pt x="538" y="0"/>
                      <a:pt x="538" y="0"/>
                      <a:pt x="538" y="0"/>
                    </a:cubicBezTo>
                    <a:cubicBezTo>
                      <a:pt x="387" y="232"/>
                      <a:pt x="270" y="473"/>
                      <a:pt x="187" y="718"/>
                    </a:cubicBezTo>
                    <a:cubicBezTo>
                      <a:pt x="42" y="1148"/>
                      <a:pt x="0" y="1593"/>
                      <a:pt x="63" y="2041"/>
                    </a:cubicBezTo>
                    <a:cubicBezTo>
                      <a:pt x="101" y="2309"/>
                      <a:pt x="176" y="2577"/>
                      <a:pt x="289" y="2843"/>
                    </a:cubicBezTo>
                    <a:cubicBezTo>
                      <a:pt x="289" y="2843"/>
                      <a:pt x="289" y="2843"/>
                      <a:pt x="289" y="2843"/>
                    </a:cubicBezTo>
                    <a:cubicBezTo>
                      <a:pt x="289" y="2843"/>
                      <a:pt x="289" y="2843"/>
                      <a:pt x="290" y="2843"/>
                    </a:cubicBezTo>
                    <a:cubicBezTo>
                      <a:pt x="290" y="2843"/>
                      <a:pt x="290" y="2843"/>
                      <a:pt x="290" y="2843"/>
                    </a:cubicBezTo>
                    <a:cubicBezTo>
                      <a:pt x="290" y="2843"/>
                      <a:pt x="290" y="2843"/>
                      <a:pt x="290" y="2843"/>
                    </a:cubicBezTo>
                    <a:cubicBezTo>
                      <a:pt x="290" y="2843"/>
                      <a:pt x="290" y="2843"/>
                      <a:pt x="290" y="2843"/>
                    </a:cubicBezTo>
                    <a:cubicBezTo>
                      <a:pt x="290" y="2843"/>
                      <a:pt x="290" y="2842"/>
                      <a:pt x="290" y="2842"/>
                    </a:cubicBezTo>
                    <a:cubicBezTo>
                      <a:pt x="290" y="2842"/>
                      <a:pt x="290" y="2842"/>
                      <a:pt x="290" y="2842"/>
                    </a:cubicBezTo>
                    <a:cubicBezTo>
                      <a:pt x="290" y="2842"/>
                      <a:pt x="290" y="2842"/>
                      <a:pt x="290" y="2842"/>
                    </a:cubicBezTo>
                    <a:cubicBezTo>
                      <a:pt x="290" y="2842"/>
                      <a:pt x="290" y="2842"/>
                      <a:pt x="290" y="2842"/>
                    </a:cubicBezTo>
                    <a:cubicBezTo>
                      <a:pt x="290" y="2842"/>
                      <a:pt x="290" y="2842"/>
                      <a:pt x="290" y="2842"/>
                    </a:cubicBezTo>
                    <a:cubicBezTo>
                      <a:pt x="290" y="2842"/>
                      <a:pt x="290" y="2842"/>
                      <a:pt x="290" y="2842"/>
                    </a:cubicBezTo>
                    <a:cubicBezTo>
                      <a:pt x="290" y="2842"/>
                      <a:pt x="290" y="2842"/>
                      <a:pt x="290" y="2842"/>
                    </a:cubicBezTo>
                    <a:cubicBezTo>
                      <a:pt x="290" y="2842"/>
                      <a:pt x="290" y="2842"/>
                      <a:pt x="290" y="2842"/>
                    </a:cubicBezTo>
                    <a:cubicBezTo>
                      <a:pt x="291" y="2842"/>
                      <a:pt x="291" y="2842"/>
                      <a:pt x="291" y="2842"/>
                    </a:cubicBezTo>
                    <a:cubicBezTo>
                      <a:pt x="291" y="2842"/>
                      <a:pt x="291" y="2842"/>
                      <a:pt x="291" y="2842"/>
                    </a:cubicBezTo>
                    <a:cubicBezTo>
                      <a:pt x="291" y="2842"/>
                      <a:pt x="291" y="2842"/>
                      <a:pt x="291" y="2842"/>
                    </a:cubicBezTo>
                    <a:cubicBezTo>
                      <a:pt x="291" y="2842"/>
                      <a:pt x="291" y="2842"/>
                      <a:pt x="291" y="2842"/>
                    </a:cubicBezTo>
                    <a:cubicBezTo>
                      <a:pt x="291" y="2842"/>
                      <a:pt x="291" y="2842"/>
                      <a:pt x="292" y="2842"/>
                    </a:cubicBezTo>
                    <a:cubicBezTo>
                      <a:pt x="292" y="2842"/>
                      <a:pt x="292" y="2842"/>
                      <a:pt x="292" y="2842"/>
                    </a:cubicBezTo>
                    <a:cubicBezTo>
                      <a:pt x="292" y="2842"/>
                      <a:pt x="292" y="2842"/>
                      <a:pt x="292" y="2842"/>
                    </a:cubicBezTo>
                    <a:cubicBezTo>
                      <a:pt x="292" y="2842"/>
                      <a:pt x="292" y="2842"/>
                      <a:pt x="292" y="2842"/>
                    </a:cubicBezTo>
                    <a:cubicBezTo>
                      <a:pt x="292" y="2842"/>
                      <a:pt x="292" y="2841"/>
                      <a:pt x="293" y="2841"/>
                    </a:cubicBezTo>
                    <a:cubicBezTo>
                      <a:pt x="293" y="2841"/>
                      <a:pt x="293" y="2841"/>
                      <a:pt x="293" y="2841"/>
                    </a:cubicBezTo>
                    <a:cubicBezTo>
                      <a:pt x="293" y="2841"/>
                      <a:pt x="293" y="2841"/>
                      <a:pt x="293" y="2841"/>
                    </a:cubicBezTo>
                    <a:cubicBezTo>
                      <a:pt x="293" y="2841"/>
                      <a:pt x="293" y="2841"/>
                      <a:pt x="293" y="2841"/>
                    </a:cubicBezTo>
                    <a:cubicBezTo>
                      <a:pt x="293" y="2841"/>
                      <a:pt x="293" y="2841"/>
                      <a:pt x="293" y="2841"/>
                    </a:cubicBezTo>
                    <a:cubicBezTo>
                      <a:pt x="293" y="2841"/>
                      <a:pt x="293" y="2841"/>
                      <a:pt x="293" y="2841"/>
                    </a:cubicBezTo>
                    <a:cubicBezTo>
                      <a:pt x="293" y="2841"/>
                      <a:pt x="293" y="2841"/>
                      <a:pt x="293" y="2841"/>
                    </a:cubicBezTo>
                    <a:cubicBezTo>
                      <a:pt x="293" y="2841"/>
                      <a:pt x="293" y="2841"/>
                      <a:pt x="293" y="2841"/>
                    </a:cubicBezTo>
                    <a:cubicBezTo>
                      <a:pt x="293" y="2841"/>
                      <a:pt x="294" y="2841"/>
                      <a:pt x="294" y="2841"/>
                    </a:cubicBezTo>
                    <a:cubicBezTo>
                      <a:pt x="294" y="2841"/>
                      <a:pt x="294" y="2841"/>
                      <a:pt x="294" y="2841"/>
                    </a:cubicBezTo>
                    <a:cubicBezTo>
                      <a:pt x="294" y="2841"/>
                      <a:pt x="294" y="2841"/>
                      <a:pt x="294" y="2841"/>
                    </a:cubicBezTo>
                    <a:cubicBezTo>
                      <a:pt x="294" y="2841"/>
                      <a:pt x="294" y="2841"/>
                      <a:pt x="294" y="2841"/>
                    </a:cubicBezTo>
                    <a:cubicBezTo>
                      <a:pt x="294" y="2841"/>
                      <a:pt x="294" y="2841"/>
                      <a:pt x="294" y="2841"/>
                    </a:cubicBezTo>
                    <a:cubicBezTo>
                      <a:pt x="294" y="2841"/>
                      <a:pt x="294" y="2841"/>
                      <a:pt x="294" y="2841"/>
                    </a:cubicBezTo>
                    <a:cubicBezTo>
                      <a:pt x="294" y="2841"/>
                      <a:pt x="294" y="2841"/>
                      <a:pt x="294" y="2841"/>
                    </a:cubicBezTo>
                    <a:cubicBezTo>
                      <a:pt x="295" y="2841"/>
                      <a:pt x="295" y="2841"/>
                      <a:pt x="295" y="2841"/>
                    </a:cubicBezTo>
                    <a:cubicBezTo>
                      <a:pt x="295" y="2841"/>
                      <a:pt x="295" y="2840"/>
                      <a:pt x="295" y="2840"/>
                    </a:cubicBezTo>
                    <a:cubicBezTo>
                      <a:pt x="295" y="2840"/>
                      <a:pt x="295" y="2840"/>
                      <a:pt x="295" y="2840"/>
                    </a:cubicBezTo>
                    <a:cubicBezTo>
                      <a:pt x="295" y="2840"/>
                      <a:pt x="295" y="2840"/>
                      <a:pt x="295" y="2840"/>
                    </a:cubicBezTo>
                    <a:cubicBezTo>
                      <a:pt x="295" y="2840"/>
                      <a:pt x="295" y="2840"/>
                      <a:pt x="295" y="2840"/>
                    </a:cubicBezTo>
                    <a:cubicBezTo>
                      <a:pt x="295" y="2840"/>
                      <a:pt x="296" y="2840"/>
                      <a:pt x="296" y="2840"/>
                    </a:cubicBezTo>
                    <a:cubicBezTo>
                      <a:pt x="296" y="2840"/>
                      <a:pt x="296" y="2840"/>
                      <a:pt x="296" y="2840"/>
                    </a:cubicBezTo>
                    <a:cubicBezTo>
                      <a:pt x="297" y="2840"/>
                      <a:pt x="297" y="2839"/>
                      <a:pt x="298" y="2839"/>
                    </a:cubicBezTo>
                    <a:cubicBezTo>
                      <a:pt x="298" y="2839"/>
                      <a:pt x="298" y="2839"/>
                      <a:pt x="298" y="2839"/>
                    </a:cubicBezTo>
                    <a:cubicBezTo>
                      <a:pt x="298" y="2839"/>
                      <a:pt x="298" y="2839"/>
                      <a:pt x="298" y="2839"/>
                    </a:cubicBezTo>
                    <a:cubicBezTo>
                      <a:pt x="298" y="2839"/>
                      <a:pt x="298" y="2839"/>
                      <a:pt x="298" y="2839"/>
                    </a:cubicBezTo>
                    <a:cubicBezTo>
                      <a:pt x="298" y="2839"/>
                      <a:pt x="298" y="2839"/>
                      <a:pt x="298" y="2839"/>
                    </a:cubicBezTo>
                    <a:cubicBezTo>
                      <a:pt x="298" y="2839"/>
                      <a:pt x="298" y="2839"/>
                      <a:pt x="298" y="2839"/>
                    </a:cubicBezTo>
                    <a:cubicBezTo>
                      <a:pt x="298" y="2839"/>
                      <a:pt x="299" y="2839"/>
                      <a:pt x="299" y="2839"/>
                    </a:cubicBezTo>
                    <a:cubicBezTo>
                      <a:pt x="299" y="2839"/>
                      <a:pt x="299" y="2839"/>
                      <a:pt x="299" y="2839"/>
                    </a:cubicBezTo>
                    <a:cubicBezTo>
                      <a:pt x="299" y="2839"/>
                      <a:pt x="299" y="2839"/>
                      <a:pt x="299" y="2839"/>
                    </a:cubicBezTo>
                    <a:cubicBezTo>
                      <a:pt x="299" y="2839"/>
                      <a:pt x="299" y="2839"/>
                      <a:pt x="299" y="2839"/>
                    </a:cubicBezTo>
                    <a:cubicBezTo>
                      <a:pt x="299" y="2839"/>
                      <a:pt x="299" y="2838"/>
                      <a:pt x="299" y="2838"/>
                    </a:cubicBezTo>
                    <a:cubicBezTo>
                      <a:pt x="299" y="2838"/>
                      <a:pt x="299" y="2838"/>
                      <a:pt x="299" y="2838"/>
                    </a:cubicBezTo>
                    <a:cubicBezTo>
                      <a:pt x="299" y="2838"/>
                      <a:pt x="299" y="2838"/>
                      <a:pt x="299" y="2838"/>
                    </a:cubicBezTo>
                    <a:cubicBezTo>
                      <a:pt x="300" y="2838"/>
                      <a:pt x="300" y="2838"/>
                      <a:pt x="300" y="2838"/>
                    </a:cubicBezTo>
                    <a:cubicBezTo>
                      <a:pt x="300" y="2838"/>
                      <a:pt x="300" y="2838"/>
                      <a:pt x="300" y="2838"/>
                    </a:cubicBezTo>
                    <a:cubicBezTo>
                      <a:pt x="300" y="2838"/>
                      <a:pt x="300" y="2838"/>
                      <a:pt x="300" y="2838"/>
                    </a:cubicBezTo>
                    <a:cubicBezTo>
                      <a:pt x="300" y="2838"/>
                      <a:pt x="300" y="2838"/>
                      <a:pt x="300" y="2838"/>
                    </a:cubicBezTo>
                    <a:cubicBezTo>
                      <a:pt x="300" y="2838"/>
                      <a:pt x="300" y="2838"/>
                      <a:pt x="300" y="2838"/>
                    </a:cubicBezTo>
                    <a:cubicBezTo>
                      <a:pt x="300" y="2838"/>
                      <a:pt x="300" y="2838"/>
                      <a:pt x="300" y="2838"/>
                    </a:cubicBezTo>
                    <a:cubicBezTo>
                      <a:pt x="300" y="2838"/>
                      <a:pt x="300" y="2838"/>
                      <a:pt x="300" y="2838"/>
                    </a:cubicBezTo>
                    <a:cubicBezTo>
                      <a:pt x="300" y="2838"/>
                      <a:pt x="300" y="2838"/>
                      <a:pt x="300" y="2838"/>
                    </a:cubicBezTo>
                    <a:cubicBezTo>
                      <a:pt x="300" y="2838"/>
                      <a:pt x="300" y="2838"/>
                      <a:pt x="300" y="2838"/>
                    </a:cubicBezTo>
                    <a:cubicBezTo>
                      <a:pt x="300" y="2838"/>
                      <a:pt x="300" y="2838"/>
                      <a:pt x="301" y="2838"/>
                    </a:cubicBezTo>
                    <a:cubicBezTo>
                      <a:pt x="301" y="2838"/>
                      <a:pt x="301" y="2838"/>
                      <a:pt x="301" y="2838"/>
                    </a:cubicBezTo>
                    <a:cubicBezTo>
                      <a:pt x="301" y="2838"/>
                      <a:pt x="301" y="2838"/>
                      <a:pt x="301" y="2838"/>
                    </a:cubicBezTo>
                    <a:cubicBezTo>
                      <a:pt x="301" y="2838"/>
                      <a:pt x="301" y="2838"/>
                      <a:pt x="301" y="2838"/>
                    </a:cubicBezTo>
                    <a:cubicBezTo>
                      <a:pt x="303" y="2837"/>
                      <a:pt x="305" y="2836"/>
                      <a:pt x="307" y="2835"/>
                    </a:cubicBezTo>
                    <a:cubicBezTo>
                      <a:pt x="307" y="2835"/>
                      <a:pt x="307" y="2835"/>
                      <a:pt x="307" y="2835"/>
                    </a:cubicBezTo>
                    <a:cubicBezTo>
                      <a:pt x="307" y="2835"/>
                      <a:pt x="308" y="2835"/>
                      <a:pt x="308" y="2835"/>
                    </a:cubicBezTo>
                    <a:cubicBezTo>
                      <a:pt x="308" y="2835"/>
                      <a:pt x="308" y="2835"/>
                      <a:pt x="308" y="2835"/>
                    </a:cubicBezTo>
                    <a:cubicBezTo>
                      <a:pt x="308" y="2835"/>
                      <a:pt x="308" y="2835"/>
                      <a:pt x="308" y="2835"/>
                    </a:cubicBezTo>
                    <a:cubicBezTo>
                      <a:pt x="308" y="2835"/>
                      <a:pt x="308" y="2835"/>
                      <a:pt x="308" y="2835"/>
                    </a:cubicBezTo>
                    <a:cubicBezTo>
                      <a:pt x="308" y="2835"/>
                      <a:pt x="308" y="2835"/>
                      <a:pt x="308" y="2835"/>
                    </a:cubicBezTo>
                    <a:cubicBezTo>
                      <a:pt x="308" y="2835"/>
                      <a:pt x="308" y="2835"/>
                      <a:pt x="308" y="2835"/>
                    </a:cubicBezTo>
                    <a:cubicBezTo>
                      <a:pt x="309" y="2835"/>
                      <a:pt x="309" y="2834"/>
                      <a:pt x="309" y="2834"/>
                    </a:cubicBezTo>
                    <a:cubicBezTo>
                      <a:pt x="309" y="2834"/>
                      <a:pt x="309" y="2834"/>
                      <a:pt x="309" y="2834"/>
                    </a:cubicBezTo>
                    <a:cubicBezTo>
                      <a:pt x="309" y="2834"/>
                      <a:pt x="309" y="2834"/>
                      <a:pt x="309" y="2834"/>
                    </a:cubicBezTo>
                    <a:cubicBezTo>
                      <a:pt x="310" y="2834"/>
                      <a:pt x="310" y="2834"/>
                      <a:pt x="310" y="2834"/>
                    </a:cubicBezTo>
                    <a:cubicBezTo>
                      <a:pt x="310" y="2834"/>
                      <a:pt x="310" y="2834"/>
                      <a:pt x="310" y="2834"/>
                    </a:cubicBezTo>
                    <a:cubicBezTo>
                      <a:pt x="310" y="2834"/>
                      <a:pt x="310" y="2834"/>
                      <a:pt x="310" y="2834"/>
                    </a:cubicBezTo>
                    <a:cubicBezTo>
                      <a:pt x="310" y="2834"/>
                      <a:pt x="310" y="2834"/>
                      <a:pt x="311" y="2834"/>
                    </a:cubicBezTo>
                    <a:cubicBezTo>
                      <a:pt x="311" y="2834"/>
                      <a:pt x="311" y="2834"/>
                      <a:pt x="311" y="2834"/>
                    </a:cubicBezTo>
                    <a:cubicBezTo>
                      <a:pt x="311" y="2834"/>
                      <a:pt x="311" y="2834"/>
                      <a:pt x="311" y="2833"/>
                    </a:cubicBezTo>
                    <a:cubicBezTo>
                      <a:pt x="311" y="2833"/>
                      <a:pt x="311" y="2833"/>
                      <a:pt x="311" y="2833"/>
                    </a:cubicBezTo>
                    <a:cubicBezTo>
                      <a:pt x="311" y="2833"/>
                      <a:pt x="311" y="2833"/>
                      <a:pt x="311" y="2833"/>
                    </a:cubicBezTo>
                    <a:cubicBezTo>
                      <a:pt x="311" y="2833"/>
                      <a:pt x="311" y="2833"/>
                      <a:pt x="311" y="2833"/>
                    </a:cubicBezTo>
                    <a:cubicBezTo>
                      <a:pt x="311" y="2833"/>
                      <a:pt x="311" y="2833"/>
                      <a:pt x="312" y="2833"/>
                    </a:cubicBezTo>
                    <a:cubicBezTo>
                      <a:pt x="312" y="2833"/>
                      <a:pt x="312" y="2833"/>
                      <a:pt x="312" y="2833"/>
                    </a:cubicBezTo>
                    <a:cubicBezTo>
                      <a:pt x="312" y="2833"/>
                      <a:pt x="312" y="2833"/>
                      <a:pt x="312" y="2833"/>
                    </a:cubicBezTo>
                    <a:cubicBezTo>
                      <a:pt x="312" y="2833"/>
                      <a:pt x="312" y="2833"/>
                      <a:pt x="312" y="2833"/>
                    </a:cubicBezTo>
                    <a:cubicBezTo>
                      <a:pt x="312" y="2833"/>
                      <a:pt x="312" y="2833"/>
                      <a:pt x="312" y="2833"/>
                    </a:cubicBezTo>
                    <a:cubicBezTo>
                      <a:pt x="312" y="2833"/>
                      <a:pt x="312" y="2833"/>
                      <a:pt x="312" y="2833"/>
                    </a:cubicBezTo>
                    <a:cubicBezTo>
                      <a:pt x="312" y="2833"/>
                      <a:pt x="312" y="2833"/>
                      <a:pt x="312" y="2833"/>
                    </a:cubicBezTo>
                    <a:cubicBezTo>
                      <a:pt x="312" y="2833"/>
                      <a:pt x="312" y="2833"/>
                      <a:pt x="312" y="2833"/>
                    </a:cubicBezTo>
                    <a:cubicBezTo>
                      <a:pt x="312" y="2833"/>
                      <a:pt x="312" y="2833"/>
                      <a:pt x="313" y="2833"/>
                    </a:cubicBezTo>
                    <a:cubicBezTo>
                      <a:pt x="313" y="2833"/>
                      <a:pt x="313" y="2833"/>
                      <a:pt x="313" y="2833"/>
                    </a:cubicBezTo>
                    <a:cubicBezTo>
                      <a:pt x="313" y="2833"/>
                      <a:pt x="313" y="2833"/>
                      <a:pt x="313" y="2833"/>
                    </a:cubicBezTo>
                    <a:cubicBezTo>
                      <a:pt x="313" y="2833"/>
                      <a:pt x="313" y="2833"/>
                      <a:pt x="313" y="2833"/>
                    </a:cubicBezTo>
                    <a:cubicBezTo>
                      <a:pt x="313" y="2833"/>
                      <a:pt x="313" y="2833"/>
                      <a:pt x="313" y="2833"/>
                    </a:cubicBezTo>
                    <a:cubicBezTo>
                      <a:pt x="313" y="2833"/>
                      <a:pt x="313" y="2833"/>
                      <a:pt x="313" y="2833"/>
                    </a:cubicBezTo>
                    <a:cubicBezTo>
                      <a:pt x="313" y="2833"/>
                      <a:pt x="313" y="2833"/>
                      <a:pt x="313" y="2833"/>
                    </a:cubicBezTo>
                    <a:cubicBezTo>
                      <a:pt x="313" y="2833"/>
                      <a:pt x="313" y="2833"/>
                      <a:pt x="313" y="2833"/>
                    </a:cubicBezTo>
                    <a:cubicBezTo>
                      <a:pt x="313" y="2833"/>
                      <a:pt x="313" y="2833"/>
                      <a:pt x="313" y="2833"/>
                    </a:cubicBezTo>
                    <a:cubicBezTo>
                      <a:pt x="313" y="2832"/>
                      <a:pt x="313" y="2833"/>
                      <a:pt x="313" y="2832"/>
                    </a:cubicBezTo>
                    <a:cubicBezTo>
                      <a:pt x="313" y="2832"/>
                      <a:pt x="313" y="2832"/>
                      <a:pt x="314" y="2832"/>
                    </a:cubicBezTo>
                    <a:cubicBezTo>
                      <a:pt x="314" y="2832"/>
                      <a:pt x="314" y="2832"/>
                      <a:pt x="314" y="2832"/>
                    </a:cubicBezTo>
                    <a:cubicBezTo>
                      <a:pt x="314" y="2832"/>
                      <a:pt x="314" y="2832"/>
                      <a:pt x="314" y="2832"/>
                    </a:cubicBezTo>
                    <a:cubicBezTo>
                      <a:pt x="314" y="2832"/>
                      <a:pt x="314" y="2832"/>
                      <a:pt x="314" y="2832"/>
                    </a:cubicBezTo>
                    <a:cubicBezTo>
                      <a:pt x="314" y="2832"/>
                      <a:pt x="315" y="2832"/>
                      <a:pt x="315" y="2832"/>
                    </a:cubicBezTo>
                    <a:cubicBezTo>
                      <a:pt x="315" y="2832"/>
                      <a:pt x="315" y="2832"/>
                      <a:pt x="315" y="2832"/>
                    </a:cubicBezTo>
                    <a:cubicBezTo>
                      <a:pt x="315" y="2832"/>
                      <a:pt x="315" y="2832"/>
                      <a:pt x="315" y="2832"/>
                    </a:cubicBezTo>
                    <a:cubicBezTo>
                      <a:pt x="315" y="2832"/>
                      <a:pt x="315" y="2832"/>
                      <a:pt x="315" y="2832"/>
                    </a:cubicBezTo>
                    <a:cubicBezTo>
                      <a:pt x="315" y="2832"/>
                      <a:pt x="315" y="2832"/>
                      <a:pt x="315" y="2832"/>
                    </a:cubicBezTo>
                    <a:cubicBezTo>
                      <a:pt x="316" y="2832"/>
                      <a:pt x="316" y="2832"/>
                      <a:pt x="316" y="2832"/>
                    </a:cubicBezTo>
                    <a:cubicBezTo>
                      <a:pt x="316" y="2832"/>
                      <a:pt x="316" y="2831"/>
                      <a:pt x="316" y="2831"/>
                    </a:cubicBezTo>
                    <a:cubicBezTo>
                      <a:pt x="316" y="2831"/>
                      <a:pt x="316" y="2831"/>
                      <a:pt x="316" y="2831"/>
                    </a:cubicBezTo>
                    <a:cubicBezTo>
                      <a:pt x="316" y="2831"/>
                      <a:pt x="316" y="2831"/>
                      <a:pt x="316" y="2831"/>
                    </a:cubicBezTo>
                    <a:cubicBezTo>
                      <a:pt x="316" y="2831"/>
                      <a:pt x="316" y="2831"/>
                      <a:pt x="316" y="2831"/>
                    </a:cubicBezTo>
                    <a:cubicBezTo>
                      <a:pt x="316" y="2831"/>
                      <a:pt x="316" y="2831"/>
                      <a:pt x="316" y="2831"/>
                    </a:cubicBezTo>
                    <a:cubicBezTo>
                      <a:pt x="316" y="2831"/>
                      <a:pt x="316" y="2831"/>
                      <a:pt x="316" y="2831"/>
                    </a:cubicBezTo>
                    <a:cubicBezTo>
                      <a:pt x="316" y="2831"/>
                      <a:pt x="317" y="2831"/>
                      <a:pt x="317" y="2831"/>
                    </a:cubicBezTo>
                    <a:cubicBezTo>
                      <a:pt x="317" y="2831"/>
                      <a:pt x="317" y="2831"/>
                      <a:pt x="317" y="2831"/>
                    </a:cubicBezTo>
                    <a:cubicBezTo>
                      <a:pt x="317" y="2831"/>
                      <a:pt x="317" y="2831"/>
                      <a:pt x="317" y="2831"/>
                    </a:cubicBezTo>
                    <a:cubicBezTo>
                      <a:pt x="318" y="2831"/>
                      <a:pt x="318" y="2830"/>
                      <a:pt x="319" y="2830"/>
                    </a:cubicBezTo>
                    <a:cubicBezTo>
                      <a:pt x="319" y="2830"/>
                      <a:pt x="319" y="2830"/>
                      <a:pt x="319" y="2830"/>
                    </a:cubicBezTo>
                    <a:cubicBezTo>
                      <a:pt x="319" y="2830"/>
                      <a:pt x="319" y="2830"/>
                      <a:pt x="319" y="2830"/>
                    </a:cubicBezTo>
                    <a:cubicBezTo>
                      <a:pt x="319" y="2830"/>
                      <a:pt x="320" y="2830"/>
                      <a:pt x="320" y="2830"/>
                    </a:cubicBezTo>
                    <a:cubicBezTo>
                      <a:pt x="320" y="2830"/>
                      <a:pt x="321" y="2829"/>
                      <a:pt x="322" y="2829"/>
                    </a:cubicBezTo>
                    <a:cubicBezTo>
                      <a:pt x="322" y="2829"/>
                      <a:pt x="322" y="2829"/>
                      <a:pt x="322" y="2829"/>
                    </a:cubicBezTo>
                    <a:cubicBezTo>
                      <a:pt x="322" y="2829"/>
                      <a:pt x="322" y="2829"/>
                      <a:pt x="323" y="2829"/>
                    </a:cubicBezTo>
                    <a:cubicBezTo>
                      <a:pt x="323" y="2829"/>
                      <a:pt x="323" y="2829"/>
                      <a:pt x="323" y="2829"/>
                    </a:cubicBezTo>
                    <a:cubicBezTo>
                      <a:pt x="323" y="2828"/>
                      <a:pt x="323" y="2828"/>
                      <a:pt x="323" y="2828"/>
                    </a:cubicBezTo>
                    <a:cubicBezTo>
                      <a:pt x="323" y="2828"/>
                      <a:pt x="324" y="2828"/>
                      <a:pt x="324" y="2828"/>
                    </a:cubicBezTo>
                    <a:cubicBezTo>
                      <a:pt x="324" y="2828"/>
                      <a:pt x="324" y="2828"/>
                      <a:pt x="324" y="2828"/>
                    </a:cubicBezTo>
                    <a:cubicBezTo>
                      <a:pt x="325" y="2828"/>
                      <a:pt x="325" y="2828"/>
                      <a:pt x="326" y="2827"/>
                    </a:cubicBezTo>
                    <a:cubicBezTo>
                      <a:pt x="326" y="2827"/>
                      <a:pt x="325" y="2827"/>
                      <a:pt x="326" y="2827"/>
                    </a:cubicBezTo>
                    <a:cubicBezTo>
                      <a:pt x="326" y="2827"/>
                      <a:pt x="326" y="2827"/>
                      <a:pt x="326" y="2827"/>
                    </a:cubicBezTo>
                    <a:cubicBezTo>
                      <a:pt x="326" y="2827"/>
                      <a:pt x="326" y="2827"/>
                      <a:pt x="326" y="2827"/>
                    </a:cubicBezTo>
                    <a:cubicBezTo>
                      <a:pt x="326" y="2827"/>
                      <a:pt x="327" y="2827"/>
                      <a:pt x="327" y="2827"/>
                    </a:cubicBezTo>
                    <a:cubicBezTo>
                      <a:pt x="327" y="2827"/>
                      <a:pt x="327" y="2827"/>
                      <a:pt x="327" y="2827"/>
                    </a:cubicBezTo>
                    <a:cubicBezTo>
                      <a:pt x="327" y="2827"/>
                      <a:pt x="327" y="2827"/>
                      <a:pt x="327" y="2827"/>
                    </a:cubicBezTo>
                    <a:cubicBezTo>
                      <a:pt x="327" y="2827"/>
                      <a:pt x="327" y="2827"/>
                      <a:pt x="328" y="2826"/>
                    </a:cubicBezTo>
                    <a:cubicBezTo>
                      <a:pt x="328" y="2826"/>
                      <a:pt x="328" y="2826"/>
                      <a:pt x="328" y="2826"/>
                    </a:cubicBezTo>
                    <a:cubicBezTo>
                      <a:pt x="328" y="2826"/>
                      <a:pt x="328" y="2826"/>
                      <a:pt x="328" y="2826"/>
                    </a:cubicBezTo>
                    <a:cubicBezTo>
                      <a:pt x="328" y="2826"/>
                      <a:pt x="328" y="2826"/>
                      <a:pt x="329" y="2826"/>
                    </a:cubicBezTo>
                    <a:cubicBezTo>
                      <a:pt x="329" y="2826"/>
                      <a:pt x="329" y="2826"/>
                      <a:pt x="329" y="2826"/>
                    </a:cubicBezTo>
                    <a:cubicBezTo>
                      <a:pt x="329" y="2826"/>
                      <a:pt x="329" y="2826"/>
                      <a:pt x="329" y="2826"/>
                    </a:cubicBezTo>
                    <a:cubicBezTo>
                      <a:pt x="329" y="2826"/>
                      <a:pt x="329" y="2826"/>
                      <a:pt x="329" y="2826"/>
                    </a:cubicBezTo>
                    <a:cubicBezTo>
                      <a:pt x="329" y="2826"/>
                      <a:pt x="329" y="2826"/>
                      <a:pt x="329" y="2826"/>
                    </a:cubicBezTo>
                    <a:cubicBezTo>
                      <a:pt x="330" y="2826"/>
                      <a:pt x="330" y="2825"/>
                      <a:pt x="330" y="2825"/>
                    </a:cubicBezTo>
                    <a:cubicBezTo>
                      <a:pt x="330" y="2825"/>
                      <a:pt x="330" y="2825"/>
                      <a:pt x="331" y="2825"/>
                    </a:cubicBezTo>
                    <a:cubicBezTo>
                      <a:pt x="331" y="2825"/>
                      <a:pt x="331" y="2825"/>
                      <a:pt x="331" y="2825"/>
                    </a:cubicBezTo>
                    <a:cubicBezTo>
                      <a:pt x="331" y="2825"/>
                      <a:pt x="331" y="2825"/>
                      <a:pt x="331" y="2825"/>
                    </a:cubicBezTo>
                    <a:cubicBezTo>
                      <a:pt x="331" y="2825"/>
                      <a:pt x="331" y="2825"/>
                      <a:pt x="331" y="2825"/>
                    </a:cubicBezTo>
                    <a:cubicBezTo>
                      <a:pt x="331" y="2825"/>
                      <a:pt x="332" y="2825"/>
                      <a:pt x="332" y="2825"/>
                    </a:cubicBezTo>
                    <a:cubicBezTo>
                      <a:pt x="332" y="2825"/>
                      <a:pt x="332" y="2825"/>
                      <a:pt x="332" y="2825"/>
                    </a:cubicBezTo>
                    <a:cubicBezTo>
                      <a:pt x="332" y="2825"/>
                      <a:pt x="332" y="2825"/>
                      <a:pt x="332" y="2825"/>
                    </a:cubicBezTo>
                    <a:cubicBezTo>
                      <a:pt x="332" y="2824"/>
                      <a:pt x="333" y="2824"/>
                      <a:pt x="333" y="2824"/>
                    </a:cubicBezTo>
                    <a:cubicBezTo>
                      <a:pt x="333" y="2824"/>
                      <a:pt x="333" y="2824"/>
                      <a:pt x="333" y="2824"/>
                    </a:cubicBezTo>
                    <a:cubicBezTo>
                      <a:pt x="334" y="2824"/>
                      <a:pt x="334" y="2824"/>
                      <a:pt x="335" y="2823"/>
                    </a:cubicBezTo>
                    <a:cubicBezTo>
                      <a:pt x="335" y="2823"/>
                      <a:pt x="335" y="2823"/>
                      <a:pt x="335" y="2823"/>
                    </a:cubicBezTo>
                    <a:cubicBezTo>
                      <a:pt x="335" y="2823"/>
                      <a:pt x="335" y="2823"/>
                      <a:pt x="336" y="2823"/>
                    </a:cubicBezTo>
                    <a:cubicBezTo>
                      <a:pt x="336" y="2823"/>
                      <a:pt x="336" y="2823"/>
                      <a:pt x="336" y="2823"/>
                    </a:cubicBezTo>
                    <a:cubicBezTo>
                      <a:pt x="337" y="2823"/>
                      <a:pt x="338" y="2822"/>
                      <a:pt x="339" y="2822"/>
                    </a:cubicBezTo>
                    <a:cubicBezTo>
                      <a:pt x="339" y="2822"/>
                      <a:pt x="339" y="2822"/>
                      <a:pt x="339" y="2822"/>
                    </a:cubicBezTo>
                    <a:cubicBezTo>
                      <a:pt x="339" y="2822"/>
                      <a:pt x="339" y="2822"/>
                      <a:pt x="339" y="2822"/>
                    </a:cubicBezTo>
                    <a:cubicBezTo>
                      <a:pt x="339" y="2822"/>
                      <a:pt x="339" y="2822"/>
                      <a:pt x="339" y="2822"/>
                    </a:cubicBezTo>
                    <a:cubicBezTo>
                      <a:pt x="339" y="2822"/>
                      <a:pt x="339" y="2822"/>
                      <a:pt x="339" y="2822"/>
                    </a:cubicBezTo>
                    <a:cubicBezTo>
                      <a:pt x="339" y="2822"/>
                      <a:pt x="339" y="2822"/>
                      <a:pt x="339" y="2822"/>
                    </a:cubicBezTo>
                    <a:cubicBezTo>
                      <a:pt x="339" y="2822"/>
                      <a:pt x="339" y="2822"/>
                      <a:pt x="339" y="2822"/>
                    </a:cubicBezTo>
                    <a:cubicBezTo>
                      <a:pt x="339" y="2821"/>
                      <a:pt x="339" y="2821"/>
                      <a:pt x="339" y="2821"/>
                    </a:cubicBezTo>
                    <a:cubicBezTo>
                      <a:pt x="340" y="2821"/>
                      <a:pt x="341" y="2821"/>
                      <a:pt x="342" y="2821"/>
                    </a:cubicBezTo>
                    <a:cubicBezTo>
                      <a:pt x="342" y="2821"/>
                      <a:pt x="342" y="2821"/>
                      <a:pt x="342" y="2821"/>
                    </a:cubicBezTo>
                    <a:cubicBezTo>
                      <a:pt x="342" y="2820"/>
                      <a:pt x="342" y="2820"/>
                      <a:pt x="343" y="2820"/>
                    </a:cubicBezTo>
                    <a:cubicBezTo>
                      <a:pt x="343" y="2820"/>
                      <a:pt x="343" y="2820"/>
                      <a:pt x="343" y="2820"/>
                    </a:cubicBezTo>
                    <a:cubicBezTo>
                      <a:pt x="343" y="2820"/>
                      <a:pt x="343" y="2820"/>
                      <a:pt x="343" y="2820"/>
                    </a:cubicBezTo>
                    <a:cubicBezTo>
                      <a:pt x="343" y="2820"/>
                      <a:pt x="343" y="2820"/>
                      <a:pt x="343" y="2820"/>
                    </a:cubicBezTo>
                    <a:cubicBezTo>
                      <a:pt x="343" y="2820"/>
                      <a:pt x="343" y="2820"/>
                      <a:pt x="343" y="2820"/>
                    </a:cubicBezTo>
                    <a:cubicBezTo>
                      <a:pt x="343" y="2820"/>
                      <a:pt x="343" y="2820"/>
                      <a:pt x="344" y="2820"/>
                    </a:cubicBezTo>
                    <a:cubicBezTo>
                      <a:pt x="344" y="2820"/>
                      <a:pt x="344" y="2820"/>
                      <a:pt x="344" y="2820"/>
                    </a:cubicBezTo>
                    <a:cubicBezTo>
                      <a:pt x="344" y="2820"/>
                      <a:pt x="344" y="2820"/>
                      <a:pt x="344" y="2820"/>
                    </a:cubicBezTo>
                    <a:cubicBezTo>
                      <a:pt x="344" y="2820"/>
                      <a:pt x="344" y="2820"/>
                      <a:pt x="344" y="2820"/>
                    </a:cubicBezTo>
                    <a:cubicBezTo>
                      <a:pt x="344" y="2820"/>
                      <a:pt x="344" y="2819"/>
                      <a:pt x="344" y="2819"/>
                    </a:cubicBezTo>
                    <a:cubicBezTo>
                      <a:pt x="344" y="2819"/>
                      <a:pt x="345" y="2819"/>
                      <a:pt x="345" y="2819"/>
                    </a:cubicBezTo>
                    <a:cubicBezTo>
                      <a:pt x="345" y="2819"/>
                      <a:pt x="345" y="2819"/>
                      <a:pt x="345" y="2819"/>
                    </a:cubicBezTo>
                    <a:cubicBezTo>
                      <a:pt x="345" y="2819"/>
                      <a:pt x="345" y="2819"/>
                      <a:pt x="345" y="2819"/>
                    </a:cubicBezTo>
                    <a:cubicBezTo>
                      <a:pt x="346" y="2819"/>
                      <a:pt x="346" y="2819"/>
                      <a:pt x="346" y="2819"/>
                    </a:cubicBezTo>
                    <a:cubicBezTo>
                      <a:pt x="346" y="2819"/>
                      <a:pt x="346" y="2819"/>
                      <a:pt x="346" y="2819"/>
                    </a:cubicBezTo>
                    <a:cubicBezTo>
                      <a:pt x="347" y="2818"/>
                      <a:pt x="347" y="2818"/>
                      <a:pt x="347" y="2818"/>
                    </a:cubicBezTo>
                    <a:cubicBezTo>
                      <a:pt x="347" y="2818"/>
                      <a:pt x="347" y="2818"/>
                      <a:pt x="347" y="2818"/>
                    </a:cubicBezTo>
                    <a:cubicBezTo>
                      <a:pt x="347" y="2818"/>
                      <a:pt x="347" y="2818"/>
                      <a:pt x="347" y="2818"/>
                    </a:cubicBezTo>
                    <a:cubicBezTo>
                      <a:pt x="348" y="2818"/>
                      <a:pt x="348" y="2818"/>
                      <a:pt x="348" y="2818"/>
                    </a:cubicBezTo>
                    <a:cubicBezTo>
                      <a:pt x="348" y="2818"/>
                      <a:pt x="348" y="2818"/>
                      <a:pt x="348" y="2818"/>
                    </a:cubicBezTo>
                    <a:cubicBezTo>
                      <a:pt x="348" y="2818"/>
                      <a:pt x="348" y="2818"/>
                      <a:pt x="348" y="2818"/>
                    </a:cubicBezTo>
                    <a:cubicBezTo>
                      <a:pt x="348" y="2818"/>
                      <a:pt x="348" y="2818"/>
                      <a:pt x="348" y="2818"/>
                    </a:cubicBezTo>
                    <a:cubicBezTo>
                      <a:pt x="348" y="2818"/>
                      <a:pt x="348" y="2818"/>
                      <a:pt x="348" y="2818"/>
                    </a:cubicBezTo>
                    <a:cubicBezTo>
                      <a:pt x="348" y="2818"/>
                      <a:pt x="348" y="2818"/>
                      <a:pt x="348" y="2818"/>
                    </a:cubicBezTo>
                    <a:cubicBezTo>
                      <a:pt x="348" y="2818"/>
                      <a:pt x="348" y="2818"/>
                      <a:pt x="349" y="2818"/>
                    </a:cubicBezTo>
                    <a:cubicBezTo>
                      <a:pt x="349" y="2818"/>
                      <a:pt x="349" y="2817"/>
                      <a:pt x="349" y="2817"/>
                    </a:cubicBezTo>
                    <a:cubicBezTo>
                      <a:pt x="349" y="2817"/>
                      <a:pt x="349" y="2817"/>
                      <a:pt x="350" y="2817"/>
                    </a:cubicBezTo>
                    <a:cubicBezTo>
                      <a:pt x="350" y="2817"/>
                      <a:pt x="350" y="2817"/>
                      <a:pt x="350" y="2817"/>
                    </a:cubicBezTo>
                    <a:cubicBezTo>
                      <a:pt x="350" y="2817"/>
                      <a:pt x="350" y="2817"/>
                      <a:pt x="350" y="2817"/>
                    </a:cubicBezTo>
                    <a:cubicBezTo>
                      <a:pt x="350" y="2817"/>
                      <a:pt x="350" y="2817"/>
                      <a:pt x="350" y="2817"/>
                    </a:cubicBezTo>
                    <a:cubicBezTo>
                      <a:pt x="350" y="2817"/>
                      <a:pt x="350" y="2817"/>
                      <a:pt x="350" y="2817"/>
                    </a:cubicBezTo>
                    <a:cubicBezTo>
                      <a:pt x="350" y="2817"/>
                      <a:pt x="350" y="2817"/>
                      <a:pt x="350" y="2817"/>
                    </a:cubicBezTo>
                    <a:cubicBezTo>
                      <a:pt x="351" y="2817"/>
                      <a:pt x="351" y="2817"/>
                      <a:pt x="351" y="2816"/>
                    </a:cubicBezTo>
                    <a:cubicBezTo>
                      <a:pt x="351" y="2816"/>
                      <a:pt x="351" y="2816"/>
                      <a:pt x="351" y="2816"/>
                    </a:cubicBezTo>
                    <a:cubicBezTo>
                      <a:pt x="351" y="2816"/>
                      <a:pt x="351" y="2816"/>
                      <a:pt x="351" y="2816"/>
                    </a:cubicBezTo>
                    <a:cubicBezTo>
                      <a:pt x="352" y="2816"/>
                      <a:pt x="352" y="2816"/>
                      <a:pt x="352" y="2816"/>
                    </a:cubicBezTo>
                    <a:cubicBezTo>
                      <a:pt x="352" y="2816"/>
                      <a:pt x="352" y="2816"/>
                      <a:pt x="352" y="2816"/>
                    </a:cubicBezTo>
                    <a:cubicBezTo>
                      <a:pt x="352" y="2816"/>
                      <a:pt x="352" y="2816"/>
                      <a:pt x="352" y="2816"/>
                    </a:cubicBezTo>
                    <a:cubicBezTo>
                      <a:pt x="352" y="2816"/>
                      <a:pt x="352" y="2816"/>
                      <a:pt x="352" y="2816"/>
                    </a:cubicBezTo>
                    <a:cubicBezTo>
                      <a:pt x="353" y="2816"/>
                      <a:pt x="353" y="2816"/>
                      <a:pt x="353" y="2816"/>
                    </a:cubicBezTo>
                    <a:cubicBezTo>
                      <a:pt x="353" y="2816"/>
                      <a:pt x="353" y="2815"/>
                      <a:pt x="354" y="2815"/>
                    </a:cubicBezTo>
                    <a:cubicBezTo>
                      <a:pt x="354" y="2815"/>
                      <a:pt x="354" y="2815"/>
                      <a:pt x="354" y="2815"/>
                    </a:cubicBezTo>
                    <a:cubicBezTo>
                      <a:pt x="354" y="2815"/>
                      <a:pt x="354" y="2815"/>
                      <a:pt x="354" y="2815"/>
                    </a:cubicBezTo>
                    <a:cubicBezTo>
                      <a:pt x="354" y="2815"/>
                      <a:pt x="354" y="2815"/>
                      <a:pt x="354" y="2815"/>
                    </a:cubicBezTo>
                    <a:cubicBezTo>
                      <a:pt x="354" y="2815"/>
                      <a:pt x="354" y="2815"/>
                      <a:pt x="354" y="2815"/>
                    </a:cubicBezTo>
                    <a:cubicBezTo>
                      <a:pt x="354" y="2815"/>
                      <a:pt x="354" y="2815"/>
                      <a:pt x="354" y="2815"/>
                    </a:cubicBezTo>
                    <a:cubicBezTo>
                      <a:pt x="355" y="2815"/>
                      <a:pt x="355" y="2815"/>
                      <a:pt x="355" y="2815"/>
                    </a:cubicBezTo>
                    <a:cubicBezTo>
                      <a:pt x="355" y="2815"/>
                      <a:pt x="355" y="2815"/>
                      <a:pt x="355" y="2815"/>
                    </a:cubicBezTo>
                    <a:cubicBezTo>
                      <a:pt x="355" y="2815"/>
                      <a:pt x="355" y="2815"/>
                      <a:pt x="355" y="2815"/>
                    </a:cubicBezTo>
                    <a:cubicBezTo>
                      <a:pt x="355" y="2815"/>
                      <a:pt x="355" y="2815"/>
                      <a:pt x="355" y="2815"/>
                    </a:cubicBezTo>
                    <a:cubicBezTo>
                      <a:pt x="355" y="2815"/>
                      <a:pt x="355" y="2815"/>
                      <a:pt x="355" y="2815"/>
                    </a:cubicBezTo>
                    <a:cubicBezTo>
                      <a:pt x="356" y="2814"/>
                      <a:pt x="358" y="2814"/>
                      <a:pt x="359" y="2813"/>
                    </a:cubicBezTo>
                    <a:cubicBezTo>
                      <a:pt x="359" y="2813"/>
                      <a:pt x="359" y="2813"/>
                      <a:pt x="359" y="2813"/>
                    </a:cubicBezTo>
                    <a:cubicBezTo>
                      <a:pt x="359" y="2813"/>
                      <a:pt x="360" y="2813"/>
                      <a:pt x="360" y="2813"/>
                    </a:cubicBezTo>
                    <a:cubicBezTo>
                      <a:pt x="360" y="2813"/>
                      <a:pt x="360" y="2813"/>
                      <a:pt x="360" y="2813"/>
                    </a:cubicBezTo>
                    <a:cubicBezTo>
                      <a:pt x="361" y="2812"/>
                      <a:pt x="361" y="2812"/>
                      <a:pt x="361" y="2812"/>
                    </a:cubicBezTo>
                    <a:cubicBezTo>
                      <a:pt x="361" y="2812"/>
                      <a:pt x="361" y="2812"/>
                      <a:pt x="361" y="2812"/>
                    </a:cubicBezTo>
                    <a:cubicBezTo>
                      <a:pt x="362" y="2812"/>
                      <a:pt x="363" y="2811"/>
                      <a:pt x="363" y="2811"/>
                    </a:cubicBezTo>
                    <a:cubicBezTo>
                      <a:pt x="364" y="2811"/>
                      <a:pt x="364" y="2811"/>
                      <a:pt x="364" y="2811"/>
                    </a:cubicBezTo>
                    <a:cubicBezTo>
                      <a:pt x="364" y="2811"/>
                      <a:pt x="365" y="2811"/>
                      <a:pt x="365" y="2810"/>
                    </a:cubicBezTo>
                    <a:cubicBezTo>
                      <a:pt x="366" y="2810"/>
                      <a:pt x="366" y="2810"/>
                      <a:pt x="367" y="2810"/>
                    </a:cubicBezTo>
                    <a:cubicBezTo>
                      <a:pt x="367" y="2810"/>
                      <a:pt x="367" y="2810"/>
                      <a:pt x="367" y="2810"/>
                    </a:cubicBezTo>
                    <a:cubicBezTo>
                      <a:pt x="367" y="2810"/>
                      <a:pt x="367" y="2810"/>
                      <a:pt x="367" y="2810"/>
                    </a:cubicBezTo>
                    <a:cubicBezTo>
                      <a:pt x="367" y="2810"/>
                      <a:pt x="367" y="2810"/>
                      <a:pt x="367" y="2809"/>
                    </a:cubicBezTo>
                    <a:cubicBezTo>
                      <a:pt x="368" y="2809"/>
                      <a:pt x="368" y="2809"/>
                      <a:pt x="368" y="2809"/>
                    </a:cubicBezTo>
                    <a:cubicBezTo>
                      <a:pt x="368" y="2809"/>
                      <a:pt x="368" y="2809"/>
                      <a:pt x="368" y="2809"/>
                    </a:cubicBezTo>
                    <a:cubicBezTo>
                      <a:pt x="368" y="2809"/>
                      <a:pt x="369" y="2809"/>
                      <a:pt x="369" y="2809"/>
                    </a:cubicBezTo>
                    <a:cubicBezTo>
                      <a:pt x="369" y="2809"/>
                      <a:pt x="369" y="2809"/>
                      <a:pt x="370" y="2809"/>
                    </a:cubicBezTo>
                    <a:cubicBezTo>
                      <a:pt x="371" y="2808"/>
                      <a:pt x="371" y="2808"/>
                      <a:pt x="372" y="2807"/>
                    </a:cubicBezTo>
                    <a:cubicBezTo>
                      <a:pt x="373" y="2807"/>
                      <a:pt x="373" y="2807"/>
                      <a:pt x="373" y="2807"/>
                    </a:cubicBezTo>
                    <a:cubicBezTo>
                      <a:pt x="376" y="2806"/>
                      <a:pt x="378" y="2805"/>
                      <a:pt x="380" y="2804"/>
                    </a:cubicBezTo>
                    <a:cubicBezTo>
                      <a:pt x="381" y="2804"/>
                      <a:pt x="381" y="2804"/>
                      <a:pt x="381" y="2804"/>
                    </a:cubicBezTo>
                    <a:cubicBezTo>
                      <a:pt x="382" y="2803"/>
                      <a:pt x="382" y="2803"/>
                      <a:pt x="383" y="2803"/>
                    </a:cubicBezTo>
                    <a:cubicBezTo>
                      <a:pt x="383" y="2803"/>
                      <a:pt x="383" y="2803"/>
                      <a:pt x="383" y="2803"/>
                    </a:cubicBezTo>
                    <a:cubicBezTo>
                      <a:pt x="384" y="2802"/>
                      <a:pt x="385" y="2802"/>
                      <a:pt x="385" y="2802"/>
                    </a:cubicBezTo>
                    <a:cubicBezTo>
                      <a:pt x="385" y="2802"/>
                      <a:pt x="385" y="2802"/>
                      <a:pt x="385" y="2802"/>
                    </a:cubicBezTo>
                    <a:cubicBezTo>
                      <a:pt x="386" y="2802"/>
                      <a:pt x="386" y="2802"/>
                      <a:pt x="386" y="2802"/>
                    </a:cubicBezTo>
                    <a:cubicBezTo>
                      <a:pt x="386" y="2802"/>
                      <a:pt x="386" y="2802"/>
                      <a:pt x="386" y="2802"/>
                    </a:cubicBezTo>
                    <a:cubicBezTo>
                      <a:pt x="386" y="2802"/>
                      <a:pt x="386" y="2801"/>
                      <a:pt x="386" y="2801"/>
                    </a:cubicBezTo>
                    <a:cubicBezTo>
                      <a:pt x="386" y="2801"/>
                      <a:pt x="387" y="2801"/>
                      <a:pt x="387" y="2801"/>
                    </a:cubicBezTo>
                    <a:cubicBezTo>
                      <a:pt x="387" y="2801"/>
                      <a:pt x="387" y="2801"/>
                      <a:pt x="387" y="2801"/>
                    </a:cubicBezTo>
                    <a:cubicBezTo>
                      <a:pt x="387" y="2801"/>
                      <a:pt x="388" y="2801"/>
                      <a:pt x="388" y="2801"/>
                    </a:cubicBezTo>
                    <a:cubicBezTo>
                      <a:pt x="388" y="2801"/>
                      <a:pt x="388" y="2801"/>
                      <a:pt x="388" y="2801"/>
                    </a:cubicBezTo>
                    <a:cubicBezTo>
                      <a:pt x="388" y="2801"/>
                      <a:pt x="388" y="2801"/>
                      <a:pt x="388" y="2801"/>
                    </a:cubicBezTo>
                    <a:cubicBezTo>
                      <a:pt x="388" y="2801"/>
                      <a:pt x="388" y="2801"/>
                      <a:pt x="388" y="2801"/>
                    </a:cubicBezTo>
                    <a:cubicBezTo>
                      <a:pt x="389" y="2800"/>
                      <a:pt x="390" y="2800"/>
                      <a:pt x="391" y="2799"/>
                    </a:cubicBezTo>
                    <a:cubicBezTo>
                      <a:pt x="391" y="2799"/>
                      <a:pt x="392" y="2799"/>
                      <a:pt x="392" y="2799"/>
                    </a:cubicBezTo>
                    <a:cubicBezTo>
                      <a:pt x="392" y="2799"/>
                      <a:pt x="393" y="2799"/>
                      <a:pt x="393" y="2799"/>
                    </a:cubicBezTo>
                    <a:cubicBezTo>
                      <a:pt x="393" y="2799"/>
                      <a:pt x="393" y="2799"/>
                      <a:pt x="393" y="2799"/>
                    </a:cubicBezTo>
                    <a:cubicBezTo>
                      <a:pt x="394" y="2798"/>
                      <a:pt x="395" y="2798"/>
                      <a:pt x="396" y="2797"/>
                    </a:cubicBezTo>
                    <a:cubicBezTo>
                      <a:pt x="396" y="2797"/>
                      <a:pt x="396" y="2797"/>
                      <a:pt x="396" y="2797"/>
                    </a:cubicBezTo>
                    <a:cubicBezTo>
                      <a:pt x="398" y="2797"/>
                      <a:pt x="400" y="2796"/>
                      <a:pt x="402" y="2795"/>
                    </a:cubicBezTo>
                    <a:cubicBezTo>
                      <a:pt x="402" y="2795"/>
                      <a:pt x="402" y="2795"/>
                      <a:pt x="402" y="2795"/>
                    </a:cubicBezTo>
                    <a:cubicBezTo>
                      <a:pt x="402" y="2795"/>
                      <a:pt x="402" y="2795"/>
                      <a:pt x="403" y="2795"/>
                    </a:cubicBezTo>
                    <a:cubicBezTo>
                      <a:pt x="403" y="2794"/>
                      <a:pt x="403" y="2795"/>
                      <a:pt x="403" y="2794"/>
                    </a:cubicBezTo>
                    <a:cubicBezTo>
                      <a:pt x="403" y="2794"/>
                      <a:pt x="403" y="2794"/>
                      <a:pt x="403" y="2794"/>
                    </a:cubicBezTo>
                    <a:cubicBezTo>
                      <a:pt x="404" y="2794"/>
                      <a:pt x="404" y="2794"/>
                      <a:pt x="404" y="2794"/>
                    </a:cubicBezTo>
                    <a:cubicBezTo>
                      <a:pt x="404" y="2794"/>
                      <a:pt x="404" y="2794"/>
                      <a:pt x="404" y="2794"/>
                    </a:cubicBezTo>
                    <a:cubicBezTo>
                      <a:pt x="404" y="2794"/>
                      <a:pt x="404" y="2794"/>
                      <a:pt x="404" y="2794"/>
                    </a:cubicBezTo>
                    <a:cubicBezTo>
                      <a:pt x="404" y="2794"/>
                      <a:pt x="405" y="2794"/>
                      <a:pt x="405" y="2794"/>
                    </a:cubicBezTo>
                    <a:cubicBezTo>
                      <a:pt x="405" y="2793"/>
                      <a:pt x="405" y="2793"/>
                      <a:pt x="405" y="2793"/>
                    </a:cubicBezTo>
                    <a:cubicBezTo>
                      <a:pt x="406" y="2793"/>
                      <a:pt x="406" y="2793"/>
                      <a:pt x="407" y="2793"/>
                    </a:cubicBezTo>
                    <a:cubicBezTo>
                      <a:pt x="407" y="2793"/>
                      <a:pt x="407" y="2793"/>
                      <a:pt x="407" y="2793"/>
                    </a:cubicBezTo>
                    <a:cubicBezTo>
                      <a:pt x="407" y="2793"/>
                      <a:pt x="407" y="2793"/>
                      <a:pt x="407" y="2792"/>
                    </a:cubicBezTo>
                    <a:cubicBezTo>
                      <a:pt x="407" y="2792"/>
                      <a:pt x="407" y="2792"/>
                      <a:pt x="407" y="2792"/>
                    </a:cubicBezTo>
                    <a:cubicBezTo>
                      <a:pt x="408" y="2792"/>
                      <a:pt x="408" y="2792"/>
                      <a:pt x="408" y="2792"/>
                    </a:cubicBezTo>
                    <a:cubicBezTo>
                      <a:pt x="408" y="2792"/>
                      <a:pt x="408" y="2792"/>
                      <a:pt x="408" y="2792"/>
                    </a:cubicBezTo>
                    <a:cubicBezTo>
                      <a:pt x="408" y="2792"/>
                      <a:pt x="408" y="2792"/>
                      <a:pt x="408" y="2792"/>
                    </a:cubicBezTo>
                    <a:cubicBezTo>
                      <a:pt x="409" y="2792"/>
                      <a:pt x="409" y="2792"/>
                      <a:pt x="409" y="2792"/>
                    </a:cubicBezTo>
                    <a:cubicBezTo>
                      <a:pt x="409" y="2792"/>
                      <a:pt x="409" y="2792"/>
                      <a:pt x="409" y="2792"/>
                    </a:cubicBezTo>
                    <a:cubicBezTo>
                      <a:pt x="409" y="2792"/>
                      <a:pt x="409" y="2792"/>
                      <a:pt x="409" y="2792"/>
                    </a:cubicBezTo>
                    <a:cubicBezTo>
                      <a:pt x="410" y="2792"/>
                      <a:pt x="410" y="2791"/>
                      <a:pt x="411" y="2791"/>
                    </a:cubicBezTo>
                    <a:cubicBezTo>
                      <a:pt x="411" y="2791"/>
                      <a:pt x="411" y="2791"/>
                      <a:pt x="411" y="2791"/>
                    </a:cubicBezTo>
                    <a:cubicBezTo>
                      <a:pt x="411" y="2791"/>
                      <a:pt x="411" y="2791"/>
                      <a:pt x="411" y="2791"/>
                    </a:cubicBezTo>
                    <a:cubicBezTo>
                      <a:pt x="411" y="2791"/>
                      <a:pt x="411" y="2791"/>
                      <a:pt x="412" y="2791"/>
                    </a:cubicBezTo>
                    <a:cubicBezTo>
                      <a:pt x="412" y="2791"/>
                      <a:pt x="412" y="2791"/>
                      <a:pt x="412" y="2791"/>
                    </a:cubicBezTo>
                    <a:cubicBezTo>
                      <a:pt x="412" y="2791"/>
                      <a:pt x="412" y="2791"/>
                      <a:pt x="412" y="2791"/>
                    </a:cubicBezTo>
                    <a:cubicBezTo>
                      <a:pt x="412" y="2791"/>
                      <a:pt x="412" y="2790"/>
                      <a:pt x="412" y="2790"/>
                    </a:cubicBezTo>
                    <a:cubicBezTo>
                      <a:pt x="413" y="2790"/>
                      <a:pt x="413" y="2790"/>
                      <a:pt x="414" y="2790"/>
                    </a:cubicBezTo>
                    <a:cubicBezTo>
                      <a:pt x="414" y="2790"/>
                      <a:pt x="414" y="2790"/>
                      <a:pt x="414" y="2790"/>
                    </a:cubicBezTo>
                    <a:cubicBezTo>
                      <a:pt x="414" y="2790"/>
                      <a:pt x="414" y="2790"/>
                      <a:pt x="414" y="2790"/>
                    </a:cubicBezTo>
                    <a:cubicBezTo>
                      <a:pt x="414" y="2790"/>
                      <a:pt x="414" y="2790"/>
                      <a:pt x="414" y="2790"/>
                    </a:cubicBezTo>
                    <a:cubicBezTo>
                      <a:pt x="414" y="2790"/>
                      <a:pt x="414" y="2790"/>
                      <a:pt x="414" y="2790"/>
                    </a:cubicBezTo>
                    <a:cubicBezTo>
                      <a:pt x="415" y="2789"/>
                      <a:pt x="415" y="2789"/>
                      <a:pt x="415" y="2789"/>
                    </a:cubicBezTo>
                    <a:cubicBezTo>
                      <a:pt x="415" y="2789"/>
                      <a:pt x="415" y="2789"/>
                      <a:pt x="415" y="2789"/>
                    </a:cubicBezTo>
                    <a:cubicBezTo>
                      <a:pt x="415" y="2789"/>
                      <a:pt x="415" y="2789"/>
                      <a:pt x="416" y="2789"/>
                    </a:cubicBezTo>
                    <a:cubicBezTo>
                      <a:pt x="416" y="2789"/>
                      <a:pt x="416" y="2789"/>
                      <a:pt x="416" y="2789"/>
                    </a:cubicBezTo>
                    <a:cubicBezTo>
                      <a:pt x="416" y="2789"/>
                      <a:pt x="416" y="2789"/>
                      <a:pt x="416" y="2789"/>
                    </a:cubicBezTo>
                    <a:cubicBezTo>
                      <a:pt x="417" y="2788"/>
                      <a:pt x="418" y="2788"/>
                      <a:pt x="418" y="2788"/>
                    </a:cubicBezTo>
                    <a:cubicBezTo>
                      <a:pt x="419" y="2787"/>
                      <a:pt x="420" y="2787"/>
                      <a:pt x="421" y="2787"/>
                    </a:cubicBezTo>
                    <a:cubicBezTo>
                      <a:pt x="421" y="2787"/>
                      <a:pt x="421" y="2787"/>
                      <a:pt x="421" y="2787"/>
                    </a:cubicBezTo>
                    <a:cubicBezTo>
                      <a:pt x="422" y="2786"/>
                      <a:pt x="423" y="2786"/>
                      <a:pt x="425" y="2785"/>
                    </a:cubicBezTo>
                    <a:cubicBezTo>
                      <a:pt x="426" y="2785"/>
                      <a:pt x="427" y="2784"/>
                      <a:pt x="428" y="2784"/>
                    </a:cubicBezTo>
                    <a:cubicBezTo>
                      <a:pt x="428" y="2784"/>
                      <a:pt x="428" y="2784"/>
                      <a:pt x="428" y="2784"/>
                    </a:cubicBezTo>
                    <a:cubicBezTo>
                      <a:pt x="429" y="2783"/>
                      <a:pt x="430" y="2783"/>
                      <a:pt x="430" y="2783"/>
                    </a:cubicBezTo>
                    <a:cubicBezTo>
                      <a:pt x="430" y="2783"/>
                      <a:pt x="430" y="2783"/>
                      <a:pt x="430" y="2783"/>
                    </a:cubicBezTo>
                    <a:cubicBezTo>
                      <a:pt x="431" y="2783"/>
                      <a:pt x="431" y="2782"/>
                      <a:pt x="432" y="2782"/>
                    </a:cubicBezTo>
                    <a:cubicBezTo>
                      <a:pt x="432" y="2782"/>
                      <a:pt x="432" y="2782"/>
                      <a:pt x="432" y="2782"/>
                    </a:cubicBezTo>
                    <a:cubicBezTo>
                      <a:pt x="432" y="2782"/>
                      <a:pt x="433" y="2782"/>
                      <a:pt x="433" y="2781"/>
                    </a:cubicBezTo>
                    <a:cubicBezTo>
                      <a:pt x="434" y="2781"/>
                      <a:pt x="435" y="2781"/>
                      <a:pt x="436" y="2780"/>
                    </a:cubicBezTo>
                    <a:cubicBezTo>
                      <a:pt x="436" y="2780"/>
                      <a:pt x="436" y="2780"/>
                      <a:pt x="436" y="2780"/>
                    </a:cubicBezTo>
                    <a:cubicBezTo>
                      <a:pt x="437" y="2780"/>
                      <a:pt x="437" y="2780"/>
                      <a:pt x="437" y="2780"/>
                    </a:cubicBezTo>
                    <a:cubicBezTo>
                      <a:pt x="437" y="2780"/>
                      <a:pt x="437" y="2780"/>
                      <a:pt x="438" y="2780"/>
                    </a:cubicBezTo>
                    <a:cubicBezTo>
                      <a:pt x="438" y="2780"/>
                      <a:pt x="438" y="2780"/>
                      <a:pt x="438" y="2780"/>
                    </a:cubicBezTo>
                    <a:cubicBezTo>
                      <a:pt x="438" y="2780"/>
                      <a:pt x="438" y="2779"/>
                      <a:pt x="438" y="2779"/>
                    </a:cubicBezTo>
                    <a:cubicBezTo>
                      <a:pt x="438" y="2779"/>
                      <a:pt x="438" y="2779"/>
                      <a:pt x="438" y="2779"/>
                    </a:cubicBezTo>
                    <a:cubicBezTo>
                      <a:pt x="438" y="2779"/>
                      <a:pt x="438" y="2779"/>
                      <a:pt x="439" y="2779"/>
                    </a:cubicBezTo>
                    <a:cubicBezTo>
                      <a:pt x="439" y="2779"/>
                      <a:pt x="439" y="2779"/>
                      <a:pt x="439" y="2779"/>
                    </a:cubicBezTo>
                    <a:cubicBezTo>
                      <a:pt x="439" y="2779"/>
                      <a:pt x="439" y="2779"/>
                      <a:pt x="439" y="2779"/>
                    </a:cubicBezTo>
                    <a:cubicBezTo>
                      <a:pt x="439" y="2779"/>
                      <a:pt x="439" y="2779"/>
                      <a:pt x="439" y="2779"/>
                    </a:cubicBezTo>
                    <a:cubicBezTo>
                      <a:pt x="440" y="2779"/>
                      <a:pt x="440" y="2779"/>
                      <a:pt x="440" y="2779"/>
                    </a:cubicBezTo>
                    <a:cubicBezTo>
                      <a:pt x="440" y="2779"/>
                      <a:pt x="440" y="2778"/>
                      <a:pt x="441" y="2778"/>
                    </a:cubicBezTo>
                    <a:cubicBezTo>
                      <a:pt x="441" y="2778"/>
                      <a:pt x="441" y="2778"/>
                      <a:pt x="441" y="2778"/>
                    </a:cubicBezTo>
                    <a:cubicBezTo>
                      <a:pt x="445" y="2776"/>
                      <a:pt x="450" y="2774"/>
                      <a:pt x="455" y="2772"/>
                    </a:cubicBezTo>
                    <a:cubicBezTo>
                      <a:pt x="455" y="2772"/>
                      <a:pt x="455" y="2772"/>
                      <a:pt x="456" y="2772"/>
                    </a:cubicBezTo>
                    <a:cubicBezTo>
                      <a:pt x="456" y="2772"/>
                      <a:pt x="456" y="2772"/>
                      <a:pt x="456" y="2772"/>
                    </a:cubicBezTo>
                    <a:cubicBezTo>
                      <a:pt x="456" y="2772"/>
                      <a:pt x="456" y="2772"/>
                      <a:pt x="457" y="2772"/>
                    </a:cubicBezTo>
                    <a:cubicBezTo>
                      <a:pt x="457" y="2772"/>
                      <a:pt x="457" y="2772"/>
                      <a:pt x="457" y="2771"/>
                    </a:cubicBezTo>
                    <a:cubicBezTo>
                      <a:pt x="457" y="2771"/>
                      <a:pt x="457" y="2771"/>
                      <a:pt x="458" y="2771"/>
                    </a:cubicBezTo>
                    <a:cubicBezTo>
                      <a:pt x="458" y="2771"/>
                      <a:pt x="458" y="2771"/>
                      <a:pt x="459" y="2771"/>
                    </a:cubicBezTo>
                    <a:cubicBezTo>
                      <a:pt x="460" y="2770"/>
                      <a:pt x="461" y="2770"/>
                      <a:pt x="462" y="2769"/>
                    </a:cubicBezTo>
                    <a:cubicBezTo>
                      <a:pt x="462" y="2769"/>
                      <a:pt x="462" y="2769"/>
                      <a:pt x="462" y="2769"/>
                    </a:cubicBezTo>
                    <a:cubicBezTo>
                      <a:pt x="462" y="2769"/>
                      <a:pt x="463" y="2769"/>
                      <a:pt x="463" y="2769"/>
                    </a:cubicBezTo>
                    <a:cubicBezTo>
                      <a:pt x="463" y="2769"/>
                      <a:pt x="463" y="2769"/>
                      <a:pt x="463" y="2769"/>
                    </a:cubicBezTo>
                    <a:cubicBezTo>
                      <a:pt x="464" y="2768"/>
                      <a:pt x="465" y="2768"/>
                      <a:pt x="466" y="2767"/>
                    </a:cubicBezTo>
                    <a:cubicBezTo>
                      <a:pt x="466" y="2767"/>
                      <a:pt x="466" y="2767"/>
                      <a:pt x="466" y="2767"/>
                    </a:cubicBezTo>
                    <a:cubicBezTo>
                      <a:pt x="468" y="2767"/>
                      <a:pt x="469" y="2766"/>
                      <a:pt x="470" y="2766"/>
                    </a:cubicBezTo>
                    <a:cubicBezTo>
                      <a:pt x="470" y="2766"/>
                      <a:pt x="470" y="2766"/>
                      <a:pt x="471" y="2766"/>
                    </a:cubicBezTo>
                    <a:cubicBezTo>
                      <a:pt x="472" y="2765"/>
                      <a:pt x="473" y="2765"/>
                      <a:pt x="474" y="2764"/>
                    </a:cubicBezTo>
                    <a:cubicBezTo>
                      <a:pt x="474" y="2764"/>
                      <a:pt x="474" y="2764"/>
                      <a:pt x="474" y="2764"/>
                    </a:cubicBezTo>
                    <a:cubicBezTo>
                      <a:pt x="478" y="2763"/>
                      <a:pt x="482" y="2761"/>
                      <a:pt x="486" y="2759"/>
                    </a:cubicBezTo>
                    <a:cubicBezTo>
                      <a:pt x="486" y="2759"/>
                      <a:pt x="486" y="2759"/>
                      <a:pt x="487" y="2759"/>
                    </a:cubicBezTo>
                    <a:cubicBezTo>
                      <a:pt x="487" y="2759"/>
                      <a:pt x="488" y="2758"/>
                      <a:pt x="488" y="2758"/>
                    </a:cubicBezTo>
                    <a:cubicBezTo>
                      <a:pt x="488" y="2758"/>
                      <a:pt x="488" y="2758"/>
                      <a:pt x="489" y="2758"/>
                    </a:cubicBezTo>
                    <a:cubicBezTo>
                      <a:pt x="489" y="2758"/>
                      <a:pt x="489" y="2758"/>
                      <a:pt x="489" y="2758"/>
                    </a:cubicBezTo>
                    <a:cubicBezTo>
                      <a:pt x="489" y="2758"/>
                      <a:pt x="489" y="2758"/>
                      <a:pt x="489" y="2758"/>
                    </a:cubicBezTo>
                    <a:cubicBezTo>
                      <a:pt x="490" y="2757"/>
                      <a:pt x="491" y="2757"/>
                      <a:pt x="491" y="2757"/>
                    </a:cubicBezTo>
                    <a:cubicBezTo>
                      <a:pt x="492" y="2757"/>
                      <a:pt x="492" y="2757"/>
                      <a:pt x="492" y="2757"/>
                    </a:cubicBezTo>
                    <a:cubicBezTo>
                      <a:pt x="492" y="2756"/>
                      <a:pt x="492" y="2756"/>
                      <a:pt x="492" y="2756"/>
                    </a:cubicBezTo>
                    <a:cubicBezTo>
                      <a:pt x="493" y="2756"/>
                      <a:pt x="493" y="2756"/>
                      <a:pt x="494" y="2756"/>
                    </a:cubicBezTo>
                    <a:cubicBezTo>
                      <a:pt x="494" y="2756"/>
                      <a:pt x="494" y="2756"/>
                      <a:pt x="494" y="2756"/>
                    </a:cubicBezTo>
                    <a:cubicBezTo>
                      <a:pt x="494" y="2756"/>
                      <a:pt x="494" y="2756"/>
                      <a:pt x="494" y="2756"/>
                    </a:cubicBezTo>
                    <a:cubicBezTo>
                      <a:pt x="494" y="2755"/>
                      <a:pt x="495" y="2755"/>
                      <a:pt x="495" y="2755"/>
                    </a:cubicBezTo>
                    <a:cubicBezTo>
                      <a:pt x="495" y="2755"/>
                      <a:pt x="496" y="2755"/>
                      <a:pt x="497" y="2755"/>
                    </a:cubicBezTo>
                    <a:cubicBezTo>
                      <a:pt x="497" y="2755"/>
                      <a:pt x="497" y="2754"/>
                      <a:pt x="497" y="2754"/>
                    </a:cubicBezTo>
                    <a:cubicBezTo>
                      <a:pt x="497" y="2754"/>
                      <a:pt x="498" y="2754"/>
                      <a:pt x="498" y="2754"/>
                    </a:cubicBezTo>
                    <a:cubicBezTo>
                      <a:pt x="499" y="2754"/>
                      <a:pt x="499" y="2754"/>
                      <a:pt x="499" y="2753"/>
                    </a:cubicBezTo>
                    <a:cubicBezTo>
                      <a:pt x="499" y="2753"/>
                      <a:pt x="499" y="2753"/>
                      <a:pt x="500" y="2753"/>
                    </a:cubicBezTo>
                    <a:cubicBezTo>
                      <a:pt x="500" y="2753"/>
                      <a:pt x="500" y="2753"/>
                      <a:pt x="500" y="2753"/>
                    </a:cubicBezTo>
                    <a:cubicBezTo>
                      <a:pt x="501" y="2753"/>
                      <a:pt x="502" y="2752"/>
                      <a:pt x="504" y="2752"/>
                    </a:cubicBezTo>
                    <a:cubicBezTo>
                      <a:pt x="504" y="2751"/>
                      <a:pt x="504" y="2751"/>
                      <a:pt x="504" y="2751"/>
                    </a:cubicBezTo>
                    <a:cubicBezTo>
                      <a:pt x="504" y="2751"/>
                      <a:pt x="505" y="2751"/>
                      <a:pt x="505" y="2751"/>
                    </a:cubicBezTo>
                    <a:cubicBezTo>
                      <a:pt x="505" y="2751"/>
                      <a:pt x="506" y="2751"/>
                      <a:pt x="506" y="2751"/>
                    </a:cubicBezTo>
                    <a:cubicBezTo>
                      <a:pt x="506" y="2751"/>
                      <a:pt x="506" y="2751"/>
                      <a:pt x="506" y="2751"/>
                    </a:cubicBezTo>
                    <a:cubicBezTo>
                      <a:pt x="506" y="2750"/>
                      <a:pt x="506" y="2750"/>
                      <a:pt x="506" y="2750"/>
                    </a:cubicBezTo>
                    <a:cubicBezTo>
                      <a:pt x="507" y="2750"/>
                      <a:pt x="507" y="2750"/>
                      <a:pt x="507" y="2750"/>
                    </a:cubicBezTo>
                    <a:cubicBezTo>
                      <a:pt x="507" y="2750"/>
                      <a:pt x="507" y="2750"/>
                      <a:pt x="507" y="2750"/>
                    </a:cubicBezTo>
                    <a:cubicBezTo>
                      <a:pt x="507" y="2750"/>
                      <a:pt x="507" y="2750"/>
                      <a:pt x="507" y="2750"/>
                    </a:cubicBezTo>
                    <a:cubicBezTo>
                      <a:pt x="507" y="2750"/>
                      <a:pt x="507" y="2750"/>
                      <a:pt x="508" y="2750"/>
                    </a:cubicBezTo>
                    <a:cubicBezTo>
                      <a:pt x="508" y="2750"/>
                      <a:pt x="508" y="2750"/>
                      <a:pt x="508" y="2750"/>
                    </a:cubicBezTo>
                    <a:cubicBezTo>
                      <a:pt x="508" y="2750"/>
                      <a:pt x="508" y="2750"/>
                      <a:pt x="508" y="2750"/>
                    </a:cubicBezTo>
                    <a:cubicBezTo>
                      <a:pt x="508" y="2750"/>
                      <a:pt x="508" y="2750"/>
                      <a:pt x="508" y="2750"/>
                    </a:cubicBezTo>
                    <a:cubicBezTo>
                      <a:pt x="509" y="2749"/>
                      <a:pt x="509" y="2749"/>
                      <a:pt x="509" y="2749"/>
                    </a:cubicBezTo>
                    <a:cubicBezTo>
                      <a:pt x="510" y="2749"/>
                      <a:pt x="510" y="2749"/>
                      <a:pt x="510" y="2749"/>
                    </a:cubicBezTo>
                    <a:cubicBezTo>
                      <a:pt x="511" y="2749"/>
                      <a:pt x="511" y="2749"/>
                      <a:pt x="511" y="2749"/>
                    </a:cubicBezTo>
                    <a:cubicBezTo>
                      <a:pt x="511" y="2749"/>
                      <a:pt x="511" y="2749"/>
                      <a:pt x="511" y="2748"/>
                    </a:cubicBezTo>
                    <a:cubicBezTo>
                      <a:pt x="511" y="2748"/>
                      <a:pt x="511" y="2748"/>
                      <a:pt x="511" y="2748"/>
                    </a:cubicBezTo>
                    <a:cubicBezTo>
                      <a:pt x="518" y="2745"/>
                      <a:pt x="526" y="2742"/>
                      <a:pt x="534" y="2739"/>
                    </a:cubicBezTo>
                    <a:cubicBezTo>
                      <a:pt x="534" y="2739"/>
                      <a:pt x="534" y="2739"/>
                      <a:pt x="534" y="2739"/>
                    </a:cubicBezTo>
                    <a:cubicBezTo>
                      <a:pt x="534" y="2739"/>
                      <a:pt x="534" y="2739"/>
                      <a:pt x="534" y="2739"/>
                    </a:cubicBezTo>
                    <a:cubicBezTo>
                      <a:pt x="535" y="2738"/>
                      <a:pt x="535" y="2738"/>
                      <a:pt x="536" y="2738"/>
                    </a:cubicBezTo>
                    <a:cubicBezTo>
                      <a:pt x="536" y="2738"/>
                      <a:pt x="536" y="2738"/>
                      <a:pt x="536" y="2738"/>
                    </a:cubicBezTo>
                    <a:cubicBezTo>
                      <a:pt x="536" y="2738"/>
                      <a:pt x="536" y="2738"/>
                      <a:pt x="537" y="2738"/>
                    </a:cubicBezTo>
                    <a:cubicBezTo>
                      <a:pt x="539" y="2736"/>
                      <a:pt x="542" y="2735"/>
                      <a:pt x="544" y="2734"/>
                    </a:cubicBezTo>
                    <a:cubicBezTo>
                      <a:pt x="544" y="2734"/>
                      <a:pt x="544" y="2734"/>
                      <a:pt x="544" y="2734"/>
                    </a:cubicBezTo>
                    <a:cubicBezTo>
                      <a:pt x="546" y="2733"/>
                      <a:pt x="548" y="2733"/>
                      <a:pt x="550" y="2732"/>
                    </a:cubicBezTo>
                    <a:cubicBezTo>
                      <a:pt x="550" y="2732"/>
                      <a:pt x="550" y="2732"/>
                      <a:pt x="550" y="2732"/>
                    </a:cubicBezTo>
                    <a:cubicBezTo>
                      <a:pt x="551" y="2732"/>
                      <a:pt x="551" y="2731"/>
                      <a:pt x="551" y="2731"/>
                    </a:cubicBezTo>
                    <a:cubicBezTo>
                      <a:pt x="551" y="2731"/>
                      <a:pt x="551" y="2731"/>
                      <a:pt x="551" y="2731"/>
                    </a:cubicBezTo>
                    <a:cubicBezTo>
                      <a:pt x="555" y="2730"/>
                      <a:pt x="559" y="2728"/>
                      <a:pt x="563" y="2726"/>
                    </a:cubicBezTo>
                    <a:cubicBezTo>
                      <a:pt x="563" y="2726"/>
                      <a:pt x="563" y="2726"/>
                      <a:pt x="563" y="2726"/>
                    </a:cubicBezTo>
                    <a:cubicBezTo>
                      <a:pt x="565" y="2726"/>
                      <a:pt x="566" y="2725"/>
                      <a:pt x="568" y="2724"/>
                    </a:cubicBezTo>
                    <a:cubicBezTo>
                      <a:pt x="568" y="2724"/>
                      <a:pt x="568" y="2724"/>
                      <a:pt x="568" y="2724"/>
                    </a:cubicBezTo>
                    <a:cubicBezTo>
                      <a:pt x="569" y="2724"/>
                      <a:pt x="570" y="2724"/>
                      <a:pt x="570" y="2723"/>
                    </a:cubicBezTo>
                    <a:cubicBezTo>
                      <a:pt x="570" y="2723"/>
                      <a:pt x="571" y="2723"/>
                      <a:pt x="571" y="2723"/>
                    </a:cubicBezTo>
                    <a:cubicBezTo>
                      <a:pt x="571" y="2723"/>
                      <a:pt x="571" y="2723"/>
                      <a:pt x="572" y="2723"/>
                    </a:cubicBezTo>
                    <a:cubicBezTo>
                      <a:pt x="572" y="2723"/>
                      <a:pt x="572" y="2722"/>
                      <a:pt x="572" y="2722"/>
                    </a:cubicBezTo>
                    <a:cubicBezTo>
                      <a:pt x="574" y="2722"/>
                      <a:pt x="576" y="2721"/>
                      <a:pt x="578" y="2720"/>
                    </a:cubicBezTo>
                    <a:cubicBezTo>
                      <a:pt x="578" y="2720"/>
                      <a:pt x="578" y="2720"/>
                      <a:pt x="578" y="2720"/>
                    </a:cubicBezTo>
                    <a:cubicBezTo>
                      <a:pt x="583" y="2718"/>
                      <a:pt x="588" y="2716"/>
                      <a:pt x="593" y="2714"/>
                    </a:cubicBezTo>
                    <a:cubicBezTo>
                      <a:pt x="593" y="2714"/>
                      <a:pt x="593" y="2714"/>
                      <a:pt x="593" y="2714"/>
                    </a:cubicBezTo>
                    <a:cubicBezTo>
                      <a:pt x="593" y="2713"/>
                      <a:pt x="594" y="2713"/>
                      <a:pt x="594" y="2713"/>
                    </a:cubicBezTo>
                    <a:cubicBezTo>
                      <a:pt x="594" y="2713"/>
                      <a:pt x="595" y="2713"/>
                      <a:pt x="595" y="2713"/>
                    </a:cubicBezTo>
                    <a:cubicBezTo>
                      <a:pt x="595" y="2713"/>
                      <a:pt x="595" y="2713"/>
                      <a:pt x="595" y="2713"/>
                    </a:cubicBezTo>
                    <a:cubicBezTo>
                      <a:pt x="596" y="2712"/>
                      <a:pt x="596" y="2712"/>
                      <a:pt x="597" y="2712"/>
                    </a:cubicBezTo>
                    <a:cubicBezTo>
                      <a:pt x="597" y="2712"/>
                      <a:pt x="597" y="2712"/>
                      <a:pt x="597" y="2712"/>
                    </a:cubicBezTo>
                    <a:cubicBezTo>
                      <a:pt x="598" y="2712"/>
                      <a:pt x="598" y="2711"/>
                      <a:pt x="599" y="2711"/>
                    </a:cubicBezTo>
                    <a:cubicBezTo>
                      <a:pt x="600" y="2711"/>
                      <a:pt x="601" y="2710"/>
                      <a:pt x="602" y="2710"/>
                    </a:cubicBezTo>
                    <a:cubicBezTo>
                      <a:pt x="602" y="2710"/>
                      <a:pt x="602" y="2710"/>
                      <a:pt x="602" y="2710"/>
                    </a:cubicBezTo>
                    <a:cubicBezTo>
                      <a:pt x="603" y="2709"/>
                      <a:pt x="604" y="2709"/>
                      <a:pt x="605" y="2708"/>
                    </a:cubicBezTo>
                    <a:cubicBezTo>
                      <a:pt x="605" y="2708"/>
                      <a:pt x="605" y="2708"/>
                      <a:pt x="605" y="2708"/>
                    </a:cubicBezTo>
                    <a:cubicBezTo>
                      <a:pt x="606" y="2708"/>
                      <a:pt x="607" y="2708"/>
                      <a:pt x="607" y="2707"/>
                    </a:cubicBezTo>
                    <a:cubicBezTo>
                      <a:pt x="612" y="2705"/>
                      <a:pt x="617" y="2703"/>
                      <a:pt x="623" y="2701"/>
                    </a:cubicBezTo>
                    <a:cubicBezTo>
                      <a:pt x="623" y="2701"/>
                      <a:pt x="623" y="2701"/>
                      <a:pt x="623" y="2701"/>
                    </a:cubicBezTo>
                    <a:cubicBezTo>
                      <a:pt x="626" y="2700"/>
                      <a:pt x="629" y="2698"/>
                      <a:pt x="631" y="2697"/>
                    </a:cubicBezTo>
                    <a:cubicBezTo>
                      <a:pt x="631" y="2697"/>
                      <a:pt x="632" y="2697"/>
                      <a:pt x="632" y="2697"/>
                    </a:cubicBezTo>
                    <a:cubicBezTo>
                      <a:pt x="633" y="2697"/>
                      <a:pt x="634" y="2696"/>
                      <a:pt x="635" y="2696"/>
                    </a:cubicBezTo>
                    <a:cubicBezTo>
                      <a:pt x="635" y="2696"/>
                      <a:pt x="636" y="2695"/>
                      <a:pt x="636" y="2695"/>
                    </a:cubicBezTo>
                    <a:cubicBezTo>
                      <a:pt x="637" y="2695"/>
                      <a:pt x="638" y="2694"/>
                      <a:pt x="639" y="2694"/>
                    </a:cubicBezTo>
                    <a:cubicBezTo>
                      <a:pt x="639" y="2694"/>
                      <a:pt x="640" y="2694"/>
                      <a:pt x="640" y="2694"/>
                    </a:cubicBezTo>
                    <a:cubicBezTo>
                      <a:pt x="640" y="2693"/>
                      <a:pt x="640" y="2693"/>
                      <a:pt x="641" y="2693"/>
                    </a:cubicBezTo>
                    <a:cubicBezTo>
                      <a:pt x="642" y="2693"/>
                      <a:pt x="642" y="2693"/>
                      <a:pt x="643" y="2692"/>
                    </a:cubicBezTo>
                    <a:cubicBezTo>
                      <a:pt x="643" y="2692"/>
                      <a:pt x="644" y="2692"/>
                      <a:pt x="644" y="2692"/>
                    </a:cubicBezTo>
                    <a:cubicBezTo>
                      <a:pt x="644" y="2692"/>
                      <a:pt x="644" y="2692"/>
                      <a:pt x="644" y="2692"/>
                    </a:cubicBezTo>
                    <a:cubicBezTo>
                      <a:pt x="644" y="2692"/>
                      <a:pt x="644" y="2692"/>
                      <a:pt x="645" y="2692"/>
                    </a:cubicBezTo>
                    <a:cubicBezTo>
                      <a:pt x="645" y="2692"/>
                      <a:pt x="645" y="2692"/>
                      <a:pt x="645" y="2692"/>
                    </a:cubicBezTo>
                    <a:cubicBezTo>
                      <a:pt x="646" y="2691"/>
                      <a:pt x="647" y="2691"/>
                      <a:pt x="647" y="2690"/>
                    </a:cubicBezTo>
                    <a:cubicBezTo>
                      <a:pt x="648" y="2690"/>
                      <a:pt x="649" y="2690"/>
                      <a:pt x="650" y="2689"/>
                    </a:cubicBezTo>
                    <a:cubicBezTo>
                      <a:pt x="650" y="2689"/>
                      <a:pt x="650" y="2689"/>
                      <a:pt x="650" y="2689"/>
                    </a:cubicBezTo>
                    <a:cubicBezTo>
                      <a:pt x="652" y="2688"/>
                      <a:pt x="655" y="2687"/>
                      <a:pt x="657" y="2686"/>
                    </a:cubicBezTo>
                    <a:cubicBezTo>
                      <a:pt x="657" y="2686"/>
                      <a:pt x="657" y="2686"/>
                      <a:pt x="657" y="2686"/>
                    </a:cubicBezTo>
                    <a:cubicBezTo>
                      <a:pt x="661" y="2685"/>
                      <a:pt x="665" y="2683"/>
                      <a:pt x="669" y="2681"/>
                    </a:cubicBezTo>
                    <a:cubicBezTo>
                      <a:pt x="669" y="2681"/>
                      <a:pt x="669" y="2681"/>
                      <a:pt x="669" y="2681"/>
                    </a:cubicBezTo>
                    <a:cubicBezTo>
                      <a:pt x="669" y="2681"/>
                      <a:pt x="670" y="2681"/>
                      <a:pt x="670" y="2681"/>
                    </a:cubicBezTo>
                    <a:cubicBezTo>
                      <a:pt x="670" y="2681"/>
                      <a:pt x="670" y="2681"/>
                      <a:pt x="670" y="2681"/>
                    </a:cubicBezTo>
                    <a:cubicBezTo>
                      <a:pt x="671" y="2681"/>
                      <a:pt x="671" y="2680"/>
                      <a:pt x="672" y="2680"/>
                    </a:cubicBezTo>
                    <a:cubicBezTo>
                      <a:pt x="672" y="2680"/>
                      <a:pt x="672" y="2680"/>
                      <a:pt x="672" y="2680"/>
                    </a:cubicBezTo>
                    <a:cubicBezTo>
                      <a:pt x="672" y="2680"/>
                      <a:pt x="672" y="2680"/>
                      <a:pt x="672" y="2680"/>
                    </a:cubicBezTo>
                    <a:cubicBezTo>
                      <a:pt x="674" y="2679"/>
                      <a:pt x="676" y="2678"/>
                      <a:pt x="677" y="2678"/>
                    </a:cubicBezTo>
                    <a:cubicBezTo>
                      <a:pt x="678" y="2678"/>
                      <a:pt x="678" y="2678"/>
                      <a:pt x="678" y="2677"/>
                    </a:cubicBezTo>
                    <a:cubicBezTo>
                      <a:pt x="680" y="2677"/>
                      <a:pt x="682" y="2676"/>
                      <a:pt x="684" y="2675"/>
                    </a:cubicBezTo>
                    <a:cubicBezTo>
                      <a:pt x="685" y="2675"/>
                      <a:pt x="685" y="2675"/>
                      <a:pt x="685" y="2674"/>
                    </a:cubicBezTo>
                    <a:cubicBezTo>
                      <a:pt x="686" y="2674"/>
                      <a:pt x="687" y="2674"/>
                      <a:pt x="688" y="2673"/>
                    </a:cubicBezTo>
                    <a:cubicBezTo>
                      <a:pt x="688" y="2673"/>
                      <a:pt x="688" y="2673"/>
                      <a:pt x="688" y="2673"/>
                    </a:cubicBezTo>
                    <a:cubicBezTo>
                      <a:pt x="688" y="2673"/>
                      <a:pt x="689" y="2673"/>
                      <a:pt x="689" y="2673"/>
                    </a:cubicBezTo>
                    <a:cubicBezTo>
                      <a:pt x="690" y="2672"/>
                      <a:pt x="691" y="2672"/>
                      <a:pt x="692" y="2671"/>
                    </a:cubicBezTo>
                    <a:cubicBezTo>
                      <a:pt x="692" y="2671"/>
                      <a:pt x="692" y="2671"/>
                      <a:pt x="692" y="2671"/>
                    </a:cubicBezTo>
                    <a:cubicBezTo>
                      <a:pt x="693" y="2671"/>
                      <a:pt x="693" y="2671"/>
                      <a:pt x="694" y="2671"/>
                    </a:cubicBezTo>
                    <a:cubicBezTo>
                      <a:pt x="694" y="2671"/>
                      <a:pt x="694" y="2670"/>
                      <a:pt x="694" y="2670"/>
                    </a:cubicBezTo>
                    <a:cubicBezTo>
                      <a:pt x="695" y="2670"/>
                      <a:pt x="695" y="2670"/>
                      <a:pt x="695" y="2670"/>
                    </a:cubicBezTo>
                    <a:cubicBezTo>
                      <a:pt x="696" y="2670"/>
                      <a:pt x="696" y="2670"/>
                      <a:pt x="697" y="2669"/>
                    </a:cubicBezTo>
                    <a:cubicBezTo>
                      <a:pt x="697" y="2669"/>
                      <a:pt x="697" y="2669"/>
                      <a:pt x="698" y="2669"/>
                    </a:cubicBezTo>
                    <a:cubicBezTo>
                      <a:pt x="698" y="2669"/>
                      <a:pt x="698" y="2669"/>
                      <a:pt x="698" y="2669"/>
                    </a:cubicBezTo>
                    <a:cubicBezTo>
                      <a:pt x="699" y="2668"/>
                      <a:pt x="700" y="2668"/>
                      <a:pt x="701" y="2668"/>
                    </a:cubicBezTo>
                    <a:cubicBezTo>
                      <a:pt x="701" y="2667"/>
                      <a:pt x="702" y="2667"/>
                      <a:pt x="702" y="2667"/>
                    </a:cubicBezTo>
                    <a:cubicBezTo>
                      <a:pt x="702" y="2667"/>
                      <a:pt x="703" y="2667"/>
                      <a:pt x="703" y="2667"/>
                    </a:cubicBezTo>
                    <a:cubicBezTo>
                      <a:pt x="703" y="2667"/>
                      <a:pt x="703" y="2667"/>
                      <a:pt x="703" y="2667"/>
                    </a:cubicBezTo>
                    <a:cubicBezTo>
                      <a:pt x="704" y="2666"/>
                      <a:pt x="705" y="2666"/>
                      <a:pt x="706" y="2665"/>
                    </a:cubicBezTo>
                    <a:cubicBezTo>
                      <a:pt x="707" y="2665"/>
                      <a:pt x="709" y="2664"/>
                      <a:pt x="710" y="2664"/>
                    </a:cubicBezTo>
                    <a:cubicBezTo>
                      <a:pt x="710" y="2664"/>
                      <a:pt x="710" y="2664"/>
                      <a:pt x="711" y="2664"/>
                    </a:cubicBezTo>
                    <a:cubicBezTo>
                      <a:pt x="711" y="2664"/>
                      <a:pt x="711" y="2663"/>
                      <a:pt x="711" y="2663"/>
                    </a:cubicBezTo>
                    <a:cubicBezTo>
                      <a:pt x="711" y="2663"/>
                      <a:pt x="712" y="2663"/>
                      <a:pt x="712" y="2663"/>
                    </a:cubicBezTo>
                    <a:cubicBezTo>
                      <a:pt x="713" y="2663"/>
                      <a:pt x="713" y="2662"/>
                      <a:pt x="713" y="2662"/>
                    </a:cubicBezTo>
                    <a:cubicBezTo>
                      <a:pt x="716" y="2661"/>
                      <a:pt x="719" y="2660"/>
                      <a:pt x="722" y="2659"/>
                    </a:cubicBezTo>
                    <a:cubicBezTo>
                      <a:pt x="722" y="2659"/>
                      <a:pt x="722" y="2659"/>
                      <a:pt x="722" y="2659"/>
                    </a:cubicBezTo>
                    <a:cubicBezTo>
                      <a:pt x="722" y="2659"/>
                      <a:pt x="723" y="2658"/>
                      <a:pt x="723" y="2658"/>
                    </a:cubicBezTo>
                    <a:cubicBezTo>
                      <a:pt x="724" y="2658"/>
                      <a:pt x="724" y="2658"/>
                      <a:pt x="725" y="2658"/>
                    </a:cubicBezTo>
                    <a:cubicBezTo>
                      <a:pt x="726" y="2657"/>
                      <a:pt x="727" y="2657"/>
                      <a:pt x="728" y="2656"/>
                    </a:cubicBezTo>
                    <a:cubicBezTo>
                      <a:pt x="728" y="2656"/>
                      <a:pt x="729" y="2656"/>
                      <a:pt x="729" y="2656"/>
                    </a:cubicBezTo>
                    <a:cubicBezTo>
                      <a:pt x="729" y="2656"/>
                      <a:pt x="729" y="2656"/>
                      <a:pt x="730" y="2655"/>
                    </a:cubicBezTo>
                    <a:cubicBezTo>
                      <a:pt x="730" y="2655"/>
                      <a:pt x="730" y="2655"/>
                      <a:pt x="731" y="2655"/>
                    </a:cubicBezTo>
                    <a:cubicBezTo>
                      <a:pt x="731" y="2655"/>
                      <a:pt x="731" y="2655"/>
                      <a:pt x="732" y="2654"/>
                    </a:cubicBezTo>
                    <a:cubicBezTo>
                      <a:pt x="732" y="2654"/>
                      <a:pt x="732" y="2654"/>
                      <a:pt x="733" y="2654"/>
                    </a:cubicBezTo>
                    <a:cubicBezTo>
                      <a:pt x="733" y="2654"/>
                      <a:pt x="733" y="2654"/>
                      <a:pt x="733" y="2654"/>
                    </a:cubicBezTo>
                    <a:cubicBezTo>
                      <a:pt x="734" y="2654"/>
                      <a:pt x="734" y="2653"/>
                      <a:pt x="735" y="2653"/>
                    </a:cubicBezTo>
                    <a:cubicBezTo>
                      <a:pt x="735" y="2653"/>
                      <a:pt x="735" y="2653"/>
                      <a:pt x="735" y="2653"/>
                    </a:cubicBezTo>
                    <a:cubicBezTo>
                      <a:pt x="735" y="2653"/>
                      <a:pt x="736" y="2653"/>
                      <a:pt x="736" y="2653"/>
                    </a:cubicBezTo>
                    <a:cubicBezTo>
                      <a:pt x="738" y="2652"/>
                      <a:pt x="739" y="2651"/>
                      <a:pt x="741" y="2651"/>
                    </a:cubicBezTo>
                    <a:cubicBezTo>
                      <a:pt x="741" y="2650"/>
                      <a:pt x="742" y="2650"/>
                      <a:pt x="742" y="2650"/>
                    </a:cubicBezTo>
                    <a:cubicBezTo>
                      <a:pt x="745" y="2649"/>
                      <a:pt x="747" y="2648"/>
                      <a:pt x="750" y="2647"/>
                    </a:cubicBezTo>
                    <a:cubicBezTo>
                      <a:pt x="751" y="2647"/>
                      <a:pt x="751" y="2646"/>
                      <a:pt x="752" y="2646"/>
                    </a:cubicBezTo>
                    <a:cubicBezTo>
                      <a:pt x="752" y="2646"/>
                      <a:pt x="753" y="2646"/>
                      <a:pt x="753" y="2645"/>
                    </a:cubicBezTo>
                    <a:cubicBezTo>
                      <a:pt x="753" y="2645"/>
                      <a:pt x="753" y="2645"/>
                      <a:pt x="753" y="2645"/>
                    </a:cubicBezTo>
                    <a:cubicBezTo>
                      <a:pt x="754" y="2645"/>
                      <a:pt x="756" y="2644"/>
                      <a:pt x="757" y="2644"/>
                    </a:cubicBezTo>
                    <a:cubicBezTo>
                      <a:pt x="757" y="2644"/>
                      <a:pt x="758" y="2643"/>
                      <a:pt x="759" y="2643"/>
                    </a:cubicBezTo>
                    <a:cubicBezTo>
                      <a:pt x="759" y="2643"/>
                      <a:pt x="760" y="2642"/>
                      <a:pt x="761" y="2642"/>
                    </a:cubicBezTo>
                    <a:cubicBezTo>
                      <a:pt x="765" y="2640"/>
                      <a:pt x="768" y="2639"/>
                      <a:pt x="772" y="2637"/>
                    </a:cubicBezTo>
                    <a:cubicBezTo>
                      <a:pt x="773" y="2637"/>
                      <a:pt x="773" y="2637"/>
                      <a:pt x="773" y="2637"/>
                    </a:cubicBezTo>
                    <a:cubicBezTo>
                      <a:pt x="774" y="2637"/>
                      <a:pt x="774" y="2637"/>
                      <a:pt x="774" y="2637"/>
                    </a:cubicBezTo>
                    <a:cubicBezTo>
                      <a:pt x="774" y="2637"/>
                      <a:pt x="774" y="2636"/>
                      <a:pt x="774" y="2636"/>
                    </a:cubicBezTo>
                    <a:cubicBezTo>
                      <a:pt x="775" y="2636"/>
                      <a:pt x="775" y="2636"/>
                      <a:pt x="775" y="2636"/>
                    </a:cubicBezTo>
                    <a:cubicBezTo>
                      <a:pt x="776" y="2636"/>
                      <a:pt x="777" y="2635"/>
                      <a:pt x="777" y="2635"/>
                    </a:cubicBezTo>
                    <a:cubicBezTo>
                      <a:pt x="778" y="2635"/>
                      <a:pt x="778" y="2635"/>
                      <a:pt x="779" y="2634"/>
                    </a:cubicBezTo>
                    <a:cubicBezTo>
                      <a:pt x="779" y="2634"/>
                      <a:pt x="779" y="2634"/>
                      <a:pt x="780" y="2634"/>
                    </a:cubicBezTo>
                    <a:cubicBezTo>
                      <a:pt x="780" y="2634"/>
                      <a:pt x="780" y="2634"/>
                      <a:pt x="780" y="2634"/>
                    </a:cubicBezTo>
                    <a:cubicBezTo>
                      <a:pt x="780" y="2634"/>
                      <a:pt x="780" y="2634"/>
                      <a:pt x="780" y="2634"/>
                    </a:cubicBezTo>
                    <a:cubicBezTo>
                      <a:pt x="782" y="2633"/>
                      <a:pt x="783" y="2633"/>
                      <a:pt x="785" y="2632"/>
                    </a:cubicBezTo>
                    <a:cubicBezTo>
                      <a:pt x="786" y="2632"/>
                      <a:pt x="786" y="2631"/>
                      <a:pt x="787" y="2631"/>
                    </a:cubicBezTo>
                    <a:cubicBezTo>
                      <a:pt x="787" y="2631"/>
                      <a:pt x="787" y="2631"/>
                      <a:pt x="787" y="2631"/>
                    </a:cubicBezTo>
                    <a:cubicBezTo>
                      <a:pt x="788" y="2631"/>
                      <a:pt x="789" y="2630"/>
                      <a:pt x="790" y="2630"/>
                    </a:cubicBezTo>
                    <a:cubicBezTo>
                      <a:pt x="791" y="2629"/>
                      <a:pt x="793" y="2628"/>
                      <a:pt x="795" y="2628"/>
                    </a:cubicBezTo>
                    <a:cubicBezTo>
                      <a:pt x="798" y="2626"/>
                      <a:pt x="801" y="2625"/>
                      <a:pt x="804" y="2624"/>
                    </a:cubicBezTo>
                    <a:cubicBezTo>
                      <a:pt x="805" y="2623"/>
                      <a:pt x="807" y="2623"/>
                      <a:pt x="808" y="2622"/>
                    </a:cubicBezTo>
                    <a:cubicBezTo>
                      <a:pt x="808" y="2622"/>
                      <a:pt x="809" y="2622"/>
                      <a:pt x="809" y="2622"/>
                    </a:cubicBezTo>
                    <a:cubicBezTo>
                      <a:pt x="810" y="2621"/>
                      <a:pt x="810" y="2621"/>
                      <a:pt x="810" y="2621"/>
                    </a:cubicBezTo>
                    <a:cubicBezTo>
                      <a:pt x="811" y="2621"/>
                      <a:pt x="812" y="2621"/>
                      <a:pt x="812" y="2620"/>
                    </a:cubicBezTo>
                    <a:cubicBezTo>
                      <a:pt x="812" y="2620"/>
                      <a:pt x="813" y="2620"/>
                      <a:pt x="813" y="2620"/>
                    </a:cubicBezTo>
                    <a:cubicBezTo>
                      <a:pt x="813" y="2620"/>
                      <a:pt x="813" y="2620"/>
                      <a:pt x="813" y="2620"/>
                    </a:cubicBezTo>
                    <a:cubicBezTo>
                      <a:pt x="815" y="2619"/>
                      <a:pt x="817" y="2618"/>
                      <a:pt x="818" y="2618"/>
                    </a:cubicBezTo>
                    <a:cubicBezTo>
                      <a:pt x="819" y="2617"/>
                      <a:pt x="820" y="2617"/>
                      <a:pt x="820" y="2617"/>
                    </a:cubicBezTo>
                    <a:cubicBezTo>
                      <a:pt x="821" y="2616"/>
                      <a:pt x="822" y="2616"/>
                      <a:pt x="823" y="2616"/>
                    </a:cubicBezTo>
                    <a:cubicBezTo>
                      <a:pt x="823" y="2616"/>
                      <a:pt x="824" y="2615"/>
                      <a:pt x="825" y="2615"/>
                    </a:cubicBezTo>
                    <a:cubicBezTo>
                      <a:pt x="825" y="2615"/>
                      <a:pt x="825" y="2615"/>
                      <a:pt x="825" y="2615"/>
                    </a:cubicBezTo>
                    <a:cubicBezTo>
                      <a:pt x="826" y="2615"/>
                      <a:pt x="827" y="2614"/>
                      <a:pt x="828" y="2614"/>
                    </a:cubicBezTo>
                    <a:cubicBezTo>
                      <a:pt x="835" y="2611"/>
                      <a:pt x="841" y="2608"/>
                      <a:pt x="848" y="2605"/>
                    </a:cubicBezTo>
                    <a:cubicBezTo>
                      <a:pt x="849" y="2605"/>
                      <a:pt x="849" y="2605"/>
                      <a:pt x="849" y="2605"/>
                    </a:cubicBezTo>
                    <a:cubicBezTo>
                      <a:pt x="849" y="2605"/>
                      <a:pt x="849" y="2605"/>
                      <a:pt x="849" y="2605"/>
                    </a:cubicBezTo>
                    <a:cubicBezTo>
                      <a:pt x="850" y="2604"/>
                      <a:pt x="850" y="2604"/>
                      <a:pt x="850" y="2604"/>
                    </a:cubicBezTo>
                    <a:cubicBezTo>
                      <a:pt x="850" y="2604"/>
                      <a:pt x="850" y="2604"/>
                      <a:pt x="851" y="2604"/>
                    </a:cubicBezTo>
                    <a:cubicBezTo>
                      <a:pt x="851" y="2604"/>
                      <a:pt x="851" y="2604"/>
                      <a:pt x="851" y="2604"/>
                    </a:cubicBezTo>
                    <a:cubicBezTo>
                      <a:pt x="851" y="2604"/>
                      <a:pt x="852" y="2604"/>
                      <a:pt x="852" y="2603"/>
                    </a:cubicBezTo>
                    <a:cubicBezTo>
                      <a:pt x="853" y="2603"/>
                      <a:pt x="854" y="2603"/>
                      <a:pt x="855" y="2602"/>
                    </a:cubicBezTo>
                    <a:cubicBezTo>
                      <a:pt x="855" y="2602"/>
                      <a:pt x="855" y="2602"/>
                      <a:pt x="855" y="2602"/>
                    </a:cubicBezTo>
                    <a:cubicBezTo>
                      <a:pt x="855" y="2602"/>
                      <a:pt x="855" y="2602"/>
                      <a:pt x="855" y="2602"/>
                    </a:cubicBezTo>
                    <a:cubicBezTo>
                      <a:pt x="857" y="2601"/>
                      <a:pt x="859" y="2600"/>
                      <a:pt x="861" y="2600"/>
                    </a:cubicBezTo>
                    <a:cubicBezTo>
                      <a:pt x="863" y="2599"/>
                      <a:pt x="865" y="2598"/>
                      <a:pt x="867" y="2597"/>
                    </a:cubicBezTo>
                    <a:cubicBezTo>
                      <a:pt x="867" y="2597"/>
                      <a:pt x="867" y="2597"/>
                      <a:pt x="868" y="2597"/>
                    </a:cubicBezTo>
                    <a:cubicBezTo>
                      <a:pt x="868" y="2597"/>
                      <a:pt x="868" y="2596"/>
                      <a:pt x="869" y="2596"/>
                    </a:cubicBezTo>
                    <a:cubicBezTo>
                      <a:pt x="870" y="2596"/>
                      <a:pt x="870" y="2596"/>
                      <a:pt x="871" y="2595"/>
                    </a:cubicBezTo>
                    <a:cubicBezTo>
                      <a:pt x="871" y="2595"/>
                      <a:pt x="872" y="2595"/>
                      <a:pt x="872" y="2595"/>
                    </a:cubicBezTo>
                    <a:cubicBezTo>
                      <a:pt x="872" y="2595"/>
                      <a:pt x="872" y="2595"/>
                      <a:pt x="872" y="2595"/>
                    </a:cubicBezTo>
                    <a:cubicBezTo>
                      <a:pt x="872" y="2595"/>
                      <a:pt x="873" y="2595"/>
                      <a:pt x="873" y="2594"/>
                    </a:cubicBezTo>
                    <a:cubicBezTo>
                      <a:pt x="873" y="2594"/>
                      <a:pt x="873" y="2594"/>
                      <a:pt x="873" y="2594"/>
                    </a:cubicBezTo>
                    <a:cubicBezTo>
                      <a:pt x="874" y="2594"/>
                      <a:pt x="874" y="2594"/>
                      <a:pt x="874" y="2594"/>
                    </a:cubicBezTo>
                    <a:cubicBezTo>
                      <a:pt x="874" y="2594"/>
                      <a:pt x="874" y="2594"/>
                      <a:pt x="874" y="2594"/>
                    </a:cubicBezTo>
                    <a:cubicBezTo>
                      <a:pt x="875" y="2594"/>
                      <a:pt x="876" y="2593"/>
                      <a:pt x="877" y="2593"/>
                    </a:cubicBezTo>
                    <a:cubicBezTo>
                      <a:pt x="877" y="2593"/>
                      <a:pt x="877" y="2593"/>
                      <a:pt x="877" y="2593"/>
                    </a:cubicBezTo>
                    <a:cubicBezTo>
                      <a:pt x="878" y="2592"/>
                      <a:pt x="878" y="2592"/>
                      <a:pt x="879" y="2592"/>
                    </a:cubicBezTo>
                    <a:cubicBezTo>
                      <a:pt x="879" y="2592"/>
                      <a:pt x="880" y="2592"/>
                      <a:pt x="880" y="2591"/>
                    </a:cubicBezTo>
                    <a:cubicBezTo>
                      <a:pt x="880" y="2591"/>
                      <a:pt x="881" y="2591"/>
                      <a:pt x="881" y="2591"/>
                    </a:cubicBezTo>
                    <a:cubicBezTo>
                      <a:pt x="881" y="2591"/>
                      <a:pt x="881" y="2591"/>
                      <a:pt x="881" y="2591"/>
                    </a:cubicBezTo>
                    <a:cubicBezTo>
                      <a:pt x="882" y="2591"/>
                      <a:pt x="883" y="2590"/>
                      <a:pt x="883" y="2590"/>
                    </a:cubicBezTo>
                    <a:cubicBezTo>
                      <a:pt x="884" y="2590"/>
                      <a:pt x="885" y="2590"/>
                      <a:pt x="885" y="2589"/>
                    </a:cubicBezTo>
                    <a:cubicBezTo>
                      <a:pt x="886" y="2589"/>
                      <a:pt x="887" y="2589"/>
                      <a:pt x="888" y="2588"/>
                    </a:cubicBezTo>
                    <a:cubicBezTo>
                      <a:pt x="888" y="2588"/>
                      <a:pt x="889" y="2588"/>
                      <a:pt x="890" y="2587"/>
                    </a:cubicBezTo>
                    <a:cubicBezTo>
                      <a:pt x="890" y="2587"/>
                      <a:pt x="891" y="2587"/>
                      <a:pt x="892" y="2587"/>
                    </a:cubicBezTo>
                    <a:cubicBezTo>
                      <a:pt x="892" y="2586"/>
                      <a:pt x="892" y="2586"/>
                      <a:pt x="892" y="2586"/>
                    </a:cubicBezTo>
                    <a:cubicBezTo>
                      <a:pt x="892" y="2586"/>
                      <a:pt x="893" y="2586"/>
                      <a:pt x="893" y="2586"/>
                    </a:cubicBezTo>
                    <a:cubicBezTo>
                      <a:pt x="893" y="2586"/>
                      <a:pt x="893" y="2586"/>
                      <a:pt x="894" y="2586"/>
                    </a:cubicBezTo>
                    <a:cubicBezTo>
                      <a:pt x="894" y="2586"/>
                      <a:pt x="894" y="2586"/>
                      <a:pt x="894" y="2586"/>
                    </a:cubicBezTo>
                    <a:cubicBezTo>
                      <a:pt x="895" y="2585"/>
                      <a:pt x="896" y="2585"/>
                      <a:pt x="897" y="2584"/>
                    </a:cubicBezTo>
                    <a:cubicBezTo>
                      <a:pt x="897" y="2584"/>
                      <a:pt x="897" y="2584"/>
                      <a:pt x="898" y="2584"/>
                    </a:cubicBezTo>
                    <a:cubicBezTo>
                      <a:pt x="898" y="2584"/>
                      <a:pt x="898" y="2584"/>
                      <a:pt x="898" y="2584"/>
                    </a:cubicBezTo>
                    <a:cubicBezTo>
                      <a:pt x="898" y="2584"/>
                      <a:pt x="899" y="2583"/>
                      <a:pt x="899" y="2583"/>
                    </a:cubicBezTo>
                    <a:cubicBezTo>
                      <a:pt x="899" y="2583"/>
                      <a:pt x="899" y="2583"/>
                      <a:pt x="900" y="2583"/>
                    </a:cubicBezTo>
                    <a:cubicBezTo>
                      <a:pt x="900" y="2583"/>
                      <a:pt x="900" y="2583"/>
                      <a:pt x="900" y="2583"/>
                    </a:cubicBezTo>
                    <a:cubicBezTo>
                      <a:pt x="911" y="2578"/>
                      <a:pt x="923" y="2573"/>
                      <a:pt x="934" y="2569"/>
                    </a:cubicBezTo>
                    <a:cubicBezTo>
                      <a:pt x="934" y="2568"/>
                      <a:pt x="935" y="2568"/>
                      <a:pt x="935" y="2568"/>
                    </a:cubicBezTo>
                    <a:cubicBezTo>
                      <a:pt x="937" y="2567"/>
                      <a:pt x="938" y="2567"/>
                      <a:pt x="940" y="2566"/>
                    </a:cubicBezTo>
                    <a:cubicBezTo>
                      <a:pt x="940" y="2566"/>
                      <a:pt x="940" y="2566"/>
                      <a:pt x="941" y="2566"/>
                    </a:cubicBezTo>
                    <a:cubicBezTo>
                      <a:pt x="941" y="2566"/>
                      <a:pt x="941" y="2566"/>
                      <a:pt x="941" y="2566"/>
                    </a:cubicBezTo>
                    <a:cubicBezTo>
                      <a:pt x="941" y="2565"/>
                      <a:pt x="941" y="2565"/>
                      <a:pt x="942" y="2565"/>
                    </a:cubicBezTo>
                    <a:cubicBezTo>
                      <a:pt x="942" y="2565"/>
                      <a:pt x="943" y="2565"/>
                      <a:pt x="943" y="2565"/>
                    </a:cubicBezTo>
                    <a:cubicBezTo>
                      <a:pt x="943" y="2565"/>
                      <a:pt x="943" y="2565"/>
                      <a:pt x="943" y="2565"/>
                    </a:cubicBezTo>
                    <a:cubicBezTo>
                      <a:pt x="944" y="2564"/>
                      <a:pt x="944" y="2564"/>
                      <a:pt x="945" y="2564"/>
                    </a:cubicBezTo>
                    <a:cubicBezTo>
                      <a:pt x="945" y="2564"/>
                      <a:pt x="946" y="2564"/>
                      <a:pt x="946" y="2563"/>
                    </a:cubicBezTo>
                    <a:cubicBezTo>
                      <a:pt x="947" y="2563"/>
                      <a:pt x="948" y="2563"/>
                      <a:pt x="948" y="2562"/>
                    </a:cubicBezTo>
                    <a:cubicBezTo>
                      <a:pt x="949" y="2562"/>
                      <a:pt x="949" y="2562"/>
                      <a:pt x="949" y="2562"/>
                    </a:cubicBezTo>
                    <a:cubicBezTo>
                      <a:pt x="949" y="2562"/>
                      <a:pt x="950" y="2562"/>
                      <a:pt x="950" y="2562"/>
                    </a:cubicBezTo>
                    <a:cubicBezTo>
                      <a:pt x="950" y="2562"/>
                      <a:pt x="950" y="2562"/>
                      <a:pt x="951" y="2561"/>
                    </a:cubicBezTo>
                    <a:cubicBezTo>
                      <a:pt x="951" y="2561"/>
                      <a:pt x="951" y="2561"/>
                      <a:pt x="951" y="2561"/>
                    </a:cubicBezTo>
                    <a:cubicBezTo>
                      <a:pt x="951" y="2561"/>
                      <a:pt x="952" y="2561"/>
                      <a:pt x="952" y="2561"/>
                    </a:cubicBezTo>
                    <a:cubicBezTo>
                      <a:pt x="952" y="2561"/>
                      <a:pt x="952" y="2561"/>
                      <a:pt x="953" y="2561"/>
                    </a:cubicBezTo>
                    <a:cubicBezTo>
                      <a:pt x="953" y="2560"/>
                      <a:pt x="954" y="2560"/>
                      <a:pt x="955" y="2560"/>
                    </a:cubicBezTo>
                    <a:cubicBezTo>
                      <a:pt x="955" y="2559"/>
                      <a:pt x="956" y="2559"/>
                      <a:pt x="956" y="2559"/>
                    </a:cubicBezTo>
                    <a:cubicBezTo>
                      <a:pt x="956" y="2559"/>
                      <a:pt x="956" y="2559"/>
                      <a:pt x="957" y="2559"/>
                    </a:cubicBezTo>
                    <a:cubicBezTo>
                      <a:pt x="957" y="2559"/>
                      <a:pt x="957" y="2559"/>
                      <a:pt x="957" y="2559"/>
                    </a:cubicBezTo>
                    <a:cubicBezTo>
                      <a:pt x="958" y="2558"/>
                      <a:pt x="959" y="2558"/>
                      <a:pt x="959" y="2558"/>
                    </a:cubicBezTo>
                    <a:cubicBezTo>
                      <a:pt x="959" y="2558"/>
                      <a:pt x="960" y="2558"/>
                      <a:pt x="960" y="2558"/>
                    </a:cubicBezTo>
                    <a:cubicBezTo>
                      <a:pt x="960" y="2557"/>
                      <a:pt x="960" y="2557"/>
                      <a:pt x="961" y="2557"/>
                    </a:cubicBezTo>
                    <a:cubicBezTo>
                      <a:pt x="961" y="2557"/>
                      <a:pt x="961" y="2557"/>
                      <a:pt x="961" y="2557"/>
                    </a:cubicBezTo>
                    <a:cubicBezTo>
                      <a:pt x="961" y="2557"/>
                      <a:pt x="962" y="2557"/>
                      <a:pt x="962" y="2557"/>
                    </a:cubicBezTo>
                    <a:cubicBezTo>
                      <a:pt x="962" y="2556"/>
                      <a:pt x="963" y="2556"/>
                      <a:pt x="963" y="2556"/>
                    </a:cubicBezTo>
                    <a:cubicBezTo>
                      <a:pt x="963" y="2556"/>
                      <a:pt x="963" y="2556"/>
                      <a:pt x="963" y="2556"/>
                    </a:cubicBezTo>
                    <a:cubicBezTo>
                      <a:pt x="965" y="2555"/>
                      <a:pt x="967" y="2555"/>
                      <a:pt x="968" y="2554"/>
                    </a:cubicBezTo>
                    <a:cubicBezTo>
                      <a:pt x="971" y="2553"/>
                      <a:pt x="973" y="2552"/>
                      <a:pt x="975" y="2551"/>
                    </a:cubicBezTo>
                    <a:cubicBezTo>
                      <a:pt x="975" y="2551"/>
                      <a:pt x="975" y="2551"/>
                      <a:pt x="976" y="2551"/>
                    </a:cubicBezTo>
                    <a:cubicBezTo>
                      <a:pt x="976" y="2551"/>
                      <a:pt x="976" y="2551"/>
                      <a:pt x="976" y="2551"/>
                    </a:cubicBezTo>
                    <a:cubicBezTo>
                      <a:pt x="977" y="2550"/>
                      <a:pt x="978" y="2550"/>
                      <a:pt x="978" y="2550"/>
                    </a:cubicBezTo>
                    <a:cubicBezTo>
                      <a:pt x="979" y="2549"/>
                      <a:pt x="980" y="2549"/>
                      <a:pt x="981" y="2549"/>
                    </a:cubicBezTo>
                    <a:cubicBezTo>
                      <a:pt x="984" y="2547"/>
                      <a:pt x="987" y="2546"/>
                      <a:pt x="990" y="2545"/>
                    </a:cubicBezTo>
                    <a:cubicBezTo>
                      <a:pt x="990" y="2545"/>
                      <a:pt x="990" y="2545"/>
                      <a:pt x="990" y="2545"/>
                    </a:cubicBezTo>
                    <a:cubicBezTo>
                      <a:pt x="990" y="2544"/>
                      <a:pt x="991" y="2544"/>
                      <a:pt x="991" y="2544"/>
                    </a:cubicBezTo>
                    <a:cubicBezTo>
                      <a:pt x="991" y="2544"/>
                      <a:pt x="992" y="2544"/>
                      <a:pt x="992" y="2544"/>
                    </a:cubicBezTo>
                    <a:cubicBezTo>
                      <a:pt x="993" y="2543"/>
                      <a:pt x="995" y="2543"/>
                      <a:pt x="997" y="2542"/>
                    </a:cubicBezTo>
                    <a:cubicBezTo>
                      <a:pt x="997" y="2542"/>
                      <a:pt x="997" y="2542"/>
                      <a:pt x="997" y="2542"/>
                    </a:cubicBezTo>
                    <a:cubicBezTo>
                      <a:pt x="999" y="2541"/>
                      <a:pt x="1000" y="2540"/>
                      <a:pt x="1002" y="2540"/>
                    </a:cubicBezTo>
                    <a:cubicBezTo>
                      <a:pt x="1002" y="2540"/>
                      <a:pt x="1002" y="2539"/>
                      <a:pt x="1002" y="2539"/>
                    </a:cubicBezTo>
                    <a:cubicBezTo>
                      <a:pt x="1004" y="2539"/>
                      <a:pt x="1006" y="2538"/>
                      <a:pt x="1007" y="2537"/>
                    </a:cubicBezTo>
                    <a:cubicBezTo>
                      <a:pt x="1007" y="2537"/>
                      <a:pt x="1008" y="2537"/>
                      <a:pt x="1008" y="2537"/>
                    </a:cubicBezTo>
                    <a:cubicBezTo>
                      <a:pt x="1009" y="2537"/>
                      <a:pt x="1009" y="2536"/>
                      <a:pt x="1010" y="2536"/>
                    </a:cubicBezTo>
                    <a:cubicBezTo>
                      <a:pt x="1011" y="2536"/>
                      <a:pt x="1011" y="2536"/>
                      <a:pt x="1012" y="2535"/>
                    </a:cubicBezTo>
                    <a:cubicBezTo>
                      <a:pt x="1012" y="2535"/>
                      <a:pt x="1012" y="2535"/>
                      <a:pt x="1013" y="2535"/>
                    </a:cubicBezTo>
                    <a:cubicBezTo>
                      <a:pt x="1015" y="2534"/>
                      <a:pt x="1017" y="2533"/>
                      <a:pt x="1020" y="2532"/>
                    </a:cubicBezTo>
                    <a:cubicBezTo>
                      <a:pt x="1020" y="2532"/>
                      <a:pt x="1021" y="2532"/>
                      <a:pt x="1021" y="2531"/>
                    </a:cubicBezTo>
                    <a:cubicBezTo>
                      <a:pt x="1021" y="2531"/>
                      <a:pt x="1022" y="2531"/>
                      <a:pt x="1022" y="2531"/>
                    </a:cubicBezTo>
                    <a:cubicBezTo>
                      <a:pt x="1026" y="2529"/>
                      <a:pt x="1030" y="2528"/>
                      <a:pt x="1034" y="2526"/>
                    </a:cubicBezTo>
                    <a:cubicBezTo>
                      <a:pt x="1035" y="2526"/>
                      <a:pt x="1035" y="2525"/>
                      <a:pt x="1036" y="2525"/>
                    </a:cubicBezTo>
                    <a:cubicBezTo>
                      <a:pt x="1037" y="2525"/>
                      <a:pt x="1037" y="2525"/>
                      <a:pt x="1037" y="2524"/>
                    </a:cubicBezTo>
                    <a:cubicBezTo>
                      <a:pt x="1038" y="2524"/>
                      <a:pt x="1039" y="2524"/>
                      <a:pt x="1039" y="2524"/>
                    </a:cubicBezTo>
                    <a:cubicBezTo>
                      <a:pt x="1040" y="2523"/>
                      <a:pt x="1041" y="2523"/>
                      <a:pt x="1042" y="2522"/>
                    </a:cubicBezTo>
                    <a:cubicBezTo>
                      <a:pt x="1043" y="2522"/>
                      <a:pt x="1043" y="2522"/>
                      <a:pt x="1044" y="2522"/>
                    </a:cubicBezTo>
                    <a:cubicBezTo>
                      <a:pt x="1044" y="2522"/>
                      <a:pt x="1044" y="2522"/>
                      <a:pt x="1044" y="2522"/>
                    </a:cubicBezTo>
                    <a:cubicBezTo>
                      <a:pt x="1045" y="2521"/>
                      <a:pt x="1046" y="2521"/>
                      <a:pt x="1047" y="2520"/>
                    </a:cubicBezTo>
                    <a:cubicBezTo>
                      <a:pt x="1048" y="2520"/>
                      <a:pt x="1048" y="2520"/>
                      <a:pt x="1048" y="2520"/>
                    </a:cubicBezTo>
                    <a:cubicBezTo>
                      <a:pt x="1049" y="2520"/>
                      <a:pt x="1049" y="2520"/>
                      <a:pt x="1050" y="2519"/>
                    </a:cubicBezTo>
                    <a:cubicBezTo>
                      <a:pt x="1050" y="2519"/>
                      <a:pt x="1050" y="2519"/>
                      <a:pt x="1051" y="2519"/>
                    </a:cubicBezTo>
                    <a:cubicBezTo>
                      <a:pt x="1051" y="2519"/>
                      <a:pt x="1051" y="2519"/>
                      <a:pt x="1051" y="2519"/>
                    </a:cubicBezTo>
                    <a:cubicBezTo>
                      <a:pt x="1051" y="2519"/>
                      <a:pt x="1052" y="2518"/>
                      <a:pt x="1052" y="2518"/>
                    </a:cubicBezTo>
                    <a:cubicBezTo>
                      <a:pt x="1052" y="2518"/>
                      <a:pt x="1052" y="2518"/>
                      <a:pt x="1053" y="2518"/>
                    </a:cubicBezTo>
                    <a:cubicBezTo>
                      <a:pt x="1053" y="2518"/>
                      <a:pt x="1053" y="2518"/>
                      <a:pt x="1053" y="2518"/>
                    </a:cubicBezTo>
                    <a:cubicBezTo>
                      <a:pt x="1053" y="2518"/>
                      <a:pt x="1054" y="2518"/>
                      <a:pt x="1054" y="2517"/>
                    </a:cubicBezTo>
                    <a:cubicBezTo>
                      <a:pt x="1054" y="2517"/>
                      <a:pt x="1054" y="2517"/>
                      <a:pt x="1054" y="2517"/>
                    </a:cubicBezTo>
                    <a:cubicBezTo>
                      <a:pt x="1055" y="2517"/>
                      <a:pt x="1056" y="2517"/>
                      <a:pt x="1057" y="2516"/>
                    </a:cubicBezTo>
                    <a:cubicBezTo>
                      <a:pt x="1058" y="2516"/>
                      <a:pt x="1059" y="2515"/>
                      <a:pt x="1060" y="2515"/>
                    </a:cubicBezTo>
                    <a:cubicBezTo>
                      <a:pt x="1060" y="2515"/>
                      <a:pt x="1061" y="2515"/>
                      <a:pt x="1061" y="2514"/>
                    </a:cubicBezTo>
                    <a:cubicBezTo>
                      <a:pt x="1063" y="2514"/>
                      <a:pt x="1064" y="2513"/>
                      <a:pt x="1065" y="2513"/>
                    </a:cubicBezTo>
                    <a:cubicBezTo>
                      <a:pt x="1066" y="2512"/>
                      <a:pt x="1066" y="2512"/>
                      <a:pt x="1067" y="2512"/>
                    </a:cubicBezTo>
                    <a:cubicBezTo>
                      <a:pt x="1067" y="2512"/>
                      <a:pt x="1067" y="2512"/>
                      <a:pt x="1067" y="2512"/>
                    </a:cubicBezTo>
                    <a:cubicBezTo>
                      <a:pt x="1068" y="2512"/>
                      <a:pt x="1068" y="2512"/>
                      <a:pt x="1068" y="2511"/>
                    </a:cubicBezTo>
                    <a:cubicBezTo>
                      <a:pt x="1069" y="2511"/>
                      <a:pt x="1070" y="2511"/>
                      <a:pt x="1071" y="2510"/>
                    </a:cubicBezTo>
                    <a:cubicBezTo>
                      <a:pt x="1072" y="2510"/>
                      <a:pt x="1072" y="2510"/>
                      <a:pt x="1073" y="2510"/>
                    </a:cubicBezTo>
                    <a:cubicBezTo>
                      <a:pt x="1073" y="2509"/>
                      <a:pt x="1073" y="2509"/>
                      <a:pt x="1074" y="2509"/>
                    </a:cubicBezTo>
                    <a:cubicBezTo>
                      <a:pt x="1074" y="2509"/>
                      <a:pt x="1074" y="2509"/>
                      <a:pt x="1075" y="2509"/>
                    </a:cubicBezTo>
                    <a:cubicBezTo>
                      <a:pt x="1075" y="2508"/>
                      <a:pt x="1076" y="2508"/>
                      <a:pt x="1077" y="2508"/>
                    </a:cubicBezTo>
                    <a:cubicBezTo>
                      <a:pt x="1077" y="2508"/>
                      <a:pt x="1077" y="2508"/>
                      <a:pt x="1077" y="2508"/>
                    </a:cubicBezTo>
                    <a:cubicBezTo>
                      <a:pt x="1078" y="2507"/>
                      <a:pt x="1078" y="2507"/>
                      <a:pt x="1079" y="2507"/>
                    </a:cubicBezTo>
                    <a:cubicBezTo>
                      <a:pt x="1086" y="2504"/>
                      <a:pt x="1093" y="2501"/>
                      <a:pt x="1100" y="2498"/>
                    </a:cubicBezTo>
                    <a:cubicBezTo>
                      <a:pt x="1100" y="2498"/>
                      <a:pt x="1101" y="2497"/>
                      <a:pt x="1102" y="2497"/>
                    </a:cubicBezTo>
                    <a:cubicBezTo>
                      <a:pt x="1102" y="2497"/>
                      <a:pt x="1103" y="2497"/>
                      <a:pt x="1103" y="2497"/>
                    </a:cubicBezTo>
                    <a:cubicBezTo>
                      <a:pt x="1104" y="2496"/>
                      <a:pt x="1104" y="2496"/>
                      <a:pt x="1105" y="2496"/>
                    </a:cubicBezTo>
                    <a:cubicBezTo>
                      <a:pt x="1105" y="2496"/>
                      <a:pt x="1105" y="2496"/>
                      <a:pt x="1105" y="2496"/>
                    </a:cubicBezTo>
                    <a:cubicBezTo>
                      <a:pt x="1106" y="2495"/>
                      <a:pt x="1106" y="2495"/>
                      <a:pt x="1107" y="2495"/>
                    </a:cubicBezTo>
                    <a:cubicBezTo>
                      <a:pt x="1111" y="2493"/>
                      <a:pt x="1115" y="2492"/>
                      <a:pt x="1119" y="2490"/>
                    </a:cubicBezTo>
                    <a:cubicBezTo>
                      <a:pt x="1119" y="2490"/>
                      <a:pt x="1119" y="2490"/>
                      <a:pt x="1119" y="2490"/>
                    </a:cubicBezTo>
                    <a:cubicBezTo>
                      <a:pt x="1119" y="2490"/>
                      <a:pt x="1119" y="2490"/>
                      <a:pt x="1120" y="2490"/>
                    </a:cubicBezTo>
                    <a:cubicBezTo>
                      <a:pt x="1122" y="2489"/>
                      <a:pt x="1124" y="2488"/>
                      <a:pt x="1127" y="2487"/>
                    </a:cubicBezTo>
                    <a:cubicBezTo>
                      <a:pt x="1127" y="2486"/>
                      <a:pt x="1127" y="2486"/>
                      <a:pt x="1128" y="2486"/>
                    </a:cubicBezTo>
                    <a:cubicBezTo>
                      <a:pt x="1128" y="2486"/>
                      <a:pt x="1128" y="2486"/>
                      <a:pt x="1128" y="2486"/>
                    </a:cubicBezTo>
                    <a:cubicBezTo>
                      <a:pt x="1129" y="2486"/>
                      <a:pt x="1129" y="2485"/>
                      <a:pt x="1130" y="2485"/>
                    </a:cubicBezTo>
                    <a:cubicBezTo>
                      <a:pt x="1131" y="2485"/>
                      <a:pt x="1131" y="2485"/>
                      <a:pt x="1131" y="2485"/>
                    </a:cubicBezTo>
                    <a:cubicBezTo>
                      <a:pt x="1132" y="2484"/>
                      <a:pt x="1133" y="2484"/>
                      <a:pt x="1134" y="2484"/>
                    </a:cubicBezTo>
                    <a:cubicBezTo>
                      <a:pt x="1134" y="2484"/>
                      <a:pt x="1134" y="2484"/>
                      <a:pt x="1134" y="2483"/>
                    </a:cubicBezTo>
                    <a:cubicBezTo>
                      <a:pt x="1136" y="2483"/>
                      <a:pt x="1138" y="2482"/>
                      <a:pt x="1139" y="2481"/>
                    </a:cubicBezTo>
                    <a:cubicBezTo>
                      <a:pt x="1140" y="2481"/>
                      <a:pt x="1140" y="2481"/>
                      <a:pt x="1140" y="2481"/>
                    </a:cubicBezTo>
                    <a:cubicBezTo>
                      <a:pt x="1141" y="2481"/>
                      <a:pt x="1141" y="2480"/>
                      <a:pt x="1142" y="2480"/>
                    </a:cubicBezTo>
                    <a:cubicBezTo>
                      <a:pt x="1142" y="2480"/>
                      <a:pt x="1143" y="2480"/>
                      <a:pt x="1143" y="2480"/>
                    </a:cubicBezTo>
                    <a:cubicBezTo>
                      <a:pt x="1143" y="2479"/>
                      <a:pt x="1144" y="2479"/>
                      <a:pt x="1144" y="2479"/>
                    </a:cubicBezTo>
                    <a:cubicBezTo>
                      <a:pt x="1144" y="2479"/>
                      <a:pt x="1144" y="2479"/>
                      <a:pt x="1145" y="2479"/>
                    </a:cubicBezTo>
                    <a:cubicBezTo>
                      <a:pt x="1145" y="2479"/>
                      <a:pt x="1145" y="2479"/>
                      <a:pt x="1145" y="2479"/>
                    </a:cubicBezTo>
                    <a:cubicBezTo>
                      <a:pt x="1146" y="2478"/>
                      <a:pt x="1148" y="2478"/>
                      <a:pt x="1149" y="2477"/>
                    </a:cubicBezTo>
                    <a:cubicBezTo>
                      <a:pt x="1149" y="2477"/>
                      <a:pt x="1149" y="2477"/>
                      <a:pt x="1150" y="2477"/>
                    </a:cubicBezTo>
                    <a:cubicBezTo>
                      <a:pt x="1150" y="2477"/>
                      <a:pt x="1150" y="2477"/>
                      <a:pt x="1150" y="2477"/>
                    </a:cubicBezTo>
                    <a:cubicBezTo>
                      <a:pt x="1152" y="2476"/>
                      <a:pt x="1154" y="2475"/>
                      <a:pt x="1156" y="2474"/>
                    </a:cubicBezTo>
                    <a:cubicBezTo>
                      <a:pt x="1156" y="2474"/>
                      <a:pt x="1156" y="2474"/>
                      <a:pt x="1157" y="2474"/>
                    </a:cubicBezTo>
                    <a:cubicBezTo>
                      <a:pt x="1157" y="2474"/>
                      <a:pt x="1157" y="2474"/>
                      <a:pt x="1157" y="2474"/>
                    </a:cubicBezTo>
                    <a:cubicBezTo>
                      <a:pt x="1158" y="2473"/>
                      <a:pt x="1158" y="2473"/>
                      <a:pt x="1158" y="2473"/>
                    </a:cubicBezTo>
                    <a:cubicBezTo>
                      <a:pt x="1159" y="2473"/>
                      <a:pt x="1160" y="2473"/>
                      <a:pt x="1161" y="2472"/>
                    </a:cubicBezTo>
                    <a:cubicBezTo>
                      <a:pt x="1162" y="2472"/>
                      <a:pt x="1163" y="2471"/>
                      <a:pt x="1164" y="2471"/>
                    </a:cubicBezTo>
                    <a:cubicBezTo>
                      <a:pt x="1165" y="2470"/>
                      <a:pt x="1165" y="2470"/>
                      <a:pt x="1166" y="2470"/>
                    </a:cubicBezTo>
                    <a:cubicBezTo>
                      <a:pt x="1167" y="2470"/>
                      <a:pt x="1167" y="2469"/>
                      <a:pt x="1167" y="2469"/>
                    </a:cubicBezTo>
                    <a:cubicBezTo>
                      <a:pt x="1168" y="2469"/>
                      <a:pt x="1168" y="2469"/>
                      <a:pt x="1168" y="2469"/>
                    </a:cubicBezTo>
                    <a:cubicBezTo>
                      <a:pt x="1168" y="2469"/>
                      <a:pt x="1168" y="2469"/>
                      <a:pt x="1169" y="2469"/>
                    </a:cubicBezTo>
                    <a:cubicBezTo>
                      <a:pt x="1169" y="2469"/>
                      <a:pt x="1169" y="2468"/>
                      <a:pt x="1170" y="2468"/>
                    </a:cubicBezTo>
                    <a:cubicBezTo>
                      <a:pt x="1170" y="2468"/>
                      <a:pt x="1170" y="2468"/>
                      <a:pt x="1170" y="2468"/>
                    </a:cubicBezTo>
                    <a:cubicBezTo>
                      <a:pt x="1174" y="2467"/>
                      <a:pt x="1177" y="2465"/>
                      <a:pt x="1180" y="2464"/>
                    </a:cubicBezTo>
                    <a:cubicBezTo>
                      <a:pt x="1181" y="2463"/>
                      <a:pt x="1182" y="2463"/>
                      <a:pt x="1183" y="2463"/>
                    </a:cubicBezTo>
                    <a:cubicBezTo>
                      <a:pt x="1184" y="2462"/>
                      <a:pt x="1185" y="2462"/>
                      <a:pt x="1186" y="2461"/>
                    </a:cubicBezTo>
                    <a:cubicBezTo>
                      <a:pt x="1188" y="2461"/>
                      <a:pt x="1189" y="2460"/>
                      <a:pt x="1190" y="2459"/>
                    </a:cubicBezTo>
                    <a:cubicBezTo>
                      <a:pt x="1191" y="2459"/>
                      <a:pt x="1191" y="2459"/>
                      <a:pt x="1191" y="2459"/>
                    </a:cubicBezTo>
                    <a:cubicBezTo>
                      <a:pt x="1191" y="2459"/>
                      <a:pt x="1191" y="2459"/>
                      <a:pt x="1192" y="2459"/>
                    </a:cubicBezTo>
                    <a:cubicBezTo>
                      <a:pt x="1192" y="2459"/>
                      <a:pt x="1192" y="2459"/>
                      <a:pt x="1192" y="2459"/>
                    </a:cubicBezTo>
                    <a:cubicBezTo>
                      <a:pt x="1194" y="2458"/>
                      <a:pt x="1196" y="2457"/>
                      <a:pt x="1197" y="2456"/>
                    </a:cubicBezTo>
                    <a:cubicBezTo>
                      <a:pt x="1198" y="2456"/>
                      <a:pt x="1198" y="2456"/>
                      <a:pt x="1199" y="2456"/>
                    </a:cubicBezTo>
                    <a:cubicBezTo>
                      <a:pt x="1199" y="2456"/>
                      <a:pt x="1199" y="2456"/>
                      <a:pt x="1200" y="2456"/>
                    </a:cubicBezTo>
                    <a:cubicBezTo>
                      <a:pt x="1200" y="2455"/>
                      <a:pt x="1200" y="2455"/>
                      <a:pt x="1200" y="2455"/>
                    </a:cubicBezTo>
                    <a:cubicBezTo>
                      <a:pt x="1201" y="2455"/>
                      <a:pt x="1201" y="2455"/>
                      <a:pt x="1201" y="2455"/>
                    </a:cubicBezTo>
                    <a:cubicBezTo>
                      <a:pt x="1202" y="2455"/>
                      <a:pt x="1202" y="2454"/>
                      <a:pt x="1202" y="2454"/>
                    </a:cubicBezTo>
                    <a:cubicBezTo>
                      <a:pt x="1203" y="2454"/>
                      <a:pt x="1203" y="2454"/>
                      <a:pt x="1203" y="2454"/>
                    </a:cubicBezTo>
                    <a:cubicBezTo>
                      <a:pt x="1203" y="2454"/>
                      <a:pt x="1203" y="2454"/>
                      <a:pt x="1203" y="2454"/>
                    </a:cubicBezTo>
                    <a:cubicBezTo>
                      <a:pt x="1204" y="2454"/>
                      <a:pt x="1204" y="2454"/>
                      <a:pt x="1204" y="2454"/>
                    </a:cubicBezTo>
                    <a:cubicBezTo>
                      <a:pt x="1205" y="2453"/>
                      <a:pt x="1206" y="2453"/>
                      <a:pt x="1207" y="2452"/>
                    </a:cubicBezTo>
                    <a:cubicBezTo>
                      <a:pt x="1207" y="2452"/>
                      <a:pt x="1207" y="2452"/>
                      <a:pt x="1207" y="2452"/>
                    </a:cubicBezTo>
                    <a:cubicBezTo>
                      <a:pt x="1208" y="2452"/>
                      <a:pt x="1208" y="2452"/>
                      <a:pt x="1208" y="2452"/>
                    </a:cubicBezTo>
                    <a:cubicBezTo>
                      <a:pt x="1208" y="2452"/>
                      <a:pt x="1208" y="2452"/>
                      <a:pt x="1208" y="2452"/>
                    </a:cubicBezTo>
                    <a:cubicBezTo>
                      <a:pt x="1214" y="2449"/>
                      <a:pt x="1219" y="2447"/>
                      <a:pt x="1225" y="2445"/>
                    </a:cubicBezTo>
                    <a:cubicBezTo>
                      <a:pt x="1226" y="2444"/>
                      <a:pt x="1226" y="2444"/>
                      <a:pt x="1226" y="2444"/>
                    </a:cubicBezTo>
                    <a:cubicBezTo>
                      <a:pt x="1227" y="2444"/>
                      <a:pt x="1227" y="2444"/>
                      <a:pt x="1228" y="2444"/>
                    </a:cubicBezTo>
                    <a:cubicBezTo>
                      <a:pt x="1228" y="2444"/>
                      <a:pt x="1228" y="2443"/>
                      <a:pt x="1228" y="2443"/>
                    </a:cubicBezTo>
                    <a:cubicBezTo>
                      <a:pt x="1228" y="2443"/>
                      <a:pt x="1229" y="2443"/>
                      <a:pt x="1229" y="2443"/>
                    </a:cubicBezTo>
                    <a:cubicBezTo>
                      <a:pt x="1229" y="2443"/>
                      <a:pt x="1229" y="2443"/>
                      <a:pt x="1230" y="2443"/>
                    </a:cubicBezTo>
                    <a:cubicBezTo>
                      <a:pt x="1230" y="2443"/>
                      <a:pt x="1231" y="2442"/>
                      <a:pt x="1231" y="2442"/>
                    </a:cubicBezTo>
                    <a:cubicBezTo>
                      <a:pt x="1231" y="2442"/>
                      <a:pt x="1231" y="2442"/>
                      <a:pt x="1232" y="2442"/>
                    </a:cubicBezTo>
                    <a:cubicBezTo>
                      <a:pt x="1232" y="2442"/>
                      <a:pt x="1232" y="2442"/>
                      <a:pt x="1232" y="2442"/>
                    </a:cubicBezTo>
                    <a:cubicBezTo>
                      <a:pt x="1233" y="2441"/>
                      <a:pt x="1234" y="2441"/>
                      <a:pt x="1234" y="2441"/>
                    </a:cubicBezTo>
                    <a:cubicBezTo>
                      <a:pt x="1235" y="2441"/>
                      <a:pt x="1235" y="2440"/>
                      <a:pt x="1235" y="2440"/>
                    </a:cubicBezTo>
                    <a:cubicBezTo>
                      <a:pt x="1236" y="2440"/>
                      <a:pt x="1236" y="2440"/>
                      <a:pt x="1236" y="2440"/>
                    </a:cubicBezTo>
                    <a:cubicBezTo>
                      <a:pt x="1237" y="2440"/>
                      <a:pt x="1238" y="2439"/>
                      <a:pt x="1238" y="2439"/>
                    </a:cubicBezTo>
                    <a:cubicBezTo>
                      <a:pt x="1240" y="2439"/>
                      <a:pt x="1241" y="2438"/>
                      <a:pt x="1242" y="2437"/>
                    </a:cubicBezTo>
                    <a:cubicBezTo>
                      <a:pt x="1243" y="2437"/>
                      <a:pt x="1243" y="2437"/>
                      <a:pt x="1243" y="2437"/>
                    </a:cubicBezTo>
                    <a:cubicBezTo>
                      <a:pt x="1244" y="2437"/>
                      <a:pt x="1245" y="2436"/>
                      <a:pt x="1246" y="2436"/>
                    </a:cubicBezTo>
                    <a:cubicBezTo>
                      <a:pt x="1246" y="2436"/>
                      <a:pt x="1246" y="2436"/>
                      <a:pt x="1246" y="2436"/>
                    </a:cubicBezTo>
                    <a:cubicBezTo>
                      <a:pt x="1247" y="2435"/>
                      <a:pt x="1247" y="2435"/>
                      <a:pt x="1248" y="2435"/>
                    </a:cubicBezTo>
                    <a:cubicBezTo>
                      <a:pt x="1248" y="2435"/>
                      <a:pt x="1248" y="2435"/>
                      <a:pt x="1248" y="2435"/>
                    </a:cubicBezTo>
                    <a:cubicBezTo>
                      <a:pt x="1249" y="2435"/>
                      <a:pt x="1249" y="2434"/>
                      <a:pt x="1250" y="2434"/>
                    </a:cubicBezTo>
                    <a:cubicBezTo>
                      <a:pt x="1250" y="2434"/>
                      <a:pt x="1250" y="2434"/>
                      <a:pt x="1250" y="2434"/>
                    </a:cubicBezTo>
                    <a:cubicBezTo>
                      <a:pt x="1251" y="2434"/>
                      <a:pt x="1253" y="2433"/>
                      <a:pt x="1254" y="2432"/>
                    </a:cubicBezTo>
                    <a:cubicBezTo>
                      <a:pt x="1254" y="2432"/>
                      <a:pt x="1254" y="2432"/>
                      <a:pt x="1255" y="2432"/>
                    </a:cubicBezTo>
                    <a:cubicBezTo>
                      <a:pt x="1255" y="2432"/>
                      <a:pt x="1255" y="2432"/>
                      <a:pt x="1256" y="2432"/>
                    </a:cubicBezTo>
                    <a:cubicBezTo>
                      <a:pt x="1256" y="2432"/>
                      <a:pt x="1256" y="2431"/>
                      <a:pt x="1256" y="2431"/>
                    </a:cubicBezTo>
                    <a:cubicBezTo>
                      <a:pt x="1258" y="2431"/>
                      <a:pt x="1259" y="2430"/>
                      <a:pt x="1260" y="2430"/>
                    </a:cubicBezTo>
                    <a:cubicBezTo>
                      <a:pt x="1261" y="2430"/>
                      <a:pt x="1261" y="2429"/>
                      <a:pt x="1261" y="2429"/>
                    </a:cubicBezTo>
                    <a:cubicBezTo>
                      <a:pt x="1262" y="2429"/>
                      <a:pt x="1262" y="2429"/>
                      <a:pt x="1262" y="2429"/>
                    </a:cubicBezTo>
                    <a:cubicBezTo>
                      <a:pt x="1262" y="2429"/>
                      <a:pt x="1263" y="2429"/>
                      <a:pt x="1263" y="2429"/>
                    </a:cubicBezTo>
                    <a:cubicBezTo>
                      <a:pt x="1263" y="2428"/>
                      <a:pt x="1263" y="2428"/>
                      <a:pt x="1264" y="2428"/>
                    </a:cubicBezTo>
                    <a:cubicBezTo>
                      <a:pt x="1265" y="2428"/>
                      <a:pt x="1266" y="2427"/>
                      <a:pt x="1268" y="2427"/>
                    </a:cubicBezTo>
                    <a:cubicBezTo>
                      <a:pt x="1268" y="2426"/>
                      <a:pt x="1268" y="2426"/>
                      <a:pt x="1269" y="2426"/>
                    </a:cubicBezTo>
                    <a:cubicBezTo>
                      <a:pt x="1269" y="2426"/>
                      <a:pt x="1269" y="2426"/>
                      <a:pt x="1269" y="2426"/>
                    </a:cubicBezTo>
                    <a:cubicBezTo>
                      <a:pt x="1271" y="2425"/>
                      <a:pt x="1273" y="2424"/>
                      <a:pt x="1276" y="2423"/>
                    </a:cubicBezTo>
                    <a:cubicBezTo>
                      <a:pt x="1276" y="2423"/>
                      <a:pt x="1276" y="2423"/>
                      <a:pt x="1276" y="2423"/>
                    </a:cubicBezTo>
                    <a:cubicBezTo>
                      <a:pt x="1276" y="2423"/>
                      <a:pt x="1277" y="2423"/>
                      <a:pt x="1277" y="2423"/>
                    </a:cubicBezTo>
                    <a:cubicBezTo>
                      <a:pt x="1277" y="2423"/>
                      <a:pt x="1277" y="2422"/>
                      <a:pt x="1278" y="2422"/>
                    </a:cubicBezTo>
                    <a:cubicBezTo>
                      <a:pt x="1278" y="2422"/>
                      <a:pt x="1278" y="2422"/>
                      <a:pt x="1278" y="2422"/>
                    </a:cubicBezTo>
                    <a:cubicBezTo>
                      <a:pt x="1282" y="2421"/>
                      <a:pt x="1286" y="2419"/>
                      <a:pt x="1289" y="2417"/>
                    </a:cubicBezTo>
                    <a:cubicBezTo>
                      <a:pt x="1290" y="2417"/>
                      <a:pt x="1290" y="2417"/>
                      <a:pt x="1290" y="2417"/>
                    </a:cubicBezTo>
                    <a:cubicBezTo>
                      <a:pt x="1292" y="2416"/>
                      <a:pt x="1293" y="2416"/>
                      <a:pt x="1294" y="2415"/>
                    </a:cubicBezTo>
                    <a:cubicBezTo>
                      <a:pt x="1295" y="2415"/>
                      <a:pt x="1295" y="2415"/>
                      <a:pt x="1295" y="2415"/>
                    </a:cubicBezTo>
                    <a:cubicBezTo>
                      <a:pt x="1296" y="2415"/>
                      <a:pt x="1297" y="2414"/>
                      <a:pt x="1298" y="2414"/>
                    </a:cubicBezTo>
                    <a:cubicBezTo>
                      <a:pt x="1298" y="2414"/>
                      <a:pt x="1298" y="2413"/>
                      <a:pt x="1299" y="2413"/>
                    </a:cubicBezTo>
                    <a:cubicBezTo>
                      <a:pt x="1302" y="2412"/>
                      <a:pt x="1305" y="2411"/>
                      <a:pt x="1308" y="2409"/>
                    </a:cubicBezTo>
                    <a:cubicBezTo>
                      <a:pt x="1308" y="2409"/>
                      <a:pt x="1308" y="2409"/>
                      <a:pt x="1308" y="2409"/>
                    </a:cubicBezTo>
                    <a:cubicBezTo>
                      <a:pt x="1309" y="2409"/>
                      <a:pt x="1310" y="2408"/>
                      <a:pt x="1311" y="2408"/>
                    </a:cubicBezTo>
                    <a:cubicBezTo>
                      <a:pt x="1312" y="2408"/>
                      <a:pt x="1312" y="2408"/>
                      <a:pt x="1312" y="2408"/>
                    </a:cubicBezTo>
                    <a:cubicBezTo>
                      <a:pt x="1312" y="2408"/>
                      <a:pt x="1313" y="2407"/>
                      <a:pt x="1313" y="2407"/>
                    </a:cubicBezTo>
                    <a:cubicBezTo>
                      <a:pt x="1313" y="2407"/>
                      <a:pt x="1313" y="2407"/>
                      <a:pt x="1313" y="2407"/>
                    </a:cubicBezTo>
                    <a:cubicBezTo>
                      <a:pt x="1314" y="2407"/>
                      <a:pt x="1315" y="2407"/>
                      <a:pt x="1315" y="2406"/>
                    </a:cubicBezTo>
                    <a:cubicBezTo>
                      <a:pt x="1316" y="2406"/>
                      <a:pt x="1316" y="2406"/>
                      <a:pt x="1316" y="2406"/>
                    </a:cubicBezTo>
                    <a:cubicBezTo>
                      <a:pt x="1317" y="2406"/>
                      <a:pt x="1317" y="2406"/>
                      <a:pt x="1318" y="2405"/>
                    </a:cubicBezTo>
                    <a:cubicBezTo>
                      <a:pt x="1318" y="2405"/>
                      <a:pt x="1318" y="2405"/>
                      <a:pt x="1318" y="2405"/>
                    </a:cubicBezTo>
                    <a:cubicBezTo>
                      <a:pt x="1319" y="2405"/>
                      <a:pt x="1319" y="2405"/>
                      <a:pt x="1320" y="2404"/>
                    </a:cubicBezTo>
                    <a:cubicBezTo>
                      <a:pt x="1322" y="2404"/>
                      <a:pt x="1324" y="2403"/>
                      <a:pt x="1325" y="2402"/>
                    </a:cubicBezTo>
                    <a:cubicBezTo>
                      <a:pt x="1326" y="2402"/>
                      <a:pt x="1326" y="2402"/>
                      <a:pt x="1327" y="2402"/>
                    </a:cubicBezTo>
                    <a:cubicBezTo>
                      <a:pt x="1327" y="2401"/>
                      <a:pt x="1327" y="2401"/>
                      <a:pt x="1327" y="2401"/>
                    </a:cubicBezTo>
                    <a:cubicBezTo>
                      <a:pt x="1328" y="2401"/>
                      <a:pt x="1328" y="2401"/>
                      <a:pt x="1328" y="2401"/>
                    </a:cubicBezTo>
                    <a:cubicBezTo>
                      <a:pt x="1330" y="2400"/>
                      <a:pt x="1331" y="2399"/>
                      <a:pt x="1333" y="2399"/>
                    </a:cubicBezTo>
                    <a:cubicBezTo>
                      <a:pt x="1341" y="2395"/>
                      <a:pt x="1348" y="2392"/>
                      <a:pt x="1356" y="2389"/>
                    </a:cubicBezTo>
                    <a:cubicBezTo>
                      <a:pt x="1356" y="2389"/>
                      <a:pt x="1357" y="2389"/>
                      <a:pt x="1357" y="2389"/>
                    </a:cubicBezTo>
                    <a:cubicBezTo>
                      <a:pt x="1360" y="2387"/>
                      <a:pt x="1363" y="2386"/>
                      <a:pt x="1366" y="2385"/>
                    </a:cubicBezTo>
                    <a:cubicBezTo>
                      <a:pt x="1366" y="2385"/>
                      <a:pt x="1366" y="2385"/>
                      <a:pt x="1366" y="2385"/>
                    </a:cubicBezTo>
                    <a:cubicBezTo>
                      <a:pt x="1370" y="2383"/>
                      <a:pt x="1375" y="2381"/>
                      <a:pt x="1379" y="2379"/>
                    </a:cubicBezTo>
                    <a:cubicBezTo>
                      <a:pt x="1380" y="2379"/>
                      <a:pt x="1381" y="2378"/>
                      <a:pt x="1382" y="2378"/>
                    </a:cubicBezTo>
                    <a:cubicBezTo>
                      <a:pt x="1383" y="2378"/>
                      <a:pt x="1384" y="2377"/>
                      <a:pt x="1385" y="2377"/>
                    </a:cubicBezTo>
                    <a:cubicBezTo>
                      <a:pt x="1386" y="2376"/>
                      <a:pt x="1387" y="2376"/>
                      <a:pt x="1388" y="2375"/>
                    </a:cubicBezTo>
                    <a:cubicBezTo>
                      <a:pt x="1388" y="2375"/>
                      <a:pt x="1388" y="2375"/>
                      <a:pt x="1388" y="2375"/>
                    </a:cubicBezTo>
                    <a:cubicBezTo>
                      <a:pt x="1389" y="2375"/>
                      <a:pt x="1389" y="2375"/>
                      <a:pt x="1389" y="2375"/>
                    </a:cubicBezTo>
                    <a:cubicBezTo>
                      <a:pt x="1389" y="2375"/>
                      <a:pt x="1389" y="2375"/>
                      <a:pt x="1389" y="2375"/>
                    </a:cubicBezTo>
                    <a:cubicBezTo>
                      <a:pt x="1389" y="2375"/>
                      <a:pt x="1389" y="2375"/>
                      <a:pt x="1389" y="2375"/>
                    </a:cubicBezTo>
                    <a:cubicBezTo>
                      <a:pt x="1390" y="2374"/>
                      <a:pt x="1391" y="2374"/>
                      <a:pt x="1392" y="2374"/>
                    </a:cubicBezTo>
                    <a:cubicBezTo>
                      <a:pt x="1392" y="2374"/>
                      <a:pt x="1393" y="2373"/>
                      <a:pt x="1393" y="2373"/>
                    </a:cubicBezTo>
                    <a:cubicBezTo>
                      <a:pt x="1395" y="2372"/>
                      <a:pt x="1397" y="2372"/>
                      <a:pt x="1399" y="2371"/>
                    </a:cubicBezTo>
                    <a:cubicBezTo>
                      <a:pt x="1399" y="2371"/>
                      <a:pt x="1399" y="2371"/>
                      <a:pt x="1399" y="2371"/>
                    </a:cubicBezTo>
                    <a:cubicBezTo>
                      <a:pt x="1400" y="2370"/>
                      <a:pt x="1401" y="2370"/>
                      <a:pt x="1402" y="2370"/>
                    </a:cubicBezTo>
                    <a:cubicBezTo>
                      <a:pt x="1402" y="2369"/>
                      <a:pt x="1402" y="2369"/>
                      <a:pt x="1402" y="2369"/>
                    </a:cubicBezTo>
                    <a:cubicBezTo>
                      <a:pt x="1404" y="2369"/>
                      <a:pt x="1406" y="2368"/>
                      <a:pt x="1408" y="2367"/>
                    </a:cubicBezTo>
                    <a:cubicBezTo>
                      <a:pt x="1408" y="2367"/>
                      <a:pt x="1408" y="2367"/>
                      <a:pt x="1409" y="2367"/>
                    </a:cubicBezTo>
                    <a:cubicBezTo>
                      <a:pt x="1411" y="2366"/>
                      <a:pt x="1413" y="2365"/>
                      <a:pt x="1415" y="2364"/>
                    </a:cubicBezTo>
                    <a:cubicBezTo>
                      <a:pt x="1415" y="2364"/>
                      <a:pt x="1415" y="2364"/>
                      <a:pt x="1415" y="2364"/>
                    </a:cubicBezTo>
                    <a:cubicBezTo>
                      <a:pt x="1417" y="2363"/>
                      <a:pt x="1418" y="2363"/>
                      <a:pt x="1419" y="2362"/>
                    </a:cubicBezTo>
                    <a:cubicBezTo>
                      <a:pt x="1420" y="2362"/>
                      <a:pt x="1420" y="2362"/>
                      <a:pt x="1420" y="2362"/>
                    </a:cubicBezTo>
                    <a:cubicBezTo>
                      <a:pt x="1420" y="2362"/>
                      <a:pt x="1421" y="2362"/>
                      <a:pt x="1421" y="2361"/>
                    </a:cubicBezTo>
                    <a:cubicBezTo>
                      <a:pt x="1421" y="2361"/>
                      <a:pt x="1421" y="2361"/>
                      <a:pt x="1421" y="2361"/>
                    </a:cubicBezTo>
                    <a:cubicBezTo>
                      <a:pt x="1422" y="2361"/>
                      <a:pt x="1422" y="2361"/>
                      <a:pt x="1422" y="2361"/>
                    </a:cubicBezTo>
                    <a:cubicBezTo>
                      <a:pt x="1423" y="2361"/>
                      <a:pt x="1423" y="2360"/>
                      <a:pt x="1424" y="2360"/>
                    </a:cubicBezTo>
                    <a:cubicBezTo>
                      <a:pt x="1424" y="2360"/>
                      <a:pt x="1424" y="2360"/>
                      <a:pt x="1424" y="2360"/>
                    </a:cubicBezTo>
                    <a:cubicBezTo>
                      <a:pt x="1424" y="2360"/>
                      <a:pt x="1425" y="2360"/>
                      <a:pt x="1425" y="2360"/>
                    </a:cubicBezTo>
                    <a:cubicBezTo>
                      <a:pt x="1425" y="2360"/>
                      <a:pt x="1425" y="2360"/>
                      <a:pt x="1425" y="2359"/>
                    </a:cubicBezTo>
                    <a:cubicBezTo>
                      <a:pt x="1426" y="2359"/>
                      <a:pt x="1427" y="2359"/>
                      <a:pt x="1428" y="2359"/>
                    </a:cubicBezTo>
                    <a:cubicBezTo>
                      <a:pt x="1428" y="2359"/>
                      <a:pt x="1428" y="2359"/>
                      <a:pt x="1428" y="2359"/>
                    </a:cubicBezTo>
                    <a:cubicBezTo>
                      <a:pt x="1430" y="2357"/>
                      <a:pt x="1433" y="2356"/>
                      <a:pt x="1435" y="2355"/>
                    </a:cubicBezTo>
                    <a:cubicBezTo>
                      <a:pt x="1435" y="2355"/>
                      <a:pt x="1436" y="2355"/>
                      <a:pt x="1436" y="2355"/>
                    </a:cubicBezTo>
                    <a:cubicBezTo>
                      <a:pt x="1436" y="2355"/>
                      <a:pt x="1436" y="2355"/>
                      <a:pt x="1436" y="2355"/>
                    </a:cubicBezTo>
                    <a:cubicBezTo>
                      <a:pt x="1436" y="2355"/>
                      <a:pt x="1436" y="2355"/>
                      <a:pt x="1436" y="2355"/>
                    </a:cubicBezTo>
                    <a:cubicBezTo>
                      <a:pt x="1438" y="2354"/>
                      <a:pt x="1439" y="2354"/>
                      <a:pt x="1440" y="2353"/>
                    </a:cubicBezTo>
                    <a:cubicBezTo>
                      <a:pt x="1440" y="2353"/>
                      <a:pt x="1440" y="2353"/>
                      <a:pt x="1440" y="2353"/>
                    </a:cubicBezTo>
                    <a:cubicBezTo>
                      <a:pt x="1441" y="2353"/>
                      <a:pt x="1442" y="2353"/>
                      <a:pt x="1442" y="2352"/>
                    </a:cubicBezTo>
                    <a:cubicBezTo>
                      <a:pt x="1443" y="2352"/>
                      <a:pt x="1443" y="2352"/>
                      <a:pt x="1444" y="2352"/>
                    </a:cubicBezTo>
                    <a:cubicBezTo>
                      <a:pt x="1444" y="2352"/>
                      <a:pt x="1444" y="2352"/>
                      <a:pt x="1444" y="2352"/>
                    </a:cubicBezTo>
                    <a:cubicBezTo>
                      <a:pt x="1444" y="2352"/>
                      <a:pt x="1444" y="2352"/>
                      <a:pt x="1444" y="2351"/>
                    </a:cubicBezTo>
                    <a:cubicBezTo>
                      <a:pt x="1445" y="2351"/>
                      <a:pt x="1445" y="2351"/>
                      <a:pt x="1445" y="2351"/>
                    </a:cubicBezTo>
                    <a:cubicBezTo>
                      <a:pt x="1446" y="2351"/>
                      <a:pt x="1447" y="2350"/>
                      <a:pt x="1448" y="2350"/>
                    </a:cubicBezTo>
                    <a:cubicBezTo>
                      <a:pt x="1448" y="2350"/>
                      <a:pt x="1448" y="2350"/>
                      <a:pt x="1448" y="2350"/>
                    </a:cubicBezTo>
                    <a:cubicBezTo>
                      <a:pt x="1449" y="2350"/>
                      <a:pt x="1449" y="2349"/>
                      <a:pt x="1449" y="2349"/>
                    </a:cubicBezTo>
                    <a:cubicBezTo>
                      <a:pt x="1450" y="2349"/>
                      <a:pt x="1450" y="2349"/>
                      <a:pt x="1450" y="2349"/>
                    </a:cubicBezTo>
                    <a:cubicBezTo>
                      <a:pt x="1450" y="2349"/>
                      <a:pt x="1450" y="2349"/>
                      <a:pt x="1450" y="2349"/>
                    </a:cubicBezTo>
                    <a:cubicBezTo>
                      <a:pt x="1451" y="2349"/>
                      <a:pt x="1451" y="2349"/>
                      <a:pt x="1451" y="2348"/>
                    </a:cubicBezTo>
                    <a:cubicBezTo>
                      <a:pt x="1452" y="2348"/>
                      <a:pt x="1452" y="2348"/>
                      <a:pt x="1452" y="2348"/>
                    </a:cubicBezTo>
                    <a:cubicBezTo>
                      <a:pt x="1452" y="2348"/>
                      <a:pt x="1453" y="2348"/>
                      <a:pt x="1453" y="2348"/>
                    </a:cubicBezTo>
                    <a:cubicBezTo>
                      <a:pt x="1453" y="2348"/>
                      <a:pt x="1453" y="2348"/>
                      <a:pt x="1453" y="2348"/>
                    </a:cubicBezTo>
                    <a:cubicBezTo>
                      <a:pt x="1454" y="2347"/>
                      <a:pt x="1456" y="2347"/>
                      <a:pt x="1457" y="2346"/>
                    </a:cubicBezTo>
                    <a:cubicBezTo>
                      <a:pt x="1457" y="2346"/>
                      <a:pt x="1458" y="2346"/>
                      <a:pt x="1458" y="2346"/>
                    </a:cubicBezTo>
                    <a:cubicBezTo>
                      <a:pt x="1459" y="2345"/>
                      <a:pt x="1459" y="2345"/>
                      <a:pt x="1460" y="2345"/>
                    </a:cubicBezTo>
                    <a:cubicBezTo>
                      <a:pt x="1460" y="2345"/>
                      <a:pt x="1460" y="2345"/>
                      <a:pt x="1460" y="2345"/>
                    </a:cubicBezTo>
                    <a:cubicBezTo>
                      <a:pt x="1460" y="2345"/>
                      <a:pt x="1460" y="2345"/>
                      <a:pt x="1460" y="2345"/>
                    </a:cubicBezTo>
                    <a:cubicBezTo>
                      <a:pt x="1461" y="2345"/>
                      <a:pt x="1461" y="2345"/>
                      <a:pt x="1461" y="2344"/>
                    </a:cubicBezTo>
                    <a:cubicBezTo>
                      <a:pt x="1464" y="2343"/>
                      <a:pt x="1467" y="2342"/>
                      <a:pt x="1471" y="2340"/>
                    </a:cubicBezTo>
                    <a:cubicBezTo>
                      <a:pt x="1471" y="2340"/>
                      <a:pt x="1472" y="2340"/>
                      <a:pt x="1472" y="2339"/>
                    </a:cubicBezTo>
                    <a:cubicBezTo>
                      <a:pt x="1473" y="2339"/>
                      <a:pt x="1474" y="2339"/>
                      <a:pt x="1475" y="2338"/>
                    </a:cubicBezTo>
                    <a:cubicBezTo>
                      <a:pt x="1475" y="2338"/>
                      <a:pt x="1476" y="2338"/>
                      <a:pt x="1476" y="2338"/>
                    </a:cubicBezTo>
                    <a:cubicBezTo>
                      <a:pt x="1476" y="2338"/>
                      <a:pt x="1476" y="2338"/>
                      <a:pt x="1476" y="2338"/>
                    </a:cubicBezTo>
                    <a:cubicBezTo>
                      <a:pt x="1476" y="2338"/>
                      <a:pt x="1477" y="2338"/>
                      <a:pt x="1477" y="2338"/>
                    </a:cubicBezTo>
                    <a:cubicBezTo>
                      <a:pt x="1477" y="2338"/>
                      <a:pt x="1477" y="2338"/>
                      <a:pt x="1477" y="2338"/>
                    </a:cubicBezTo>
                    <a:cubicBezTo>
                      <a:pt x="1477" y="2337"/>
                      <a:pt x="1477" y="2337"/>
                      <a:pt x="1477" y="2337"/>
                    </a:cubicBezTo>
                    <a:cubicBezTo>
                      <a:pt x="1478" y="2337"/>
                      <a:pt x="1478" y="2337"/>
                      <a:pt x="1478" y="2337"/>
                    </a:cubicBezTo>
                    <a:cubicBezTo>
                      <a:pt x="1478" y="2337"/>
                      <a:pt x="1478" y="2337"/>
                      <a:pt x="1478" y="2337"/>
                    </a:cubicBezTo>
                    <a:cubicBezTo>
                      <a:pt x="1484" y="2335"/>
                      <a:pt x="1489" y="2332"/>
                      <a:pt x="1494" y="2330"/>
                    </a:cubicBezTo>
                    <a:cubicBezTo>
                      <a:pt x="1495" y="2330"/>
                      <a:pt x="1495" y="2330"/>
                      <a:pt x="1495" y="2330"/>
                    </a:cubicBezTo>
                    <a:cubicBezTo>
                      <a:pt x="1495" y="2330"/>
                      <a:pt x="1495" y="2330"/>
                      <a:pt x="1495" y="2330"/>
                    </a:cubicBezTo>
                    <a:cubicBezTo>
                      <a:pt x="1495" y="2330"/>
                      <a:pt x="1495" y="2330"/>
                      <a:pt x="1495" y="2330"/>
                    </a:cubicBezTo>
                    <a:cubicBezTo>
                      <a:pt x="1496" y="2329"/>
                      <a:pt x="1497" y="2329"/>
                      <a:pt x="1498" y="2329"/>
                    </a:cubicBezTo>
                    <a:cubicBezTo>
                      <a:pt x="1498" y="2328"/>
                      <a:pt x="1498" y="2328"/>
                      <a:pt x="1499" y="2328"/>
                    </a:cubicBezTo>
                    <a:cubicBezTo>
                      <a:pt x="1499" y="2328"/>
                      <a:pt x="1499" y="2328"/>
                      <a:pt x="1500" y="2328"/>
                    </a:cubicBezTo>
                    <a:cubicBezTo>
                      <a:pt x="1500" y="2328"/>
                      <a:pt x="1500" y="2328"/>
                      <a:pt x="1500" y="2328"/>
                    </a:cubicBezTo>
                    <a:cubicBezTo>
                      <a:pt x="1500" y="2328"/>
                      <a:pt x="1500" y="2328"/>
                      <a:pt x="1501" y="2328"/>
                    </a:cubicBezTo>
                    <a:cubicBezTo>
                      <a:pt x="1501" y="2327"/>
                      <a:pt x="1501" y="2327"/>
                      <a:pt x="1501" y="2327"/>
                    </a:cubicBezTo>
                    <a:cubicBezTo>
                      <a:pt x="1502" y="2327"/>
                      <a:pt x="1502" y="2327"/>
                      <a:pt x="1502" y="2327"/>
                    </a:cubicBezTo>
                    <a:cubicBezTo>
                      <a:pt x="1503" y="2326"/>
                      <a:pt x="1504" y="2326"/>
                      <a:pt x="1505" y="2326"/>
                    </a:cubicBezTo>
                    <a:cubicBezTo>
                      <a:pt x="1505" y="2326"/>
                      <a:pt x="1505" y="2326"/>
                      <a:pt x="1505" y="2326"/>
                    </a:cubicBezTo>
                    <a:cubicBezTo>
                      <a:pt x="1505" y="2326"/>
                      <a:pt x="1505" y="2325"/>
                      <a:pt x="1505" y="2325"/>
                    </a:cubicBezTo>
                    <a:cubicBezTo>
                      <a:pt x="1506" y="2325"/>
                      <a:pt x="1507" y="2325"/>
                      <a:pt x="1508" y="2325"/>
                    </a:cubicBezTo>
                    <a:cubicBezTo>
                      <a:pt x="1508" y="2324"/>
                      <a:pt x="1508" y="2324"/>
                      <a:pt x="1509" y="2324"/>
                    </a:cubicBezTo>
                    <a:cubicBezTo>
                      <a:pt x="1509" y="2324"/>
                      <a:pt x="1509" y="2324"/>
                      <a:pt x="1509" y="2324"/>
                    </a:cubicBezTo>
                    <a:cubicBezTo>
                      <a:pt x="1510" y="2323"/>
                      <a:pt x="1511" y="2323"/>
                      <a:pt x="1513" y="2322"/>
                    </a:cubicBezTo>
                    <a:cubicBezTo>
                      <a:pt x="1513" y="2322"/>
                      <a:pt x="1513" y="2322"/>
                      <a:pt x="1513" y="2322"/>
                    </a:cubicBezTo>
                    <a:cubicBezTo>
                      <a:pt x="1513" y="2322"/>
                      <a:pt x="1513" y="2322"/>
                      <a:pt x="1513" y="2322"/>
                    </a:cubicBezTo>
                    <a:cubicBezTo>
                      <a:pt x="1514" y="2322"/>
                      <a:pt x="1514" y="2322"/>
                      <a:pt x="1514" y="2322"/>
                    </a:cubicBezTo>
                    <a:cubicBezTo>
                      <a:pt x="1515" y="2321"/>
                      <a:pt x="1517" y="2321"/>
                      <a:pt x="1518" y="2320"/>
                    </a:cubicBezTo>
                    <a:cubicBezTo>
                      <a:pt x="1518" y="2320"/>
                      <a:pt x="1518" y="2320"/>
                      <a:pt x="1518" y="2320"/>
                    </a:cubicBezTo>
                    <a:cubicBezTo>
                      <a:pt x="1519" y="2320"/>
                      <a:pt x="1519" y="2320"/>
                      <a:pt x="1519" y="2320"/>
                    </a:cubicBezTo>
                    <a:cubicBezTo>
                      <a:pt x="1519" y="2320"/>
                      <a:pt x="1519" y="2320"/>
                      <a:pt x="1519" y="2320"/>
                    </a:cubicBezTo>
                    <a:cubicBezTo>
                      <a:pt x="1519" y="2320"/>
                      <a:pt x="1519" y="2320"/>
                      <a:pt x="1519" y="2320"/>
                    </a:cubicBezTo>
                    <a:cubicBezTo>
                      <a:pt x="1520" y="2319"/>
                      <a:pt x="1520" y="2319"/>
                      <a:pt x="1521" y="2319"/>
                    </a:cubicBezTo>
                    <a:cubicBezTo>
                      <a:pt x="1521" y="2319"/>
                      <a:pt x="1521" y="2319"/>
                      <a:pt x="1521" y="2319"/>
                    </a:cubicBezTo>
                    <a:cubicBezTo>
                      <a:pt x="1521" y="2319"/>
                      <a:pt x="1522" y="2319"/>
                      <a:pt x="1522" y="2318"/>
                    </a:cubicBezTo>
                    <a:cubicBezTo>
                      <a:pt x="1522" y="2318"/>
                      <a:pt x="1522" y="2318"/>
                      <a:pt x="1522" y="2318"/>
                    </a:cubicBezTo>
                    <a:cubicBezTo>
                      <a:pt x="1523" y="2318"/>
                      <a:pt x="1524" y="2317"/>
                      <a:pt x="1526" y="2317"/>
                    </a:cubicBezTo>
                    <a:cubicBezTo>
                      <a:pt x="1526" y="2317"/>
                      <a:pt x="1526" y="2317"/>
                      <a:pt x="1526" y="2317"/>
                    </a:cubicBezTo>
                    <a:cubicBezTo>
                      <a:pt x="1528" y="2316"/>
                      <a:pt x="1529" y="2315"/>
                      <a:pt x="1531" y="2315"/>
                    </a:cubicBezTo>
                    <a:cubicBezTo>
                      <a:pt x="1531" y="2315"/>
                      <a:pt x="1531" y="2315"/>
                      <a:pt x="1531" y="2315"/>
                    </a:cubicBezTo>
                    <a:cubicBezTo>
                      <a:pt x="1531" y="2314"/>
                      <a:pt x="1532" y="2314"/>
                      <a:pt x="1532" y="2314"/>
                    </a:cubicBezTo>
                    <a:cubicBezTo>
                      <a:pt x="1534" y="2313"/>
                      <a:pt x="1536" y="2313"/>
                      <a:pt x="1538" y="2312"/>
                    </a:cubicBezTo>
                    <a:cubicBezTo>
                      <a:pt x="1538" y="2312"/>
                      <a:pt x="1538" y="2312"/>
                      <a:pt x="1538" y="2312"/>
                    </a:cubicBezTo>
                    <a:cubicBezTo>
                      <a:pt x="1539" y="2311"/>
                      <a:pt x="1540" y="2311"/>
                      <a:pt x="1541" y="2310"/>
                    </a:cubicBezTo>
                    <a:cubicBezTo>
                      <a:pt x="1541" y="2310"/>
                      <a:pt x="1541" y="2310"/>
                      <a:pt x="1542" y="2310"/>
                    </a:cubicBezTo>
                    <a:cubicBezTo>
                      <a:pt x="1542" y="2310"/>
                      <a:pt x="1543" y="2310"/>
                      <a:pt x="1543" y="2309"/>
                    </a:cubicBezTo>
                    <a:cubicBezTo>
                      <a:pt x="1543" y="2309"/>
                      <a:pt x="1544" y="2309"/>
                      <a:pt x="1544" y="2309"/>
                    </a:cubicBezTo>
                    <a:cubicBezTo>
                      <a:pt x="1545" y="2309"/>
                      <a:pt x="1546" y="2308"/>
                      <a:pt x="1547" y="2308"/>
                    </a:cubicBezTo>
                    <a:cubicBezTo>
                      <a:pt x="1547" y="2308"/>
                      <a:pt x="1547" y="2308"/>
                      <a:pt x="1548" y="2308"/>
                    </a:cubicBezTo>
                    <a:cubicBezTo>
                      <a:pt x="1548" y="2307"/>
                      <a:pt x="1548" y="2307"/>
                      <a:pt x="1548" y="2307"/>
                    </a:cubicBezTo>
                    <a:cubicBezTo>
                      <a:pt x="1549" y="2307"/>
                      <a:pt x="1549" y="2307"/>
                      <a:pt x="1550" y="2307"/>
                    </a:cubicBezTo>
                    <a:cubicBezTo>
                      <a:pt x="1550" y="2306"/>
                      <a:pt x="1550" y="2306"/>
                      <a:pt x="1550" y="2306"/>
                    </a:cubicBezTo>
                    <a:cubicBezTo>
                      <a:pt x="1551" y="2306"/>
                      <a:pt x="1552" y="2305"/>
                      <a:pt x="1553" y="2305"/>
                    </a:cubicBezTo>
                    <a:cubicBezTo>
                      <a:pt x="1554" y="2305"/>
                      <a:pt x="1554" y="2305"/>
                      <a:pt x="1555" y="2305"/>
                    </a:cubicBezTo>
                    <a:cubicBezTo>
                      <a:pt x="1555" y="2304"/>
                      <a:pt x="1555" y="2304"/>
                      <a:pt x="1556" y="2304"/>
                    </a:cubicBezTo>
                    <a:cubicBezTo>
                      <a:pt x="1556" y="2304"/>
                      <a:pt x="1556" y="2304"/>
                      <a:pt x="1556" y="2304"/>
                    </a:cubicBezTo>
                    <a:cubicBezTo>
                      <a:pt x="1557" y="2304"/>
                      <a:pt x="1557" y="2303"/>
                      <a:pt x="1558" y="2303"/>
                    </a:cubicBezTo>
                    <a:cubicBezTo>
                      <a:pt x="1558" y="2303"/>
                      <a:pt x="1558" y="2303"/>
                      <a:pt x="1558" y="2303"/>
                    </a:cubicBezTo>
                    <a:cubicBezTo>
                      <a:pt x="1559" y="2303"/>
                      <a:pt x="1560" y="2302"/>
                      <a:pt x="1561" y="2302"/>
                    </a:cubicBezTo>
                    <a:cubicBezTo>
                      <a:pt x="1561" y="2302"/>
                      <a:pt x="1561" y="2302"/>
                      <a:pt x="1561" y="2302"/>
                    </a:cubicBezTo>
                    <a:cubicBezTo>
                      <a:pt x="1562" y="2301"/>
                      <a:pt x="1563" y="2301"/>
                      <a:pt x="1563" y="2301"/>
                    </a:cubicBezTo>
                    <a:cubicBezTo>
                      <a:pt x="1564" y="2301"/>
                      <a:pt x="1564" y="2300"/>
                      <a:pt x="1565" y="2300"/>
                    </a:cubicBezTo>
                    <a:cubicBezTo>
                      <a:pt x="1565" y="2300"/>
                      <a:pt x="1565" y="2300"/>
                      <a:pt x="1565" y="2300"/>
                    </a:cubicBezTo>
                    <a:cubicBezTo>
                      <a:pt x="1565" y="2300"/>
                      <a:pt x="1565" y="2300"/>
                      <a:pt x="1565" y="2300"/>
                    </a:cubicBezTo>
                    <a:cubicBezTo>
                      <a:pt x="1565" y="2300"/>
                      <a:pt x="1565" y="2300"/>
                      <a:pt x="1566" y="2300"/>
                    </a:cubicBezTo>
                    <a:cubicBezTo>
                      <a:pt x="1566" y="2300"/>
                      <a:pt x="1566" y="2300"/>
                      <a:pt x="1567" y="2299"/>
                    </a:cubicBezTo>
                    <a:cubicBezTo>
                      <a:pt x="1567" y="2299"/>
                      <a:pt x="1567" y="2299"/>
                      <a:pt x="1567" y="2299"/>
                    </a:cubicBezTo>
                    <a:cubicBezTo>
                      <a:pt x="1569" y="2298"/>
                      <a:pt x="1572" y="2297"/>
                      <a:pt x="1575" y="2296"/>
                    </a:cubicBezTo>
                    <a:cubicBezTo>
                      <a:pt x="1575" y="2296"/>
                      <a:pt x="1575" y="2296"/>
                      <a:pt x="1575" y="2296"/>
                    </a:cubicBezTo>
                    <a:cubicBezTo>
                      <a:pt x="1577" y="2295"/>
                      <a:pt x="1578" y="2295"/>
                      <a:pt x="1579" y="2294"/>
                    </a:cubicBezTo>
                    <a:cubicBezTo>
                      <a:pt x="1579" y="2294"/>
                      <a:pt x="1579" y="2294"/>
                      <a:pt x="1579" y="2294"/>
                    </a:cubicBezTo>
                    <a:cubicBezTo>
                      <a:pt x="1579" y="2294"/>
                      <a:pt x="1580" y="2294"/>
                      <a:pt x="1580" y="2294"/>
                    </a:cubicBezTo>
                    <a:cubicBezTo>
                      <a:pt x="1580" y="2294"/>
                      <a:pt x="1580" y="2294"/>
                      <a:pt x="1580" y="2294"/>
                    </a:cubicBezTo>
                    <a:cubicBezTo>
                      <a:pt x="1580" y="2294"/>
                      <a:pt x="1580" y="2294"/>
                      <a:pt x="1580" y="2294"/>
                    </a:cubicBezTo>
                    <a:cubicBezTo>
                      <a:pt x="1581" y="2294"/>
                      <a:pt x="1581" y="2294"/>
                      <a:pt x="1581" y="2294"/>
                    </a:cubicBezTo>
                    <a:cubicBezTo>
                      <a:pt x="1582" y="2293"/>
                      <a:pt x="1584" y="2292"/>
                      <a:pt x="1586" y="2291"/>
                    </a:cubicBezTo>
                    <a:cubicBezTo>
                      <a:pt x="1586" y="2291"/>
                      <a:pt x="1586" y="2291"/>
                      <a:pt x="1587" y="2291"/>
                    </a:cubicBezTo>
                    <a:cubicBezTo>
                      <a:pt x="1588" y="2290"/>
                      <a:pt x="1591" y="2289"/>
                      <a:pt x="1592" y="2288"/>
                    </a:cubicBezTo>
                    <a:cubicBezTo>
                      <a:pt x="1593" y="2288"/>
                      <a:pt x="1593" y="2288"/>
                      <a:pt x="1593" y="2288"/>
                    </a:cubicBezTo>
                    <a:cubicBezTo>
                      <a:pt x="1593" y="2288"/>
                      <a:pt x="1594" y="2288"/>
                      <a:pt x="1594" y="2288"/>
                    </a:cubicBezTo>
                    <a:cubicBezTo>
                      <a:pt x="1594" y="2288"/>
                      <a:pt x="1595" y="2288"/>
                      <a:pt x="1595" y="2287"/>
                    </a:cubicBezTo>
                    <a:cubicBezTo>
                      <a:pt x="1596" y="2287"/>
                      <a:pt x="1597" y="2287"/>
                      <a:pt x="1598" y="2286"/>
                    </a:cubicBezTo>
                    <a:cubicBezTo>
                      <a:pt x="1598" y="2286"/>
                      <a:pt x="1599" y="2286"/>
                      <a:pt x="1599" y="2286"/>
                    </a:cubicBezTo>
                    <a:cubicBezTo>
                      <a:pt x="1599" y="2286"/>
                      <a:pt x="1599" y="2286"/>
                      <a:pt x="1599" y="2286"/>
                    </a:cubicBezTo>
                    <a:cubicBezTo>
                      <a:pt x="1599" y="2286"/>
                      <a:pt x="1599" y="2286"/>
                      <a:pt x="1599" y="2286"/>
                    </a:cubicBezTo>
                    <a:cubicBezTo>
                      <a:pt x="1601" y="2285"/>
                      <a:pt x="1602" y="2284"/>
                      <a:pt x="1603" y="2284"/>
                    </a:cubicBezTo>
                    <a:cubicBezTo>
                      <a:pt x="1603" y="2284"/>
                      <a:pt x="1603" y="2284"/>
                      <a:pt x="1604" y="2284"/>
                    </a:cubicBezTo>
                    <a:cubicBezTo>
                      <a:pt x="1604" y="2284"/>
                      <a:pt x="1604" y="2284"/>
                      <a:pt x="1604" y="2284"/>
                    </a:cubicBezTo>
                    <a:cubicBezTo>
                      <a:pt x="1604" y="2284"/>
                      <a:pt x="1604" y="2284"/>
                      <a:pt x="1604" y="2284"/>
                    </a:cubicBezTo>
                    <a:cubicBezTo>
                      <a:pt x="1604" y="2283"/>
                      <a:pt x="1604" y="2283"/>
                      <a:pt x="1605" y="2283"/>
                    </a:cubicBezTo>
                    <a:cubicBezTo>
                      <a:pt x="1605" y="2283"/>
                      <a:pt x="1605" y="2283"/>
                      <a:pt x="1605" y="2283"/>
                    </a:cubicBezTo>
                    <a:cubicBezTo>
                      <a:pt x="1605" y="2283"/>
                      <a:pt x="1605" y="2283"/>
                      <a:pt x="1605" y="2283"/>
                    </a:cubicBezTo>
                    <a:cubicBezTo>
                      <a:pt x="1606" y="2283"/>
                      <a:pt x="1607" y="2282"/>
                      <a:pt x="1608" y="2282"/>
                    </a:cubicBezTo>
                    <a:cubicBezTo>
                      <a:pt x="1608" y="2282"/>
                      <a:pt x="1608" y="2282"/>
                      <a:pt x="1608" y="2282"/>
                    </a:cubicBezTo>
                    <a:cubicBezTo>
                      <a:pt x="1609" y="2281"/>
                      <a:pt x="1609" y="2281"/>
                      <a:pt x="1610" y="2281"/>
                    </a:cubicBezTo>
                    <a:cubicBezTo>
                      <a:pt x="1610" y="2281"/>
                      <a:pt x="1610" y="2281"/>
                      <a:pt x="1610" y="2281"/>
                    </a:cubicBezTo>
                    <a:cubicBezTo>
                      <a:pt x="1610" y="2281"/>
                      <a:pt x="1610" y="2281"/>
                      <a:pt x="1611" y="2281"/>
                    </a:cubicBezTo>
                    <a:cubicBezTo>
                      <a:pt x="1611" y="2281"/>
                      <a:pt x="1611" y="2281"/>
                      <a:pt x="1611" y="2281"/>
                    </a:cubicBezTo>
                    <a:cubicBezTo>
                      <a:pt x="1611" y="2281"/>
                      <a:pt x="1611" y="2281"/>
                      <a:pt x="1611" y="2281"/>
                    </a:cubicBezTo>
                    <a:cubicBezTo>
                      <a:pt x="1611" y="2280"/>
                      <a:pt x="1612" y="2280"/>
                      <a:pt x="1612" y="2280"/>
                    </a:cubicBezTo>
                    <a:cubicBezTo>
                      <a:pt x="1612" y="2280"/>
                      <a:pt x="1612" y="2280"/>
                      <a:pt x="1612" y="2280"/>
                    </a:cubicBezTo>
                    <a:cubicBezTo>
                      <a:pt x="1612" y="2280"/>
                      <a:pt x="1613" y="2280"/>
                      <a:pt x="1613" y="2280"/>
                    </a:cubicBezTo>
                    <a:cubicBezTo>
                      <a:pt x="1613" y="2280"/>
                      <a:pt x="1613" y="2280"/>
                      <a:pt x="1613" y="2280"/>
                    </a:cubicBezTo>
                    <a:cubicBezTo>
                      <a:pt x="1613" y="2280"/>
                      <a:pt x="1613" y="2280"/>
                      <a:pt x="1613" y="2280"/>
                    </a:cubicBezTo>
                    <a:cubicBezTo>
                      <a:pt x="1614" y="2279"/>
                      <a:pt x="1615" y="2279"/>
                      <a:pt x="1615" y="2279"/>
                    </a:cubicBezTo>
                    <a:cubicBezTo>
                      <a:pt x="1616" y="2279"/>
                      <a:pt x="1616" y="2279"/>
                      <a:pt x="1616" y="2278"/>
                    </a:cubicBezTo>
                    <a:cubicBezTo>
                      <a:pt x="1616" y="2278"/>
                      <a:pt x="1617" y="2278"/>
                      <a:pt x="1617" y="2278"/>
                    </a:cubicBezTo>
                    <a:cubicBezTo>
                      <a:pt x="1617" y="2278"/>
                      <a:pt x="1617" y="2278"/>
                      <a:pt x="1617" y="2278"/>
                    </a:cubicBezTo>
                    <a:cubicBezTo>
                      <a:pt x="1617" y="2278"/>
                      <a:pt x="1617" y="2278"/>
                      <a:pt x="1617" y="2278"/>
                    </a:cubicBezTo>
                    <a:cubicBezTo>
                      <a:pt x="1617" y="2278"/>
                      <a:pt x="1617" y="2278"/>
                      <a:pt x="1617" y="2278"/>
                    </a:cubicBezTo>
                    <a:cubicBezTo>
                      <a:pt x="1618" y="2278"/>
                      <a:pt x="1618" y="2277"/>
                      <a:pt x="1619" y="2277"/>
                    </a:cubicBezTo>
                    <a:cubicBezTo>
                      <a:pt x="1619" y="2277"/>
                      <a:pt x="1619" y="2277"/>
                      <a:pt x="1620" y="2277"/>
                    </a:cubicBezTo>
                    <a:cubicBezTo>
                      <a:pt x="1620" y="2277"/>
                      <a:pt x="1621" y="2276"/>
                      <a:pt x="1621" y="2276"/>
                    </a:cubicBezTo>
                    <a:cubicBezTo>
                      <a:pt x="1622" y="2276"/>
                      <a:pt x="1622" y="2276"/>
                      <a:pt x="1622" y="2276"/>
                    </a:cubicBezTo>
                    <a:cubicBezTo>
                      <a:pt x="1622" y="2276"/>
                      <a:pt x="1622" y="2276"/>
                      <a:pt x="1623" y="2276"/>
                    </a:cubicBezTo>
                    <a:cubicBezTo>
                      <a:pt x="1623" y="2276"/>
                      <a:pt x="1623" y="2276"/>
                      <a:pt x="1623" y="2276"/>
                    </a:cubicBezTo>
                    <a:cubicBezTo>
                      <a:pt x="1623" y="2275"/>
                      <a:pt x="1623" y="2275"/>
                      <a:pt x="1623" y="2275"/>
                    </a:cubicBezTo>
                    <a:cubicBezTo>
                      <a:pt x="1624" y="2275"/>
                      <a:pt x="1624" y="2275"/>
                      <a:pt x="1625" y="2275"/>
                    </a:cubicBezTo>
                    <a:cubicBezTo>
                      <a:pt x="1625" y="2274"/>
                      <a:pt x="1626" y="2274"/>
                      <a:pt x="1626" y="2274"/>
                    </a:cubicBezTo>
                    <a:cubicBezTo>
                      <a:pt x="1626" y="2274"/>
                      <a:pt x="1626" y="2274"/>
                      <a:pt x="1626" y="2274"/>
                    </a:cubicBezTo>
                    <a:cubicBezTo>
                      <a:pt x="1627" y="2274"/>
                      <a:pt x="1628" y="2273"/>
                      <a:pt x="1629" y="2273"/>
                    </a:cubicBezTo>
                    <a:cubicBezTo>
                      <a:pt x="1629" y="2273"/>
                      <a:pt x="1630" y="2273"/>
                      <a:pt x="1630" y="2273"/>
                    </a:cubicBezTo>
                    <a:cubicBezTo>
                      <a:pt x="1630" y="2272"/>
                      <a:pt x="1631" y="2272"/>
                      <a:pt x="1631" y="2272"/>
                    </a:cubicBezTo>
                    <a:cubicBezTo>
                      <a:pt x="1632" y="2271"/>
                      <a:pt x="1633" y="2271"/>
                      <a:pt x="1635" y="2270"/>
                    </a:cubicBezTo>
                    <a:cubicBezTo>
                      <a:pt x="1635" y="2270"/>
                      <a:pt x="1635" y="2270"/>
                      <a:pt x="1635" y="2270"/>
                    </a:cubicBezTo>
                    <a:cubicBezTo>
                      <a:pt x="1635" y="2270"/>
                      <a:pt x="1636" y="2270"/>
                      <a:pt x="1636" y="2270"/>
                    </a:cubicBezTo>
                    <a:cubicBezTo>
                      <a:pt x="1636" y="2270"/>
                      <a:pt x="1637" y="2270"/>
                      <a:pt x="1637" y="2270"/>
                    </a:cubicBezTo>
                    <a:cubicBezTo>
                      <a:pt x="1637" y="2269"/>
                      <a:pt x="1638" y="2269"/>
                      <a:pt x="1638" y="2269"/>
                    </a:cubicBezTo>
                    <a:cubicBezTo>
                      <a:pt x="1638" y="2269"/>
                      <a:pt x="1638" y="2269"/>
                      <a:pt x="1638" y="2269"/>
                    </a:cubicBezTo>
                    <a:cubicBezTo>
                      <a:pt x="1638" y="2269"/>
                      <a:pt x="1638" y="2269"/>
                      <a:pt x="1639" y="2269"/>
                    </a:cubicBezTo>
                    <a:cubicBezTo>
                      <a:pt x="1639" y="2269"/>
                      <a:pt x="1639" y="2269"/>
                      <a:pt x="1639" y="2269"/>
                    </a:cubicBezTo>
                    <a:cubicBezTo>
                      <a:pt x="1640" y="2268"/>
                      <a:pt x="1642" y="2267"/>
                      <a:pt x="1644" y="2267"/>
                    </a:cubicBezTo>
                    <a:cubicBezTo>
                      <a:pt x="1644" y="2267"/>
                      <a:pt x="1644" y="2267"/>
                      <a:pt x="1644" y="2267"/>
                    </a:cubicBezTo>
                    <a:cubicBezTo>
                      <a:pt x="1644" y="2266"/>
                      <a:pt x="1645" y="2266"/>
                      <a:pt x="1646" y="2266"/>
                    </a:cubicBezTo>
                    <a:cubicBezTo>
                      <a:pt x="1646" y="2266"/>
                      <a:pt x="1646" y="2266"/>
                      <a:pt x="1646" y="2266"/>
                    </a:cubicBezTo>
                    <a:cubicBezTo>
                      <a:pt x="1646" y="2266"/>
                      <a:pt x="1646" y="2266"/>
                      <a:pt x="1646" y="2266"/>
                    </a:cubicBezTo>
                    <a:cubicBezTo>
                      <a:pt x="1647" y="2265"/>
                      <a:pt x="1647" y="2265"/>
                      <a:pt x="1648" y="2265"/>
                    </a:cubicBezTo>
                    <a:cubicBezTo>
                      <a:pt x="1648" y="2265"/>
                      <a:pt x="1649" y="2264"/>
                      <a:pt x="1649" y="2264"/>
                    </a:cubicBezTo>
                    <a:cubicBezTo>
                      <a:pt x="1649" y="2264"/>
                      <a:pt x="1649" y="2264"/>
                      <a:pt x="1649" y="2264"/>
                    </a:cubicBezTo>
                    <a:cubicBezTo>
                      <a:pt x="1649" y="2264"/>
                      <a:pt x="1649" y="2264"/>
                      <a:pt x="1650" y="2264"/>
                    </a:cubicBezTo>
                    <a:cubicBezTo>
                      <a:pt x="1650" y="2264"/>
                      <a:pt x="1650" y="2264"/>
                      <a:pt x="1650" y="2264"/>
                    </a:cubicBezTo>
                    <a:cubicBezTo>
                      <a:pt x="1650" y="2264"/>
                      <a:pt x="1650" y="2264"/>
                      <a:pt x="1650" y="2264"/>
                    </a:cubicBezTo>
                    <a:cubicBezTo>
                      <a:pt x="1651" y="2264"/>
                      <a:pt x="1651" y="2264"/>
                      <a:pt x="1652" y="2263"/>
                    </a:cubicBezTo>
                    <a:cubicBezTo>
                      <a:pt x="1652" y="2263"/>
                      <a:pt x="1652" y="2263"/>
                      <a:pt x="1652" y="2263"/>
                    </a:cubicBezTo>
                    <a:cubicBezTo>
                      <a:pt x="1653" y="2263"/>
                      <a:pt x="1654" y="2262"/>
                      <a:pt x="1655" y="2262"/>
                    </a:cubicBezTo>
                    <a:cubicBezTo>
                      <a:pt x="1655" y="2262"/>
                      <a:pt x="1655" y="2262"/>
                      <a:pt x="1655" y="2262"/>
                    </a:cubicBezTo>
                    <a:cubicBezTo>
                      <a:pt x="1655" y="2262"/>
                      <a:pt x="1656" y="2262"/>
                      <a:pt x="1656" y="2261"/>
                    </a:cubicBezTo>
                    <a:cubicBezTo>
                      <a:pt x="1656" y="2261"/>
                      <a:pt x="1656" y="2261"/>
                      <a:pt x="1656" y="2261"/>
                    </a:cubicBezTo>
                    <a:cubicBezTo>
                      <a:pt x="1656" y="2261"/>
                      <a:pt x="1656" y="2261"/>
                      <a:pt x="1656" y="2261"/>
                    </a:cubicBezTo>
                    <a:cubicBezTo>
                      <a:pt x="1657" y="2261"/>
                      <a:pt x="1657" y="2261"/>
                      <a:pt x="1657" y="2261"/>
                    </a:cubicBezTo>
                    <a:cubicBezTo>
                      <a:pt x="1657" y="2261"/>
                      <a:pt x="1657" y="2261"/>
                      <a:pt x="1657" y="2261"/>
                    </a:cubicBezTo>
                    <a:cubicBezTo>
                      <a:pt x="1657" y="2261"/>
                      <a:pt x="1657" y="2261"/>
                      <a:pt x="1657" y="2261"/>
                    </a:cubicBezTo>
                    <a:cubicBezTo>
                      <a:pt x="1657" y="2261"/>
                      <a:pt x="1657" y="2261"/>
                      <a:pt x="1657" y="2261"/>
                    </a:cubicBezTo>
                    <a:cubicBezTo>
                      <a:pt x="1657" y="2261"/>
                      <a:pt x="1657" y="2261"/>
                      <a:pt x="1657" y="2261"/>
                    </a:cubicBezTo>
                    <a:cubicBezTo>
                      <a:pt x="1657" y="2261"/>
                      <a:pt x="1658" y="2261"/>
                      <a:pt x="1658" y="2261"/>
                    </a:cubicBezTo>
                    <a:cubicBezTo>
                      <a:pt x="1658" y="2261"/>
                      <a:pt x="1658" y="2261"/>
                      <a:pt x="1658" y="2261"/>
                    </a:cubicBezTo>
                    <a:cubicBezTo>
                      <a:pt x="1658" y="2261"/>
                      <a:pt x="1658" y="2261"/>
                      <a:pt x="1658" y="2261"/>
                    </a:cubicBezTo>
                    <a:cubicBezTo>
                      <a:pt x="1659" y="2260"/>
                      <a:pt x="1660" y="2260"/>
                      <a:pt x="1661" y="2259"/>
                    </a:cubicBezTo>
                    <a:cubicBezTo>
                      <a:pt x="1661" y="2259"/>
                      <a:pt x="1661" y="2259"/>
                      <a:pt x="1661" y="2259"/>
                    </a:cubicBezTo>
                    <a:cubicBezTo>
                      <a:pt x="1661" y="2259"/>
                      <a:pt x="1661" y="2259"/>
                      <a:pt x="1661" y="2259"/>
                    </a:cubicBezTo>
                    <a:cubicBezTo>
                      <a:pt x="1661" y="2259"/>
                      <a:pt x="1661" y="2259"/>
                      <a:pt x="1661" y="2259"/>
                    </a:cubicBezTo>
                    <a:cubicBezTo>
                      <a:pt x="1661" y="2259"/>
                      <a:pt x="1661" y="2259"/>
                      <a:pt x="1661" y="2259"/>
                    </a:cubicBezTo>
                    <a:cubicBezTo>
                      <a:pt x="1661" y="2259"/>
                      <a:pt x="1661" y="2259"/>
                      <a:pt x="1661" y="2259"/>
                    </a:cubicBezTo>
                    <a:cubicBezTo>
                      <a:pt x="1662" y="2259"/>
                      <a:pt x="1662" y="2259"/>
                      <a:pt x="1662" y="2259"/>
                    </a:cubicBezTo>
                    <a:cubicBezTo>
                      <a:pt x="1662" y="2259"/>
                      <a:pt x="1662" y="2259"/>
                      <a:pt x="1662" y="2259"/>
                    </a:cubicBezTo>
                    <a:cubicBezTo>
                      <a:pt x="1663" y="2259"/>
                      <a:pt x="1663" y="2258"/>
                      <a:pt x="1664" y="2258"/>
                    </a:cubicBezTo>
                    <a:cubicBezTo>
                      <a:pt x="1664" y="2258"/>
                      <a:pt x="1664" y="2258"/>
                      <a:pt x="1664" y="2258"/>
                    </a:cubicBezTo>
                    <a:cubicBezTo>
                      <a:pt x="1664" y="2258"/>
                      <a:pt x="1664" y="2258"/>
                      <a:pt x="1664" y="2258"/>
                    </a:cubicBezTo>
                    <a:cubicBezTo>
                      <a:pt x="1664" y="2258"/>
                      <a:pt x="1664" y="2258"/>
                      <a:pt x="1665" y="2258"/>
                    </a:cubicBezTo>
                    <a:cubicBezTo>
                      <a:pt x="1665" y="2258"/>
                      <a:pt x="1665" y="2258"/>
                      <a:pt x="1665" y="2258"/>
                    </a:cubicBezTo>
                    <a:cubicBezTo>
                      <a:pt x="1665" y="2258"/>
                      <a:pt x="1665" y="2258"/>
                      <a:pt x="1665" y="2258"/>
                    </a:cubicBezTo>
                    <a:cubicBezTo>
                      <a:pt x="1665" y="2257"/>
                      <a:pt x="1666" y="2257"/>
                      <a:pt x="1666" y="2257"/>
                    </a:cubicBezTo>
                    <a:cubicBezTo>
                      <a:pt x="1666" y="2257"/>
                      <a:pt x="1666" y="2257"/>
                      <a:pt x="1666" y="2257"/>
                    </a:cubicBezTo>
                    <a:cubicBezTo>
                      <a:pt x="1667" y="2257"/>
                      <a:pt x="1669" y="2256"/>
                      <a:pt x="1670" y="2255"/>
                    </a:cubicBezTo>
                    <a:cubicBezTo>
                      <a:pt x="1670" y="2255"/>
                      <a:pt x="1670" y="2255"/>
                      <a:pt x="1670" y="2255"/>
                    </a:cubicBezTo>
                    <a:cubicBezTo>
                      <a:pt x="1671" y="2255"/>
                      <a:pt x="1672" y="2254"/>
                      <a:pt x="1674" y="2254"/>
                    </a:cubicBezTo>
                    <a:cubicBezTo>
                      <a:pt x="1674" y="2254"/>
                      <a:pt x="1674" y="2254"/>
                      <a:pt x="1674" y="2254"/>
                    </a:cubicBezTo>
                    <a:cubicBezTo>
                      <a:pt x="1674" y="2254"/>
                      <a:pt x="1675" y="2253"/>
                      <a:pt x="1675" y="2253"/>
                    </a:cubicBezTo>
                    <a:cubicBezTo>
                      <a:pt x="1675" y="2253"/>
                      <a:pt x="1675" y="2253"/>
                      <a:pt x="1675" y="2253"/>
                    </a:cubicBezTo>
                    <a:cubicBezTo>
                      <a:pt x="1675" y="2253"/>
                      <a:pt x="1675" y="2253"/>
                      <a:pt x="1675" y="2253"/>
                    </a:cubicBezTo>
                    <a:cubicBezTo>
                      <a:pt x="1675" y="2253"/>
                      <a:pt x="1675" y="2253"/>
                      <a:pt x="1675" y="2253"/>
                    </a:cubicBezTo>
                    <a:cubicBezTo>
                      <a:pt x="1676" y="2253"/>
                      <a:pt x="1676" y="2253"/>
                      <a:pt x="1676" y="2253"/>
                    </a:cubicBezTo>
                    <a:cubicBezTo>
                      <a:pt x="1676" y="2253"/>
                      <a:pt x="1676" y="2253"/>
                      <a:pt x="1676" y="2253"/>
                    </a:cubicBezTo>
                    <a:cubicBezTo>
                      <a:pt x="1676" y="2253"/>
                      <a:pt x="1676" y="2253"/>
                      <a:pt x="1676" y="2253"/>
                    </a:cubicBezTo>
                    <a:cubicBezTo>
                      <a:pt x="1676" y="2253"/>
                      <a:pt x="1676" y="2253"/>
                      <a:pt x="1676" y="2253"/>
                    </a:cubicBezTo>
                    <a:cubicBezTo>
                      <a:pt x="1677" y="2253"/>
                      <a:pt x="1677" y="2253"/>
                      <a:pt x="1677" y="2253"/>
                    </a:cubicBezTo>
                    <a:cubicBezTo>
                      <a:pt x="1677" y="2252"/>
                      <a:pt x="1677" y="2252"/>
                      <a:pt x="1677" y="2252"/>
                    </a:cubicBezTo>
                    <a:cubicBezTo>
                      <a:pt x="1677" y="2252"/>
                      <a:pt x="1677" y="2252"/>
                      <a:pt x="1677" y="2252"/>
                    </a:cubicBezTo>
                    <a:cubicBezTo>
                      <a:pt x="1677" y="2252"/>
                      <a:pt x="1678" y="2252"/>
                      <a:pt x="1678" y="2252"/>
                    </a:cubicBezTo>
                    <a:cubicBezTo>
                      <a:pt x="1678" y="2252"/>
                      <a:pt x="1678" y="2252"/>
                      <a:pt x="1679" y="2252"/>
                    </a:cubicBezTo>
                    <a:cubicBezTo>
                      <a:pt x="1679" y="2252"/>
                      <a:pt x="1679" y="2252"/>
                      <a:pt x="1679" y="2252"/>
                    </a:cubicBezTo>
                    <a:cubicBezTo>
                      <a:pt x="1679" y="2252"/>
                      <a:pt x="1679" y="2252"/>
                      <a:pt x="1679" y="2252"/>
                    </a:cubicBezTo>
                    <a:cubicBezTo>
                      <a:pt x="1679" y="2252"/>
                      <a:pt x="1679" y="2252"/>
                      <a:pt x="1679" y="2252"/>
                    </a:cubicBezTo>
                    <a:cubicBezTo>
                      <a:pt x="1679" y="2252"/>
                      <a:pt x="1679" y="2252"/>
                      <a:pt x="1679" y="2252"/>
                    </a:cubicBezTo>
                    <a:cubicBezTo>
                      <a:pt x="1679" y="2251"/>
                      <a:pt x="1679" y="2251"/>
                      <a:pt x="1680" y="2251"/>
                    </a:cubicBezTo>
                    <a:cubicBezTo>
                      <a:pt x="1680" y="2251"/>
                      <a:pt x="1680" y="2251"/>
                      <a:pt x="1680" y="2251"/>
                    </a:cubicBezTo>
                    <a:cubicBezTo>
                      <a:pt x="1680" y="2251"/>
                      <a:pt x="1680" y="2251"/>
                      <a:pt x="1680" y="2251"/>
                    </a:cubicBezTo>
                    <a:cubicBezTo>
                      <a:pt x="1680" y="2251"/>
                      <a:pt x="1680" y="2251"/>
                      <a:pt x="1680" y="2251"/>
                    </a:cubicBezTo>
                    <a:cubicBezTo>
                      <a:pt x="1680" y="2251"/>
                      <a:pt x="1680" y="2251"/>
                      <a:pt x="1680" y="2251"/>
                    </a:cubicBezTo>
                    <a:cubicBezTo>
                      <a:pt x="1680" y="2251"/>
                      <a:pt x="1680" y="2251"/>
                      <a:pt x="1680" y="2251"/>
                    </a:cubicBezTo>
                    <a:cubicBezTo>
                      <a:pt x="1680" y="2251"/>
                      <a:pt x="1680" y="2251"/>
                      <a:pt x="1681" y="2251"/>
                    </a:cubicBezTo>
                    <a:cubicBezTo>
                      <a:pt x="1681" y="2251"/>
                      <a:pt x="1681" y="2251"/>
                      <a:pt x="1681" y="2251"/>
                    </a:cubicBezTo>
                    <a:cubicBezTo>
                      <a:pt x="1681" y="2251"/>
                      <a:pt x="1681" y="2251"/>
                      <a:pt x="1682" y="2250"/>
                    </a:cubicBezTo>
                    <a:cubicBezTo>
                      <a:pt x="1682" y="2250"/>
                      <a:pt x="1682" y="2250"/>
                      <a:pt x="1682" y="2250"/>
                    </a:cubicBezTo>
                    <a:cubicBezTo>
                      <a:pt x="1684" y="2250"/>
                      <a:pt x="1685" y="2249"/>
                      <a:pt x="1687" y="2248"/>
                    </a:cubicBezTo>
                    <a:cubicBezTo>
                      <a:pt x="1687" y="2248"/>
                      <a:pt x="1687" y="2248"/>
                      <a:pt x="1687" y="2248"/>
                    </a:cubicBezTo>
                    <a:cubicBezTo>
                      <a:pt x="1687" y="2248"/>
                      <a:pt x="1687" y="2248"/>
                      <a:pt x="1688" y="2248"/>
                    </a:cubicBezTo>
                    <a:cubicBezTo>
                      <a:pt x="1688" y="2248"/>
                      <a:pt x="1688" y="2248"/>
                      <a:pt x="1688" y="2248"/>
                    </a:cubicBezTo>
                    <a:cubicBezTo>
                      <a:pt x="1689" y="2247"/>
                      <a:pt x="1691" y="2246"/>
                      <a:pt x="1693" y="2246"/>
                    </a:cubicBezTo>
                    <a:cubicBezTo>
                      <a:pt x="1693" y="2246"/>
                      <a:pt x="1693" y="2246"/>
                      <a:pt x="1693" y="2246"/>
                    </a:cubicBezTo>
                    <a:cubicBezTo>
                      <a:pt x="1693" y="2245"/>
                      <a:pt x="1693" y="2245"/>
                      <a:pt x="1694" y="2245"/>
                    </a:cubicBezTo>
                    <a:cubicBezTo>
                      <a:pt x="1694" y="2245"/>
                      <a:pt x="1694" y="2245"/>
                      <a:pt x="1694" y="2245"/>
                    </a:cubicBezTo>
                    <a:cubicBezTo>
                      <a:pt x="1694" y="2245"/>
                      <a:pt x="1695" y="2245"/>
                      <a:pt x="1695" y="2245"/>
                    </a:cubicBezTo>
                    <a:cubicBezTo>
                      <a:pt x="1696" y="2244"/>
                      <a:pt x="1696" y="2244"/>
                      <a:pt x="1696" y="2244"/>
                    </a:cubicBezTo>
                    <a:cubicBezTo>
                      <a:pt x="1696" y="2244"/>
                      <a:pt x="1696" y="2244"/>
                      <a:pt x="1696" y="2244"/>
                    </a:cubicBezTo>
                    <a:cubicBezTo>
                      <a:pt x="1697" y="2244"/>
                      <a:pt x="1697" y="2244"/>
                      <a:pt x="1697" y="2244"/>
                    </a:cubicBezTo>
                    <a:cubicBezTo>
                      <a:pt x="1697" y="2244"/>
                      <a:pt x="1697" y="2244"/>
                      <a:pt x="1697" y="2244"/>
                    </a:cubicBezTo>
                    <a:cubicBezTo>
                      <a:pt x="1697" y="2244"/>
                      <a:pt x="1697" y="2244"/>
                      <a:pt x="1697" y="2244"/>
                    </a:cubicBezTo>
                    <a:cubicBezTo>
                      <a:pt x="1697" y="2244"/>
                      <a:pt x="1697" y="2244"/>
                      <a:pt x="1697" y="2244"/>
                    </a:cubicBezTo>
                    <a:cubicBezTo>
                      <a:pt x="1698" y="2244"/>
                      <a:pt x="1698" y="2244"/>
                      <a:pt x="1698" y="2243"/>
                    </a:cubicBezTo>
                    <a:cubicBezTo>
                      <a:pt x="1698" y="2243"/>
                      <a:pt x="1699" y="2243"/>
                      <a:pt x="1699" y="2243"/>
                    </a:cubicBezTo>
                    <a:cubicBezTo>
                      <a:pt x="1699" y="2243"/>
                      <a:pt x="1699" y="2243"/>
                      <a:pt x="1699" y="2243"/>
                    </a:cubicBezTo>
                    <a:cubicBezTo>
                      <a:pt x="1699" y="2243"/>
                      <a:pt x="1699" y="2243"/>
                      <a:pt x="1700" y="2243"/>
                    </a:cubicBezTo>
                    <a:cubicBezTo>
                      <a:pt x="1700" y="2243"/>
                      <a:pt x="1700" y="2243"/>
                      <a:pt x="1700" y="2243"/>
                    </a:cubicBezTo>
                    <a:cubicBezTo>
                      <a:pt x="1700" y="2243"/>
                      <a:pt x="1700" y="2243"/>
                      <a:pt x="1700" y="2243"/>
                    </a:cubicBezTo>
                    <a:cubicBezTo>
                      <a:pt x="1700" y="2242"/>
                      <a:pt x="1700" y="2243"/>
                      <a:pt x="1700" y="2242"/>
                    </a:cubicBezTo>
                    <a:cubicBezTo>
                      <a:pt x="1702" y="2242"/>
                      <a:pt x="1703" y="2242"/>
                      <a:pt x="1704" y="2241"/>
                    </a:cubicBezTo>
                    <a:cubicBezTo>
                      <a:pt x="1704" y="2241"/>
                      <a:pt x="1704" y="2241"/>
                      <a:pt x="1704" y="2241"/>
                    </a:cubicBezTo>
                    <a:cubicBezTo>
                      <a:pt x="1705" y="2241"/>
                      <a:pt x="1706" y="2240"/>
                      <a:pt x="1707" y="2240"/>
                    </a:cubicBezTo>
                    <a:cubicBezTo>
                      <a:pt x="1707" y="2240"/>
                      <a:pt x="1707" y="2240"/>
                      <a:pt x="1707" y="2240"/>
                    </a:cubicBezTo>
                    <a:cubicBezTo>
                      <a:pt x="1707" y="2240"/>
                      <a:pt x="1707" y="2240"/>
                      <a:pt x="1707" y="2240"/>
                    </a:cubicBezTo>
                    <a:cubicBezTo>
                      <a:pt x="1708" y="2239"/>
                      <a:pt x="1708" y="2239"/>
                      <a:pt x="1708" y="2239"/>
                    </a:cubicBezTo>
                    <a:cubicBezTo>
                      <a:pt x="1709" y="2239"/>
                      <a:pt x="1709" y="2239"/>
                      <a:pt x="1709" y="2239"/>
                    </a:cubicBezTo>
                    <a:cubicBezTo>
                      <a:pt x="1709" y="2239"/>
                      <a:pt x="1709" y="2239"/>
                      <a:pt x="1709" y="2239"/>
                    </a:cubicBezTo>
                    <a:cubicBezTo>
                      <a:pt x="1709" y="2239"/>
                      <a:pt x="1710" y="2239"/>
                      <a:pt x="1710" y="2239"/>
                    </a:cubicBezTo>
                    <a:cubicBezTo>
                      <a:pt x="1710" y="2239"/>
                      <a:pt x="1710" y="2239"/>
                      <a:pt x="1710" y="2239"/>
                    </a:cubicBezTo>
                    <a:cubicBezTo>
                      <a:pt x="1710" y="2239"/>
                      <a:pt x="1710" y="2239"/>
                      <a:pt x="1710" y="2239"/>
                    </a:cubicBezTo>
                    <a:cubicBezTo>
                      <a:pt x="1710" y="2238"/>
                      <a:pt x="1711" y="2238"/>
                      <a:pt x="1712" y="2238"/>
                    </a:cubicBezTo>
                    <a:cubicBezTo>
                      <a:pt x="1712" y="2238"/>
                      <a:pt x="1712" y="2238"/>
                      <a:pt x="1712" y="2238"/>
                    </a:cubicBezTo>
                    <a:cubicBezTo>
                      <a:pt x="1712" y="2238"/>
                      <a:pt x="1712" y="2238"/>
                      <a:pt x="1712" y="2238"/>
                    </a:cubicBezTo>
                    <a:cubicBezTo>
                      <a:pt x="1712" y="2237"/>
                      <a:pt x="1712" y="2237"/>
                      <a:pt x="1712" y="2237"/>
                    </a:cubicBezTo>
                    <a:cubicBezTo>
                      <a:pt x="1713" y="2237"/>
                      <a:pt x="1712" y="2237"/>
                      <a:pt x="1713" y="2237"/>
                    </a:cubicBezTo>
                    <a:cubicBezTo>
                      <a:pt x="1713" y="2237"/>
                      <a:pt x="1714" y="2237"/>
                      <a:pt x="1714" y="2237"/>
                    </a:cubicBezTo>
                    <a:cubicBezTo>
                      <a:pt x="1714" y="2237"/>
                      <a:pt x="1714" y="2237"/>
                      <a:pt x="1714" y="2237"/>
                    </a:cubicBezTo>
                    <a:cubicBezTo>
                      <a:pt x="1714" y="2237"/>
                      <a:pt x="1715" y="2236"/>
                      <a:pt x="1715" y="2236"/>
                    </a:cubicBezTo>
                    <a:cubicBezTo>
                      <a:pt x="1715" y="2236"/>
                      <a:pt x="1715" y="2236"/>
                      <a:pt x="1715" y="2236"/>
                    </a:cubicBezTo>
                    <a:cubicBezTo>
                      <a:pt x="1715" y="2236"/>
                      <a:pt x="1715" y="2236"/>
                      <a:pt x="1715" y="2236"/>
                    </a:cubicBezTo>
                    <a:cubicBezTo>
                      <a:pt x="1715" y="2236"/>
                      <a:pt x="1715" y="2236"/>
                      <a:pt x="1715" y="2236"/>
                    </a:cubicBezTo>
                    <a:cubicBezTo>
                      <a:pt x="1715" y="2236"/>
                      <a:pt x="1715" y="2236"/>
                      <a:pt x="1715" y="2236"/>
                    </a:cubicBezTo>
                    <a:cubicBezTo>
                      <a:pt x="1716" y="2236"/>
                      <a:pt x="1716" y="2236"/>
                      <a:pt x="1716" y="2236"/>
                    </a:cubicBezTo>
                    <a:cubicBezTo>
                      <a:pt x="1716" y="2236"/>
                      <a:pt x="1716" y="2236"/>
                      <a:pt x="1716" y="2236"/>
                    </a:cubicBezTo>
                    <a:cubicBezTo>
                      <a:pt x="1717" y="2236"/>
                      <a:pt x="1717" y="2236"/>
                      <a:pt x="1717" y="2236"/>
                    </a:cubicBezTo>
                    <a:cubicBezTo>
                      <a:pt x="1717" y="2236"/>
                      <a:pt x="1717" y="2235"/>
                      <a:pt x="1717" y="2235"/>
                    </a:cubicBezTo>
                    <a:cubicBezTo>
                      <a:pt x="1717" y="2235"/>
                      <a:pt x="1717" y="2235"/>
                      <a:pt x="1717" y="2235"/>
                    </a:cubicBezTo>
                    <a:cubicBezTo>
                      <a:pt x="1718" y="2235"/>
                      <a:pt x="1718" y="2235"/>
                      <a:pt x="1718" y="2235"/>
                    </a:cubicBezTo>
                    <a:cubicBezTo>
                      <a:pt x="1718" y="2235"/>
                      <a:pt x="1718" y="2235"/>
                      <a:pt x="1718" y="2235"/>
                    </a:cubicBezTo>
                    <a:cubicBezTo>
                      <a:pt x="1718" y="2235"/>
                      <a:pt x="1718" y="2235"/>
                      <a:pt x="1718" y="2235"/>
                    </a:cubicBezTo>
                    <a:cubicBezTo>
                      <a:pt x="1718" y="2235"/>
                      <a:pt x="1718" y="2235"/>
                      <a:pt x="1718" y="2235"/>
                    </a:cubicBezTo>
                    <a:cubicBezTo>
                      <a:pt x="1719" y="2235"/>
                      <a:pt x="1719" y="2235"/>
                      <a:pt x="1719" y="2235"/>
                    </a:cubicBezTo>
                    <a:cubicBezTo>
                      <a:pt x="1719" y="2235"/>
                      <a:pt x="1719" y="2235"/>
                      <a:pt x="1719" y="2235"/>
                    </a:cubicBezTo>
                    <a:cubicBezTo>
                      <a:pt x="1719" y="2234"/>
                      <a:pt x="1720" y="2234"/>
                      <a:pt x="1720" y="2234"/>
                    </a:cubicBezTo>
                    <a:cubicBezTo>
                      <a:pt x="1720" y="2234"/>
                      <a:pt x="1720" y="2234"/>
                      <a:pt x="1720" y="2234"/>
                    </a:cubicBezTo>
                    <a:cubicBezTo>
                      <a:pt x="1720" y="2234"/>
                      <a:pt x="1720" y="2234"/>
                      <a:pt x="1720" y="2234"/>
                    </a:cubicBezTo>
                    <a:cubicBezTo>
                      <a:pt x="1720" y="2234"/>
                      <a:pt x="1720" y="2234"/>
                      <a:pt x="1720" y="2234"/>
                    </a:cubicBezTo>
                    <a:cubicBezTo>
                      <a:pt x="1721" y="2234"/>
                      <a:pt x="1722" y="2233"/>
                      <a:pt x="1723" y="2233"/>
                    </a:cubicBezTo>
                    <a:cubicBezTo>
                      <a:pt x="1723" y="2233"/>
                      <a:pt x="1723" y="2233"/>
                      <a:pt x="1723" y="2233"/>
                    </a:cubicBezTo>
                    <a:cubicBezTo>
                      <a:pt x="1723" y="2233"/>
                      <a:pt x="1723" y="2233"/>
                      <a:pt x="1723" y="2233"/>
                    </a:cubicBezTo>
                    <a:cubicBezTo>
                      <a:pt x="1723" y="2233"/>
                      <a:pt x="1723" y="2233"/>
                      <a:pt x="1723" y="2233"/>
                    </a:cubicBezTo>
                    <a:cubicBezTo>
                      <a:pt x="1723" y="2233"/>
                      <a:pt x="1723" y="2233"/>
                      <a:pt x="1723" y="2233"/>
                    </a:cubicBezTo>
                    <a:cubicBezTo>
                      <a:pt x="1723" y="2233"/>
                      <a:pt x="1723" y="2233"/>
                      <a:pt x="1723" y="2233"/>
                    </a:cubicBezTo>
                    <a:cubicBezTo>
                      <a:pt x="1723" y="2233"/>
                      <a:pt x="1724" y="2233"/>
                      <a:pt x="1724" y="2233"/>
                    </a:cubicBezTo>
                    <a:cubicBezTo>
                      <a:pt x="1724" y="2233"/>
                      <a:pt x="1724" y="2233"/>
                      <a:pt x="1724" y="2233"/>
                    </a:cubicBezTo>
                    <a:cubicBezTo>
                      <a:pt x="1724" y="2232"/>
                      <a:pt x="1724" y="2232"/>
                      <a:pt x="1724" y="2232"/>
                    </a:cubicBezTo>
                    <a:cubicBezTo>
                      <a:pt x="1724" y="2232"/>
                      <a:pt x="1724" y="2232"/>
                      <a:pt x="1724" y="2232"/>
                    </a:cubicBezTo>
                    <a:cubicBezTo>
                      <a:pt x="1726" y="2232"/>
                      <a:pt x="1727" y="2231"/>
                      <a:pt x="1728" y="2231"/>
                    </a:cubicBezTo>
                    <a:cubicBezTo>
                      <a:pt x="1728" y="2231"/>
                      <a:pt x="1728" y="2231"/>
                      <a:pt x="1728" y="2231"/>
                    </a:cubicBezTo>
                    <a:cubicBezTo>
                      <a:pt x="1728" y="2231"/>
                      <a:pt x="1728" y="2231"/>
                      <a:pt x="1728" y="2231"/>
                    </a:cubicBezTo>
                    <a:cubicBezTo>
                      <a:pt x="1728" y="2231"/>
                      <a:pt x="1728" y="2231"/>
                      <a:pt x="1728" y="2231"/>
                    </a:cubicBezTo>
                    <a:cubicBezTo>
                      <a:pt x="1728" y="2231"/>
                      <a:pt x="1728" y="2231"/>
                      <a:pt x="1729" y="2231"/>
                    </a:cubicBezTo>
                    <a:cubicBezTo>
                      <a:pt x="1729" y="2230"/>
                      <a:pt x="1729" y="2230"/>
                      <a:pt x="1729" y="2230"/>
                    </a:cubicBezTo>
                    <a:cubicBezTo>
                      <a:pt x="1729" y="2230"/>
                      <a:pt x="1729" y="2230"/>
                      <a:pt x="1729" y="2230"/>
                    </a:cubicBezTo>
                    <a:cubicBezTo>
                      <a:pt x="1729" y="2230"/>
                      <a:pt x="1729" y="2230"/>
                      <a:pt x="1729" y="2230"/>
                    </a:cubicBezTo>
                    <a:cubicBezTo>
                      <a:pt x="1729" y="2230"/>
                      <a:pt x="1729" y="2230"/>
                      <a:pt x="1729" y="2230"/>
                    </a:cubicBezTo>
                    <a:cubicBezTo>
                      <a:pt x="1729" y="2230"/>
                      <a:pt x="1729" y="2230"/>
                      <a:pt x="1730" y="2230"/>
                    </a:cubicBezTo>
                    <a:cubicBezTo>
                      <a:pt x="1730" y="2230"/>
                      <a:pt x="1730" y="2230"/>
                      <a:pt x="1730" y="2230"/>
                    </a:cubicBezTo>
                    <a:cubicBezTo>
                      <a:pt x="1731" y="2230"/>
                      <a:pt x="1731" y="2230"/>
                      <a:pt x="1731" y="2230"/>
                    </a:cubicBezTo>
                    <a:cubicBezTo>
                      <a:pt x="1731" y="2230"/>
                      <a:pt x="1731" y="2229"/>
                      <a:pt x="1731" y="2229"/>
                    </a:cubicBezTo>
                    <a:cubicBezTo>
                      <a:pt x="1731" y="2229"/>
                      <a:pt x="1731" y="2229"/>
                      <a:pt x="1731" y="2229"/>
                    </a:cubicBezTo>
                    <a:cubicBezTo>
                      <a:pt x="1731" y="2229"/>
                      <a:pt x="1732" y="2229"/>
                      <a:pt x="1732" y="2229"/>
                    </a:cubicBezTo>
                    <a:cubicBezTo>
                      <a:pt x="1732" y="2229"/>
                      <a:pt x="1732" y="2229"/>
                      <a:pt x="1732" y="2229"/>
                    </a:cubicBezTo>
                    <a:cubicBezTo>
                      <a:pt x="1732" y="2229"/>
                      <a:pt x="1732" y="2229"/>
                      <a:pt x="1732" y="2229"/>
                    </a:cubicBezTo>
                    <a:cubicBezTo>
                      <a:pt x="1732" y="2229"/>
                      <a:pt x="1732" y="2229"/>
                      <a:pt x="1732" y="2229"/>
                    </a:cubicBezTo>
                    <a:cubicBezTo>
                      <a:pt x="1732" y="2229"/>
                      <a:pt x="1732" y="2229"/>
                      <a:pt x="1732" y="2229"/>
                    </a:cubicBezTo>
                    <a:cubicBezTo>
                      <a:pt x="1732" y="2229"/>
                      <a:pt x="1732" y="2229"/>
                      <a:pt x="1732" y="2229"/>
                    </a:cubicBezTo>
                    <a:cubicBezTo>
                      <a:pt x="1732" y="2229"/>
                      <a:pt x="1732" y="2229"/>
                      <a:pt x="1732" y="2229"/>
                    </a:cubicBezTo>
                    <a:cubicBezTo>
                      <a:pt x="1732" y="2229"/>
                      <a:pt x="1732" y="2229"/>
                      <a:pt x="1732" y="2229"/>
                    </a:cubicBezTo>
                    <a:cubicBezTo>
                      <a:pt x="1732" y="2229"/>
                      <a:pt x="1732" y="2229"/>
                      <a:pt x="1732" y="2229"/>
                    </a:cubicBezTo>
                    <a:cubicBezTo>
                      <a:pt x="1733" y="2229"/>
                      <a:pt x="1733" y="2229"/>
                      <a:pt x="1733" y="2229"/>
                    </a:cubicBezTo>
                    <a:cubicBezTo>
                      <a:pt x="1733" y="2228"/>
                      <a:pt x="1733" y="2228"/>
                      <a:pt x="1733" y="2228"/>
                    </a:cubicBezTo>
                    <a:cubicBezTo>
                      <a:pt x="1734" y="2228"/>
                      <a:pt x="1734" y="2228"/>
                      <a:pt x="1734" y="2228"/>
                    </a:cubicBezTo>
                    <a:cubicBezTo>
                      <a:pt x="1734" y="2228"/>
                      <a:pt x="1734" y="2228"/>
                      <a:pt x="1734" y="2228"/>
                    </a:cubicBezTo>
                    <a:cubicBezTo>
                      <a:pt x="1734" y="2228"/>
                      <a:pt x="1734" y="2228"/>
                      <a:pt x="1734" y="2228"/>
                    </a:cubicBezTo>
                    <a:cubicBezTo>
                      <a:pt x="1734" y="2228"/>
                      <a:pt x="1734" y="2228"/>
                      <a:pt x="1734" y="2228"/>
                    </a:cubicBezTo>
                    <a:cubicBezTo>
                      <a:pt x="1734" y="2228"/>
                      <a:pt x="1734" y="2228"/>
                      <a:pt x="1734" y="2228"/>
                    </a:cubicBezTo>
                    <a:cubicBezTo>
                      <a:pt x="1735" y="2228"/>
                      <a:pt x="1735" y="2228"/>
                      <a:pt x="1735" y="2228"/>
                    </a:cubicBezTo>
                    <a:cubicBezTo>
                      <a:pt x="1735" y="2228"/>
                      <a:pt x="1735" y="2228"/>
                      <a:pt x="1735" y="2228"/>
                    </a:cubicBezTo>
                    <a:cubicBezTo>
                      <a:pt x="1735" y="2228"/>
                      <a:pt x="1735" y="2228"/>
                      <a:pt x="1735" y="2228"/>
                    </a:cubicBezTo>
                    <a:cubicBezTo>
                      <a:pt x="1735" y="2228"/>
                      <a:pt x="1735" y="2228"/>
                      <a:pt x="1735" y="2228"/>
                    </a:cubicBezTo>
                    <a:cubicBezTo>
                      <a:pt x="1735" y="2228"/>
                      <a:pt x="1735" y="2228"/>
                      <a:pt x="1735" y="2228"/>
                    </a:cubicBezTo>
                    <a:cubicBezTo>
                      <a:pt x="1735" y="2228"/>
                      <a:pt x="1735" y="2228"/>
                      <a:pt x="1735" y="2228"/>
                    </a:cubicBezTo>
                    <a:cubicBezTo>
                      <a:pt x="1735" y="2228"/>
                      <a:pt x="1735" y="2228"/>
                      <a:pt x="1735" y="2228"/>
                    </a:cubicBezTo>
                    <a:cubicBezTo>
                      <a:pt x="1735" y="2228"/>
                      <a:pt x="1735" y="2228"/>
                      <a:pt x="1735" y="2228"/>
                    </a:cubicBezTo>
                    <a:cubicBezTo>
                      <a:pt x="1735" y="2228"/>
                      <a:pt x="1736" y="2228"/>
                      <a:pt x="1736" y="2227"/>
                    </a:cubicBezTo>
                    <a:cubicBezTo>
                      <a:pt x="1736" y="2227"/>
                      <a:pt x="1736" y="2227"/>
                      <a:pt x="1736" y="2227"/>
                    </a:cubicBezTo>
                    <a:cubicBezTo>
                      <a:pt x="1736" y="2227"/>
                      <a:pt x="1736" y="2227"/>
                      <a:pt x="1736" y="2227"/>
                    </a:cubicBezTo>
                    <a:cubicBezTo>
                      <a:pt x="1737" y="2227"/>
                      <a:pt x="1737" y="2227"/>
                      <a:pt x="1737" y="2227"/>
                    </a:cubicBezTo>
                    <a:cubicBezTo>
                      <a:pt x="1737" y="2227"/>
                      <a:pt x="1737" y="2227"/>
                      <a:pt x="1737" y="2227"/>
                    </a:cubicBezTo>
                    <a:cubicBezTo>
                      <a:pt x="1738" y="2227"/>
                      <a:pt x="1738" y="2227"/>
                      <a:pt x="1738" y="2227"/>
                    </a:cubicBezTo>
                    <a:cubicBezTo>
                      <a:pt x="1738" y="2227"/>
                      <a:pt x="1738" y="2227"/>
                      <a:pt x="1738" y="2227"/>
                    </a:cubicBezTo>
                    <a:cubicBezTo>
                      <a:pt x="1738" y="2227"/>
                      <a:pt x="1738" y="2227"/>
                      <a:pt x="1738" y="2227"/>
                    </a:cubicBezTo>
                    <a:cubicBezTo>
                      <a:pt x="1738" y="2227"/>
                      <a:pt x="1738" y="2227"/>
                      <a:pt x="1738" y="2227"/>
                    </a:cubicBezTo>
                    <a:cubicBezTo>
                      <a:pt x="1738" y="2227"/>
                      <a:pt x="1738" y="2227"/>
                      <a:pt x="1738" y="2227"/>
                    </a:cubicBezTo>
                    <a:cubicBezTo>
                      <a:pt x="1738" y="2226"/>
                      <a:pt x="1739" y="2226"/>
                      <a:pt x="1739" y="2226"/>
                    </a:cubicBezTo>
                    <a:cubicBezTo>
                      <a:pt x="1739" y="2226"/>
                      <a:pt x="1739" y="2226"/>
                      <a:pt x="1739" y="2226"/>
                    </a:cubicBezTo>
                    <a:cubicBezTo>
                      <a:pt x="1739" y="2226"/>
                      <a:pt x="1739" y="2226"/>
                      <a:pt x="1739" y="2226"/>
                    </a:cubicBezTo>
                    <a:cubicBezTo>
                      <a:pt x="1740" y="2226"/>
                      <a:pt x="1739" y="2226"/>
                      <a:pt x="1740" y="2226"/>
                    </a:cubicBezTo>
                    <a:cubicBezTo>
                      <a:pt x="1740" y="2226"/>
                      <a:pt x="1740" y="2226"/>
                      <a:pt x="1740" y="2226"/>
                    </a:cubicBezTo>
                    <a:cubicBezTo>
                      <a:pt x="1740" y="2226"/>
                      <a:pt x="1740" y="2226"/>
                      <a:pt x="1740" y="2226"/>
                    </a:cubicBezTo>
                    <a:cubicBezTo>
                      <a:pt x="1740" y="2226"/>
                      <a:pt x="1740" y="2226"/>
                      <a:pt x="1740" y="2226"/>
                    </a:cubicBezTo>
                    <a:cubicBezTo>
                      <a:pt x="1740" y="2226"/>
                      <a:pt x="1740" y="2226"/>
                      <a:pt x="1740" y="2226"/>
                    </a:cubicBezTo>
                    <a:cubicBezTo>
                      <a:pt x="1740" y="2226"/>
                      <a:pt x="1740" y="2226"/>
                      <a:pt x="1740" y="2226"/>
                    </a:cubicBezTo>
                    <a:cubicBezTo>
                      <a:pt x="1740" y="2226"/>
                      <a:pt x="1740" y="2226"/>
                      <a:pt x="1740" y="2225"/>
                    </a:cubicBezTo>
                    <a:cubicBezTo>
                      <a:pt x="1740" y="2225"/>
                      <a:pt x="1740" y="2225"/>
                      <a:pt x="1741" y="2225"/>
                    </a:cubicBezTo>
                    <a:cubicBezTo>
                      <a:pt x="1741" y="2225"/>
                      <a:pt x="1741" y="2225"/>
                      <a:pt x="1741" y="2225"/>
                    </a:cubicBezTo>
                    <a:cubicBezTo>
                      <a:pt x="1741" y="2225"/>
                      <a:pt x="1741" y="2225"/>
                      <a:pt x="1741" y="2225"/>
                    </a:cubicBezTo>
                    <a:cubicBezTo>
                      <a:pt x="1741" y="2225"/>
                      <a:pt x="1741" y="2225"/>
                      <a:pt x="1741" y="2225"/>
                    </a:cubicBezTo>
                    <a:cubicBezTo>
                      <a:pt x="1741" y="2225"/>
                      <a:pt x="1741" y="2225"/>
                      <a:pt x="1741" y="2225"/>
                    </a:cubicBezTo>
                    <a:cubicBezTo>
                      <a:pt x="1742" y="2225"/>
                      <a:pt x="1742" y="2225"/>
                      <a:pt x="1742" y="2225"/>
                    </a:cubicBezTo>
                    <a:cubicBezTo>
                      <a:pt x="1742" y="2225"/>
                      <a:pt x="1742" y="2225"/>
                      <a:pt x="1742" y="2225"/>
                    </a:cubicBezTo>
                    <a:cubicBezTo>
                      <a:pt x="1742" y="2225"/>
                      <a:pt x="1742" y="2225"/>
                      <a:pt x="1742" y="2225"/>
                    </a:cubicBezTo>
                    <a:cubicBezTo>
                      <a:pt x="1742" y="2225"/>
                      <a:pt x="1742" y="2225"/>
                      <a:pt x="1742" y="2225"/>
                    </a:cubicBezTo>
                    <a:cubicBezTo>
                      <a:pt x="1742" y="2225"/>
                      <a:pt x="1742" y="2225"/>
                      <a:pt x="1742" y="2225"/>
                    </a:cubicBezTo>
                    <a:cubicBezTo>
                      <a:pt x="1742" y="2225"/>
                      <a:pt x="1742" y="2225"/>
                      <a:pt x="1742" y="2225"/>
                    </a:cubicBezTo>
                    <a:cubicBezTo>
                      <a:pt x="1742" y="2225"/>
                      <a:pt x="1742" y="2225"/>
                      <a:pt x="1742" y="2225"/>
                    </a:cubicBezTo>
                    <a:cubicBezTo>
                      <a:pt x="1742" y="2225"/>
                      <a:pt x="1743" y="2225"/>
                      <a:pt x="1743" y="2225"/>
                    </a:cubicBezTo>
                    <a:cubicBezTo>
                      <a:pt x="1743" y="2225"/>
                      <a:pt x="1743" y="2225"/>
                      <a:pt x="1743" y="2225"/>
                    </a:cubicBezTo>
                    <a:cubicBezTo>
                      <a:pt x="1743" y="2224"/>
                      <a:pt x="1743" y="2224"/>
                      <a:pt x="1743" y="2224"/>
                    </a:cubicBezTo>
                    <a:cubicBezTo>
                      <a:pt x="1743" y="2224"/>
                      <a:pt x="1743" y="2224"/>
                      <a:pt x="1743" y="2224"/>
                    </a:cubicBezTo>
                    <a:cubicBezTo>
                      <a:pt x="1743" y="2224"/>
                      <a:pt x="1743" y="2224"/>
                      <a:pt x="1743" y="2224"/>
                    </a:cubicBezTo>
                    <a:cubicBezTo>
                      <a:pt x="1743" y="2224"/>
                      <a:pt x="1743" y="2224"/>
                      <a:pt x="1743" y="2224"/>
                    </a:cubicBezTo>
                    <a:cubicBezTo>
                      <a:pt x="1743" y="2224"/>
                      <a:pt x="1743" y="2224"/>
                      <a:pt x="1743" y="2224"/>
                    </a:cubicBezTo>
                    <a:cubicBezTo>
                      <a:pt x="1743" y="2224"/>
                      <a:pt x="1743" y="2224"/>
                      <a:pt x="1743" y="2224"/>
                    </a:cubicBezTo>
                    <a:cubicBezTo>
                      <a:pt x="1743" y="2224"/>
                      <a:pt x="1743" y="2224"/>
                      <a:pt x="1744" y="2224"/>
                    </a:cubicBezTo>
                    <a:cubicBezTo>
                      <a:pt x="1744" y="2224"/>
                      <a:pt x="1744" y="2224"/>
                      <a:pt x="1744" y="2224"/>
                    </a:cubicBezTo>
                    <a:cubicBezTo>
                      <a:pt x="1744" y="2224"/>
                      <a:pt x="1744" y="2224"/>
                      <a:pt x="1744" y="2224"/>
                    </a:cubicBezTo>
                    <a:cubicBezTo>
                      <a:pt x="1744" y="2224"/>
                      <a:pt x="1744" y="2224"/>
                      <a:pt x="1744" y="2224"/>
                    </a:cubicBezTo>
                    <a:cubicBezTo>
                      <a:pt x="1744" y="2224"/>
                      <a:pt x="1744" y="2224"/>
                      <a:pt x="1744" y="2224"/>
                    </a:cubicBezTo>
                    <a:cubicBezTo>
                      <a:pt x="1744" y="2224"/>
                      <a:pt x="1744" y="2224"/>
                      <a:pt x="1744" y="2224"/>
                    </a:cubicBezTo>
                    <a:cubicBezTo>
                      <a:pt x="1744" y="2224"/>
                      <a:pt x="1744" y="2224"/>
                      <a:pt x="1744" y="2224"/>
                    </a:cubicBezTo>
                    <a:cubicBezTo>
                      <a:pt x="1745" y="2224"/>
                      <a:pt x="1744" y="2224"/>
                      <a:pt x="1745" y="2224"/>
                    </a:cubicBezTo>
                    <a:cubicBezTo>
                      <a:pt x="1745" y="2224"/>
                      <a:pt x="1745" y="2224"/>
                      <a:pt x="1745" y="2224"/>
                    </a:cubicBezTo>
                    <a:cubicBezTo>
                      <a:pt x="1745" y="2224"/>
                      <a:pt x="1745" y="2224"/>
                      <a:pt x="1745" y="2224"/>
                    </a:cubicBezTo>
                    <a:cubicBezTo>
                      <a:pt x="1745" y="2224"/>
                      <a:pt x="1745" y="2223"/>
                      <a:pt x="1745" y="2223"/>
                    </a:cubicBezTo>
                    <a:cubicBezTo>
                      <a:pt x="1745" y="2223"/>
                      <a:pt x="1745" y="2223"/>
                      <a:pt x="1745" y="2223"/>
                    </a:cubicBezTo>
                    <a:cubicBezTo>
                      <a:pt x="1746" y="2223"/>
                      <a:pt x="1746" y="2223"/>
                      <a:pt x="1746" y="2223"/>
                    </a:cubicBezTo>
                    <a:cubicBezTo>
                      <a:pt x="1746" y="2223"/>
                      <a:pt x="1746" y="2223"/>
                      <a:pt x="1746" y="2223"/>
                    </a:cubicBezTo>
                    <a:cubicBezTo>
                      <a:pt x="1746" y="2223"/>
                      <a:pt x="1746" y="2223"/>
                      <a:pt x="1746" y="2223"/>
                    </a:cubicBezTo>
                    <a:cubicBezTo>
                      <a:pt x="1746" y="2223"/>
                      <a:pt x="1746" y="2223"/>
                      <a:pt x="1746" y="2223"/>
                    </a:cubicBezTo>
                    <a:cubicBezTo>
                      <a:pt x="1746" y="2223"/>
                      <a:pt x="1746" y="2223"/>
                      <a:pt x="1746" y="2223"/>
                    </a:cubicBezTo>
                    <a:cubicBezTo>
                      <a:pt x="1746" y="2223"/>
                      <a:pt x="1746" y="2223"/>
                      <a:pt x="1746" y="2223"/>
                    </a:cubicBezTo>
                    <a:cubicBezTo>
                      <a:pt x="1746" y="2223"/>
                      <a:pt x="1746" y="2223"/>
                      <a:pt x="1746" y="2223"/>
                    </a:cubicBezTo>
                    <a:cubicBezTo>
                      <a:pt x="1746" y="2223"/>
                      <a:pt x="1746" y="2223"/>
                      <a:pt x="1746" y="2223"/>
                    </a:cubicBezTo>
                    <a:cubicBezTo>
                      <a:pt x="1747" y="2223"/>
                      <a:pt x="1748" y="2222"/>
                      <a:pt x="1749" y="2222"/>
                    </a:cubicBezTo>
                    <a:cubicBezTo>
                      <a:pt x="1749" y="2222"/>
                      <a:pt x="1749" y="2222"/>
                      <a:pt x="1749" y="2222"/>
                    </a:cubicBezTo>
                    <a:cubicBezTo>
                      <a:pt x="1749" y="2222"/>
                      <a:pt x="1750" y="2221"/>
                      <a:pt x="1750" y="2221"/>
                    </a:cubicBezTo>
                    <a:cubicBezTo>
                      <a:pt x="1750" y="2221"/>
                      <a:pt x="1750" y="2221"/>
                      <a:pt x="1750" y="2221"/>
                    </a:cubicBezTo>
                    <a:cubicBezTo>
                      <a:pt x="1751" y="2221"/>
                      <a:pt x="1752" y="2221"/>
                      <a:pt x="1752" y="2220"/>
                    </a:cubicBezTo>
                    <a:cubicBezTo>
                      <a:pt x="1752" y="2220"/>
                      <a:pt x="1752" y="2220"/>
                      <a:pt x="1752" y="2220"/>
                    </a:cubicBezTo>
                    <a:cubicBezTo>
                      <a:pt x="1752" y="2220"/>
                      <a:pt x="1752" y="2220"/>
                      <a:pt x="1752" y="2220"/>
                    </a:cubicBezTo>
                    <a:cubicBezTo>
                      <a:pt x="1752" y="2220"/>
                      <a:pt x="1752" y="2220"/>
                      <a:pt x="1752" y="2220"/>
                    </a:cubicBezTo>
                    <a:cubicBezTo>
                      <a:pt x="1752" y="2220"/>
                      <a:pt x="1752" y="2220"/>
                      <a:pt x="1752" y="2220"/>
                    </a:cubicBezTo>
                    <a:cubicBezTo>
                      <a:pt x="1752" y="2220"/>
                      <a:pt x="1752" y="2220"/>
                      <a:pt x="1752" y="2220"/>
                    </a:cubicBezTo>
                    <a:cubicBezTo>
                      <a:pt x="1752" y="2220"/>
                      <a:pt x="1752" y="2220"/>
                      <a:pt x="1752" y="2220"/>
                    </a:cubicBezTo>
                    <a:cubicBezTo>
                      <a:pt x="1752" y="2220"/>
                      <a:pt x="1752" y="2220"/>
                      <a:pt x="1752" y="2220"/>
                    </a:cubicBezTo>
                    <a:cubicBezTo>
                      <a:pt x="1752" y="2220"/>
                      <a:pt x="1752" y="2220"/>
                      <a:pt x="1753" y="2220"/>
                    </a:cubicBezTo>
                    <a:cubicBezTo>
                      <a:pt x="1753" y="2220"/>
                      <a:pt x="1753" y="2220"/>
                      <a:pt x="1753" y="2220"/>
                    </a:cubicBezTo>
                    <a:cubicBezTo>
                      <a:pt x="1753" y="2220"/>
                      <a:pt x="1753" y="2220"/>
                      <a:pt x="1753" y="2220"/>
                    </a:cubicBezTo>
                    <a:cubicBezTo>
                      <a:pt x="1753" y="2220"/>
                      <a:pt x="1753" y="2220"/>
                      <a:pt x="1753" y="2220"/>
                    </a:cubicBezTo>
                    <a:cubicBezTo>
                      <a:pt x="1753" y="2220"/>
                      <a:pt x="1753" y="2220"/>
                      <a:pt x="1753" y="2220"/>
                    </a:cubicBezTo>
                    <a:cubicBezTo>
                      <a:pt x="1753" y="2220"/>
                      <a:pt x="1753" y="2220"/>
                      <a:pt x="1753" y="2220"/>
                    </a:cubicBezTo>
                    <a:cubicBezTo>
                      <a:pt x="1754" y="2220"/>
                      <a:pt x="1755" y="2219"/>
                      <a:pt x="1755" y="2219"/>
                    </a:cubicBezTo>
                    <a:cubicBezTo>
                      <a:pt x="1755" y="2219"/>
                      <a:pt x="1755" y="2219"/>
                      <a:pt x="1755" y="2219"/>
                    </a:cubicBezTo>
                    <a:cubicBezTo>
                      <a:pt x="1755" y="2219"/>
                      <a:pt x="1755" y="2219"/>
                      <a:pt x="1755" y="2219"/>
                    </a:cubicBezTo>
                    <a:cubicBezTo>
                      <a:pt x="1755" y="2219"/>
                      <a:pt x="1755" y="2219"/>
                      <a:pt x="1755" y="2219"/>
                    </a:cubicBezTo>
                    <a:cubicBezTo>
                      <a:pt x="1755" y="2219"/>
                      <a:pt x="1756" y="2219"/>
                      <a:pt x="1756" y="2219"/>
                    </a:cubicBezTo>
                    <a:cubicBezTo>
                      <a:pt x="1756" y="2219"/>
                      <a:pt x="1756" y="2219"/>
                      <a:pt x="1756" y="2219"/>
                    </a:cubicBezTo>
                    <a:cubicBezTo>
                      <a:pt x="1756" y="2219"/>
                      <a:pt x="1756" y="2219"/>
                      <a:pt x="1756" y="2219"/>
                    </a:cubicBezTo>
                    <a:cubicBezTo>
                      <a:pt x="1756" y="2219"/>
                      <a:pt x="1756" y="2219"/>
                      <a:pt x="1756" y="2219"/>
                    </a:cubicBezTo>
                    <a:cubicBezTo>
                      <a:pt x="1756" y="2219"/>
                      <a:pt x="1756" y="2219"/>
                      <a:pt x="1756" y="2219"/>
                    </a:cubicBezTo>
                    <a:cubicBezTo>
                      <a:pt x="1756" y="2219"/>
                      <a:pt x="1756" y="2219"/>
                      <a:pt x="1756" y="2219"/>
                    </a:cubicBezTo>
                    <a:cubicBezTo>
                      <a:pt x="1756" y="2219"/>
                      <a:pt x="1756" y="2219"/>
                      <a:pt x="1756" y="2219"/>
                    </a:cubicBezTo>
                    <a:cubicBezTo>
                      <a:pt x="1683" y="2046"/>
                      <a:pt x="1642" y="1856"/>
                      <a:pt x="1642" y="1656"/>
                    </a:cubicBezTo>
                    <a:cubicBezTo>
                      <a:pt x="1642" y="1656"/>
                      <a:pt x="1642" y="1656"/>
                      <a:pt x="1642" y="1656"/>
                    </a:cubicBezTo>
                    <a:cubicBezTo>
                      <a:pt x="1642" y="1656"/>
                      <a:pt x="1642" y="1656"/>
                      <a:pt x="1642" y="1656"/>
                    </a:cubicBezTo>
                    <a:cubicBezTo>
                      <a:pt x="1642" y="1366"/>
                      <a:pt x="1728" y="1096"/>
                      <a:pt x="1874" y="870"/>
                    </a:cubicBezTo>
                    <a:cubicBezTo>
                      <a:pt x="1874" y="870"/>
                      <a:pt x="1874" y="870"/>
                      <a:pt x="1874" y="870"/>
                    </a:cubicBezTo>
                    <a:cubicBezTo>
                      <a:pt x="1874" y="870"/>
                      <a:pt x="1874" y="870"/>
                      <a:pt x="1874" y="870"/>
                    </a:cubicBezTo>
                    <a:cubicBezTo>
                      <a:pt x="1874" y="870"/>
                      <a:pt x="1874" y="870"/>
                      <a:pt x="1874" y="870"/>
                    </a:cubicBezTo>
                    <a:cubicBezTo>
                      <a:pt x="1874" y="870"/>
                      <a:pt x="1874" y="870"/>
                      <a:pt x="1874" y="870"/>
                    </a:cubicBezTo>
                    <a:cubicBezTo>
                      <a:pt x="1874" y="870"/>
                      <a:pt x="1874" y="870"/>
                      <a:pt x="1874" y="870"/>
                    </a:cubicBezTo>
                    <a:cubicBezTo>
                      <a:pt x="1874" y="870"/>
                      <a:pt x="1874" y="870"/>
                      <a:pt x="1874" y="870"/>
                    </a:cubicBezTo>
                    <a:cubicBezTo>
                      <a:pt x="1874" y="870"/>
                      <a:pt x="1874" y="870"/>
                      <a:pt x="1874" y="870"/>
                    </a:cubicBezTo>
                    <a:cubicBezTo>
                      <a:pt x="1874" y="870"/>
                      <a:pt x="1874" y="870"/>
                      <a:pt x="1874" y="870"/>
                    </a:cubicBezTo>
                    <a:cubicBezTo>
                      <a:pt x="1874" y="870"/>
                      <a:pt x="1874" y="870"/>
                      <a:pt x="1874" y="870"/>
                    </a:cubicBezTo>
                    <a:cubicBezTo>
                      <a:pt x="1874" y="870"/>
                      <a:pt x="1874" y="870"/>
                      <a:pt x="1874" y="870"/>
                    </a:cubicBezTo>
                    <a:cubicBezTo>
                      <a:pt x="1874" y="870"/>
                      <a:pt x="1874" y="870"/>
                      <a:pt x="1874" y="870"/>
                    </a:cubicBezTo>
                    <a:cubicBezTo>
                      <a:pt x="1874" y="870"/>
                      <a:pt x="1874" y="870"/>
                      <a:pt x="1874" y="870"/>
                    </a:cubicBezTo>
                    <a:cubicBezTo>
                      <a:pt x="1874" y="870"/>
                      <a:pt x="1874" y="870"/>
                      <a:pt x="1874" y="870"/>
                    </a:cubicBezTo>
                    <a:cubicBezTo>
                      <a:pt x="1874" y="870"/>
                      <a:pt x="1874" y="870"/>
                      <a:pt x="1874" y="870"/>
                    </a:cubicBezTo>
                    <a:cubicBezTo>
                      <a:pt x="1874" y="870"/>
                      <a:pt x="1874" y="870"/>
                      <a:pt x="1874" y="870"/>
                    </a:cubicBezTo>
                    <a:cubicBezTo>
                      <a:pt x="1874" y="870"/>
                      <a:pt x="1874" y="870"/>
                      <a:pt x="1874" y="870"/>
                    </a:cubicBezTo>
                    <a:cubicBezTo>
                      <a:pt x="1874" y="870"/>
                      <a:pt x="1874" y="870"/>
                      <a:pt x="1874" y="870"/>
                    </a:cubicBezTo>
                    <a:cubicBezTo>
                      <a:pt x="1873" y="870"/>
                      <a:pt x="1873" y="870"/>
                      <a:pt x="1873" y="870"/>
                    </a:cubicBezTo>
                    <a:cubicBezTo>
                      <a:pt x="1873" y="870"/>
                      <a:pt x="1873" y="870"/>
                      <a:pt x="1873" y="870"/>
                    </a:cubicBezTo>
                    <a:cubicBezTo>
                      <a:pt x="1873" y="870"/>
                      <a:pt x="1873" y="870"/>
                      <a:pt x="1873" y="870"/>
                    </a:cubicBezTo>
                    <a:cubicBezTo>
                      <a:pt x="1873" y="870"/>
                      <a:pt x="1873" y="870"/>
                      <a:pt x="1873" y="870"/>
                    </a:cubicBezTo>
                    <a:cubicBezTo>
                      <a:pt x="1873" y="870"/>
                      <a:pt x="1873" y="870"/>
                      <a:pt x="1873" y="870"/>
                    </a:cubicBezTo>
                    <a:cubicBezTo>
                      <a:pt x="1873" y="870"/>
                      <a:pt x="1873" y="870"/>
                      <a:pt x="1873" y="870"/>
                    </a:cubicBezTo>
                    <a:cubicBezTo>
                      <a:pt x="1873" y="870"/>
                      <a:pt x="1873" y="870"/>
                      <a:pt x="1873" y="870"/>
                    </a:cubicBezTo>
                    <a:cubicBezTo>
                      <a:pt x="1873" y="870"/>
                      <a:pt x="1873" y="870"/>
                      <a:pt x="1873" y="870"/>
                    </a:cubicBezTo>
                    <a:cubicBezTo>
                      <a:pt x="1873" y="870"/>
                      <a:pt x="1873" y="870"/>
                      <a:pt x="1873" y="870"/>
                    </a:cubicBezTo>
                    <a:cubicBezTo>
                      <a:pt x="1873" y="870"/>
                      <a:pt x="1873" y="870"/>
                      <a:pt x="1873" y="870"/>
                    </a:cubicBezTo>
                    <a:cubicBezTo>
                      <a:pt x="1873" y="870"/>
                      <a:pt x="1873" y="870"/>
                      <a:pt x="1873" y="870"/>
                    </a:cubicBezTo>
                    <a:cubicBezTo>
                      <a:pt x="1873" y="870"/>
                      <a:pt x="1873" y="870"/>
                      <a:pt x="1873" y="870"/>
                    </a:cubicBezTo>
                    <a:cubicBezTo>
                      <a:pt x="1873" y="870"/>
                      <a:pt x="1873" y="870"/>
                      <a:pt x="1873" y="870"/>
                    </a:cubicBezTo>
                    <a:cubicBezTo>
                      <a:pt x="1873" y="870"/>
                      <a:pt x="1873" y="870"/>
                      <a:pt x="1873" y="870"/>
                    </a:cubicBezTo>
                    <a:cubicBezTo>
                      <a:pt x="1873" y="870"/>
                      <a:pt x="1873" y="870"/>
                      <a:pt x="1873" y="870"/>
                    </a:cubicBezTo>
                    <a:cubicBezTo>
                      <a:pt x="1873" y="870"/>
                      <a:pt x="1873" y="870"/>
                      <a:pt x="1873" y="870"/>
                    </a:cubicBezTo>
                    <a:cubicBezTo>
                      <a:pt x="1873" y="870"/>
                      <a:pt x="1873" y="870"/>
                      <a:pt x="1873" y="870"/>
                    </a:cubicBezTo>
                    <a:cubicBezTo>
                      <a:pt x="1873" y="870"/>
                      <a:pt x="1873" y="870"/>
                      <a:pt x="1873" y="870"/>
                    </a:cubicBezTo>
                    <a:cubicBezTo>
                      <a:pt x="1873" y="870"/>
                      <a:pt x="1873" y="870"/>
                      <a:pt x="1873" y="870"/>
                    </a:cubicBezTo>
                    <a:cubicBezTo>
                      <a:pt x="1873" y="870"/>
                      <a:pt x="1873" y="870"/>
                      <a:pt x="1873" y="870"/>
                    </a:cubicBezTo>
                    <a:cubicBezTo>
                      <a:pt x="1873" y="870"/>
                      <a:pt x="1873" y="870"/>
                      <a:pt x="1873" y="870"/>
                    </a:cubicBezTo>
                    <a:cubicBezTo>
                      <a:pt x="1873" y="870"/>
                      <a:pt x="1873" y="870"/>
                      <a:pt x="1873" y="870"/>
                    </a:cubicBezTo>
                    <a:cubicBezTo>
                      <a:pt x="1873" y="870"/>
                      <a:pt x="1873" y="870"/>
                      <a:pt x="1873" y="870"/>
                    </a:cubicBezTo>
                    <a:cubicBezTo>
                      <a:pt x="1873" y="870"/>
                      <a:pt x="1873" y="870"/>
                      <a:pt x="1873" y="870"/>
                    </a:cubicBezTo>
                    <a:cubicBezTo>
                      <a:pt x="1873" y="869"/>
                      <a:pt x="1873" y="869"/>
                      <a:pt x="1873" y="869"/>
                    </a:cubicBezTo>
                    <a:cubicBezTo>
                      <a:pt x="1873" y="869"/>
                      <a:pt x="1873" y="869"/>
                      <a:pt x="1873" y="869"/>
                    </a:cubicBezTo>
                    <a:cubicBezTo>
                      <a:pt x="1873" y="869"/>
                      <a:pt x="1873" y="869"/>
                      <a:pt x="1873" y="869"/>
                    </a:cubicBezTo>
                    <a:cubicBezTo>
                      <a:pt x="1873" y="869"/>
                      <a:pt x="1873" y="869"/>
                      <a:pt x="1873" y="869"/>
                    </a:cubicBezTo>
                    <a:cubicBezTo>
                      <a:pt x="1873" y="869"/>
                      <a:pt x="1873" y="869"/>
                      <a:pt x="1873" y="869"/>
                    </a:cubicBezTo>
                    <a:cubicBezTo>
                      <a:pt x="1873" y="869"/>
                      <a:pt x="1873" y="869"/>
                      <a:pt x="1873" y="869"/>
                    </a:cubicBezTo>
                    <a:cubicBezTo>
                      <a:pt x="1873" y="869"/>
                      <a:pt x="1873" y="869"/>
                      <a:pt x="1873" y="869"/>
                    </a:cubicBezTo>
                    <a:cubicBezTo>
                      <a:pt x="1873" y="869"/>
                      <a:pt x="1873" y="869"/>
                      <a:pt x="1873" y="869"/>
                    </a:cubicBezTo>
                    <a:cubicBezTo>
                      <a:pt x="1873" y="869"/>
                      <a:pt x="1873" y="869"/>
                      <a:pt x="1873" y="869"/>
                    </a:cubicBezTo>
                    <a:cubicBezTo>
                      <a:pt x="1873" y="869"/>
                      <a:pt x="1873" y="869"/>
                      <a:pt x="1873" y="869"/>
                    </a:cubicBezTo>
                    <a:cubicBezTo>
                      <a:pt x="1873" y="869"/>
                      <a:pt x="1873" y="869"/>
                      <a:pt x="1873" y="869"/>
                    </a:cubicBezTo>
                    <a:cubicBezTo>
                      <a:pt x="1873" y="869"/>
                      <a:pt x="1873" y="869"/>
                      <a:pt x="1873" y="869"/>
                    </a:cubicBezTo>
                    <a:cubicBezTo>
                      <a:pt x="1873" y="869"/>
                      <a:pt x="1873" y="869"/>
                      <a:pt x="1873" y="869"/>
                    </a:cubicBezTo>
                    <a:cubicBezTo>
                      <a:pt x="1872" y="869"/>
                      <a:pt x="1873" y="869"/>
                      <a:pt x="1873" y="869"/>
                    </a:cubicBezTo>
                    <a:cubicBezTo>
                      <a:pt x="1873" y="869"/>
                      <a:pt x="1873" y="869"/>
                      <a:pt x="1873" y="869"/>
                    </a:cubicBezTo>
                    <a:cubicBezTo>
                      <a:pt x="1872" y="869"/>
                      <a:pt x="1872" y="869"/>
                      <a:pt x="1872" y="869"/>
                    </a:cubicBezTo>
                    <a:cubicBezTo>
                      <a:pt x="1872" y="869"/>
                      <a:pt x="1872" y="869"/>
                      <a:pt x="1872" y="869"/>
                    </a:cubicBezTo>
                    <a:cubicBezTo>
                      <a:pt x="1871" y="869"/>
                      <a:pt x="1871" y="869"/>
                      <a:pt x="1871" y="869"/>
                    </a:cubicBezTo>
                    <a:cubicBezTo>
                      <a:pt x="1871" y="869"/>
                      <a:pt x="1871" y="868"/>
                      <a:pt x="1871" y="868"/>
                    </a:cubicBezTo>
                    <a:cubicBezTo>
                      <a:pt x="1871" y="868"/>
                      <a:pt x="1871" y="868"/>
                      <a:pt x="1871" y="868"/>
                    </a:cubicBezTo>
                    <a:cubicBezTo>
                      <a:pt x="1871" y="868"/>
                      <a:pt x="1871" y="868"/>
                      <a:pt x="1871" y="868"/>
                    </a:cubicBezTo>
                    <a:cubicBezTo>
                      <a:pt x="1871" y="868"/>
                      <a:pt x="1871" y="868"/>
                      <a:pt x="1871" y="868"/>
                    </a:cubicBezTo>
                    <a:cubicBezTo>
                      <a:pt x="1871" y="868"/>
                      <a:pt x="1871" y="868"/>
                      <a:pt x="1871" y="868"/>
                    </a:cubicBezTo>
                    <a:cubicBezTo>
                      <a:pt x="1871" y="868"/>
                      <a:pt x="1871" y="868"/>
                      <a:pt x="1871" y="868"/>
                    </a:cubicBezTo>
                    <a:cubicBezTo>
                      <a:pt x="1871" y="868"/>
                      <a:pt x="1871" y="868"/>
                      <a:pt x="1871" y="868"/>
                    </a:cubicBezTo>
                    <a:cubicBezTo>
                      <a:pt x="1871" y="868"/>
                      <a:pt x="1871" y="868"/>
                      <a:pt x="1871" y="868"/>
                    </a:cubicBezTo>
                    <a:cubicBezTo>
                      <a:pt x="1871" y="868"/>
                      <a:pt x="1871" y="868"/>
                      <a:pt x="1871" y="868"/>
                    </a:cubicBezTo>
                    <a:cubicBezTo>
                      <a:pt x="1871" y="868"/>
                      <a:pt x="1871" y="868"/>
                      <a:pt x="1871" y="868"/>
                    </a:cubicBezTo>
                    <a:cubicBezTo>
                      <a:pt x="1871" y="868"/>
                      <a:pt x="1871" y="868"/>
                      <a:pt x="1871" y="868"/>
                    </a:cubicBezTo>
                    <a:cubicBezTo>
                      <a:pt x="1871" y="868"/>
                      <a:pt x="1871" y="868"/>
                      <a:pt x="1871" y="868"/>
                    </a:cubicBezTo>
                    <a:cubicBezTo>
                      <a:pt x="1871" y="868"/>
                      <a:pt x="1871" y="868"/>
                      <a:pt x="1871" y="868"/>
                    </a:cubicBezTo>
                    <a:cubicBezTo>
                      <a:pt x="1871" y="868"/>
                      <a:pt x="1871" y="868"/>
                      <a:pt x="1871" y="868"/>
                    </a:cubicBezTo>
                    <a:cubicBezTo>
                      <a:pt x="1870" y="868"/>
                      <a:pt x="1870" y="868"/>
                      <a:pt x="1870" y="868"/>
                    </a:cubicBezTo>
                    <a:cubicBezTo>
                      <a:pt x="1870" y="868"/>
                      <a:pt x="1870" y="868"/>
                      <a:pt x="1870" y="868"/>
                    </a:cubicBezTo>
                    <a:cubicBezTo>
                      <a:pt x="1870" y="867"/>
                      <a:pt x="1869" y="867"/>
                      <a:pt x="1869" y="867"/>
                    </a:cubicBezTo>
                    <a:cubicBezTo>
                      <a:pt x="1869" y="867"/>
                      <a:pt x="1869" y="867"/>
                      <a:pt x="1869" y="867"/>
                    </a:cubicBezTo>
                    <a:cubicBezTo>
                      <a:pt x="1869" y="867"/>
                      <a:pt x="1869" y="867"/>
                      <a:pt x="1869" y="867"/>
                    </a:cubicBezTo>
                    <a:cubicBezTo>
                      <a:pt x="1869" y="867"/>
                      <a:pt x="1869" y="867"/>
                      <a:pt x="1869" y="867"/>
                    </a:cubicBezTo>
                    <a:cubicBezTo>
                      <a:pt x="1869" y="867"/>
                      <a:pt x="1869" y="867"/>
                      <a:pt x="1869" y="867"/>
                    </a:cubicBezTo>
                    <a:cubicBezTo>
                      <a:pt x="1869" y="867"/>
                      <a:pt x="1869" y="867"/>
                      <a:pt x="1869" y="867"/>
                    </a:cubicBezTo>
                    <a:cubicBezTo>
                      <a:pt x="1869" y="867"/>
                      <a:pt x="1869" y="867"/>
                      <a:pt x="1868" y="867"/>
                    </a:cubicBezTo>
                    <a:cubicBezTo>
                      <a:pt x="1868" y="867"/>
                      <a:pt x="1868" y="867"/>
                      <a:pt x="1868" y="867"/>
                    </a:cubicBezTo>
                    <a:cubicBezTo>
                      <a:pt x="1867" y="866"/>
                      <a:pt x="1866" y="865"/>
                      <a:pt x="1865" y="865"/>
                    </a:cubicBezTo>
                    <a:cubicBezTo>
                      <a:pt x="1865" y="865"/>
                      <a:pt x="1865" y="865"/>
                      <a:pt x="1865" y="865"/>
                    </a:cubicBezTo>
                    <a:cubicBezTo>
                      <a:pt x="1865" y="865"/>
                      <a:pt x="1865" y="865"/>
                      <a:pt x="1865" y="864"/>
                    </a:cubicBezTo>
                    <a:cubicBezTo>
                      <a:pt x="1865" y="864"/>
                      <a:pt x="1865" y="864"/>
                      <a:pt x="1865" y="864"/>
                    </a:cubicBezTo>
                    <a:cubicBezTo>
                      <a:pt x="1865" y="864"/>
                      <a:pt x="1865" y="864"/>
                      <a:pt x="1865" y="864"/>
                    </a:cubicBezTo>
                    <a:cubicBezTo>
                      <a:pt x="1865" y="864"/>
                      <a:pt x="1865" y="864"/>
                      <a:pt x="1865" y="864"/>
                    </a:cubicBezTo>
                    <a:cubicBezTo>
                      <a:pt x="1865" y="864"/>
                      <a:pt x="1865" y="864"/>
                      <a:pt x="1865" y="864"/>
                    </a:cubicBezTo>
                    <a:cubicBezTo>
                      <a:pt x="1865" y="864"/>
                      <a:pt x="1865" y="864"/>
                      <a:pt x="1865" y="864"/>
                    </a:cubicBezTo>
                    <a:cubicBezTo>
                      <a:pt x="1864" y="864"/>
                      <a:pt x="1864" y="864"/>
                      <a:pt x="1864" y="863"/>
                    </a:cubicBezTo>
                    <a:cubicBezTo>
                      <a:pt x="1864" y="863"/>
                      <a:pt x="1864" y="863"/>
                      <a:pt x="1864" y="863"/>
                    </a:cubicBezTo>
                    <a:cubicBezTo>
                      <a:pt x="1863" y="863"/>
                      <a:pt x="1863" y="863"/>
                      <a:pt x="1863" y="863"/>
                    </a:cubicBezTo>
                    <a:cubicBezTo>
                      <a:pt x="1863" y="863"/>
                      <a:pt x="1863" y="863"/>
                      <a:pt x="1863" y="863"/>
                    </a:cubicBezTo>
                    <a:cubicBezTo>
                      <a:pt x="1863" y="863"/>
                      <a:pt x="1863" y="863"/>
                      <a:pt x="1863" y="863"/>
                    </a:cubicBezTo>
                    <a:cubicBezTo>
                      <a:pt x="1863" y="863"/>
                      <a:pt x="1863" y="863"/>
                      <a:pt x="1863" y="863"/>
                    </a:cubicBezTo>
                    <a:cubicBezTo>
                      <a:pt x="1863" y="863"/>
                      <a:pt x="1863" y="863"/>
                      <a:pt x="1863" y="863"/>
                    </a:cubicBezTo>
                    <a:cubicBezTo>
                      <a:pt x="1863" y="863"/>
                      <a:pt x="1863" y="863"/>
                      <a:pt x="1863" y="863"/>
                    </a:cubicBezTo>
                    <a:cubicBezTo>
                      <a:pt x="1863" y="863"/>
                      <a:pt x="1863" y="863"/>
                      <a:pt x="1862" y="863"/>
                    </a:cubicBezTo>
                    <a:cubicBezTo>
                      <a:pt x="1862" y="863"/>
                      <a:pt x="1862" y="863"/>
                      <a:pt x="1862" y="863"/>
                    </a:cubicBezTo>
                    <a:cubicBezTo>
                      <a:pt x="1862" y="863"/>
                      <a:pt x="1862" y="863"/>
                      <a:pt x="1862" y="863"/>
                    </a:cubicBezTo>
                    <a:cubicBezTo>
                      <a:pt x="1862" y="863"/>
                      <a:pt x="1862" y="863"/>
                      <a:pt x="1862" y="863"/>
                    </a:cubicBezTo>
                    <a:cubicBezTo>
                      <a:pt x="1862" y="863"/>
                      <a:pt x="1862" y="863"/>
                      <a:pt x="1862" y="863"/>
                    </a:cubicBezTo>
                    <a:cubicBezTo>
                      <a:pt x="1862" y="862"/>
                      <a:pt x="1862" y="862"/>
                      <a:pt x="1862" y="862"/>
                    </a:cubicBezTo>
                    <a:cubicBezTo>
                      <a:pt x="1862" y="862"/>
                      <a:pt x="1862" y="862"/>
                      <a:pt x="1862" y="862"/>
                    </a:cubicBezTo>
                    <a:cubicBezTo>
                      <a:pt x="1862" y="862"/>
                      <a:pt x="1862" y="862"/>
                      <a:pt x="1862" y="862"/>
                    </a:cubicBezTo>
                    <a:cubicBezTo>
                      <a:pt x="1862" y="862"/>
                      <a:pt x="1862" y="862"/>
                      <a:pt x="1862" y="862"/>
                    </a:cubicBezTo>
                    <a:cubicBezTo>
                      <a:pt x="1862" y="862"/>
                      <a:pt x="1862" y="862"/>
                      <a:pt x="1862" y="862"/>
                    </a:cubicBezTo>
                    <a:cubicBezTo>
                      <a:pt x="1861" y="862"/>
                      <a:pt x="1861" y="862"/>
                      <a:pt x="1861" y="862"/>
                    </a:cubicBezTo>
                    <a:cubicBezTo>
                      <a:pt x="1861" y="862"/>
                      <a:pt x="1861" y="862"/>
                      <a:pt x="1861" y="862"/>
                    </a:cubicBezTo>
                    <a:cubicBezTo>
                      <a:pt x="1861" y="862"/>
                      <a:pt x="1861" y="862"/>
                      <a:pt x="1861" y="862"/>
                    </a:cubicBezTo>
                    <a:cubicBezTo>
                      <a:pt x="1861" y="862"/>
                      <a:pt x="1861" y="862"/>
                      <a:pt x="1861" y="862"/>
                    </a:cubicBezTo>
                    <a:cubicBezTo>
                      <a:pt x="1861" y="862"/>
                      <a:pt x="1861" y="862"/>
                      <a:pt x="1861" y="862"/>
                    </a:cubicBezTo>
                    <a:cubicBezTo>
                      <a:pt x="1861" y="862"/>
                      <a:pt x="1861" y="862"/>
                      <a:pt x="1861" y="862"/>
                    </a:cubicBezTo>
                    <a:cubicBezTo>
                      <a:pt x="1861" y="862"/>
                      <a:pt x="1861" y="862"/>
                      <a:pt x="1861" y="862"/>
                    </a:cubicBezTo>
                    <a:cubicBezTo>
                      <a:pt x="1861" y="862"/>
                      <a:pt x="1861" y="862"/>
                      <a:pt x="1861" y="862"/>
                    </a:cubicBezTo>
                    <a:cubicBezTo>
                      <a:pt x="1861" y="862"/>
                      <a:pt x="1861" y="862"/>
                      <a:pt x="1861" y="862"/>
                    </a:cubicBezTo>
                    <a:cubicBezTo>
                      <a:pt x="1861" y="862"/>
                      <a:pt x="1861" y="862"/>
                      <a:pt x="1861" y="862"/>
                    </a:cubicBezTo>
                    <a:cubicBezTo>
                      <a:pt x="1861" y="862"/>
                      <a:pt x="1861" y="862"/>
                      <a:pt x="1861" y="862"/>
                    </a:cubicBezTo>
                    <a:cubicBezTo>
                      <a:pt x="1861" y="861"/>
                      <a:pt x="1860" y="861"/>
                      <a:pt x="1860" y="861"/>
                    </a:cubicBezTo>
                    <a:cubicBezTo>
                      <a:pt x="1860" y="861"/>
                      <a:pt x="1860" y="861"/>
                      <a:pt x="1860" y="861"/>
                    </a:cubicBezTo>
                    <a:cubicBezTo>
                      <a:pt x="1860" y="861"/>
                      <a:pt x="1860" y="861"/>
                      <a:pt x="1860" y="861"/>
                    </a:cubicBezTo>
                    <a:cubicBezTo>
                      <a:pt x="1860" y="861"/>
                      <a:pt x="1860" y="861"/>
                      <a:pt x="1860" y="861"/>
                    </a:cubicBezTo>
                    <a:cubicBezTo>
                      <a:pt x="1860" y="861"/>
                      <a:pt x="1860" y="861"/>
                      <a:pt x="1860" y="861"/>
                    </a:cubicBezTo>
                    <a:cubicBezTo>
                      <a:pt x="1860" y="861"/>
                      <a:pt x="1860" y="861"/>
                      <a:pt x="1860" y="861"/>
                    </a:cubicBezTo>
                    <a:cubicBezTo>
                      <a:pt x="1860" y="861"/>
                      <a:pt x="1860" y="861"/>
                      <a:pt x="1860" y="861"/>
                    </a:cubicBezTo>
                    <a:cubicBezTo>
                      <a:pt x="1860" y="861"/>
                      <a:pt x="1860" y="861"/>
                      <a:pt x="1860" y="861"/>
                    </a:cubicBezTo>
                    <a:cubicBezTo>
                      <a:pt x="1860" y="861"/>
                      <a:pt x="1860" y="861"/>
                      <a:pt x="1860" y="861"/>
                    </a:cubicBezTo>
                    <a:cubicBezTo>
                      <a:pt x="1860" y="861"/>
                      <a:pt x="1860" y="861"/>
                      <a:pt x="1860" y="861"/>
                    </a:cubicBezTo>
                    <a:cubicBezTo>
                      <a:pt x="1860" y="861"/>
                      <a:pt x="1860" y="861"/>
                      <a:pt x="1860" y="861"/>
                    </a:cubicBezTo>
                    <a:cubicBezTo>
                      <a:pt x="1860" y="861"/>
                      <a:pt x="1860" y="861"/>
                      <a:pt x="1859" y="861"/>
                    </a:cubicBezTo>
                    <a:cubicBezTo>
                      <a:pt x="1859" y="861"/>
                      <a:pt x="1859" y="861"/>
                      <a:pt x="1859" y="861"/>
                    </a:cubicBezTo>
                    <a:cubicBezTo>
                      <a:pt x="1859" y="861"/>
                      <a:pt x="1859" y="861"/>
                      <a:pt x="1859" y="861"/>
                    </a:cubicBezTo>
                    <a:cubicBezTo>
                      <a:pt x="1859" y="861"/>
                      <a:pt x="1859" y="861"/>
                      <a:pt x="1859" y="861"/>
                    </a:cubicBezTo>
                    <a:cubicBezTo>
                      <a:pt x="1859" y="861"/>
                      <a:pt x="1859" y="861"/>
                      <a:pt x="1859" y="861"/>
                    </a:cubicBezTo>
                    <a:cubicBezTo>
                      <a:pt x="1859" y="861"/>
                      <a:pt x="1859" y="861"/>
                      <a:pt x="1859" y="861"/>
                    </a:cubicBezTo>
                    <a:cubicBezTo>
                      <a:pt x="1859" y="860"/>
                      <a:pt x="1859" y="860"/>
                      <a:pt x="1859" y="860"/>
                    </a:cubicBezTo>
                    <a:cubicBezTo>
                      <a:pt x="1859" y="860"/>
                      <a:pt x="1859" y="860"/>
                      <a:pt x="1859" y="860"/>
                    </a:cubicBezTo>
                    <a:cubicBezTo>
                      <a:pt x="1859" y="860"/>
                      <a:pt x="1859" y="860"/>
                      <a:pt x="1859" y="860"/>
                    </a:cubicBezTo>
                    <a:cubicBezTo>
                      <a:pt x="1859" y="860"/>
                      <a:pt x="1859" y="860"/>
                      <a:pt x="1859" y="860"/>
                    </a:cubicBezTo>
                    <a:cubicBezTo>
                      <a:pt x="1859" y="860"/>
                      <a:pt x="1859" y="860"/>
                      <a:pt x="1858" y="860"/>
                    </a:cubicBezTo>
                    <a:cubicBezTo>
                      <a:pt x="1858" y="860"/>
                      <a:pt x="1858" y="860"/>
                      <a:pt x="1858" y="860"/>
                    </a:cubicBezTo>
                    <a:cubicBezTo>
                      <a:pt x="1858" y="860"/>
                      <a:pt x="1858" y="860"/>
                      <a:pt x="1858" y="860"/>
                    </a:cubicBezTo>
                    <a:cubicBezTo>
                      <a:pt x="1858" y="860"/>
                      <a:pt x="1858" y="860"/>
                      <a:pt x="1858" y="860"/>
                    </a:cubicBezTo>
                    <a:cubicBezTo>
                      <a:pt x="1858" y="860"/>
                      <a:pt x="1858" y="860"/>
                      <a:pt x="1858" y="860"/>
                    </a:cubicBezTo>
                    <a:cubicBezTo>
                      <a:pt x="1858" y="860"/>
                      <a:pt x="1858" y="860"/>
                      <a:pt x="1858" y="860"/>
                    </a:cubicBezTo>
                    <a:cubicBezTo>
                      <a:pt x="1858" y="860"/>
                      <a:pt x="1858" y="860"/>
                      <a:pt x="1858" y="860"/>
                    </a:cubicBezTo>
                    <a:cubicBezTo>
                      <a:pt x="1858" y="860"/>
                      <a:pt x="1858" y="860"/>
                      <a:pt x="1858" y="860"/>
                    </a:cubicBezTo>
                    <a:cubicBezTo>
                      <a:pt x="1858" y="860"/>
                      <a:pt x="1858" y="860"/>
                      <a:pt x="1858" y="860"/>
                    </a:cubicBezTo>
                    <a:cubicBezTo>
                      <a:pt x="1857" y="859"/>
                      <a:pt x="1857" y="859"/>
                      <a:pt x="1857" y="859"/>
                    </a:cubicBezTo>
                    <a:cubicBezTo>
                      <a:pt x="1857" y="859"/>
                      <a:pt x="1857" y="859"/>
                      <a:pt x="1857" y="859"/>
                    </a:cubicBezTo>
                    <a:cubicBezTo>
                      <a:pt x="1857" y="859"/>
                      <a:pt x="1857" y="859"/>
                      <a:pt x="1857" y="859"/>
                    </a:cubicBezTo>
                    <a:cubicBezTo>
                      <a:pt x="1857" y="859"/>
                      <a:pt x="1857" y="859"/>
                      <a:pt x="1857" y="859"/>
                    </a:cubicBezTo>
                    <a:cubicBezTo>
                      <a:pt x="1856" y="859"/>
                      <a:pt x="1856" y="859"/>
                      <a:pt x="1856" y="859"/>
                    </a:cubicBezTo>
                    <a:cubicBezTo>
                      <a:pt x="1856" y="859"/>
                      <a:pt x="1856" y="858"/>
                      <a:pt x="1856" y="858"/>
                    </a:cubicBezTo>
                    <a:cubicBezTo>
                      <a:pt x="1856" y="858"/>
                      <a:pt x="1856" y="858"/>
                      <a:pt x="1856" y="858"/>
                    </a:cubicBezTo>
                    <a:cubicBezTo>
                      <a:pt x="1855" y="858"/>
                      <a:pt x="1855" y="858"/>
                      <a:pt x="1855" y="858"/>
                    </a:cubicBezTo>
                    <a:cubicBezTo>
                      <a:pt x="1855" y="858"/>
                      <a:pt x="1855" y="858"/>
                      <a:pt x="1855" y="858"/>
                    </a:cubicBezTo>
                    <a:cubicBezTo>
                      <a:pt x="1855" y="858"/>
                      <a:pt x="1855" y="858"/>
                      <a:pt x="1855" y="858"/>
                    </a:cubicBezTo>
                    <a:cubicBezTo>
                      <a:pt x="1855" y="858"/>
                      <a:pt x="1855" y="858"/>
                      <a:pt x="1855" y="858"/>
                    </a:cubicBezTo>
                    <a:cubicBezTo>
                      <a:pt x="1855" y="858"/>
                      <a:pt x="1855" y="858"/>
                      <a:pt x="1855" y="858"/>
                    </a:cubicBezTo>
                    <a:cubicBezTo>
                      <a:pt x="1855" y="858"/>
                      <a:pt x="1855" y="858"/>
                      <a:pt x="1855" y="858"/>
                    </a:cubicBezTo>
                    <a:cubicBezTo>
                      <a:pt x="1855" y="858"/>
                      <a:pt x="1855" y="858"/>
                      <a:pt x="1854" y="858"/>
                    </a:cubicBezTo>
                    <a:cubicBezTo>
                      <a:pt x="1854" y="857"/>
                      <a:pt x="1854" y="857"/>
                      <a:pt x="1854" y="857"/>
                    </a:cubicBezTo>
                    <a:cubicBezTo>
                      <a:pt x="1854" y="857"/>
                      <a:pt x="1854" y="857"/>
                      <a:pt x="1854" y="857"/>
                    </a:cubicBezTo>
                    <a:cubicBezTo>
                      <a:pt x="1854" y="857"/>
                      <a:pt x="1854" y="857"/>
                      <a:pt x="1854" y="857"/>
                    </a:cubicBezTo>
                    <a:cubicBezTo>
                      <a:pt x="1854" y="857"/>
                      <a:pt x="1854" y="857"/>
                      <a:pt x="1854" y="857"/>
                    </a:cubicBezTo>
                    <a:cubicBezTo>
                      <a:pt x="1854" y="857"/>
                      <a:pt x="1854" y="857"/>
                      <a:pt x="1854" y="857"/>
                    </a:cubicBezTo>
                    <a:cubicBezTo>
                      <a:pt x="1854" y="857"/>
                      <a:pt x="1854" y="857"/>
                      <a:pt x="1853" y="857"/>
                    </a:cubicBezTo>
                    <a:cubicBezTo>
                      <a:pt x="1853" y="857"/>
                      <a:pt x="1853" y="857"/>
                      <a:pt x="1853" y="857"/>
                    </a:cubicBezTo>
                    <a:cubicBezTo>
                      <a:pt x="1853" y="857"/>
                      <a:pt x="1853" y="857"/>
                      <a:pt x="1853" y="857"/>
                    </a:cubicBezTo>
                    <a:cubicBezTo>
                      <a:pt x="1853" y="857"/>
                      <a:pt x="1853" y="856"/>
                      <a:pt x="1853" y="856"/>
                    </a:cubicBezTo>
                    <a:cubicBezTo>
                      <a:pt x="1853" y="856"/>
                      <a:pt x="1853" y="856"/>
                      <a:pt x="1853" y="856"/>
                    </a:cubicBezTo>
                    <a:cubicBezTo>
                      <a:pt x="1852" y="856"/>
                      <a:pt x="1852" y="856"/>
                      <a:pt x="1852" y="856"/>
                    </a:cubicBezTo>
                    <a:cubicBezTo>
                      <a:pt x="1852" y="856"/>
                      <a:pt x="1852" y="856"/>
                      <a:pt x="1852" y="856"/>
                    </a:cubicBezTo>
                    <a:cubicBezTo>
                      <a:pt x="1852" y="856"/>
                      <a:pt x="1852" y="856"/>
                      <a:pt x="1852" y="856"/>
                    </a:cubicBezTo>
                    <a:cubicBezTo>
                      <a:pt x="1851" y="856"/>
                      <a:pt x="1851" y="855"/>
                      <a:pt x="1851" y="855"/>
                    </a:cubicBezTo>
                    <a:cubicBezTo>
                      <a:pt x="1851" y="855"/>
                      <a:pt x="1851" y="855"/>
                      <a:pt x="1851" y="855"/>
                    </a:cubicBezTo>
                    <a:cubicBezTo>
                      <a:pt x="1851" y="855"/>
                      <a:pt x="1851" y="855"/>
                      <a:pt x="1851" y="855"/>
                    </a:cubicBezTo>
                    <a:cubicBezTo>
                      <a:pt x="1851" y="855"/>
                      <a:pt x="1851" y="855"/>
                      <a:pt x="1851" y="855"/>
                    </a:cubicBezTo>
                    <a:cubicBezTo>
                      <a:pt x="1851" y="855"/>
                      <a:pt x="1851" y="855"/>
                      <a:pt x="1851" y="855"/>
                    </a:cubicBezTo>
                    <a:cubicBezTo>
                      <a:pt x="1851" y="855"/>
                      <a:pt x="1851" y="855"/>
                      <a:pt x="1851" y="855"/>
                    </a:cubicBezTo>
                    <a:cubicBezTo>
                      <a:pt x="1851" y="855"/>
                      <a:pt x="1851" y="855"/>
                      <a:pt x="1851" y="855"/>
                    </a:cubicBezTo>
                    <a:cubicBezTo>
                      <a:pt x="1851" y="855"/>
                      <a:pt x="1851" y="855"/>
                      <a:pt x="1851" y="855"/>
                    </a:cubicBezTo>
                    <a:cubicBezTo>
                      <a:pt x="1850" y="855"/>
                      <a:pt x="1850" y="855"/>
                      <a:pt x="1850" y="855"/>
                    </a:cubicBezTo>
                    <a:cubicBezTo>
                      <a:pt x="1850" y="855"/>
                      <a:pt x="1850" y="855"/>
                      <a:pt x="1850" y="855"/>
                    </a:cubicBezTo>
                    <a:cubicBezTo>
                      <a:pt x="1850" y="855"/>
                      <a:pt x="1850" y="855"/>
                      <a:pt x="1850" y="854"/>
                    </a:cubicBezTo>
                    <a:cubicBezTo>
                      <a:pt x="1850" y="854"/>
                      <a:pt x="1849" y="854"/>
                      <a:pt x="1849" y="854"/>
                    </a:cubicBezTo>
                    <a:cubicBezTo>
                      <a:pt x="1849" y="854"/>
                      <a:pt x="1849" y="854"/>
                      <a:pt x="1849" y="854"/>
                    </a:cubicBezTo>
                    <a:cubicBezTo>
                      <a:pt x="1849" y="854"/>
                      <a:pt x="1849" y="854"/>
                      <a:pt x="1849" y="854"/>
                    </a:cubicBezTo>
                    <a:cubicBezTo>
                      <a:pt x="1849" y="854"/>
                      <a:pt x="1849" y="854"/>
                      <a:pt x="1849" y="854"/>
                    </a:cubicBezTo>
                    <a:cubicBezTo>
                      <a:pt x="1849" y="854"/>
                      <a:pt x="1849" y="854"/>
                      <a:pt x="1849" y="854"/>
                    </a:cubicBezTo>
                    <a:cubicBezTo>
                      <a:pt x="1849" y="854"/>
                      <a:pt x="1849" y="854"/>
                      <a:pt x="1849" y="854"/>
                    </a:cubicBezTo>
                    <a:cubicBezTo>
                      <a:pt x="1849" y="854"/>
                      <a:pt x="1849" y="854"/>
                      <a:pt x="1848" y="854"/>
                    </a:cubicBezTo>
                    <a:cubicBezTo>
                      <a:pt x="1848" y="854"/>
                      <a:pt x="1848" y="854"/>
                      <a:pt x="1848" y="854"/>
                    </a:cubicBezTo>
                    <a:cubicBezTo>
                      <a:pt x="1848" y="853"/>
                      <a:pt x="1848" y="853"/>
                      <a:pt x="1848" y="853"/>
                    </a:cubicBezTo>
                    <a:cubicBezTo>
                      <a:pt x="1848" y="853"/>
                      <a:pt x="1848" y="853"/>
                      <a:pt x="1848" y="853"/>
                    </a:cubicBezTo>
                    <a:cubicBezTo>
                      <a:pt x="1848" y="853"/>
                      <a:pt x="1848" y="853"/>
                      <a:pt x="1848" y="853"/>
                    </a:cubicBezTo>
                    <a:cubicBezTo>
                      <a:pt x="1848" y="853"/>
                      <a:pt x="1848" y="853"/>
                      <a:pt x="1848" y="853"/>
                    </a:cubicBezTo>
                    <a:cubicBezTo>
                      <a:pt x="1847" y="853"/>
                      <a:pt x="1847" y="853"/>
                      <a:pt x="1847" y="853"/>
                    </a:cubicBezTo>
                    <a:cubicBezTo>
                      <a:pt x="1847" y="853"/>
                      <a:pt x="1847" y="853"/>
                      <a:pt x="1847" y="853"/>
                    </a:cubicBezTo>
                    <a:cubicBezTo>
                      <a:pt x="1847" y="853"/>
                      <a:pt x="1847" y="853"/>
                      <a:pt x="1847" y="853"/>
                    </a:cubicBezTo>
                    <a:cubicBezTo>
                      <a:pt x="1847" y="853"/>
                      <a:pt x="1847" y="852"/>
                      <a:pt x="1846" y="852"/>
                    </a:cubicBezTo>
                    <a:cubicBezTo>
                      <a:pt x="1846" y="852"/>
                      <a:pt x="1846" y="852"/>
                      <a:pt x="1846" y="852"/>
                    </a:cubicBezTo>
                    <a:cubicBezTo>
                      <a:pt x="1846" y="852"/>
                      <a:pt x="1846" y="852"/>
                      <a:pt x="1846" y="852"/>
                    </a:cubicBezTo>
                    <a:cubicBezTo>
                      <a:pt x="1846" y="852"/>
                      <a:pt x="1846" y="852"/>
                      <a:pt x="1845" y="852"/>
                    </a:cubicBezTo>
                    <a:cubicBezTo>
                      <a:pt x="1845" y="852"/>
                      <a:pt x="1845" y="852"/>
                      <a:pt x="1845" y="852"/>
                    </a:cubicBezTo>
                    <a:cubicBezTo>
                      <a:pt x="1845" y="851"/>
                      <a:pt x="1845" y="851"/>
                      <a:pt x="1845" y="851"/>
                    </a:cubicBezTo>
                    <a:cubicBezTo>
                      <a:pt x="1845" y="851"/>
                      <a:pt x="1845" y="851"/>
                      <a:pt x="1845" y="851"/>
                    </a:cubicBezTo>
                    <a:cubicBezTo>
                      <a:pt x="1845" y="851"/>
                      <a:pt x="1845" y="851"/>
                      <a:pt x="1845" y="851"/>
                    </a:cubicBezTo>
                    <a:cubicBezTo>
                      <a:pt x="1845" y="851"/>
                      <a:pt x="1845" y="851"/>
                      <a:pt x="1845" y="851"/>
                    </a:cubicBezTo>
                    <a:cubicBezTo>
                      <a:pt x="1845" y="851"/>
                      <a:pt x="1845" y="851"/>
                      <a:pt x="1845" y="851"/>
                    </a:cubicBezTo>
                    <a:cubicBezTo>
                      <a:pt x="1844" y="851"/>
                      <a:pt x="1844" y="851"/>
                      <a:pt x="1844" y="851"/>
                    </a:cubicBezTo>
                    <a:cubicBezTo>
                      <a:pt x="1844" y="851"/>
                      <a:pt x="1844" y="850"/>
                      <a:pt x="1843" y="850"/>
                    </a:cubicBezTo>
                    <a:cubicBezTo>
                      <a:pt x="1843" y="850"/>
                      <a:pt x="1842" y="849"/>
                      <a:pt x="1842" y="849"/>
                    </a:cubicBezTo>
                    <a:cubicBezTo>
                      <a:pt x="1842" y="849"/>
                      <a:pt x="1842" y="849"/>
                      <a:pt x="1842" y="849"/>
                    </a:cubicBezTo>
                    <a:cubicBezTo>
                      <a:pt x="1841" y="849"/>
                      <a:pt x="1841" y="849"/>
                      <a:pt x="1841" y="849"/>
                    </a:cubicBezTo>
                    <a:cubicBezTo>
                      <a:pt x="1841" y="849"/>
                      <a:pt x="1841" y="849"/>
                      <a:pt x="1841" y="849"/>
                    </a:cubicBezTo>
                    <a:cubicBezTo>
                      <a:pt x="1840" y="848"/>
                      <a:pt x="1839" y="848"/>
                      <a:pt x="1838" y="847"/>
                    </a:cubicBezTo>
                    <a:cubicBezTo>
                      <a:pt x="1838" y="847"/>
                      <a:pt x="1838" y="847"/>
                      <a:pt x="1838" y="847"/>
                    </a:cubicBezTo>
                    <a:cubicBezTo>
                      <a:pt x="1838" y="847"/>
                      <a:pt x="1838" y="847"/>
                      <a:pt x="1837" y="846"/>
                    </a:cubicBezTo>
                    <a:cubicBezTo>
                      <a:pt x="1837" y="846"/>
                      <a:pt x="1837" y="846"/>
                      <a:pt x="1837" y="846"/>
                    </a:cubicBezTo>
                    <a:cubicBezTo>
                      <a:pt x="1837" y="846"/>
                      <a:pt x="1836" y="846"/>
                      <a:pt x="1836" y="845"/>
                    </a:cubicBezTo>
                    <a:cubicBezTo>
                      <a:pt x="1836" y="845"/>
                      <a:pt x="1836" y="845"/>
                      <a:pt x="1836" y="845"/>
                    </a:cubicBezTo>
                    <a:cubicBezTo>
                      <a:pt x="1835" y="845"/>
                      <a:pt x="1834" y="844"/>
                      <a:pt x="1833" y="843"/>
                    </a:cubicBezTo>
                    <a:cubicBezTo>
                      <a:pt x="1833" y="843"/>
                      <a:pt x="1833" y="843"/>
                      <a:pt x="1833" y="843"/>
                    </a:cubicBezTo>
                    <a:cubicBezTo>
                      <a:pt x="1833" y="843"/>
                      <a:pt x="1832" y="843"/>
                      <a:pt x="1832" y="843"/>
                    </a:cubicBezTo>
                    <a:cubicBezTo>
                      <a:pt x="1832" y="843"/>
                      <a:pt x="1832" y="843"/>
                      <a:pt x="1832" y="843"/>
                    </a:cubicBezTo>
                    <a:cubicBezTo>
                      <a:pt x="1832" y="843"/>
                      <a:pt x="1831" y="842"/>
                      <a:pt x="1830" y="842"/>
                    </a:cubicBezTo>
                    <a:cubicBezTo>
                      <a:pt x="1830" y="842"/>
                      <a:pt x="1830" y="842"/>
                      <a:pt x="1830" y="842"/>
                    </a:cubicBezTo>
                    <a:cubicBezTo>
                      <a:pt x="1830" y="841"/>
                      <a:pt x="1830" y="841"/>
                      <a:pt x="1829" y="841"/>
                    </a:cubicBezTo>
                    <a:cubicBezTo>
                      <a:pt x="1829" y="841"/>
                      <a:pt x="1829" y="841"/>
                      <a:pt x="1829" y="841"/>
                    </a:cubicBezTo>
                    <a:cubicBezTo>
                      <a:pt x="1829" y="841"/>
                      <a:pt x="1829" y="841"/>
                      <a:pt x="1829" y="841"/>
                    </a:cubicBezTo>
                    <a:cubicBezTo>
                      <a:pt x="1829" y="841"/>
                      <a:pt x="1829" y="841"/>
                      <a:pt x="1829" y="841"/>
                    </a:cubicBezTo>
                    <a:cubicBezTo>
                      <a:pt x="1829" y="841"/>
                      <a:pt x="1829" y="841"/>
                      <a:pt x="1829" y="841"/>
                    </a:cubicBezTo>
                    <a:cubicBezTo>
                      <a:pt x="1828" y="840"/>
                      <a:pt x="1828" y="840"/>
                      <a:pt x="1828" y="840"/>
                    </a:cubicBezTo>
                    <a:cubicBezTo>
                      <a:pt x="1828" y="840"/>
                      <a:pt x="1828" y="840"/>
                      <a:pt x="1827" y="840"/>
                    </a:cubicBezTo>
                    <a:cubicBezTo>
                      <a:pt x="1827" y="840"/>
                      <a:pt x="1827" y="840"/>
                      <a:pt x="1827" y="840"/>
                    </a:cubicBezTo>
                    <a:cubicBezTo>
                      <a:pt x="1827" y="840"/>
                      <a:pt x="1827" y="840"/>
                      <a:pt x="1827" y="840"/>
                    </a:cubicBezTo>
                    <a:cubicBezTo>
                      <a:pt x="1827" y="839"/>
                      <a:pt x="1826" y="839"/>
                      <a:pt x="1826" y="839"/>
                    </a:cubicBezTo>
                    <a:cubicBezTo>
                      <a:pt x="1825" y="839"/>
                      <a:pt x="1825" y="839"/>
                      <a:pt x="1825" y="839"/>
                    </a:cubicBezTo>
                    <a:cubicBezTo>
                      <a:pt x="1825" y="838"/>
                      <a:pt x="1825" y="838"/>
                      <a:pt x="1824" y="838"/>
                    </a:cubicBezTo>
                    <a:cubicBezTo>
                      <a:pt x="1824" y="838"/>
                      <a:pt x="1824" y="838"/>
                      <a:pt x="1824" y="838"/>
                    </a:cubicBezTo>
                    <a:cubicBezTo>
                      <a:pt x="1823" y="837"/>
                      <a:pt x="1822" y="837"/>
                      <a:pt x="1822" y="836"/>
                    </a:cubicBezTo>
                    <a:cubicBezTo>
                      <a:pt x="1822" y="836"/>
                      <a:pt x="1822" y="836"/>
                      <a:pt x="1822" y="836"/>
                    </a:cubicBezTo>
                    <a:cubicBezTo>
                      <a:pt x="1821" y="836"/>
                      <a:pt x="1821" y="836"/>
                      <a:pt x="1821" y="836"/>
                    </a:cubicBezTo>
                    <a:cubicBezTo>
                      <a:pt x="1821" y="836"/>
                      <a:pt x="1821" y="836"/>
                      <a:pt x="1821" y="836"/>
                    </a:cubicBezTo>
                    <a:cubicBezTo>
                      <a:pt x="1821" y="836"/>
                      <a:pt x="1821" y="836"/>
                      <a:pt x="1821" y="836"/>
                    </a:cubicBezTo>
                    <a:cubicBezTo>
                      <a:pt x="1821" y="836"/>
                      <a:pt x="1821" y="836"/>
                      <a:pt x="1821" y="836"/>
                    </a:cubicBezTo>
                    <a:cubicBezTo>
                      <a:pt x="1821" y="836"/>
                      <a:pt x="1821" y="836"/>
                      <a:pt x="1821" y="836"/>
                    </a:cubicBezTo>
                    <a:cubicBezTo>
                      <a:pt x="1821" y="835"/>
                      <a:pt x="1821" y="835"/>
                      <a:pt x="1821" y="835"/>
                    </a:cubicBezTo>
                    <a:cubicBezTo>
                      <a:pt x="1820" y="835"/>
                      <a:pt x="1820" y="835"/>
                      <a:pt x="1820" y="835"/>
                    </a:cubicBezTo>
                    <a:cubicBezTo>
                      <a:pt x="1820" y="835"/>
                      <a:pt x="1820" y="835"/>
                      <a:pt x="1820" y="835"/>
                    </a:cubicBezTo>
                    <a:cubicBezTo>
                      <a:pt x="1820" y="835"/>
                      <a:pt x="1820" y="835"/>
                      <a:pt x="1820" y="835"/>
                    </a:cubicBezTo>
                    <a:cubicBezTo>
                      <a:pt x="1820" y="835"/>
                      <a:pt x="1820" y="835"/>
                      <a:pt x="1819" y="835"/>
                    </a:cubicBezTo>
                    <a:cubicBezTo>
                      <a:pt x="1819" y="835"/>
                      <a:pt x="1819" y="834"/>
                      <a:pt x="1818" y="834"/>
                    </a:cubicBezTo>
                    <a:cubicBezTo>
                      <a:pt x="1818" y="834"/>
                      <a:pt x="1818" y="834"/>
                      <a:pt x="1818" y="834"/>
                    </a:cubicBezTo>
                    <a:cubicBezTo>
                      <a:pt x="1818" y="834"/>
                      <a:pt x="1818" y="834"/>
                      <a:pt x="1818" y="834"/>
                    </a:cubicBezTo>
                    <a:cubicBezTo>
                      <a:pt x="1818" y="834"/>
                      <a:pt x="1818" y="834"/>
                      <a:pt x="1818" y="834"/>
                    </a:cubicBezTo>
                    <a:cubicBezTo>
                      <a:pt x="1818" y="834"/>
                      <a:pt x="1818" y="834"/>
                      <a:pt x="1818" y="834"/>
                    </a:cubicBezTo>
                    <a:cubicBezTo>
                      <a:pt x="1817" y="833"/>
                      <a:pt x="1817" y="833"/>
                      <a:pt x="1816" y="833"/>
                    </a:cubicBezTo>
                    <a:cubicBezTo>
                      <a:pt x="1816" y="832"/>
                      <a:pt x="1816" y="832"/>
                      <a:pt x="1816" y="832"/>
                    </a:cubicBezTo>
                    <a:cubicBezTo>
                      <a:pt x="1813" y="831"/>
                      <a:pt x="1810" y="829"/>
                      <a:pt x="1808" y="827"/>
                    </a:cubicBezTo>
                    <a:cubicBezTo>
                      <a:pt x="1808" y="827"/>
                      <a:pt x="1808" y="827"/>
                      <a:pt x="1807" y="827"/>
                    </a:cubicBezTo>
                    <a:cubicBezTo>
                      <a:pt x="1807" y="827"/>
                      <a:pt x="1807" y="827"/>
                      <a:pt x="1807" y="827"/>
                    </a:cubicBezTo>
                    <a:cubicBezTo>
                      <a:pt x="1807" y="826"/>
                      <a:pt x="1806" y="826"/>
                      <a:pt x="1806" y="826"/>
                    </a:cubicBezTo>
                    <a:cubicBezTo>
                      <a:pt x="1806" y="826"/>
                      <a:pt x="1806" y="826"/>
                      <a:pt x="1806" y="826"/>
                    </a:cubicBezTo>
                    <a:cubicBezTo>
                      <a:pt x="1806" y="826"/>
                      <a:pt x="1806" y="826"/>
                      <a:pt x="1806" y="826"/>
                    </a:cubicBezTo>
                    <a:cubicBezTo>
                      <a:pt x="1806" y="826"/>
                      <a:pt x="1806" y="826"/>
                      <a:pt x="1805" y="826"/>
                    </a:cubicBezTo>
                    <a:cubicBezTo>
                      <a:pt x="1805" y="826"/>
                      <a:pt x="1805" y="825"/>
                      <a:pt x="1805" y="825"/>
                    </a:cubicBezTo>
                    <a:cubicBezTo>
                      <a:pt x="1805" y="825"/>
                      <a:pt x="1805" y="825"/>
                      <a:pt x="1804" y="825"/>
                    </a:cubicBezTo>
                    <a:cubicBezTo>
                      <a:pt x="1804" y="825"/>
                      <a:pt x="1804" y="825"/>
                      <a:pt x="1804" y="825"/>
                    </a:cubicBezTo>
                    <a:cubicBezTo>
                      <a:pt x="1804" y="825"/>
                      <a:pt x="1804" y="825"/>
                      <a:pt x="1804" y="825"/>
                    </a:cubicBezTo>
                    <a:cubicBezTo>
                      <a:pt x="1804" y="824"/>
                      <a:pt x="1803" y="824"/>
                      <a:pt x="1803" y="824"/>
                    </a:cubicBezTo>
                    <a:cubicBezTo>
                      <a:pt x="1803" y="824"/>
                      <a:pt x="1803" y="824"/>
                      <a:pt x="1803" y="824"/>
                    </a:cubicBezTo>
                    <a:cubicBezTo>
                      <a:pt x="1803" y="824"/>
                      <a:pt x="1802" y="824"/>
                      <a:pt x="1802" y="823"/>
                    </a:cubicBezTo>
                    <a:cubicBezTo>
                      <a:pt x="1802" y="823"/>
                      <a:pt x="1802" y="823"/>
                      <a:pt x="1802" y="823"/>
                    </a:cubicBezTo>
                    <a:cubicBezTo>
                      <a:pt x="1802" y="823"/>
                      <a:pt x="1801" y="823"/>
                      <a:pt x="1801" y="823"/>
                    </a:cubicBezTo>
                    <a:cubicBezTo>
                      <a:pt x="1801" y="823"/>
                      <a:pt x="1801" y="823"/>
                      <a:pt x="1801" y="823"/>
                    </a:cubicBezTo>
                    <a:cubicBezTo>
                      <a:pt x="1801" y="823"/>
                      <a:pt x="1801" y="823"/>
                      <a:pt x="1801" y="823"/>
                    </a:cubicBezTo>
                    <a:cubicBezTo>
                      <a:pt x="1801" y="823"/>
                      <a:pt x="1801" y="822"/>
                      <a:pt x="1801" y="822"/>
                    </a:cubicBezTo>
                    <a:cubicBezTo>
                      <a:pt x="1801" y="822"/>
                      <a:pt x="1801" y="822"/>
                      <a:pt x="1800" y="822"/>
                    </a:cubicBezTo>
                    <a:cubicBezTo>
                      <a:pt x="1800" y="822"/>
                      <a:pt x="1800" y="822"/>
                      <a:pt x="1800" y="822"/>
                    </a:cubicBezTo>
                    <a:cubicBezTo>
                      <a:pt x="1800" y="822"/>
                      <a:pt x="1800" y="822"/>
                      <a:pt x="1800" y="822"/>
                    </a:cubicBezTo>
                    <a:cubicBezTo>
                      <a:pt x="1800" y="822"/>
                      <a:pt x="1800" y="822"/>
                      <a:pt x="1800" y="822"/>
                    </a:cubicBezTo>
                    <a:cubicBezTo>
                      <a:pt x="1800" y="822"/>
                      <a:pt x="1800" y="822"/>
                      <a:pt x="1800" y="822"/>
                    </a:cubicBezTo>
                    <a:cubicBezTo>
                      <a:pt x="1800" y="822"/>
                      <a:pt x="1800" y="822"/>
                      <a:pt x="1800" y="822"/>
                    </a:cubicBezTo>
                    <a:cubicBezTo>
                      <a:pt x="1800" y="822"/>
                      <a:pt x="1800" y="822"/>
                      <a:pt x="1800" y="822"/>
                    </a:cubicBezTo>
                    <a:cubicBezTo>
                      <a:pt x="1800" y="822"/>
                      <a:pt x="1800" y="822"/>
                      <a:pt x="1799" y="822"/>
                    </a:cubicBezTo>
                    <a:cubicBezTo>
                      <a:pt x="1799" y="822"/>
                      <a:pt x="1799" y="822"/>
                      <a:pt x="1799" y="822"/>
                    </a:cubicBezTo>
                    <a:cubicBezTo>
                      <a:pt x="1799" y="822"/>
                      <a:pt x="1799" y="822"/>
                      <a:pt x="1799" y="822"/>
                    </a:cubicBezTo>
                    <a:cubicBezTo>
                      <a:pt x="1799" y="822"/>
                      <a:pt x="1799" y="821"/>
                      <a:pt x="1799" y="821"/>
                    </a:cubicBezTo>
                    <a:cubicBezTo>
                      <a:pt x="1798" y="821"/>
                      <a:pt x="1798" y="821"/>
                      <a:pt x="1797" y="820"/>
                    </a:cubicBezTo>
                    <a:cubicBezTo>
                      <a:pt x="1797" y="820"/>
                      <a:pt x="1797" y="820"/>
                      <a:pt x="1796" y="820"/>
                    </a:cubicBezTo>
                    <a:cubicBezTo>
                      <a:pt x="1796" y="820"/>
                      <a:pt x="1796" y="820"/>
                      <a:pt x="1796" y="820"/>
                    </a:cubicBezTo>
                    <a:cubicBezTo>
                      <a:pt x="1796" y="819"/>
                      <a:pt x="1796" y="819"/>
                      <a:pt x="1796" y="819"/>
                    </a:cubicBezTo>
                    <a:cubicBezTo>
                      <a:pt x="1796" y="819"/>
                      <a:pt x="1796" y="819"/>
                      <a:pt x="1795" y="819"/>
                    </a:cubicBezTo>
                    <a:cubicBezTo>
                      <a:pt x="1795" y="819"/>
                      <a:pt x="1795" y="819"/>
                      <a:pt x="1795" y="819"/>
                    </a:cubicBezTo>
                    <a:cubicBezTo>
                      <a:pt x="1795" y="819"/>
                      <a:pt x="1795" y="819"/>
                      <a:pt x="1795" y="819"/>
                    </a:cubicBezTo>
                    <a:cubicBezTo>
                      <a:pt x="1795" y="819"/>
                      <a:pt x="1794" y="818"/>
                      <a:pt x="1794" y="818"/>
                    </a:cubicBezTo>
                    <a:cubicBezTo>
                      <a:pt x="1794" y="818"/>
                      <a:pt x="1794" y="818"/>
                      <a:pt x="1794" y="818"/>
                    </a:cubicBezTo>
                    <a:cubicBezTo>
                      <a:pt x="1794" y="818"/>
                      <a:pt x="1794" y="818"/>
                      <a:pt x="1794" y="818"/>
                    </a:cubicBezTo>
                    <a:cubicBezTo>
                      <a:pt x="1793" y="818"/>
                      <a:pt x="1793" y="817"/>
                      <a:pt x="1792" y="817"/>
                    </a:cubicBezTo>
                    <a:cubicBezTo>
                      <a:pt x="1792" y="817"/>
                      <a:pt x="1792" y="817"/>
                      <a:pt x="1792" y="817"/>
                    </a:cubicBezTo>
                    <a:cubicBezTo>
                      <a:pt x="1791" y="816"/>
                      <a:pt x="1790" y="816"/>
                      <a:pt x="1789" y="815"/>
                    </a:cubicBezTo>
                    <a:cubicBezTo>
                      <a:pt x="1789" y="815"/>
                      <a:pt x="1789" y="815"/>
                      <a:pt x="1789" y="815"/>
                    </a:cubicBezTo>
                    <a:cubicBezTo>
                      <a:pt x="1789" y="815"/>
                      <a:pt x="1789" y="815"/>
                      <a:pt x="1788" y="814"/>
                    </a:cubicBezTo>
                    <a:cubicBezTo>
                      <a:pt x="1788" y="814"/>
                      <a:pt x="1788" y="814"/>
                      <a:pt x="1788" y="814"/>
                    </a:cubicBezTo>
                    <a:cubicBezTo>
                      <a:pt x="1788" y="814"/>
                      <a:pt x="1787" y="814"/>
                      <a:pt x="1787" y="814"/>
                    </a:cubicBezTo>
                    <a:cubicBezTo>
                      <a:pt x="1787" y="814"/>
                      <a:pt x="1787" y="814"/>
                      <a:pt x="1787" y="814"/>
                    </a:cubicBezTo>
                    <a:cubicBezTo>
                      <a:pt x="1787" y="814"/>
                      <a:pt x="1787" y="814"/>
                      <a:pt x="1787" y="814"/>
                    </a:cubicBezTo>
                    <a:cubicBezTo>
                      <a:pt x="1787" y="814"/>
                      <a:pt x="1787" y="814"/>
                      <a:pt x="1787" y="814"/>
                    </a:cubicBezTo>
                    <a:cubicBezTo>
                      <a:pt x="1787" y="813"/>
                      <a:pt x="1787" y="813"/>
                      <a:pt x="1787" y="813"/>
                    </a:cubicBezTo>
                    <a:cubicBezTo>
                      <a:pt x="1787" y="813"/>
                      <a:pt x="1787" y="813"/>
                      <a:pt x="1786" y="813"/>
                    </a:cubicBezTo>
                    <a:cubicBezTo>
                      <a:pt x="1786" y="813"/>
                      <a:pt x="1786" y="813"/>
                      <a:pt x="1786" y="813"/>
                    </a:cubicBezTo>
                    <a:cubicBezTo>
                      <a:pt x="1786" y="813"/>
                      <a:pt x="1786" y="813"/>
                      <a:pt x="1786" y="813"/>
                    </a:cubicBezTo>
                    <a:cubicBezTo>
                      <a:pt x="1785" y="812"/>
                      <a:pt x="1785" y="812"/>
                      <a:pt x="1784" y="812"/>
                    </a:cubicBezTo>
                    <a:cubicBezTo>
                      <a:pt x="1784" y="812"/>
                      <a:pt x="1784" y="812"/>
                      <a:pt x="1784" y="812"/>
                    </a:cubicBezTo>
                    <a:cubicBezTo>
                      <a:pt x="1781" y="809"/>
                      <a:pt x="1777" y="807"/>
                      <a:pt x="1774" y="805"/>
                    </a:cubicBezTo>
                    <a:cubicBezTo>
                      <a:pt x="1773" y="805"/>
                      <a:pt x="1773" y="805"/>
                      <a:pt x="1773" y="805"/>
                    </a:cubicBezTo>
                    <a:cubicBezTo>
                      <a:pt x="1773" y="804"/>
                      <a:pt x="1772" y="804"/>
                      <a:pt x="1772" y="804"/>
                    </a:cubicBezTo>
                    <a:cubicBezTo>
                      <a:pt x="1772" y="804"/>
                      <a:pt x="1772" y="804"/>
                      <a:pt x="1772" y="804"/>
                    </a:cubicBezTo>
                    <a:cubicBezTo>
                      <a:pt x="1761" y="797"/>
                      <a:pt x="1750" y="789"/>
                      <a:pt x="1739" y="782"/>
                    </a:cubicBezTo>
                    <a:cubicBezTo>
                      <a:pt x="1738" y="782"/>
                      <a:pt x="1738" y="782"/>
                      <a:pt x="1738" y="782"/>
                    </a:cubicBezTo>
                    <a:cubicBezTo>
                      <a:pt x="1738" y="782"/>
                      <a:pt x="1738" y="781"/>
                      <a:pt x="1738" y="781"/>
                    </a:cubicBezTo>
                    <a:cubicBezTo>
                      <a:pt x="1737" y="781"/>
                      <a:pt x="1737" y="781"/>
                      <a:pt x="1736" y="780"/>
                    </a:cubicBezTo>
                    <a:cubicBezTo>
                      <a:pt x="1736" y="780"/>
                      <a:pt x="1736" y="780"/>
                      <a:pt x="1736" y="780"/>
                    </a:cubicBezTo>
                    <a:cubicBezTo>
                      <a:pt x="1735" y="780"/>
                      <a:pt x="1735" y="780"/>
                      <a:pt x="1735" y="779"/>
                    </a:cubicBezTo>
                    <a:cubicBezTo>
                      <a:pt x="1734" y="779"/>
                      <a:pt x="1733" y="779"/>
                      <a:pt x="1733" y="778"/>
                    </a:cubicBezTo>
                    <a:cubicBezTo>
                      <a:pt x="1733" y="778"/>
                      <a:pt x="1733" y="778"/>
                      <a:pt x="1733" y="778"/>
                    </a:cubicBezTo>
                    <a:cubicBezTo>
                      <a:pt x="1732" y="778"/>
                      <a:pt x="1732" y="778"/>
                      <a:pt x="1732" y="778"/>
                    </a:cubicBezTo>
                    <a:cubicBezTo>
                      <a:pt x="1731" y="777"/>
                      <a:pt x="1731" y="777"/>
                      <a:pt x="1730" y="777"/>
                    </a:cubicBezTo>
                    <a:cubicBezTo>
                      <a:pt x="1730" y="777"/>
                      <a:pt x="1730" y="777"/>
                      <a:pt x="1730" y="777"/>
                    </a:cubicBezTo>
                    <a:cubicBezTo>
                      <a:pt x="1730" y="776"/>
                      <a:pt x="1729" y="776"/>
                      <a:pt x="1729" y="776"/>
                    </a:cubicBezTo>
                    <a:cubicBezTo>
                      <a:pt x="1729" y="776"/>
                      <a:pt x="1729" y="776"/>
                      <a:pt x="1728" y="775"/>
                    </a:cubicBezTo>
                    <a:cubicBezTo>
                      <a:pt x="1728" y="775"/>
                      <a:pt x="1728" y="775"/>
                      <a:pt x="1728" y="775"/>
                    </a:cubicBezTo>
                    <a:cubicBezTo>
                      <a:pt x="1728" y="775"/>
                      <a:pt x="1728" y="775"/>
                      <a:pt x="1728" y="775"/>
                    </a:cubicBezTo>
                    <a:cubicBezTo>
                      <a:pt x="1728" y="775"/>
                      <a:pt x="1727" y="775"/>
                      <a:pt x="1727" y="775"/>
                    </a:cubicBezTo>
                    <a:cubicBezTo>
                      <a:pt x="1727" y="775"/>
                      <a:pt x="1727" y="774"/>
                      <a:pt x="1727" y="774"/>
                    </a:cubicBezTo>
                    <a:cubicBezTo>
                      <a:pt x="1726" y="774"/>
                      <a:pt x="1726" y="774"/>
                      <a:pt x="1726" y="774"/>
                    </a:cubicBezTo>
                    <a:cubicBezTo>
                      <a:pt x="1726" y="774"/>
                      <a:pt x="1726" y="774"/>
                      <a:pt x="1726" y="774"/>
                    </a:cubicBezTo>
                    <a:cubicBezTo>
                      <a:pt x="1726" y="774"/>
                      <a:pt x="1726" y="774"/>
                      <a:pt x="1725" y="773"/>
                    </a:cubicBezTo>
                    <a:cubicBezTo>
                      <a:pt x="1725" y="773"/>
                      <a:pt x="1724" y="772"/>
                      <a:pt x="1723" y="772"/>
                    </a:cubicBezTo>
                    <a:cubicBezTo>
                      <a:pt x="1723" y="772"/>
                      <a:pt x="1722" y="771"/>
                      <a:pt x="1722" y="771"/>
                    </a:cubicBezTo>
                    <a:cubicBezTo>
                      <a:pt x="1722" y="771"/>
                      <a:pt x="1722" y="771"/>
                      <a:pt x="1722" y="771"/>
                    </a:cubicBezTo>
                    <a:cubicBezTo>
                      <a:pt x="1722" y="771"/>
                      <a:pt x="1721" y="771"/>
                      <a:pt x="1720" y="770"/>
                    </a:cubicBezTo>
                    <a:cubicBezTo>
                      <a:pt x="1720" y="770"/>
                      <a:pt x="1720" y="770"/>
                      <a:pt x="1720" y="770"/>
                    </a:cubicBezTo>
                    <a:cubicBezTo>
                      <a:pt x="1720" y="770"/>
                      <a:pt x="1720" y="770"/>
                      <a:pt x="1720" y="770"/>
                    </a:cubicBezTo>
                    <a:cubicBezTo>
                      <a:pt x="1719" y="769"/>
                      <a:pt x="1719" y="769"/>
                      <a:pt x="1718" y="769"/>
                    </a:cubicBezTo>
                    <a:cubicBezTo>
                      <a:pt x="1718" y="769"/>
                      <a:pt x="1718" y="769"/>
                      <a:pt x="1718" y="769"/>
                    </a:cubicBezTo>
                    <a:cubicBezTo>
                      <a:pt x="1717" y="768"/>
                      <a:pt x="1716" y="767"/>
                      <a:pt x="1714" y="766"/>
                    </a:cubicBezTo>
                    <a:cubicBezTo>
                      <a:pt x="1714" y="766"/>
                      <a:pt x="1714" y="766"/>
                      <a:pt x="1714" y="766"/>
                    </a:cubicBezTo>
                    <a:cubicBezTo>
                      <a:pt x="1714" y="766"/>
                      <a:pt x="1714" y="766"/>
                      <a:pt x="1713" y="766"/>
                    </a:cubicBezTo>
                    <a:cubicBezTo>
                      <a:pt x="1713" y="766"/>
                      <a:pt x="1713" y="765"/>
                      <a:pt x="1713" y="765"/>
                    </a:cubicBezTo>
                    <a:cubicBezTo>
                      <a:pt x="1713" y="765"/>
                      <a:pt x="1713" y="765"/>
                      <a:pt x="1713" y="765"/>
                    </a:cubicBezTo>
                    <a:cubicBezTo>
                      <a:pt x="1712" y="765"/>
                      <a:pt x="1712" y="765"/>
                      <a:pt x="1712" y="765"/>
                    </a:cubicBezTo>
                    <a:cubicBezTo>
                      <a:pt x="1712" y="764"/>
                      <a:pt x="1711" y="764"/>
                      <a:pt x="1711" y="764"/>
                    </a:cubicBezTo>
                    <a:cubicBezTo>
                      <a:pt x="1711" y="764"/>
                      <a:pt x="1711" y="764"/>
                      <a:pt x="1710" y="764"/>
                    </a:cubicBezTo>
                    <a:cubicBezTo>
                      <a:pt x="1710" y="764"/>
                      <a:pt x="1710" y="764"/>
                      <a:pt x="1710" y="763"/>
                    </a:cubicBezTo>
                    <a:cubicBezTo>
                      <a:pt x="1710" y="763"/>
                      <a:pt x="1710" y="763"/>
                      <a:pt x="1710" y="763"/>
                    </a:cubicBezTo>
                    <a:cubicBezTo>
                      <a:pt x="1710" y="763"/>
                      <a:pt x="1709" y="763"/>
                      <a:pt x="1709" y="763"/>
                    </a:cubicBezTo>
                    <a:cubicBezTo>
                      <a:pt x="1709" y="763"/>
                      <a:pt x="1709" y="763"/>
                      <a:pt x="1709" y="763"/>
                    </a:cubicBezTo>
                    <a:cubicBezTo>
                      <a:pt x="1708" y="762"/>
                      <a:pt x="1708" y="762"/>
                      <a:pt x="1708" y="762"/>
                    </a:cubicBezTo>
                    <a:cubicBezTo>
                      <a:pt x="1707" y="761"/>
                      <a:pt x="1706" y="761"/>
                      <a:pt x="1704" y="760"/>
                    </a:cubicBezTo>
                    <a:cubicBezTo>
                      <a:pt x="1704" y="760"/>
                      <a:pt x="1704" y="760"/>
                      <a:pt x="1704" y="759"/>
                    </a:cubicBezTo>
                    <a:cubicBezTo>
                      <a:pt x="1703" y="759"/>
                      <a:pt x="1702" y="758"/>
                      <a:pt x="1702" y="758"/>
                    </a:cubicBezTo>
                    <a:cubicBezTo>
                      <a:pt x="1701" y="758"/>
                      <a:pt x="1701" y="758"/>
                      <a:pt x="1701" y="757"/>
                    </a:cubicBezTo>
                    <a:cubicBezTo>
                      <a:pt x="1701" y="757"/>
                      <a:pt x="1701" y="757"/>
                      <a:pt x="1701" y="757"/>
                    </a:cubicBezTo>
                    <a:cubicBezTo>
                      <a:pt x="1701" y="757"/>
                      <a:pt x="1700" y="757"/>
                      <a:pt x="1700" y="757"/>
                    </a:cubicBezTo>
                    <a:cubicBezTo>
                      <a:pt x="1700" y="757"/>
                      <a:pt x="1700" y="757"/>
                      <a:pt x="1700" y="757"/>
                    </a:cubicBezTo>
                    <a:cubicBezTo>
                      <a:pt x="1700" y="757"/>
                      <a:pt x="1700" y="757"/>
                      <a:pt x="1700" y="757"/>
                    </a:cubicBezTo>
                    <a:cubicBezTo>
                      <a:pt x="1699" y="756"/>
                      <a:pt x="1699" y="756"/>
                      <a:pt x="1698" y="756"/>
                    </a:cubicBezTo>
                    <a:cubicBezTo>
                      <a:pt x="1698" y="756"/>
                      <a:pt x="1698" y="756"/>
                      <a:pt x="1698" y="755"/>
                    </a:cubicBezTo>
                    <a:cubicBezTo>
                      <a:pt x="1698" y="755"/>
                      <a:pt x="1697" y="755"/>
                      <a:pt x="1697" y="755"/>
                    </a:cubicBezTo>
                    <a:cubicBezTo>
                      <a:pt x="1697" y="755"/>
                      <a:pt x="1697" y="755"/>
                      <a:pt x="1697" y="755"/>
                    </a:cubicBezTo>
                    <a:cubicBezTo>
                      <a:pt x="1696" y="755"/>
                      <a:pt x="1696" y="754"/>
                      <a:pt x="1696" y="754"/>
                    </a:cubicBezTo>
                    <a:cubicBezTo>
                      <a:pt x="1695" y="754"/>
                      <a:pt x="1695" y="754"/>
                      <a:pt x="1695" y="753"/>
                    </a:cubicBezTo>
                    <a:cubicBezTo>
                      <a:pt x="1695" y="753"/>
                      <a:pt x="1695" y="753"/>
                      <a:pt x="1695" y="753"/>
                    </a:cubicBezTo>
                    <a:cubicBezTo>
                      <a:pt x="1694" y="753"/>
                      <a:pt x="1694" y="753"/>
                      <a:pt x="1694" y="753"/>
                    </a:cubicBezTo>
                    <a:cubicBezTo>
                      <a:pt x="1694" y="753"/>
                      <a:pt x="1694" y="753"/>
                      <a:pt x="1694" y="753"/>
                    </a:cubicBezTo>
                    <a:cubicBezTo>
                      <a:pt x="1693" y="753"/>
                      <a:pt x="1693" y="752"/>
                      <a:pt x="1693" y="752"/>
                    </a:cubicBezTo>
                    <a:cubicBezTo>
                      <a:pt x="1693" y="752"/>
                      <a:pt x="1693" y="752"/>
                      <a:pt x="1693" y="752"/>
                    </a:cubicBezTo>
                    <a:cubicBezTo>
                      <a:pt x="1692" y="752"/>
                      <a:pt x="1692" y="752"/>
                      <a:pt x="1692" y="751"/>
                    </a:cubicBezTo>
                    <a:cubicBezTo>
                      <a:pt x="1692" y="751"/>
                      <a:pt x="1692" y="751"/>
                      <a:pt x="1691" y="751"/>
                    </a:cubicBezTo>
                    <a:cubicBezTo>
                      <a:pt x="1691" y="751"/>
                      <a:pt x="1691" y="751"/>
                      <a:pt x="1691" y="751"/>
                    </a:cubicBezTo>
                    <a:cubicBezTo>
                      <a:pt x="1691" y="751"/>
                      <a:pt x="1690" y="750"/>
                      <a:pt x="1690" y="750"/>
                    </a:cubicBezTo>
                    <a:cubicBezTo>
                      <a:pt x="1689" y="750"/>
                      <a:pt x="1689" y="750"/>
                      <a:pt x="1689" y="750"/>
                    </a:cubicBezTo>
                    <a:cubicBezTo>
                      <a:pt x="1689" y="750"/>
                      <a:pt x="1689" y="750"/>
                      <a:pt x="1689" y="750"/>
                    </a:cubicBezTo>
                    <a:cubicBezTo>
                      <a:pt x="1689" y="750"/>
                      <a:pt x="1689" y="750"/>
                      <a:pt x="1689" y="749"/>
                    </a:cubicBezTo>
                    <a:cubicBezTo>
                      <a:pt x="1686" y="748"/>
                      <a:pt x="1684" y="747"/>
                      <a:pt x="1682" y="745"/>
                    </a:cubicBezTo>
                    <a:cubicBezTo>
                      <a:pt x="1682" y="745"/>
                      <a:pt x="1682" y="745"/>
                      <a:pt x="1682" y="745"/>
                    </a:cubicBezTo>
                    <a:cubicBezTo>
                      <a:pt x="1680" y="744"/>
                      <a:pt x="1679" y="743"/>
                      <a:pt x="1677" y="742"/>
                    </a:cubicBezTo>
                    <a:cubicBezTo>
                      <a:pt x="1677" y="742"/>
                      <a:pt x="1677" y="742"/>
                      <a:pt x="1677" y="742"/>
                    </a:cubicBezTo>
                    <a:cubicBezTo>
                      <a:pt x="1676" y="741"/>
                      <a:pt x="1676" y="741"/>
                      <a:pt x="1675" y="741"/>
                    </a:cubicBezTo>
                    <a:cubicBezTo>
                      <a:pt x="1675" y="741"/>
                      <a:pt x="1675" y="741"/>
                      <a:pt x="1675" y="741"/>
                    </a:cubicBezTo>
                    <a:cubicBezTo>
                      <a:pt x="1673" y="739"/>
                      <a:pt x="1671" y="738"/>
                      <a:pt x="1670" y="737"/>
                    </a:cubicBezTo>
                    <a:cubicBezTo>
                      <a:pt x="1670" y="737"/>
                      <a:pt x="1669" y="737"/>
                      <a:pt x="1669" y="737"/>
                    </a:cubicBezTo>
                    <a:cubicBezTo>
                      <a:pt x="1669" y="737"/>
                      <a:pt x="1669" y="737"/>
                      <a:pt x="1669" y="736"/>
                    </a:cubicBezTo>
                    <a:cubicBezTo>
                      <a:pt x="1668" y="736"/>
                      <a:pt x="1667" y="735"/>
                      <a:pt x="1666" y="735"/>
                    </a:cubicBezTo>
                    <a:cubicBezTo>
                      <a:pt x="1665" y="734"/>
                      <a:pt x="1665" y="734"/>
                      <a:pt x="1664" y="734"/>
                    </a:cubicBezTo>
                    <a:cubicBezTo>
                      <a:pt x="1664" y="734"/>
                      <a:pt x="1664" y="733"/>
                      <a:pt x="1664" y="733"/>
                    </a:cubicBezTo>
                    <a:cubicBezTo>
                      <a:pt x="1663" y="733"/>
                      <a:pt x="1663" y="733"/>
                      <a:pt x="1663" y="733"/>
                    </a:cubicBezTo>
                    <a:cubicBezTo>
                      <a:pt x="1660" y="731"/>
                      <a:pt x="1657" y="729"/>
                      <a:pt x="1653" y="727"/>
                    </a:cubicBezTo>
                    <a:cubicBezTo>
                      <a:pt x="1653" y="726"/>
                      <a:pt x="1653" y="726"/>
                      <a:pt x="1652" y="726"/>
                    </a:cubicBezTo>
                    <a:cubicBezTo>
                      <a:pt x="1652" y="726"/>
                      <a:pt x="1652" y="726"/>
                      <a:pt x="1652" y="726"/>
                    </a:cubicBezTo>
                    <a:cubicBezTo>
                      <a:pt x="1651" y="725"/>
                      <a:pt x="1650" y="724"/>
                      <a:pt x="1649" y="724"/>
                    </a:cubicBezTo>
                    <a:cubicBezTo>
                      <a:pt x="1649" y="724"/>
                      <a:pt x="1649" y="724"/>
                      <a:pt x="1648" y="723"/>
                    </a:cubicBezTo>
                    <a:cubicBezTo>
                      <a:pt x="1648" y="723"/>
                      <a:pt x="1647" y="722"/>
                      <a:pt x="1647" y="722"/>
                    </a:cubicBezTo>
                    <a:cubicBezTo>
                      <a:pt x="1646" y="722"/>
                      <a:pt x="1646" y="722"/>
                      <a:pt x="1646" y="722"/>
                    </a:cubicBezTo>
                    <a:cubicBezTo>
                      <a:pt x="1646" y="722"/>
                      <a:pt x="1646" y="722"/>
                      <a:pt x="1646" y="722"/>
                    </a:cubicBezTo>
                    <a:cubicBezTo>
                      <a:pt x="1645" y="721"/>
                      <a:pt x="1645" y="721"/>
                      <a:pt x="1645" y="721"/>
                    </a:cubicBezTo>
                    <a:cubicBezTo>
                      <a:pt x="1645" y="721"/>
                      <a:pt x="1645" y="721"/>
                      <a:pt x="1645" y="721"/>
                    </a:cubicBezTo>
                    <a:cubicBezTo>
                      <a:pt x="1644" y="721"/>
                      <a:pt x="1644" y="720"/>
                      <a:pt x="1643" y="720"/>
                    </a:cubicBezTo>
                    <a:cubicBezTo>
                      <a:pt x="1643" y="720"/>
                      <a:pt x="1643" y="720"/>
                      <a:pt x="1642" y="719"/>
                    </a:cubicBezTo>
                    <a:cubicBezTo>
                      <a:pt x="1642" y="719"/>
                      <a:pt x="1641" y="719"/>
                      <a:pt x="1641" y="718"/>
                    </a:cubicBezTo>
                    <a:cubicBezTo>
                      <a:pt x="1641" y="718"/>
                      <a:pt x="1640" y="718"/>
                      <a:pt x="1640" y="718"/>
                    </a:cubicBezTo>
                    <a:cubicBezTo>
                      <a:pt x="1639" y="717"/>
                      <a:pt x="1637" y="716"/>
                      <a:pt x="1636" y="715"/>
                    </a:cubicBezTo>
                    <a:cubicBezTo>
                      <a:pt x="1636" y="715"/>
                      <a:pt x="1636" y="715"/>
                      <a:pt x="1636" y="715"/>
                    </a:cubicBezTo>
                    <a:cubicBezTo>
                      <a:pt x="1635" y="715"/>
                      <a:pt x="1635" y="714"/>
                      <a:pt x="1634" y="714"/>
                    </a:cubicBezTo>
                    <a:cubicBezTo>
                      <a:pt x="1634" y="714"/>
                      <a:pt x="1634" y="714"/>
                      <a:pt x="1634" y="714"/>
                    </a:cubicBezTo>
                    <a:cubicBezTo>
                      <a:pt x="1634" y="714"/>
                      <a:pt x="1634" y="714"/>
                      <a:pt x="1633" y="714"/>
                    </a:cubicBezTo>
                    <a:cubicBezTo>
                      <a:pt x="1633" y="713"/>
                      <a:pt x="1633" y="713"/>
                      <a:pt x="1633" y="713"/>
                    </a:cubicBezTo>
                    <a:cubicBezTo>
                      <a:pt x="1629" y="711"/>
                      <a:pt x="1625" y="708"/>
                      <a:pt x="1621" y="705"/>
                    </a:cubicBezTo>
                    <a:cubicBezTo>
                      <a:pt x="1621" y="705"/>
                      <a:pt x="1621" y="705"/>
                      <a:pt x="1620" y="705"/>
                    </a:cubicBezTo>
                    <a:cubicBezTo>
                      <a:pt x="1620" y="705"/>
                      <a:pt x="1620" y="705"/>
                      <a:pt x="1619" y="704"/>
                    </a:cubicBezTo>
                    <a:cubicBezTo>
                      <a:pt x="1619" y="704"/>
                      <a:pt x="1619" y="704"/>
                      <a:pt x="1619" y="704"/>
                    </a:cubicBezTo>
                    <a:cubicBezTo>
                      <a:pt x="1618" y="703"/>
                      <a:pt x="1617" y="703"/>
                      <a:pt x="1616" y="702"/>
                    </a:cubicBezTo>
                    <a:cubicBezTo>
                      <a:pt x="1615" y="702"/>
                      <a:pt x="1615" y="702"/>
                      <a:pt x="1615" y="702"/>
                    </a:cubicBezTo>
                    <a:cubicBezTo>
                      <a:pt x="1614" y="701"/>
                      <a:pt x="1612" y="699"/>
                      <a:pt x="1610" y="698"/>
                    </a:cubicBezTo>
                    <a:cubicBezTo>
                      <a:pt x="1610" y="698"/>
                      <a:pt x="1610" y="698"/>
                      <a:pt x="1609" y="698"/>
                    </a:cubicBezTo>
                    <a:cubicBezTo>
                      <a:pt x="1604" y="695"/>
                      <a:pt x="1599" y="691"/>
                      <a:pt x="1594" y="688"/>
                    </a:cubicBezTo>
                    <a:cubicBezTo>
                      <a:pt x="1594" y="688"/>
                      <a:pt x="1594" y="688"/>
                      <a:pt x="1593" y="688"/>
                    </a:cubicBezTo>
                    <a:cubicBezTo>
                      <a:pt x="1593" y="687"/>
                      <a:pt x="1593" y="687"/>
                      <a:pt x="1592" y="687"/>
                    </a:cubicBezTo>
                    <a:cubicBezTo>
                      <a:pt x="1592" y="687"/>
                      <a:pt x="1592" y="687"/>
                      <a:pt x="1592" y="687"/>
                    </a:cubicBezTo>
                    <a:cubicBezTo>
                      <a:pt x="1587" y="684"/>
                      <a:pt x="1583" y="681"/>
                      <a:pt x="1578" y="678"/>
                    </a:cubicBezTo>
                    <a:cubicBezTo>
                      <a:pt x="1577" y="677"/>
                      <a:pt x="1575" y="676"/>
                      <a:pt x="1574" y="675"/>
                    </a:cubicBezTo>
                    <a:cubicBezTo>
                      <a:pt x="1573" y="674"/>
                      <a:pt x="1573" y="674"/>
                      <a:pt x="1573" y="674"/>
                    </a:cubicBezTo>
                    <a:cubicBezTo>
                      <a:pt x="1572" y="674"/>
                      <a:pt x="1572" y="674"/>
                      <a:pt x="1572" y="674"/>
                    </a:cubicBezTo>
                    <a:cubicBezTo>
                      <a:pt x="1572" y="674"/>
                      <a:pt x="1572" y="674"/>
                      <a:pt x="1572" y="674"/>
                    </a:cubicBezTo>
                    <a:cubicBezTo>
                      <a:pt x="1572" y="673"/>
                      <a:pt x="1572" y="673"/>
                      <a:pt x="1571" y="673"/>
                    </a:cubicBezTo>
                    <a:cubicBezTo>
                      <a:pt x="1571" y="673"/>
                      <a:pt x="1571" y="673"/>
                      <a:pt x="1571" y="673"/>
                    </a:cubicBezTo>
                    <a:cubicBezTo>
                      <a:pt x="1571" y="673"/>
                      <a:pt x="1571" y="673"/>
                      <a:pt x="1571" y="673"/>
                    </a:cubicBezTo>
                    <a:cubicBezTo>
                      <a:pt x="1571" y="673"/>
                      <a:pt x="1571" y="673"/>
                      <a:pt x="1570" y="673"/>
                    </a:cubicBezTo>
                    <a:cubicBezTo>
                      <a:pt x="1570" y="672"/>
                      <a:pt x="1569" y="671"/>
                      <a:pt x="1568" y="671"/>
                    </a:cubicBezTo>
                    <a:cubicBezTo>
                      <a:pt x="1567" y="670"/>
                      <a:pt x="1567" y="670"/>
                      <a:pt x="1566" y="670"/>
                    </a:cubicBezTo>
                    <a:cubicBezTo>
                      <a:pt x="1566" y="669"/>
                      <a:pt x="1565" y="669"/>
                      <a:pt x="1565" y="669"/>
                    </a:cubicBezTo>
                    <a:cubicBezTo>
                      <a:pt x="1565" y="669"/>
                      <a:pt x="1565" y="669"/>
                      <a:pt x="1565" y="669"/>
                    </a:cubicBezTo>
                    <a:cubicBezTo>
                      <a:pt x="1563" y="668"/>
                      <a:pt x="1562" y="667"/>
                      <a:pt x="1560" y="666"/>
                    </a:cubicBezTo>
                    <a:cubicBezTo>
                      <a:pt x="1560" y="666"/>
                      <a:pt x="1560" y="666"/>
                      <a:pt x="1560" y="666"/>
                    </a:cubicBezTo>
                    <a:cubicBezTo>
                      <a:pt x="1557" y="664"/>
                      <a:pt x="1555" y="662"/>
                      <a:pt x="1552" y="661"/>
                    </a:cubicBezTo>
                    <a:cubicBezTo>
                      <a:pt x="1551" y="660"/>
                      <a:pt x="1550" y="659"/>
                      <a:pt x="1549" y="659"/>
                    </a:cubicBezTo>
                    <a:cubicBezTo>
                      <a:pt x="1549" y="658"/>
                      <a:pt x="1549" y="658"/>
                      <a:pt x="1548" y="658"/>
                    </a:cubicBezTo>
                    <a:cubicBezTo>
                      <a:pt x="1548" y="658"/>
                      <a:pt x="1548" y="658"/>
                      <a:pt x="1548" y="658"/>
                    </a:cubicBezTo>
                    <a:cubicBezTo>
                      <a:pt x="1548" y="658"/>
                      <a:pt x="1547" y="657"/>
                      <a:pt x="1547" y="657"/>
                    </a:cubicBezTo>
                    <a:cubicBezTo>
                      <a:pt x="1546" y="657"/>
                      <a:pt x="1546" y="657"/>
                      <a:pt x="1546" y="657"/>
                    </a:cubicBezTo>
                    <a:cubicBezTo>
                      <a:pt x="1546" y="657"/>
                      <a:pt x="1546" y="656"/>
                      <a:pt x="1545" y="656"/>
                    </a:cubicBezTo>
                    <a:cubicBezTo>
                      <a:pt x="1545" y="656"/>
                      <a:pt x="1545" y="656"/>
                      <a:pt x="1545" y="656"/>
                    </a:cubicBezTo>
                    <a:cubicBezTo>
                      <a:pt x="1545" y="656"/>
                      <a:pt x="1544" y="655"/>
                      <a:pt x="1544" y="655"/>
                    </a:cubicBezTo>
                    <a:cubicBezTo>
                      <a:pt x="1543" y="655"/>
                      <a:pt x="1543" y="655"/>
                      <a:pt x="1543" y="655"/>
                    </a:cubicBezTo>
                    <a:cubicBezTo>
                      <a:pt x="1543" y="654"/>
                      <a:pt x="1542" y="654"/>
                      <a:pt x="1542" y="654"/>
                    </a:cubicBezTo>
                    <a:cubicBezTo>
                      <a:pt x="1542" y="654"/>
                      <a:pt x="1542" y="654"/>
                      <a:pt x="1542" y="654"/>
                    </a:cubicBezTo>
                    <a:cubicBezTo>
                      <a:pt x="1542" y="654"/>
                      <a:pt x="1541" y="654"/>
                      <a:pt x="1541" y="653"/>
                    </a:cubicBezTo>
                    <a:cubicBezTo>
                      <a:pt x="1541" y="653"/>
                      <a:pt x="1540" y="653"/>
                      <a:pt x="1540" y="653"/>
                    </a:cubicBezTo>
                    <a:cubicBezTo>
                      <a:pt x="1540" y="653"/>
                      <a:pt x="1540" y="653"/>
                      <a:pt x="1540" y="653"/>
                    </a:cubicBezTo>
                    <a:cubicBezTo>
                      <a:pt x="1539" y="652"/>
                      <a:pt x="1539" y="652"/>
                      <a:pt x="1539" y="652"/>
                    </a:cubicBezTo>
                    <a:cubicBezTo>
                      <a:pt x="1538" y="652"/>
                      <a:pt x="1538" y="652"/>
                      <a:pt x="1538" y="651"/>
                    </a:cubicBezTo>
                    <a:cubicBezTo>
                      <a:pt x="1537" y="651"/>
                      <a:pt x="1537" y="650"/>
                      <a:pt x="1536" y="650"/>
                    </a:cubicBezTo>
                    <a:cubicBezTo>
                      <a:pt x="1535" y="649"/>
                      <a:pt x="1534" y="648"/>
                      <a:pt x="1532" y="648"/>
                    </a:cubicBezTo>
                    <a:cubicBezTo>
                      <a:pt x="1532" y="648"/>
                      <a:pt x="1532" y="648"/>
                      <a:pt x="1532" y="648"/>
                    </a:cubicBezTo>
                    <a:cubicBezTo>
                      <a:pt x="1532" y="647"/>
                      <a:pt x="1531" y="647"/>
                      <a:pt x="1531" y="647"/>
                    </a:cubicBezTo>
                    <a:cubicBezTo>
                      <a:pt x="1531" y="647"/>
                      <a:pt x="1531" y="647"/>
                      <a:pt x="1531" y="647"/>
                    </a:cubicBezTo>
                    <a:cubicBezTo>
                      <a:pt x="1530" y="646"/>
                      <a:pt x="1530" y="646"/>
                      <a:pt x="1530" y="646"/>
                    </a:cubicBezTo>
                    <a:cubicBezTo>
                      <a:pt x="1529" y="646"/>
                      <a:pt x="1529" y="646"/>
                      <a:pt x="1529" y="645"/>
                    </a:cubicBezTo>
                    <a:cubicBezTo>
                      <a:pt x="1529" y="645"/>
                      <a:pt x="1529" y="645"/>
                      <a:pt x="1529" y="645"/>
                    </a:cubicBezTo>
                    <a:cubicBezTo>
                      <a:pt x="1528" y="645"/>
                      <a:pt x="1528" y="645"/>
                      <a:pt x="1528" y="645"/>
                    </a:cubicBezTo>
                    <a:cubicBezTo>
                      <a:pt x="1528" y="645"/>
                      <a:pt x="1528" y="645"/>
                      <a:pt x="1528" y="645"/>
                    </a:cubicBezTo>
                    <a:cubicBezTo>
                      <a:pt x="1527" y="644"/>
                      <a:pt x="1526" y="644"/>
                      <a:pt x="1525" y="643"/>
                    </a:cubicBezTo>
                    <a:cubicBezTo>
                      <a:pt x="1525" y="643"/>
                      <a:pt x="1525" y="643"/>
                      <a:pt x="1525" y="643"/>
                    </a:cubicBezTo>
                    <a:cubicBezTo>
                      <a:pt x="1524" y="643"/>
                      <a:pt x="1524" y="643"/>
                      <a:pt x="1524" y="642"/>
                    </a:cubicBezTo>
                    <a:cubicBezTo>
                      <a:pt x="1524" y="642"/>
                      <a:pt x="1524" y="642"/>
                      <a:pt x="1524" y="642"/>
                    </a:cubicBezTo>
                    <a:cubicBezTo>
                      <a:pt x="1523" y="642"/>
                      <a:pt x="1523" y="642"/>
                      <a:pt x="1522" y="641"/>
                    </a:cubicBezTo>
                    <a:cubicBezTo>
                      <a:pt x="1522" y="641"/>
                      <a:pt x="1522" y="641"/>
                      <a:pt x="1522" y="641"/>
                    </a:cubicBezTo>
                    <a:cubicBezTo>
                      <a:pt x="1522" y="641"/>
                      <a:pt x="1521" y="640"/>
                      <a:pt x="1520" y="640"/>
                    </a:cubicBezTo>
                    <a:cubicBezTo>
                      <a:pt x="1520" y="640"/>
                      <a:pt x="1520" y="640"/>
                      <a:pt x="1520" y="640"/>
                    </a:cubicBezTo>
                    <a:cubicBezTo>
                      <a:pt x="1519" y="639"/>
                      <a:pt x="1518" y="639"/>
                      <a:pt x="1518" y="638"/>
                    </a:cubicBezTo>
                    <a:cubicBezTo>
                      <a:pt x="1517" y="638"/>
                      <a:pt x="1516" y="637"/>
                      <a:pt x="1515" y="636"/>
                    </a:cubicBezTo>
                    <a:cubicBezTo>
                      <a:pt x="1515" y="636"/>
                      <a:pt x="1515" y="636"/>
                      <a:pt x="1515" y="636"/>
                    </a:cubicBezTo>
                    <a:cubicBezTo>
                      <a:pt x="1514" y="636"/>
                      <a:pt x="1513" y="635"/>
                      <a:pt x="1512" y="635"/>
                    </a:cubicBezTo>
                    <a:cubicBezTo>
                      <a:pt x="1512" y="634"/>
                      <a:pt x="1511" y="634"/>
                      <a:pt x="1511" y="634"/>
                    </a:cubicBezTo>
                    <a:cubicBezTo>
                      <a:pt x="1511" y="634"/>
                      <a:pt x="1510" y="633"/>
                      <a:pt x="1509" y="633"/>
                    </a:cubicBezTo>
                    <a:cubicBezTo>
                      <a:pt x="1508" y="632"/>
                      <a:pt x="1507" y="631"/>
                      <a:pt x="1506" y="631"/>
                    </a:cubicBezTo>
                    <a:cubicBezTo>
                      <a:pt x="1506" y="631"/>
                      <a:pt x="1506" y="630"/>
                      <a:pt x="1505" y="630"/>
                    </a:cubicBezTo>
                    <a:cubicBezTo>
                      <a:pt x="1504" y="630"/>
                      <a:pt x="1503" y="629"/>
                      <a:pt x="1502" y="628"/>
                    </a:cubicBezTo>
                    <a:cubicBezTo>
                      <a:pt x="1500" y="626"/>
                      <a:pt x="1497" y="625"/>
                      <a:pt x="1494" y="623"/>
                    </a:cubicBezTo>
                    <a:cubicBezTo>
                      <a:pt x="1494" y="623"/>
                      <a:pt x="1494" y="623"/>
                      <a:pt x="1494" y="623"/>
                    </a:cubicBezTo>
                    <a:cubicBezTo>
                      <a:pt x="1493" y="622"/>
                      <a:pt x="1493" y="622"/>
                      <a:pt x="1492" y="622"/>
                    </a:cubicBezTo>
                    <a:cubicBezTo>
                      <a:pt x="1492" y="622"/>
                      <a:pt x="1492" y="622"/>
                      <a:pt x="1492" y="622"/>
                    </a:cubicBezTo>
                    <a:cubicBezTo>
                      <a:pt x="1492" y="621"/>
                      <a:pt x="1492" y="621"/>
                      <a:pt x="1492" y="621"/>
                    </a:cubicBezTo>
                    <a:cubicBezTo>
                      <a:pt x="1491" y="621"/>
                      <a:pt x="1491" y="621"/>
                      <a:pt x="1491" y="621"/>
                    </a:cubicBezTo>
                    <a:cubicBezTo>
                      <a:pt x="1490" y="620"/>
                      <a:pt x="1489" y="620"/>
                      <a:pt x="1489" y="619"/>
                    </a:cubicBezTo>
                    <a:cubicBezTo>
                      <a:pt x="1488" y="619"/>
                      <a:pt x="1488" y="619"/>
                      <a:pt x="1488" y="619"/>
                    </a:cubicBezTo>
                    <a:cubicBezTo>
                      <a:pt x="1488" y="619"/>
                      <a:pt x="1487" y="618"/>
                      <a:pt x="1487" y="618"/>
                    </a:cubicBezTo>
                    <a:cubicBezTo>
                      <a:pt x="1486" y="617"/>
                      <a:pt x="1484" y="616"/>
                      <a:pt x="1482" y="615"/>
                    </a:cubicBezTo>
                    <a:cubicBezTo>
                      <a:pt x="1482" y="615"/>
                      <a:pt x="1482" y="615"/>
                      <a:pt x="1482" y="615"/>
                    </a:cubicBezTo>
                    <a:cubicBezTo>
                      <a:pt x="1479" y="613"/>
                      <a:pt x="1475" y="610"/>
                      <a:pt x="1471" y="608"/>
                    </a:cubicBezTo>
                    <a:cubicBezTo>
                      <a:pt x="1471" y="608"/>
                      <a:pt x="1471" y="608"/>
                      <a:pt x="1471" y="608"/>
                    </a:cubicBezTo>
                    <a:cubicBezTo>
                      <a:pt x="1471" y="608"/>
                      <a:pt x="1471" y="608"/>
                      <a:pt x="1470" y="607"/>
                    </a:cubicBezTo>
                    <a:cubicBezTo>
                      <a:pt x="1470" y="607"/>
                      <a:pt x="1470" y="607"/>
                      <a:pt x="1470" y="607"/>
                    </a:cubicBezTo>
                    <a:cubicBezTo>
                      <a:pt x="1469" y="607"/>
                      <a:pt x="1469" y="606"/>
                      <a:pt x="1468" y="606"/>
                    </a:cubicBezTo>
                    <a:cubicBezTo>
                      <a:pt x="1468" y="606"/>
                      <a:pt x="1468" y="606"/>
                      <a:pt x="1468" y="606"/>
                    </a:cubicBezTo>
                    <a:cubicBezTo>
                      <a:pt x="1467" y="605"/>
                      <a:pt x="1466" y="605"/>
                      <a:pt x="1465" y="604"/>
                    </a:cubicBezTo>
                    <a:cubicBezTo>
                      <a:pt x="1465" y="604"/>
                      <a:pt x="1465" y="604"/>
                      <a:pt x="1465" y="604"/>
                    </a:cubicBezTo>
                    <a:cubicBezTo>
                      <a:pt x="1465" y="604"/>
                      <a:pt x="1465" y="604"/>
                      <a:pt x="1464" y="604"/>
                    </a:cubicBezTo>
                    <a:cubicBezTo>
                      <a:pt x="1464" y="604"/>
                      <a:pt x="1464" y="604"/>
                      <a:pt x="1464" y="604"/>
                    </a:cubicBezTo>
                    <a:cubicBezTo>
                      <a:pt x="1463" y="603"/>
                      <a:pt x="1462" y="602"/>
                      <a:pt x="1461" y="601"/>
                    </a:cubicBezTo>
                    <a:cubicBezTo>
                      <a:pt x="1461" y="601"/>
                      <a:pt x="1461" y="601"/>
                      <a:pt x="1461" y="601"/>
                    </a:cubicBezTo>
                    <a:cubicBezTo>
                      <a:pt x="1457" y="599"/>
                      <a:pt x="1453" y="596"/>
                      <a:pt x="1449" y="594"/>
                    </a:cubicBezTo>
                    <a:cubicBezTo>
                      <a:pt x="1449" y="593"/>
                      <a:pt x="1449" y="593"/>
                      <a:pt x="1448" y="593"/>
                    </a:cubicBezTo>
                    <a:cubicBezTo>
                      <a:pt x="1446" y="591"/>
                      <a:pt x="1443" y="590"/>
                      <a:pt x="1440" y="588"/>
                    </a:cubicBezTo>
                    <a:cubicBezTo>
                      <a:pt x="1440" y="588"/>
                      <a:pt x="1440" y="587"/>
                      <a:pt x="1439" y="587"/>
                    </a:cubicBezTo>
                    <a:cubicBezTo>
                      <a:pt x="1437" y="586"/>
                      <a:pt x="1435" y="584"/>
                      <a:pt x="1433" y="583"/>
                    </a:cubicBezTo>
                    <a:cubicBezTo>
                      <a:pt x="1433" y="583"/>
                      <a:pt x="1433" y="583"/>
                      <a:pt x="1433" y="583"/>
                    </a:cubicBezTo>
                    <a:cubicBezTo>
                      <a:pt x="1431" y="582"/>
                      <a:pt x="1429" y="581"/>
                      <a:pt x="1428" y="580"/>
                    </a:cubicBezTo>
                    <a:cubicBezTo>
                      <a:pt x="1427" y="579"/>
                      <a:pt x="1427" y="579"/>
                      <a:pt x="1427" y="579"/>
                    </a:cubicBezTo>
                    <a:cubicBezTo>
                      <a:pt x="1427" y="579"/>
                      <a:pt x="1426" y="579"/>
                      <a:pt x="1426" y="578"/>
                    </a:cubicBezTo>
                    <a:cubicBezTo>
                      <a:pt x="1426" y="578"/>
                      <a:pt x="1426" y="578"/>
                      <a:pt x="1425" y="578"/>
                    </a:cubicBezTo>
                    <a:cubicBezTo>
                      <a:pt x="1425" y="578"/>
                      <a:pt x="1425" y="578"/>
                      <a:pt x="1425" y="578"/>
                    </a:cubicBezTo>
                    <a:cubicBezTo>
                      <a:pt x="1425" y="578"/>
                      <a:pt x="1424" y="577"/>
                      <a:pt x="1424" y="577"/>
                    </a:cubicBezTo>
                    <a:cubicBezTo>
                      <a:pt x="1424" y="577"/>
                      <a:pt x="1424" y="577"/>
                      <a:pt x="1424" y="577"/>
                    </a:cubicBezTo>
                    <a:cubicBezTo>
                      <a:pt x="1424" y="577"/>
                      <a:pt x="1424" y="577"/>
                      <a:pt x="1423" y="577"/>
                    </a:cubicBezTo>
                    <a:cubicBezTo>
                      <a:pt x="1421" y="575"/>
                      <a:pt x="1419" y="574"/>
                      <a:pt x="1417" y="573"/>
                    </a:cubicBezTo>
                    <a:cubicBezTo>
                      <a:pt x="1417" y="573"/>
                      <a:pt x="1417" y="573"/>
                      <a:pt x="1417" y="573"/>
                    </a:cubicBezTo>
                    <a:cubicBezTo>
                      <a:pt x="1416" y="572"/>
                      <a:pt x="1414" y="571"/>
                      <a:pt x="1413" y="570"/>
                    </a:cubicBezTo>
                    <a:cubicBezTo>
                      <a:pt x="1413" y="570"/>
                      <a:pt x="1412" y="570"/>
                      <a:pt x="1412" y="569"/>
                    </a:cubicBezTo>
                    <a:cubicBezTo>
                      <a:pt x="1411" y="569"/>
                      <a:pt x="1411" y="568"/>
                      <a:pt x="1410" y="568"/>
                    </a:cubicBezTo>
                    <a:cubicBezTo>
                      <a:pt x="1400" y="561"/>
                      <a:pt x="1389" y="555"/>
                      <a:pt x="1379" y="548"/>
                    </a:cubicBezTo>
                    <a:cubicBezTo>
                      <a:pt x="1379" y="548"/>
                      <a:pt x="1379" y="548"/>
                      <a:pt x="1379" y="548"/>
                    </a:cubicBezTo>
                    <a:cubicBezTo>
                      <a:pt x="1378" y="548"/>
                      <a:pt x="1378" y="547"/>
                      <a:pt x="1377" y="547"/>
                    </a:cubicBezTo>
                    <a:cubicBezTo>
                      <a:pt x="1377" y="547"/>
                      <a:pt x="1377" y="547"/>
                      <a:pt x="1377" y="546"/>
                    </a:cubicBezTo>
                    <a:cubicBezTo>
                      <a:pt x="1376" y="546"/>
                      <a:pt x="1376" y="546"/>
                      <a:pt x="1376" y="546"/>
                    </a:cubicBezTo>
                    <a:cubicBezTo>
                      <a:pt x="1375" y="545"/>
                      <a:pt x="1374" y="545"/>
                      <a:pt x="1374" y="544"/>
                    </a:cubicBezTo>
                    <a:cubicBezTo>
                      <a:pt x="1373" y="544"/>
                      <a:pt x="1373" y="544"/>
                      <a:pt x="1373" y="544"/>
                    </a:cubicBezTo>
                    <a:cubicBezTo>
                      <a:pt x="1373" y="544"/>
                      <a:pt x="1373" y="544"/>
                      <a:pt x="1372" y="544"/>
                    </a:cubicBezTo>
                    <a:cubicBezTo>
                      <a:pt x="1372" y="543"/>
                      <a:pt x="1372" y="543"/>
                      <a:pt x="1371" y="543"/>
                    </a:cubicBezTo>
                    <a:cubicBezTo>
                      <a:pt x="1371" y="543"/>
                      <a:pt x="1371" y="542"/>
                      <a:pt x="1370" y="542"/>
                    </a:cubicBezTo>
                    <a:cubicBezTo>
                      <a:pt x="1370" y="542"/>
                      <a:pt x="1369" y="542"/>
                      <a:pt x="1369" y="541"/>
                    </a:cubicBezTo>
                    <a:cubicBezTo>
                      <a:pt x="1368" y="541"/>
                      <a:pt x="1368" y="541"/>
                      <a:pt x="1368" y="541"/>
                    </a:cubicBezTo>
                    <a:cubicBezTo>
                      <a:pt x="1368" y="540"/>
                      <a:pt x="1367" y="540"/>
                      <a:pt x="1367" y="540"/>
                    </a:cubicBezTo>
                    <a:cubicBezTo>
                      <a:pt x="1367" y="540"/>
                      <a:pt x="1367" y="540"/>
                      <a:pt x="1367" y="540"/>
                    </a:cubicBezTo>
                    <a:cubicBezTo>
                      <a:pt x="1366" y="540"/>
                      <a:pt x="1366" y="540"/>
                      <a:pt x="1366" y="539"/>
                    </a:cubicBezTo>
                    <a:cubicBezTo>
                      <a:pt x="1366" y="539"/>
                      <a:pt x="1366" y="539"/>
                      <a:pt x="1366" y="539"/>
                    </a:cubicBezTo>
                    <a:cubicBezTo>
                      <a:pt x="1366" y="539"/>
                      <a:pt x="1365" y="539"/>
                      <a:pt x="1365" y="539"/>
                    </a:cubicBezTo>
                    <a:cubicBezTo>
                      <a:pt x="1364" y="538"/>
                      <a:pt x="1363" y="538"/>
                      <a:pt x="1362" y="537"/>
                    </a:cubicBezTo>
                    <a:cubicBezTo>
                      <a:pt x="1361" y="536"/>
                      <a:pt x="1361" y="536"/>
                      <a:pt x="1360" y="536"/>
                    </a:cubicBezTo>
                    <a:cubicBezTo>
                      <a:pt x="1360" y="535"/>
                      <a:pt x="1360" y="535"/>
                      <a:pt x="1359" y="535"/>
                    </a:cubicBezTo>
                    <a:cubicBezTo>
                      <a:pt x="1359" y="535"/>
                      <a:pt x="1359" y="535"/>
                      <a:pt x="1359" y="535"/>
                    </a:cubicBezTo>
                    <a:cubicBezTo>
                      <a:pt x="1358" y="534"/>
                      <a:pt x="1357" y="534"/>
                      <a:pt x="1356" y="533"/>
                    </a:cubicBezTo>
                    <a:cubicBezTo>
                      <a:pt x="1356" y="533"/>
                      <a:pt x="1356" y="533"/>
                      <a:pt x="1356" y="533"/>
                    </a:cubicBezTo>
                    <a:cubicBezTo>
                      <a:pt x="1356" y="533"/>
                      <a:pt x="1356" y="533"/>
                      <a:pt x="1355" y="532"/>
                    </a:cubicBezTo>
                    <a:cubicBezTo>
                      <a:pt x="1355" y="532"/>
                      <a:pt x="1355" y="532"/>
                      <a:pt x="1355" y="532"/>
                    </a:cubicBezTo>
                    <a:cubicBezTo>
                      <a:pt x="1354" y="532"/>
                      <a:pt x="1354" y="532"/>
                      <a:pt x="1354" y="532"/>
                    </a:cubicBezTo>
                    <a:cubicBezTo>
                      <a:pt x="1354" y="532"/>
                      <a:pt x="1354" y="532"/>
                      <a:pt x="1354" y="531"/>
                    </a:cubicBezTo>
                    <a:cubicBezTo>
                      <a:pt x="1354" y="531"/>
                      <a:pt x="1353" y="531"/>
                      <a:pt x="1353" y="531"/>
                    </a:cubicBezTo>
                    <a:cubicBezTo>
                      <a:pt x="1353" y="531"/>
                      <a:pt x="1353" y="531"/>
                      <a:pt x="1353" y="531"/>
                    </a:cubicBezTo>
                    <a:cubicBezTo>
                      <a:pt x="1352" y="530"/>
                      <a:pt x="1351" y="530"/>
                      <a:pt x="1350" y="529"/>
                    </a:cubicBezTo>
                    <a:cubicBezTo>
                      <a:pt x="1350" y="529"/>
                      <a:pt x="1350" y="529"/>
                      <a:pt x="1350" y="529"/>
                    </a:cubicBezTo>
                    <a:cubicBezTo>
                      <a:pt x="1348" y="528"/>
                      <a:pt x="1347" y="527"/>
                      <a:pt x="1345" y="526"/>
                    </a:cubicBezTo>
                    <a:cubicBezTo>
                      <a:pt x="1345" y="526"/>
                      <a:pt x="1345" y="525"/>
                      <a:pt x="1344" y="525"/>
                    </a:cubicBezTo>
                    <a:cubicBezTo>
                      <a:pt x="1344" y="525"/>
                      <a:pt x="1343" y="525"/>
                      <a:pt x="1343" y="524"/>
                    </a:cubicBezTo>
                    <a:cubicBezTo>
                      <a:pt x="1342" y="524"/>
                      <a:pt x="1342" y="524"/>
                      <a:pt x="1342" y="524"/>
                    </a:cubicBezTo>
                    <a:cubicBezTo>
                      <a:pt x="1342" y="524"/>
                      <a:pt x="1342" y="524"/>
                      <a:pt x="1341" y="523"/>
                    </a:cubicBezTo>
                    <a:cubicBezTo>
                      <a:pt x="1341" y="523"/>
                      <a:pt x="1341" y="523"/>
                      <a:pt x="1341" y="523"/>
                    </a:cubicBezTo>
                    <a:cubicBezTo>
                      <a:pt x="1339" y="522"/>
                      <a:pt x="1338" y="521"/>
                      <a:pt x="1336" y="520"/>
                    </a:cubicBezTo>
                    <a:cubicBezTo>
                      <a:pt x="1336" y="520"/>
                      <a:pt x="1336" y="520"/>
                      <a:pt x="1336" y="520"/>
                    </a:cubicBezTo>
                    <a:cubicBezTo>
                      <a:pt x="1335" y="519"/>
                      <a:pt x="1335" y="519"/>
                      <a:pt x="1334" y="519"/>
                    </a:cubicBezTo>
                    <a:cubicBezTo>
                      <a:pt x="1332" y="517"/>
                      <a:pt x="1331" y="516"/>
                      <a:pt x="1329" y="515"/>
                    </a:cubicBezTo>
                    <a:cubicBezTo>
                      <a:pt x="1329" y="515"/>
                      <a:pt x="1328" y="515"/>
                      <a:pt x="1328" y="515"/>
                    </a:cubicBezTo>
                    <a:cubicBezTo>
                      <a:pt x="1328" y="514"/>
                      <a:pt x="1327" y="514"/>
                      <a:pt x="1327" y="514"/>
                    </a:cubicBezTo>
                    <a:cubicBezTo>
                      <a:pt x="1327" y="514"/>
                      <a:pt x="1326" y="513"/>
                      <a:pt x="1326" y="513"/>
                    </a:cubicBezTo>
                    <a:cubicBezTo>
                      <a:pt x="1325" y="513"/>
                      <a:pt x="1325" y="513"/>
                      <a:pt x="1325" y="513"/>
                    </a:cubicBezTo>
                    <a:cubicBezTo>
                      <a:pt x="1325" y="513"/>
                      <a:pt x="1325" y="513"/>
                      <a:pt x="1324" y="512"/>
                    </a:cubicBezTo>
                    <a:cubicBezTo>
                      <a:pt x="1324" y="512"/>
                      <a:pt x="1324" y="512"/>
                      <a:pt x="1324" y="512"/>
                    </a:cubicBezTo>
                    <a:cubicBezTo>
                      <a:pt x="1324" y="512"/>
                      <a:pt x="1324" y="512"/>
                      <a:pt x="1324" y="512"/>
                    </a:cubicBezTo>
                    <a:cubicBezTo>
                      <a:pt x="1322" y="511"/>
                      <a:pt x="1320" y="510"/>
                      <a:pt x="1318" y="508"/>
                    </a:cubicBezTo>
                    <a:cubicBezTo>
                      <a:pt x="1318" y="508"/>
                      <a:pt x="1318" y="508"/>
                      <a:pt x="1318" y="508"/>
                    </a:cubicBezTo>
                    <a:cubicBezTo>
                      <a:pt x="1315" y="506"/>
                      <a:pt x="1311" y="504"/>
                      <a:pt x="1307" y="501"/>
                    </a:cubicBezTo>
                    <a:cubicBezTo>
                      <a:pt x="1307" y="501"/>
                      <a:pt x="1307" y="501"/>
                      <a:pt x="1307" y="501"/>
                    </a:cubicBezTo>
                    <a:cubicBezTo>
                      <a:pt x="1302" y="498"/>
                      <a:pt x="1297" y="494"/>
                      <a:pt x="1292" y="491"/>
                    </a:cubicBezTo>
                    <a:cubicBezTo>
                      <a:pt x="1292" y="491"/>
                      <a:pt x="1292" y="491"/>
                      <a:pt x="1292" y="491"/>
                    </a:cubicBezTo>
                    <a:cubicBezTo>
                      <a:pt x="1288" y="489"/>
                      <a:pt x="1285" y="486"/>
                      <a:pt x="1281" y="484"/>
                    </a:cubicBezTo>
                    <a:cubicBezTo>
                      <a:pt x="1281" y="484"/>
                      <a:pt x="1281" y="484"/>
                      <a:pt x="1281" y="484"/>
                    </a:cubicBezTo>
                    <a:cubicBezTo>
                      <a:pt x="1280" y="484"/>
                      <a:pt x="1280" y="483"/>
                      <a:pt x="1279" y="483"/>
                    </a:cubicBezTo>
                    <a:cubicBezTo>
                      <a:pt x="1279" y="483"/>
                      <a:pt x="1279" y="483"/>
                      <a:pt x="1279" y="483"/>
                    </a:cubicBezTo>
                    <a:cubicBezTo>
                      <a:pt x="1278" y="482"/>
                      <a:pt x="1277" y="482"/>
                      <a:pt x="1277" y="481"/>
                    </a:cubicBezTo>
                    <a:cubicBezTo>
                      <a:pt x="1277" y="481"/>
                      <a:pt x="1276" y="481"/>
                      <a:pt x="1276" y="481"/>
                    </a:cubicBezTo>
                    <a:cubicBezTo>
                      <a:pt x="1276" y="481"/>
                      <a:pt x="1276" y="481"/>
                      <a:pt x="1276" y="481"/>
                    </a:cubicBezTo>
                    <a:cubicBezTo>
                      <a:pt x="1274" y="479"/>
                      <a:pt x="1273" y="479"/>
                      <a:pt x="1271" y="478"/>
                    </a:cubicBezTo>
                    <a:cubicBezTo>
                      <a:pt x="1271" y="477"/>
                      <a:pt x="1270" y="477"/>
                      <a:pt x="1270" y="477"/>
                    </a:cubicBezTo>
                    <a:cubicBezTo>
                      <a:pt x="1270" y="477"/>
                      <a:pt x="1269" y="477"/>
                      <a:pt x="1269" y="476"/>
                    </a:cubicBezTo>
                    <a:cubicBezTo>
                      <a:pt x="1269" y="476"/>
                      <a:pt x="1269" y="476"/>
                      <a:pt x="1269" y="476"/>
                    </a:cubicBezTo>
                    <a:cubicBezTo>
                      <a:pt x="1267" y="475"/>
                      <a:pt x="1266" y="474"/>
                      <a:pt x="1264" y="473"/>
                    </a:cubicBezTo>
                    <a:cubicBezTo>
                      <a:pt x="1264" y="473"/>
                      <a:pt x="1264" y="473"/>
                      <a:pt x="1264" y="473"/>
                    </a:cubicBezTo>
                    <a:cubicBezTo>
                      <a:pt x="1263" y="473"/>
                      <a:pt x="1263" y="472"/>
                      <a:pt x="1262" y="472"/>
                    </a:cubicBezTo>
                    <a:cubicBezTo>
                      <a:pt x="1262" y="472"/>
                      <a:pt x="1262" y="472"/>
                      <a:pt x="1262" y="471"/>
                    </a:cubicBezTo>
                    <a:cubicBezTo>
                      <a:pt x="1261" y="471"/>
                      <a:pt x="1261" y="471"/>
                      <a:pt x="1260" y="471"/>
                    </a:cubicBezTo>
                    <a:cubicBezTo>
                      <a:pt x="1260" y="470"/>
                      <a:pt x="1260" y="470"/>
                      <a:pt x="1260" y="470"/>
                    </a:cubicBezTo>
                    <a:cubicBezTo>
                      <a:pt x="1260" y="470"/>
                      <a:pt x="1259" y="470"/>
                      <a:pt x="1259" y="470"/>
                    </a:cubicBezTo>
                    <a:cubicBezTo>
                      <a:pt x="1259" y="470"/>
                      <a:pt x="1259" y="470"/>
                      <a:pt x="1259" y="470"/>
                    </a:cubicBezTo>
                    <a:cubicBezTo>
                      <a:pt x="1258" y="469"/>
                      <a:pt x="1257" y="469"/>
                      <a:pt x="1257" y="468"/>
                    </a:cubicBezTo>
                    <a:cubicBezTo>
                      <a:pt x="1256" y="468"/>
                      <a:pt x="1256" y="468"/>
                      <a:pt x="1255" y="467"/>
                    </a:cubicBezTo>
                    <a:cubicBezTo>
                      <a:pt x="1255" y="467"/>
                      <a:pt x="1254" y="467"/>
                      <a:pt x="1254" y="466"/>
                    </a:cubicBezTo>
                    <a:cubicBezTo>
                      <a:pt x="1252" y="465"/>
                      <a:pt x="1251" y="464"/>
                      <a:pt x="1249" y="463"/>
                    </a:cubicBezTo>
                    <a:cubicBezTo>
                      <a:pt x="1249" y="463"/>
                      <a:pt x="1248" y="463"/>
                      <a:pt x="1248" y="463"/>
                    </a:cubicBezTo>
                    <a:cubicBezTo>
                      <a:pt x="1248" y="462"/>
                      <a:pt x="1247" y="462"/>
                      <a:pt x="1247" y="462"/>
                    </a:cubicBezTo>
                    <a:cubicBezTo>
                      <a:pt x="1245" y="461"/>
                      <a:pt x="1243" y="460"/>
                      <a:pt x="1242" y="458"/>
                    </a:cubicBezTo>
                    <a:cubicBezTo>
                      <a:pt x="1241" y="458"/>
                      <a:pt x="1240" y="458"/>
                      <a:pt x="1240" y="457"/>
                    </a:cubicBezTo>
                    <a:cubicBezTo>
                      <a:pt x="1240" y="457"/>
                      <a:pt x="1239" y="457"/>
                      <a:pt x="1239" y="457"/>
                    </a:cubicBezTo>
                    <a:cubicBezTo>
                      <a:pt x="1238" y="456"/>
                      <a:pt x="1237" y="455"/>
                      <a:pt x="1236" y="455"/>
                    </a:cubicBezTo>
                    <a:cubicBezTo>
                      <a:pt x="1236" y="455"/>
                      <a:pt x="1236" y="455"/>
                      <a:pt x="1236" y="455"/>
                    </a:cubicBezTo>
                    <a:cubicBezTo>
                      <a:pt x="1235" y="454"/>
                      <a:pt x="1235" y="454"/>
                      <a:pt x="1235" y="454"/>
                    </a:cubicBezTo>
                    <a:cubicBezTo>
                      <a:pt x="1234" y="453"/>
                      <a:pt x="1233" y="453"/>
                      <a:pt x="1232" y="452"/>
                    </a:cubicBezTo>
                    <a:cubicBezTo>
                      <a:pt x="1232" y="452"/>
                      <a:pt x="1232" y="452"/>
                      <a:pt x="1232" y="452"/>
                    </a:cubicBezTo>
                    <a:cubicBezTo>
                      <a:pt x="1231" y="452"/>
                      <a:pt x="1231" y="452"/>
                      <a:pt x="1231" y="451"/>
                    </a:cubicBezTo>
                    <a:cubicBezTo>
                      <a:pt x="1230" y="451"/>
                      <a:pt x="1229" y="450"/>
                      <a:pt x="1228" y="449"/>
                    </a:cubicBezTo>
                    <a:cubicBezTo>
                      <a:pt x="1228" y="449"/>
                      <a:pt x="1227" y="449"/>
                      <a:pt x="1227" y="449"/>
                    </a:cubicBezTo>
                    <a:cubicBezTo>
                      <a:pt x="1227" y="449"/>
                      <a:pt x="1227" y="449"/>
                      <a:pt x="1227" y="449"/>
                    </a:cubicBezTo>
                    <a:cubicBezTo>
                      <a:pt x="1227" y="449"/>
                      <a:pt x="1227" y="449"/>
                      <a:pt x="1227" y="449"/>
                    </a:cubicBezTo>
                    <a:cubicBezTo>
                      <a:pt x="1227" y="449"/>
                      <a:pt x="1226" y="448"/>
                      <a:pt x="1226" y="448"/>
                    </a:cubicBezTo>
                    <a:cubicBezTo>
                      <a:pt x="1224" y="447"/>
                      <a:pt x="1222" y="446"/>
                      <a:pt x="1220" y="444"/>
                    </a:cubicBezTo>
                    <a:cubicBezTo>
                      <a:pt x="1220" y="444"/>
                      <a:pt x="1220" y="444"/>
                      <a:pt x="1219" y="444"/>
                    </a:cubicBezTo>
                    <a:cubicBezTo>
                      <a:pt x="1219" y="444"/>
                      <a:pt x="1219" y="444"/>
                      <a:pt x="1219" y="444"/>
                    </a:cubicBezTo>
                    <a:cubicBezTo>
                      <a:pt x="1219" y="443"/>
                      <a:pt x="1219" y="443"/>
                      <a:pt x="1218" y="443"/>
                    </a:cubicBezTo>
                    <a:cubicBezTo>
                      <a:pt x="1218" y="443"/>
                      <a:pt x="1218" y="443"/>
                      <a:pt x="1218" y="443"/>
                    </a:cubicBezTo>
                    <a:cubicBezTo>
                      <a:pt x="1217" y="443"/>
                      <a:pt x="1217" y="443"/>
                      <a:pt x="1217" y="442"/>
                    </a:cubicBezTo>
                    <a:cubicBezTo>
                      <a:pt x="1214" y="440"/>
                      <a:pt x="1211" y="438"/>
                      <a:pt x="1208" y="436"/>
                    </a:cubicBezTo>
                    <a:cubicBezTo>
                      <a:pt x="1208" y="436"/>
                      <a:pt x="1207" y="436"/>
                      <a:pt x="1207" y="436"/>
                    </a:cubicBezTo>
                    <a:cubicBezTo>
                      <a:pt x="1207" y="436"/>
                      <a:pt x="1207" y="436"/>
                      <a:pt x="1207" y="436"/>
                    </a:cubicBezTo>
                    <a:cubicBezTo>
                      <a:pt x="1206" y="435"/>
                      <a:pt x="1205" y="435"/>
                      <a:pt x="1205" y="434"/>
                    </a:cubicBezTo>
                    <a:cubicBezTo>
                      <a:pt x="1203" y="433"/>
                      <a:pt x="1200" y="432"/>
                      <a:pt x="1198" y="430"/>
                    </a:cubicBezTo>
                    <a:cubicBezTo>
                      <a:pt x="1198" y="430"/>
                      <a:pt x="1198" y="430"/>
                      <a:pt x="1198" y="430"/>
                    </a:cubicBezTo>
                    <a:cubicBezTo>
                      <a:pt x="1197" y="429"/>
                      <a:pt x="1195" y="428"/>
                      <a:pt x="1193" y="427"/>
                    </a:cubicBezTo>
                    <a:cubicBezTo>
                      <a:pt x="1192" y="426"/>
                      <a:pt x="1190" y="425"/>
                      <a:pt x="1189" y="424"/>
                    </a:cubicBezTo>
                    <a:cubicBezTo>
                      <a:pt x="1189" y="424"/>
                      <a:pt x="1189" y="424"/>
                      <a:pt x="1189" y="424"/>
                    </a:cubicBezTo>
                    <a:cubicBezTo>
                      <a:pt x="1189" y="424"/>
                      <a:pt x="1188" y="423"/>
                      <a:pt x="1187" y="423"/>
                    </a:cubicBezTo>
                    <a:cubicBezTo>
                      <a:pt x="1187" y="423"/>
                      <a:pt x="1187" y="423"/>
                      <a:pt x="1186" y="422"/>
                    </a:cubicBezTo>
                    <a:cubicBezTo>
                      <a:pt x="1185" y="422"/>
                      <a:pt x="1185" y="421"/>
                      <a:pt x="1184" y="421"/>
                    </a:cubicBezTo>
                    <a:cubicBezTo>
                      <a:pt x="1184" y="421"/>
                      <a:pt x="1183" y="420"/>
                      <a:pt x="1183" y="420"/>
                    </a:cubicBezTo>
                    <a:cubicBezTo>
                      <a:pt x="1183" y="420"/>
                      <a:pt x="1183" y="420"/>
                      <a:pt x="1182" y="420"/>
                    </a:cubicBezTo>
                    <a:cubicBezTo>
                      <a:pt x="1182" y="419"/>
                      <a:pt x="1181" y="419"/>
                      <a:pt x="1181" y="419"/>
                    </a:cubicBezTo>
                    <a:cubicBezTo>
                      <a:pt x="1181" y="419"/>
                      <a:pt x="1180" y="419"/>
                      <a:pt x="1180" y="419"/>
                    </a:cubicBezTo>
                    <a:cubicBezTo>
                      <a:pt x="1180" y="418"/>
                      <a:pt x="1179" y="418"/>
                      <a:pt x="1178" y="417"/>
                    </a:cubicBezTo>
                    <a:cubicBezTo>
                      <a:pt x="1178" y="417"/>
                      <a:pt x="1178" y="417"/>
                      <a:pt x="1177" y="416"/>
                    </a:cubicBezTo>
                    <a:cubicBezTo>
                      <a:pt x="1177" y="416"/>
                      <a:pt x="1177" y="416"/>
                      <a:pt x="1177" y="416"/>
                    </a:cubicBezTo>
                    <a:cubicBezTo>
                      <a:pt x="1176" y="416"/>
                      <a:pt x="1175" y="415"/>
                      <a:pt x="1174" y="415"/>
                    </a:cubicBezTo>
                    <a:cubicBezTo>
                      <a:pt x="1174" y="415"/>
                      <a:pt x="1174" y="415"/>
                      <a:pt x="1174" y="415"/>
                    </a:cubicBezTo>
                    <a:cubicBezTo>
                      <a:pt x="1174" y="414"/>
                      <a:pt x="1173" y="414"/>
                      <a:pt x="1172" y="413"/>
                    </a:cubicBezTo>
                    <a:cubicBezTo>
                      <a:pt x="1172" y="413"/>
                      <a:pt x="1171" y="413"/>
                      <a:pt x="1171" y="412"/>
                    </a:cubicBezTo>
                    <a:cubicBezTo>
                      <a:pt x="1170" y="412"/>
                      <a:pt x="1170" y="412"/>
                      <a:pt x="1169" y="411"/>
                    </a:cubicBezTo>
                    <a:cubicBezTo>
                      <a:pt x="1169" y="411"/>
                      <a:pt x="1169" y="411"/>
                      <a:pt x="1169" y="411"/>
                    </a:cubicBezTo>
                    <a:cubicBezTo>
                      <a:pt x="1168" y="411"/>
                      <a:pt x="1168" y="410"/>
                      <a:pt x="1167" y="410"/>
                    </a:cubicBezTo>
                    <a:cubicBezTo>
                      <a:pt x="1167" y="410"/>
                      <a:pt x="1167" y="410"/>
                      <a:pt x="1166" y="409"/>
                    </a:cubicBezTo>
                    <a:cubicBezTo>
                      <a:pt x="1166" y="409"/>
                      <a:pt x="1166" y="409"/>
                      <a:pt x="1166" y="409"/>
                    </a:cubicBezTo>
                    <a:cubicBezTo>
                      <a:pt x="1165" y="408"/>
                      <a:pt x="1163" y="407"/>
                      <a:pt x="1162" y="407"/>
                    </a:cubicBezTo>
                    <a:cubicBezTo>
                      <a:pt x="1162" y="407"/>
                      <a:pt x="1162" y="407"/>
                      <a:pt x="1162" y="407"/>
                    </a:cubicBezTo>
                    <a:cubicBezTo>
                      <a:pt x="1162" y="406"/>
                      <a:pt x="1161" y="406"/>
                      <a:pt x="1161" y="406"/>
                    </a:cubicBezTo>
                    <a:cubicBezTo>
                      <a:pt x="1161" y="406"/>
                      <a:pt x="1161" y="406"/>
                      <a:pt x="1161" y="406"/>
                    </a:cubicBezTo>
                    <a:cubicBezTo>
                      <a:pt x="1161" y="406"/>
                      <a:pt x="1161" y="406"/>
                      <a:pt x="1160" y="406"/>
                    </a:cubicBezTo>
                    <a:cubicBezTo>
                      <a:pt x="1160" y="405"/>
                      <a:pt x="1160" y="405"/>
                      <a:pt x="1160" y="405"/>
                    </a:cubicBezTo>
                    <a:cubicBezTo>
                      <a:pt x="1159" y="405"/>
                      <a:pt x="1159" y="405"/>
                      <a:pt x="1159" y="404"/>
                    </a:cubicBezTo>
                    <a:cubicBezTo>
                      <a:pt x="1158" y="404"/>
                      <a:pt x="1158" y="404"/>
                      <a:pt x="1157" y="403"/>
                    </a:cubicBezTo>
                    <a:cubicBezTo>
                      <a:pt x="1156" y="403"/>
                      <a:pt x="1156" y="403"/>
                      <a:pt x="1155" y="402"/>
                    </a:cubicBezTo>
                    <a:cubicBezTo>
                      <a:pt x="1155" y="402"/>
                      <a:pt x="1154" y="401"/>
                      <a:pt x="1153" y="401"/>
                    </a:cubicBezTo>
                    <a:cubicBezTo>
                      <a:pt x="1153" y="401"/>
                      <a:pt x="1153" y="401"/>
                      <a:pt x="1153" y="401"/>
                    </a:cubicBezTo>
                    <a:cubicBezTo>
                      <a:pt x="1153" y="401"/>
                      <a:pt x="1152" y="400"/>
                      <a:pt x="1152" y="400"/>
                    </a:cubicBezTo>
                    <a:cubicBezTo>
                      <a:pt x="1151" y="399"/>
                      <a:pt x="1150" y="399"/>
                      <a:pt x="1150" y="398"/>
                    </a:cubicBezTo>
                    <a:cubicBezTo>
                      <a:pt x="1149" y="398"/>
                      <a:pt x="1148" y="397"/>
                      <a:pt x="1147" y="397"/>
                    </a:cubicBezTo>
                    <a:cubicBezTo>
                      <a:pt x="1146" y="396"/>
                      <a:pt x="1146" y="396"/>
                      <a:pt x="1145" y="396"/>
                    </a:cubicBezTo>
                    <a:cubicBezTo>
                      <a:pt x="1145" y="396"/>
                      <a:pt x="1145" y="396"/>
                      <a:pt x="1145" y="396"/>
                    </a:cubicBezTo>
                    <a:cubicBezTo>
                      <a:pt x="1144" y="395"/>
                      <a:pt x="1143" y="394"/>
                      <a:pt x="1143" y="394"/>
                    </a:cubicBezTo>
                    <a:cubicBezTo>
                      <a:pt x="1142" y="394"/>
                      <a:pt x="1142" y="394"/>
                      <a:pt x="1142" y="394"/>
                    </a:cubicBezTo>
                    <a:cubicBezTo>
                      <a:pt x="1142" y="394"/>
                      <a:pt x="1142" y="393"/>
                      <a:pt x="1142" y="393"/>
                    </a:cubicBezTo>
                    <a:cubicBezTo>
                      <a:pt x="1141" y="393"/>
                      <a:pt x="1141" y="393"/>
                      <a:pt x="1141" y="393"/>
                    </a:cubicBezTo>
                    <a:cubicBezTo>
                      <a:pt x="1140" y="392"/>
                      <a:pt x="1140" y="392"/>
                      <a:pt x="1139" y="392"/>
                    </a:cubicBezTo>
                    <a:cubicBezTo>
                      <a:pt x="1139" y="392"/>
                      <a:pt x="1139" y="391"/>
                      <a:pt x="1138" y="391"/>
                    </a:cubicBezTo>
                    <a:cubicBezTo>
                      <a:pt x="1138" y="391"/>
                      <a:pt x="1138" y="391"/>
                      <a:pt x="1138" y="391"/>
                    </a:cubicBezTo>
                    <a:cubicBezTo>
                      <a:pt x="1138" y="391"/>
                      <a:pt x="1138" y="391"/>
                      <a:pt x="1138" y="391"/>
                    </a:cubicBezTo>
                    <a:cubicBezTo>
                      <a:pt x="1137" y="390"/>
                      <a:pt x="1137" y="390"/>
                      <a:pt x="1137" y="390"/>
                    </a:cubicBezTo>
                    <a:cubicBezTo>
                      <a:pt x="1136" y="390"/>
                      <a:pt x="1136" y="389"/>
                      <a:pt x="1135" y="389"/>
                    </a:cubicBezTo>
                    <a:cubicBezTo>
                      <a:pt x="1135" y="389"/>
                      <a:pt x="1135" y="389"/>
                      <a:pt x="1134" y="389"/>
                    </a:cubicBezTo>
                    <a:cubicBezTo>
                      <a:pt x="1134" y="389"/>
                      <a:pt x="1134" y="389"/>
                      <a:pt x="1134" y="389"/>
                    </a:cubicBezTo>
                    <a:cubicBezTo>
                      <a:pt x="1134" y="388"/>
                      <a:pt x="1134" y="388"/>
                      <a:pt x="1134" y="388"/>
                    </a:cubicBezTo>
                    <a:cubicBezTo>
                      <a:pt x="1134" y="388"/>
                      <a:pt x="1133" y="388"/>
                      <a:pt x="1133" y="388"/>
                    </a:cubicBezTo>
                    <a:cubicBezTo>
                      <a:pt x="1132" y="387"/>
                      <a:pt x="1132" y="387"/>
                      <a:pt x="1131" y="386"/>
                    </a:cubicBezTo>
                    <a:cubicBezTo>
                      <a:pt x="1131" y="386"/>
                      <a:pt x="1131" y="386"/>
                      <a:pt x="1131" y="386"/>
                    </a:cubicBezTo>
                    <a:cubicBezTo>
                      <a:pt x="1130" y="386"/>
                      <a:pt x="1130" y="386"/>
                      <a:pt x="1129" y="385"/>
                    </a:cubicBezTo>
                    <a:cubicBezTo>
                      <a:pt x="1129" y="385"/>
                      <a:pt x="1129" y="385"/>
                      <a:pt x="1128" y="385"/>
                    </a:cubicBezTo>
                    <a:cubicBezTo>
                      <a:pt x="1128" y="385"/>
                      <a:pt x="1128" y="384"/>
                      <a:pt x="1128" y="384"/>
                    </a:cubicBezTo>
                    <a:cubicBezTo>
                      <a:pt x="1128" y="384"/>
                      <a:pt x="1127" y="384"/>
                      <a:pt x="1127" y="384"/>
                    </a:cubicBezTo>
                    <a:cubicBezTo>
                      <a:pt x="1127" y="384"/>
                      <a:pt x="1126" y="383"/>
                      <a:pt x="1125" y="383"/>
                    </a:cubicBezTo>
                    <a:cubicBezTo>
                      <a:pt x="1125" y="383"/>
                      <a:pt x="1125" y="383"/>
                      <a:pt x="1125" y="383"/>
                    </a:cubicBezTo>
                    <a:cubicBezTo>
                      <a:pt x="1125" y="382"/>
                      <a:pt x="1124" y="382"/>
                      <a:pt x="1123" y="381"/>
                    </a:cubicBezTo>
                    <a:cubicBezTo>
                      <a:pt x="1123" y="381"/>
                      <a:pt x="1123" y="381"/>
                      <a:pt x="1122" y="381"/>
                    </a:cubicBezTo>
                    <a:cubicBezTo>
                      <a:pt x="1122" y="381"/>
                      <a:pt x="1122" y="381"/>
                      <a:pt x="1122" y="381"/>
                    </a:cubicBezTo>
                    <a:cubicBezTo>
                      <a:pt x="1122" y="381"/>
                      <a:pt x="1122" y="380"/>
                      <a:pt x="1122" y="380"/>
                    </a:cubicBezTo>
                    <a:cubicBezTo>
                      <a:pt x="1121" y="380"/>
                      <a:pt x="1121" y="380"/>
                      <a:pt x="1121" y="380"/>
                    </a:cubicBezTo>
                    <a:cubicBezTo>
                      <a:pt x="1120" y="379"/>
                      <a:pt x="1118" y="378"/>
                      <a:pt x="1117" y="377"/>
                    </a:cubicBezTo>
                    <a:cubicBezTo>
                      <a:pt x="1117" y="377"/>
                      <a:pt x="1117" y="377"/>
                      <a:pt x="1117" y="377"/>
                    </a:cubicBezTo>
                    <a:cubicBezTo>
                      <a:pt x="1116" y="377"/>
                      <a:pt x="1116" y="377"/>
                      <a:pt x="1116" y="377"/>
                    </a:cubicBezTo>
                    <a:cubicBezTo>
                      <a:pt x="1116" y="376"/>
                      <a:pt x="1116" y="376"/>
                      <a:pt x="1116" y="376"/>
                    </a:cubicBezTo>
                    <a:cubicBezTo>
                      <a:pt x="1112" y="374"/>
                      <a:pt x="1109" y="372"/>
                      <a:pt x="1106" y="370"/>
                    </a:cubicBezTo>
                    <a:cubicBezTo>
                      <a:pt x="1106" y="370"/>
                      <a:pt x="1105" y="370"/>
                      <a:pt x="1105" y="370"/>
                    </a:cubicBezTo>
                    <a:cubicBezTo>
                      <a:pt x="1105" y="369"/>
                      <a:pt x="1104" y="369"/>
                      <a:pt x="1104" y="369"/>
                    </a:cubicBezTo>
                    <a:cubicBezTo>
                      <a:pt x="1103" y="368"/>
                      <a:pt x="1103" y="368"/>
                      <a:pt x="1102" y="368"/>
                    </a:cubicBezTo>
                    <a:cubicBezTo>
                      <a:pt x="1102" y="367"/>
                      <a:pt x="1102" y="367"/>
                      <a:pt x="1102" y="367"/>
                    </a:cubicBezTo>
                    <a:cubicBezTo>
                      <a:pt x="1101" y="367"/>
                      <a:pt x="1101" y="367"/>
                      <a:pt x="1100" y="366"/>
                    </a:cubicBezTo>
                    <a:cubicBezTo>
                      <a:pt x="1100" y="366"/>
                      <a:pt x="1100" y="366"/>
                      <a:pt x="1099" y="366"/>
                    </a:cubicBezTo>
                    <a:cubicBezTo>
                      <a:pt x="1099" y="366"/>
                      <a:pt x="1099" y="365"/>
                      <a:pt x="1098" y="365"/>
                    </a:cubicBezTo>
                    <a:cubicBezTo>
                      <a:pt x="1098" y="365"/>
                      <a:pt x="1098" y="365"/>
                      <a:pt x="1097" y="365"/>
                    </a:cubicBezTo>
                    <a:cubicBezTo>
                      <a:pt x="1097" y="364"/>
                      <a:pt x="1097" y="364"/>
                      <a:pt x="1097" y="364"/>
                    </a:cubicBezTo>
                    <a:cubicBezTo>
                      <a:pt x="1096" y="364"/>
                      <a:pt x="1096" y="363"/>
                      <a:pt x="1095" y="363"/>
                    </a:cubicBezTo>
                    <a:cubicBezTo>
                      <a:pt x="1095" y="363"/>
                      <a:pt x="1095" y="363"/>
                      <a:pt x="1095" y="363"/>
                    </a:cubicBezTo>
                    <a:cubicBezTo>
                      <a:pt x="1094" y="362"/>
                      <a:pt x="1093" y="362"/>
                      <a:pt x="1093" y="361"/>
                    </a:cubicBezTo>
                    <a:cubicBezTo>
                      <a:pt x="1092" y="361"/>
                      <a:pt x="1091" y="361"/>
                      <a:pt x="1091" y="360"/>
                    </a:cubicBezTo>
                    <a:cubicBezTo>
                      <a:pt x="1091" y="360"/>
                      <a:pt x="1091" y="360"/>
                      <a:pt x="1091" y="360"/>
                    </a:cubicBezTo>
                    <a:cubicBezTo>
                      <a:pt x="1090" y="360"/>
                      <a:pt x="1089" y="359"/>
                      <a:pt x="1088" y="358"/>
                    </a:cubicBezTo>
                    <a:cubicBezTo>
                      <a:pt x="1088" y="358"/>
                      <a:pt x="1088" y="358"/>
                      <a:pt x="1088" y="358"/>
                    </a:cubicBezTo>
                    <a:cubicBezTo>
                      <a:pt x="1085" y="356"/>
                      <a:pt x="1082" y="354"/>
                      <a:pt x="1079" y="352"/>
                    </a:cubicBezTo>
                    <a:cubicBezTo>
                      <a:pt x="1078" y="352"/>
                      <a:pt x="1078" y="352"/>
                      <a:pt x="1078" y="352"/>
                    </a:cubicBezTo>
                    <a:cubicBezTo>
                      <a:pt x="1077" y="351"/>
                      <a:pt x="1076" y="350"/>
                      <a:pt x="1074" y="349"/>
                    </a:cubicBezTo>
                    <a:cubicBezTo>
                      <a:pt x="1074" y="349"/>
                      <a:pt x="1074" y="349"/>
                      <a:pt x="1073" y="349"/>
                    </a:cubicBezTo>
                    <a:cubicBezTo>
                      <a:pt x="1073" y="349"/>
                      <a:pt x="1073" y="349"/>
                      <a:pt x="1073" y="349"/>
                    </a:cubicBezTo>
                    <a:cubicBezTo>
                      <a:pt x="1071" y="348"/>
                      <a:pt x="1070" y="347"/>
                      <a:pt x="1068" y="346"/>
                    </a:cubicBezTo>
                    <a:cubicBezTo>
                      <a:pt x="1068" y="346"/>
                      <a:pt x="1068" y="346"/>
                      <a:pt x="1068" y="346"/>
                    </a:cubicBezTo>
                    <a:cubicBezTo>
                      <a:pt x="1065" y="343"/>
                      <a:pt x="1062" y="341"/>
                      <a:pt x="1059" y="339"/>
                    </a:cubicBezTo>
                    <a:cubicBezTo>
                      <a:pt x="1058" y="339"/>
                      <a:pt x="1058" y="339"/>
                      <a:pt x="1058" y="339"/>
                    </a:cubicBezTo>
                    <a:cubicBezTo>
                      <a:pt x="1057" y="338"/>
                      <a:pt x="1056" y="337"/>
                      <a:pt x="1054" y="336"/>
                    </a:cubicBezTo>
                    <a:cubicBezTo>
                      <a:pt x="1053" y="336"/>
                      <a:pt x="1052" y="335"/>
                      <a:pt x="1051" y="335"/>
                    </a:cubicBezTo>
                    <a:cubicBezTo>
                      <a:pt x="1051" y="334"/>
                      <a:pt x="1051" y="334"/>
                      <a:pt x="1051" y="334"/>
                    </a:cubicBezTo>
                    <a:cubicBezTo>
                      <a:pt x="1050" y="334"/>
                      <a:pt x="1050" y="334"/>
                      <a:pt x="1050" y="333"/>
                    </a:cubicBezTo>
                    <a:cubicBezTo>
                      <a:pt x="1049" y="333"/>
                      <a:pt x="1049" y="333"/>
                      <a:pt x="1048" y="332"/>
                    </a:cubicBezTo>
                    <a:cubicBezTo>
                      <a:pt x="1048" y="332"/>
                      <a:pt x="1048" y="332"/>
                      <a:pt x="1048" y="332"/>
                    </a:cubicBezTo>
                    <a:cubicBezTo>
                      <a:pt x="1048" y="332"/>
                      <a:pt x="1048" y="332"/>
                      <a:pt x="1047" y="332"/>
                    </a:cubicBezTo>
                    <a:cubicBezTo>
                      <a:pt x="1040" y="327"/>
                      <a:pt x="1032" y="322"/>
                      <a:pt x="1025" y="317"/>
                    </a:cubicBezTo>
                    <a:cubicBezTo>
                      <a:pt x="1020" y="314"/>
                      <a:pt x="1015" y="311"/>
                      <a:pt x="1010" y="308"/>
                    </a:cubicBezTo>
                    <a:cubicBezTo>
                      <a:pt x="1010" y="308"/>
                      <a:pt x="1010" y="307"/>
                      <a:pt x="1010" y="307"/>
                    </a:cubicBezTo>
                    <a:cubicBezTo>
                      <a:pt x="1007" y="306"/>
                      <a:pt x="1005" y="304"/>
                      <a:pt x="1002" y="303"/>
                    </a:cubicBezTo>
                    <a:cubicBezTo>
                      <a:pt x="998" y="300"/>
                      <a:pt x="995" y="298"/>
                      <a:pt x="991" y="295"/>
                    </a:cubicBezTo>
                    <a:cubicBezTo>
                      <a:pt x="991" y="295"/>
                      <a:pt x="991" y="295"/>
                      <a:pt x="991" y="295"/>
                    </a:cubicBezTo>
                    <a:cubicBezTo>
                      <a:pt x="988" y="293"/>
                      <a:pt x="985" y="291"/>
                      <a:pt x="982" y="289"/>
                    </a:cubicBezTo>
                    <a:cubicBezTo>
                      <a:pt x="982" y="289"/>
                      <a:pt x="982" y="289"/>
                      <a:pt x="982" y="289"/>
                    </a:cubicBezTo>
                    <a:cubicBezTo>
                      <a:pt x="981" y="289"/>
                      <a:pt x="980" y="288"/>
                      <a:pt x="979" y="287"/>
                    </a:cubicBezTo>
                    <a:cubicBezTo>
                      <a:pt x="979" y="287"/>
                      <a:pt x="978" y="287"/>
                      <a:pt x="978" y="287"/>
                    </a:cubicBezTo>
                    <a:cubicBezTo>
                      <a:pt x="978" y="287"/>
                      <a:pt x="978" y="286"/>
                      <a:pt x="977" y="286"/>
                    </a:cubicBezTo>
                    <a:cubicBezTo>
                      <a:pt x="977" y="286"/>
                      <a:pt x="976" y="286"/>
                      <a:pt x="976" y="285"/>
                    </a:cubicBezTo>
                    <a:cubicBezTo>
                      <a:pt x="975" y="285"/>
                      <a:pt x="975" y="285"/>
                      <a:pt x="975" y="285"/>
                    </a:cubicBezTo>
                    <a:cubicBezTo>
                      <a:pt x="975" y="285"/>
                      <a:pt x="975" y="284"/>
                      <a:pt x="974" y="284"/>
                    </a:cubicBezTo>
                    <a:cubicBezTo>
                      <a:pt x="974" y="284"/>
                      <a:pt x="973" y="284"/>
                      <a:pt x="973" y="283"/>
                    </a:cubicBezTo>
                    <a:cubicBezTo>
                      <a:pt x="973" y="283"/>
                      <a:pt x="973" y="283"/>
                      <a:pt x="973" y="283"/>
                    </a:cubicBezTo>
                    <a:cubicBezTo>
                      <a:pt x="972" y="283"/>
                      <a:pt x="972" y="283"/>
                      <a:pt x="971" y="282"/>
                    </a:cubicBezTo>
                    <a:cubicBezTo>
                      <a:pt x="971" y="282"/>
                      <a:pt x="971" y="282"/>
                      <a:pt x="971" y="282"/>
                    </a:cubicBezTo>
                    <a:cubicBezTo>
                      <a:pt x="970" y="282"/>
                      <a:pt x="969" y="281"/>
                      <a:pt x="969" y="281"/>
                    </a:cubicBezTo>
                    <a:cubicBezTo>
                      <a:pt x="968" y="280"/>
                      <a:pt x="967" y="280"/>
                      <a:pt x="966" y="279"/>
                    </a:cubicBezTo>
                    <a:cubicBezTo>
                      <a:pt x="965" y="279"/>
                      <a:pt x="965" y="278"/>
                      <a:pt x="964" y="278"/>
                    </a:cubicBezTo>
                    <a:cubicBezTo>
                      <a:pt x="964" y="278"/>
                      <a:pt x="964" y="278"/>
                      <a:pt x="964" y="278"/>
                    </a:cubicBezTo>
                    <a:cubicBezTo>
                      <a:pt x="963" y="277"/>
                      <a:pt x="963" y="277"/>
                      <a:pt x="962" y="277"/>
                    </a:cubicBezTo>
                    <a:cubicBezTo>
                      <a:pt x="962" y="276"/>
                      <a:pt x="962" y="276"/>
                      <a:pt x="962" y="276"/>
                    </a:cubicBezTo>
                    <a:cubicBezTo>
                      <a:pt x="962" y="276"/>
                      <a:pt x="961" y="276"/>
                      <a:pt x="961" y="276"/>
                    </a:cubicBezTo>
                    <a:cubicBezTo>
                      <a:pt x="960" y="275"/>
                      <a:pt x="958" y="274"/>
                      <a:pt x="957" y="273"/>
                    </a:cubicBezTo>
                    <a:cubicBezTo>
                      <a:pt x="957" y="273"/>
                      <a:pt x="956" y="273"/>
                      <a:pt x="956" y="272"/>
                    </a:cubicBezTo>
                    <a:cubicBezTo>
                      <a:pt x="956" y="272"/>
                      <a:pt x="956" y="272"/>
                      <a:pt x="956" y="272"/>
                    </a:cubicBezTo>
                    <a:cubicBezTo>
                      <a:pt x="956" y="272"/>
                      <a:pt x="955" y="272"/>
                      <a:pt x="955" y="272"/>
                    </a:cubicBezTo>
                    <a:cubicBezTo>
                      <a:pt x="954" y="271"/>
                      <a:pt x="953" y="271"/>
                      <a:pt x="952" y="270"/>
                    </a:cubicBezTo>
                    <a:cubicBezTo>
                      <a:pt x="952" y="270"/>
                      <a:pt x="952" y="270"/>
                      <a:pt x="952" y="270"/>
                    </a:cubicBezTo>
                    <a:cubicBezTo>
                      <a:pt x="951" y="269"/>
                      <a:pt x="950" y="269"/>
                      <a:pt x="949" y="268"/>
                    </a:cubicBezTo>
                    <a:cubicBezTo>
                      <a:pt x="949" y="268"/>
                      <a:pt x="949" y="268"/>
                      <a:pt x="949" y="268"/>
                    </a:cubicBezTo>
                    <a:cubicBezTo>
                      <a:pt x="949" y="268"/>
                      <a:pt x="948" y="268"/>
                      <a:pt x="948" y="267"/>
                    </a:cubicBezTo>
                    <a:cubicBezTo>
                      <a:pt x="948" y="267"/>
                      <a:pt x="947" y="267"/>
                      <a:pt x="947" y="267"/>
                    </a:cubicBezTo>
                    <a:cubicBezTo>
                      <a:pt x="947" y="267"/>
                      <a:pt x="947" y="266"/>
                      <a:pt x="947" y="266"/>
                    </a:cubicBezTo>
                    <a:cubicBezTo>
                      <a:pt x="947" y="266"/>
                      <a:pt x="946" y="266"/>
                      <a:pt x="946" y="266"/>
                    </a:cubicBezTo>
                    <a:cubicBezTo>
                      <a:pt x="944" y="265"/>
                      <a:pt x="942" y="263"/>
                      <a:pt x="940" y="262"/>
                    </a:cubicBezTo>
                    <a:cubicBezTo>
                      <a:pt x="940" y="262"/>
                      <a:pt x="940" y="262"/>
                      <a:pt x="940" y="262"/>
                    </a:cubicBezTo>
                    <a:cubicBezTo>
                      <a:pt x="940" y="262"/>
                      <a:pt x="939" y="261"/>
                      <a:pt x="939" y="261"/>
                    </a:cubicBezTo>
                    <a:cubicBezTo>
                      <a:pt x="939" y="261"/>
                      <a:pt x="938" y="261"/>
                      <a:pt x="938" y="261"/>
                    </a:cubicBezTo>
                    <a:cubicBezTo>
                      <a:pt x="938" y="260"/>
                      <a:pt x="937" y="260"/>
                      <a:pt x="937" y="260"/>
                    </a:cubicBezTo>
                    <a:cubicBezTo>
                      <a:pt x="937" y="260"/>
                      <a:pt x="937" y="260"/>
                      <a:pt x="937" y="260"/>
                    </a:cubicBezTo>
                    <a:cubicBezTo>
                      <a:pt x="933" y="258"/>
                      <a:pt x="930" y="255"/>
                      <a:pt x="926" y="253"/>
                    </a:cubicBezTo>
                    <a:cubicBezTo>
                      <a:pt x="926" y="253"/>
                      <a:pt x="926" y="253"/>
                      <a:pt x="926" y="253"/>
                    </a:cubicBezTo>
                    <a:cubicBezTo>
                      <a:pt x="925" y="252"/>
                      <a:pt x="924" y="252"/>
                      <a:pt x="923" y="251"/>
                    </a:cubicBezTo>
                    <a:cubicBezTo>
                      <a:pt x="922" y="250"/>
                      <a:pt x="920" y="249"/>
                      <a:pt x="918" y="248"/>
                    </a:cubicBezTo>
                    <a:cubicBezTo>
                      <a:pt x="918" y="247"/>
                      <a:pt x="917" y="247"/>
                      <a:pt x="916" y="247"/>
                    </a:cubicBezTo>
                    <a:cubicBezTo>
                      <a:pt x="916" y="246"/>
                      <a:pt x="916" y="246"/>
                      <a:pt x="916" y="246"/>
                    </a:cubicBezTo>
                    <a:cubicBezTo>
                      <a:pt x="916" y="246"/>
                      <a:pt x="916" y="246"/>
                      <a:pt x="916" y="246"/>
                    </a:cubicBezTo>
                    <a:cubicBezTo>
                      <a:pt x="915" y="246"/>
                      <a:pt x="915" y="246"/>
                      <a:pt x="915" y="246"/>
                    </a:cubicBezTo>
                    <a:cubicBezTo>
                      <a:pt x="906" y="240"/>
                      <a:pt x="898" y="235"/>
                      <a:pt x="890" y="230"/>
                    </a:cubicBezTo>
                    <a:cubicBezTo>
                      <a:pt x="890" y="229"/>
                      <a:pt x="890" y="229"/>
                      <a:pt x="890" y="229"/>
                    </a:cubicBezTo>
                    <a:cubicBezTo>
                      <a:pt x="889" y="229"/>
                      <a:pt x="889" y="229"/>
                      <a:pt x="889" y="229"/>
                    </a:cubicBezTo>
                    <a:cubicBezTo>
                      <a:pt x="889" y="229"/>
                      <a:pt x="889" y="228"/>
                      <a:pt x="888" y="228"/>
                    </a:cubicBezTo>
                    <a:cubicBezTo>
                      <a:pt x="885" y="226"/>
                      <a:pt x="881" y="224"/>
                      <a:pt x="878" y="222"/>
                    </a:cubicBezTo>
                    <a:cubicBezTo>
                      <a:pt x="878" y="221"/>
                      <a:pt x="878" y="221"/>
                      <a:pt x="878" y="221"/>
                    </a:cubicBezTo>
                    <a:cubicBezTo>
                      <a:pt x="877" y="221"/>
                      <a:pt x="877" y="221"/>
                      <a:pt x="876" y="221"/>
                    </a:cubicBezTo>
                    <a:cubicBezTo>
                      <a:pt x="876" y="220"/>
                      <a:pt x="876" y="220"/>
                      <a:pt x="876" y="220"/>
                    </a:cubicBezTo>
                    <a:cubicBezTo>
                      <a:pt x="876" y="220"/>
                      <a:pt x="876" y="220"/>
                      <a:pt x="876" y="220"/>
                    </a:cubicBezTo>
                    <a:cubicBezTo>
                      <a:pt x="876" y="220"/>
                      <a:pt x="875" y="220"/>
                      <a:pt x="875" y="220"/>
                    </a:cubicBezTo>
                    <a:cubicBezTo>
                      <a:pt x="872" y="217"/>
                      <a:pt x="868" y="215"/>
                      <a:pt x="865" y="213"/>
                    </a:cubicBezTo>
                    <a:cubicBezTo>
                      <a:pt x="863" y="212"/>
                      <a:pt x="861" y="211"/>
                      <a:pt x="860" y="210"/>
                    </a:cubicBezTo>
                    <a:cubicBezTo>
                      <a:pt x="859" y="210"/>
                      <a:pt x="859" y="209"/>
                      <a:pt x="859" y="209"/>
                    </a:cubicBezTo>
                    <a:cubicBezTo>
                      <a:pt x="859" y="209"/>
                      <a:pt x="858" y="209"/>
                      <a:pt x="858" y="209"/>
                    </a:cubicBezTo>
                    <a:cubicBezTo>
                      <a:pt x="858" y="209"/>
                      <a:pt x="858" y="209"/>
                      <a:pt x="858" y="209"/>
                    </a:cubicBezTo>
                    <a:cubicBezTo>
                      <a:pt x="858" y="209"/>
                      <a:pt x="858" y="208"/>
                      <a:pt x="858" y="208"/>
                    </a:cubicBezTo>
                    <a:cubicBezTo>
                      <a:pt x="857" y="208"/>
                      <a:pt x="856" y="207"/>
                      <a:pt x="855" y="207"/>
                    </a:cubicBezTo>
                    <a:cubicBezTo>
                      <a:pt x="854" y="206"/>
                      <a:pt x="854" y="206"/>
                      <a:pt x="853" y="205"/>
                    </a:cubicBezTo>
                    <a:cubicBezTo>
                      <a:pt x="853" y="205"/>
                      <a:pt x="852" y="205"/>
                      <a:pt x="852" y="205"/>
                    </a:cubicBezTo>
                    <a:cubicBezTo>
                      <a:pt x="852" y="204"/>
                      <a:pt x="851" y="204"/>
                      <a:pt x="851" y="204"/>
                    </a:cubicBezTo>
                    <a:cubicBezTo>
                      <a:pt x="851" y="204"/>
                      <a:pt x="851" y="204"/>
                      <a:pt x="850" y="204"/>
                    </a:cubicBezTo>
                    <a:cubicBezTo>
                      <a:pt x="850" y="204"/>
                      <a:pt x="850" y="203"/>
                      <a:pt x="850" y="203"/>
                    </a:cubicBezTo>
                    <a:cubicBezTo>
                      <a:pt x="850" y="203"/>
                      <a:pt x="850" y="203"/>
                      <a:pt x="850" y="203"/>
                    </a:cubicBezTo>
                    <a:cubicBezTo>
                      <a:pt x="850" y="203"/>
                      <a:pt x="849" y="203"/>
                      <a:pt x="849" y="203"/>
                    </a:cubicBezTo>
                    <a:cubicBezTo>
                      <a:pt x="848" y="202"/>
                      <a:pt x="848" y="202"/>
                      <a:pt x="847" y="201"/>
                    </a:cubicBezTo>
                    <a:cubicBezTo>
                      <a:pt x="847" y="201"/>
                      <a:pt x="847" y="201"/>
                      <a:pt x="846" y="201"/>
                    </a:cubicBezTo>
                    <a:cubicBezTo>
                      <a:pt x="846" y="201"/>
                      <a:pt x="846" y="201"/>
                      <a:pt x="845" y="200"/>
                    </a:cubicBezTo>
                    <a:cubicBezTo>
                      <a:pt x="845" y="200"/>
                      <a:pt x="845" y="200"/>
                      <a:pt x="845" y="200"/>
                    </a:cubicBezTo>
                    <a:cubicBezTo>
                      <a:pt x="844" y="199"/>
                      <a:pt x="843" y="199"/>
                      <a:pt x="842" y="198"/>
                    </a:cubicBezTo>
                    <a:cubicBezTo>
                      <a:pt x="842" y="198"/>
                      <a:pt x="842" y="198"/>
                      <a:pt x="842" y="198"/>
                    </a:cubicBezTo>
                    <a:cubicBezTo>
                      <a:pt x="842" y="198"/>
                      <a:pt x="842" y="198"/>
                      <a:pt x="841" y="198"/>
                    </a:cubicBezTo>
                    <a:cubicBezTo>
                      <a:pt x="841" y="198"/>
                      <a:pt x="841" y="197"/>
                      <a:pt x="841" y="197"/>
                    </a:cubicBezTo>
                    <a:cubicBezTo>
                      <a:pt x="839" y="196"/>
                      <a:pt x="838" y="195"/>
                      <a:pt x="837" y="195"/>
                    </a:cubicBezTo>
                    <a:cubicBezTo>
                      <a:pt x="836" y="195"/>
                      <a:pt x="836" y="194"/>
                      <a:pt x="836" y="194"/>
                    </a:cubicBezTo>
                    <a:cubicBezTo>
                      <a:pt x="836" y="194"/>
                      <a:pt x="836" y="194"/>
                      <a:pt x="836" y="194"/>
                    </a:cubicBezTo>
                    <a:cubicBezTo>
                      <a:pt x="835" y="194"/>
                      <a:pt x="835" y="194"/>
                      <a:pt x="835" y="193"/>
                    </a:cubicBezTo>
                    <a:cubicBezTo>
                      <a:pt x="835" y="193"/>
                      <a:pt x="835" y="193"/>
                      <a:pt x="835" y="193"/>
                    </a:cubicBezTo>
                    <a:cubicBezTo>
                      <a:pt x="834" y="193"/>
                      <a:pt x="834" y="193"/>
                      <a:pt x="834" y="193"/>
                    </a:cubicBezTo>
                    <a:cubicBezTo>
                      <a:pt x="829" y="190"/>
                      <a:pt x="825" y="187"/>
                      <a:pt x="820" y="184"/>
                    </a:cubicBezTo>
                    <a:cubicBezTo>
                      <a:pt x="818" y="183"/>
                      <a:pt x="816" y="181"/>
                      <a:pt x="814" y="180"/>
                    </a:cubicBezTo>
                    <a:cubicBezTo>
                      <a:pt x="814" y="180"/>
                      <a:pt x="813" y="180"/>
                      <a:pt x="813" y="180"/>
                    </a:cubicBezTo>
                    <a:cubicBezTo>
                      <a:pt x="810" y="177"/>
                      <a:pt x="807" y="175"/>
                      <a:pt x="803" y="173"/>
                    </a:cubicBezTo>
                    <a:cubicBezTo>
                      <a:pt x="803" y="172"/>
                      <a:pt x="802" y="172"/>
                      <a:pt x="801" y="172"/>
                    </a:cubicBezTo>
                    <a:cubicBezTo>
                      <a:pt x="801" y="171"/>
                      <a:pt x="801" y="171"/>
                      <a:pt x="801" y="171"/>
                    </a:cubicBezTo>
                    <a:cubicBezTo>
                      <a:pt x="799" y="170"/>
                      <a:pt x="798" y="169"/>
                      <a:pt x="796" y="168"/>
                    </a:cubicBezTo>
                    <a:cubicBezTo>
                      <a:pt x="796" y="168"/>
                      <a:pt x="796" y="168"/>
                      <a:pt x="795" y="168"/>
                    </a:cubicBezTo>
                    <a:cubicBezTo>
                      <a:pt x="795" y="167"/>
                      <a:pt x="794" y="167"/>
                      <a:pt x="793" y="167"/>
                    </a:cubicBezTo>
                    <a:cubicBezTo>
                      <a:pt x="793" y="166"/>
                      <a:pt x="793" y="166"/>
                      <a:pt x="792" y="166"/>
                    </a:cubicBezTo>
                    <a:cubicBezTo>
                      <a:pt x="792" y="166"/>
                      <a:pt x="792" y="166"/>
                      <a:pt x="792" y="166"/>
                    </a:cubicBezTo>
                    <a:cubicBezTo>
                      <a:pt x="792" y="166"/>
                      <a:pt x="792" y="166"/>
                      <a:pt x="792" y="166"/>
                    </a:cubicBezTo>
                    <a:cubicBezTo>
                      <a:pt x="792" y="165"/>
                      <a:pt x="792" y="165"/>
                      <a:pt x="792" y="165"/>
                    </a:cubicBezTo>
                    <a:cubicBezTo>
                      <a:pt x="789" y="164"/>
                      <a:pt x="787" y="163"/>
                      <a:pt x="785" y="161"/>
                    </a:cubicBezTo>
                    <a:cubicBezTo>
                      <a:pt x="785" y="161"/>
                      <a:pt x="784" y="161"/>
                      <a:pt x="784" y="160"/>
                    </a:cubicBezTo>
                    <a:cubicBezTo>
                      <a:pt x="784" y="160"/>
                      <a:pt x="784" y="160"/>
                      <a:pt x="784" y="160"/>
                    </a:cubicBezTo>
                    <a:cubicBezTo>
                      <a:pt x="784" y="160"/>
                      <a:pt x="783" y="160"/>
                      <a:pt x="783" y="160"/>
                    </a:cubicBezTo>
                    <a:cubicBezTo>
                      <a:pt x="783" y="160"/>
                      <a:pt x="783" y="160"/>
                      <a:pt x="783" y="160"/>
                    </a:cubicBezTo>
                    <a:cubicBezTo>
                      <a:pt x="782" y="159"/>
                      <a:pt x="781" y="159"/>
                      <a:pt x="781" y="158"/>
                    </a:cubicBezTo>
                    <a:cubicBezTo>
                      <a:pt x="780" y="158"/>
                      <a:pt x="780" y="158"/>
                      <a:pt x="780" y="158"/>
                    </a:cubicBezTo>
                    <a:cubicBezTo>
                      <a:pt x="780" y="158"/>
                      <a:pt x="779" y="157"/>
                      <a:pt x="779" y="157"/>
                    </a:cubicBezTo>
                    <a:cubicBezTo>
                      <a:pt x="779" y="157"/>
                      <a:pt x="779" y="157"/>
                      <a:pt x="779" y="157"/>
                    </a:cubicBezTo>
                    <a:cubicBezTo>
                      <a:pt x="779" y="157"/>
                      <a:pt x="778" y="157"/>
                      <a:pt x="778" y="157"/>
                    </a:cubicBezTo>
                    <a:cubicBezTo>
                      <a:pt x="778" y="157"/>
                      <a:pt x="778" y="157"/>
                      <a:pt x="778" y="156"/>
                    </a:cubicBezTo>
                    <a:cubicBezTo>
                      <a:pt x="777" y="156"/>
                      <a:pt x="777" y="156"/>
                      <a:pt x="776" y="155"/>
                    </a:cubicBezTo>
                    <a:cubicBezTo>
                      <a:pt x="776" y="155"/>
                      <a:pt x="776" y="155"/>
                      <a:pt x="775" y="155"/>
                    </a:cubicBezTo>
                    <a:cubicBezTo>
                      <a:pt x="774" y="154"/>
                      <a:pt x="773" y="153"/>
                      <a:pt x="772" y="153"/>
                    </a:cubicBezTo>
                    <a:cubicBezTo>
                      <a:pt x="772" y="153"/>
                      <a:pt x="772" y="152"/>
                      <a:pt x="771" y="152"/>
                    </a:cubicBezTo>
                    <a:cubicBezTo>
                      <a:pt x="771" y="152"/>
                      <a:pt x="771" y="152"/>
                      <a:pt x="771" y="152"/>
                    </a:cubicBezTo>
                    <a:cubicBezTo>
                      <a:pt x="771" y="152"/>
                      <a:pt x="771" y="152"/>
                      <a:pt x="771" y="152"/>
                    </a:cubicBezTo>
                    <a:cubicBezTo>
                      <a:pt x="771" y="152"/>
                      <a:pt x="771" y="152"/>
                      <a:pt x="771" y="152"/>
                    </a:cubicBezTo>
                    <a:cubicBezTo>
                      <a:pt x="770" y="151"/>
                      <a:pt x="770" y="151"/>
                      <a:pt x="770" y="151"/>
                    </a:cubicBezTo>
                    <a:cubicBezTo>
                      <a:pt x="769" y="151"/>
                      <a:pt x="769" y="151"/>
                      <a:pt x="769" y="151"/>
                    </a:cubicBezTo>
                    <a:cubicBezTo>
                      <a:pt x="769" y="151"/>
                      <a:pt x="769" y="151"/>
                      <a:pt x="769" y="151"/>
                    </a:cubicBezTo>
                    <a:cubicBezTo>
                      <a:pt x="769" y="150"/>
                      <a:pt x="768" y="150"/>
                      <a:pt x="768" y="150"/>
                    </a:cubicBezTo>
                    <a:cubicBezTo>
                      <a:pt x="768" y="150"/>
                      <a:pt x="768" y="150"/>
                      <a:pt x="768" y="150"/>
                    </a:cubicBezTo>
                    <a:cubicBezTo>
                      <a:pt x="767" y="149"/>
                      <a:pt x="765" y="148"/>
                      <a:pt x="763" y="147"/>
                    </a:cubicBezTo>
                    <a:cubicBezTo>
                      <a:pt x="763" y="147"/>
                      <a:pt x="763" y="147"/>
                      <a:pt x="763" y="146"/>
                    </a:cubicBezTo>
                    <a:cubicBezTo>
                      <a:pt x="762" y="146"/>
                      <a:pt x="762" y="146"/>
                      <a:pt x="762" y="146"/>
                    </a:cubicBezTo>
                    <a:cubicBezTo>
                      <a:pt x="762" y="146"/>
                      <a:pt x="761" y="145"/>
                      <a:pt x="760" y="145"/>
                    </a:cubicBezTo>
                    <a:cubicBezTo>
                      <a:pt x="760" y="144"/>
                      <a:pt x="759" y="144"/>
                      <a:pt x="758" y="143"/>
                    </a:cubicBezTo>
                    <a:cubicBezTo>
                      <a:pt x="758" y="143"/>
                      <a:pt x="758" y="143"/>
                      <a:pt x="758" y="143"/>
                    </a:cubicBezTo>
                    <a:cubicBezTo>
                      <a:pt x="758" y="143"/>
                      <a:pt x="758" y="143"/>
                      <a:pt x="758" y="143"/>
                    </a:cubicBezTo>
                    <a:cubicBezTo>
                      <a:pt x="757" y="143"/>
                      <a:pt x="756" y="142"/>
                      <a:pt x="756" y="142"/>
                    </a:cubicBezTo>
                    <a:cubicBezTo>
                      <a:pt x="756" y="142"/>
                      <a:pt x="756" y="142"/>
                      <a:pt x="755" y="142"/>
                    </a:cubicBezTo>
                    <a:cubicBezTo>
                      <a:pt x="755" y="141"/>
                      <a:pt x="754" y="141"/>
                      <a:pt x="754" y="141"/>
                    </a:cubicBezTo>
                    <a:cubicBezTo>
                      <a:pt x="754" y="141"/>
                      <a:pt x="753" y="140"/>
                      <a:pt x="753" y="140"/>
                    </a:cubicBezTo>
                    <a:cubicBezTo>
                      <a:pt x="753" y="140"/>
                      <a:pt x="753" y="140"/>
                      <a:pt x="753" y="140"/>
                    </a:cubicBezTo>
                    <a:cubicBezTo>
                      <a:pt x="752" y="140"/>
                      <a:pt x="752" y="140"/>
                      <a:pt x="752" y="139"/>
                    </a:cubicBezTo>
                    <a:cubicBezTo>
                      <a:pt x="751" y="139"/>
                      <a:pt x="751" y="139"/>
                      <a:pt x="751" y="139"/>
                    </a:cubicBezTo>
                    <a:cubicBezTo>
                      <a:pt x="751" y="139"/>
                      <a:pt x="751" y="139"/>
                      <a:pt x="751" y="139"/>
                    </a:cubicBezTo>
                    <a:cubicBezTo>
                      <a:pt x="749" y="138"/>
                      <a:pt x="747" y="136"/>
                      <a:pt x="745" y="135"/>
                    </a:cubicBezTo>
                    <a:cubicBezTo>
                      <a:pt x="745" y="135"/>
                      <a:pt x="745" y="135"/>
                      <a:pt x="745" y="135"/>
                    </a:cubicBezTo>
                    <a:cubicBezTo>
                      <a:pt x="743" y="134"/>
                      <a:pt x="740" y="132"/>
                      <a:pt x="738" y="131"/>
                    </a:cubicBezTo>
                    <a:cubicBezTo>
                      <a:pt x="738" y="131"/>
                      <a:pt x="738" y="131"/>
                      <a:pt x="738" y="131"/>
                    </a:cubicBezTo>
                    <a:cubicBezTo>
                      <a:pt x="735" y="128"/>
                      <a:pt x="732" y="126"/>
                      <a:pt x="729" y="124"/>
                    </a:cubicBezTo>
                    <a:cubicBezTo>
                      <a:pt x="728" y="124"/>
                      <a:pt x="728" y="124"/>
                      <a:pt x="728" y="124"/>
                    </a:cubicBezTo>
                    <a:cubicBezTo>
                      <a:pt x="728" y="124"/>
                      <a:pt x="728" y="124"/>
                      <a:pt x="728" y="124"/>
                    </a:cubicBezTo>
                    <a:cubicBezTo>
                      <a:pt x="728" y="124"/>
                      <a:pt x="728" y="124"/>
                      <a:pt x="728" y="124"/>
                    </a:cubicBezTo>
                    <a:cubicBezTo>
                      <a:pt x="726" y="123"/>
                      <a:pt x="724" y="121"/>
                      <a:pt x="722" y="120"/>
                    </a:cubicBezTo>
                    <a:cubicBezTo>
                      <a:pt x="722" y="120"/>
                      <a:pt x="722" y="120"/>
                      <a:pt x="722" y="120"/>
                    </a:cubicBezTo>
                    <a:cubicBezTo>
                      <a:pt x="721" y="120"/>
                      <a:pt x="721" y="119"/>
                      <a:pt x="720" y="119"/>
                    </a:cubicBezTo>
                    <a:cubicBezTo>
                      <a:pt x="720" y="119"/>
                      <a:pt x="720" y="119"/>
                      <a:pt x="720" y="119"/>
                    </a:cubicBezTo>
                    <a:cubicBezTo>
                      <a:pt x="719" y="118"/>
                      <a:pt x="719" y="118"/>
                      <a:pt x="718" y="118"/>
                    </a:cubicBezTo>
                    <a:cubicBezTo>
                      <a:pt x="717" y="117"/>
                      <a:pt x="717" y="116"/>
                      <a:pt x="716" y="116"/>
                    </a:cubicBezTo>
                    <a:cubicBezTo>
                      <a:pt x="715" y="115"/>
                      <a:pt x="714" y="115"/>
                      <a:pt x="713" y="114"/>
                    </a:cubicBezTo>
                    <a:cubicBezTo>
                      <a:pt x="713" y="114"/>
                      <a:pt x="713" y="114"/>
                      <a:pt x="713" y="114"/>
                    </a:cubicBezTo>
                    <a:cubicBezTo>
                      <a:pt x="713" y="114"/>
                      <a:pt x="713" y="114"/>
                      <a:pt x="712" y="114"/>
                    </a:cubicBezTo>
                    <a:cubicBezTo>
                      <a:pt x="711" y="113"/>
                      <a:pt x="710" y="112"/>
                      <a:pt x="709" y="112"/>
                    </a:cubicBezTo>
                    <a:cubicBezTo>
                      <a:pt x="709" y="112"/>
                      <a:pt x="709" y="112"/>
                      <a:pt x="709" y="111"/>
                    </a:cubicBezTo>
                    <a:cubicBezTo>
                      <a:pt x="707" y="111"/>
                      <a:pt x="706" y="110"/>
                      <a:pt x="705" y="109"/>
                    </a:cubicBezTo>
                    <a:cubicBezTo>
                      <a:pt x="705" y="109"/>
                      <a:pt x="705" y="109"/>
                      <a:pt x="704" y="109"/>
                    </a:cubicBezTo>
                    <a:cubicBezTo>
                      <a:pt x="704" y="109"/>
                      <a:pt x="704" y="109"/>
                      <a:pt x="704" y="109"/>
                    </a:cubicBezTo>
                    <a:cubicBezTo>
                      <a:pt x="704" y="108"/>
                      <a:pt x="704" y="108"/>
                      <a:pt x="704" y="108"/>
                    </a:cubicBezTo>
                    <a:cubicBezTo>
                      <a:pt x="704" y="108"/>
                      <a:pt x="703" y="108"/>
                      <a:pt x="703" y="107"/>
                    </a:cubicBezTo>
                    <a:cubicBezTo>
                      <a:pt x="702" y="107"/>
                      <a:pt x="702" y="107"/>
                      <a:pt x="702" y="107"/>
                    </a:cubicBezTo>
                    <a:cubicBezTo>
                      <a:pt x="702" y="107"/>
                      <a:pt x="702" y="107"/>
                      <a:pt x="702" y="107"/>
                    </a:cubicBezTo>
                    <a:cubicBezTo>
                      <a:pt x="702" y="107"/>
                      <a:pt x="702" y="107"/>
                      <a:pt x="702" y="107"/>
                    </a:cubicBezTo>
                    <a:cubicBezTo>
                      <a:pt x="701" y="106"/>
                      <a:pt x="701" y="106"/>
                      <a:pt x="700" y="106"/>
                    </a:cubicBezTo>
                    <a:cubicBezTo>
                      <a:pt x="700" y="106"/>
                      <a:pt x="700" y="106"/>
                      <a:pt x="700" y="105"/>
                    </a:cubicBezTo>
                    <a:cubicBezTo>
                      <a:pt x="699" y="105"/>
                      <a:pt x="699" y="105"/>
                      <a:pt x="699" y="105"/>
                    </a:cubicBezTo>
                    <a:cubicBezTo>
                      <a:pt x="699" y="105"/>
                      <a:pt x="699" y="105"/>
                      <a:pt x="699" y="105"/>
                    </a:cubicBezTo>
                    <a:cubicBezTo>
                      <a:pt x="698" y="105"/>
                      <a:pt x="698" y="104"/>
                      <a:pt x="697" y="104"/>
                    </a:cubicBezTo>
                    <a:cubicBezTo>
                      <a:pt x="697" y="104"/>
                      <a:pt x="696" y="103"/>
                      <a:pt x="696" y="103"/>
                    </a:cubicBezTo>
                    <a:cubicBezTo>
                      <a:pt x="696" y="103"/>
                      <a:pt x="695" y="103"/>
                      <a:pt x="695" y="103"/>
                    </a:cubicBezTo>
                    <a:cubicBezTo>
                      <a:pt x="695" y="102"/>
                      <a:pt x="695" y="102"/>
                      <a:pt x="695" y="102"/>
                    </a:cubicBezTo>
                    <a:cubicBezTo>
                      <a:pt x="695" y="102"/>
                      <a:pt x="695" y="102"/>
                      <a:pt x="695" y="102"/>
                    </a:cubicBezTo>
                    <a:cubicBezTo>
                      <a:pt x="694" y="102"/>
                      <a:pt x="694" y="102"/>
                      <a:pt x="694" y="102"/>
                    </a:cubicBezTo>
                    <a:cubicBezTo>
                      <a:pt x="694" y="102"/>
                      <a:pt x="694" y="102"/>
                      <a:pt x="694" y="102"/>
                    </a:cubicBezTo>
                    <a:cubicBezTo>
                      <a:pt x="693" y="101"/>
                      <a:pt x="693" y="101"/>
                      <a:pt x="693" y="101"/>
                    </a:cubicBezTo>
                    <a:cubicBezTo>
                      <a:pt x="693" y="101"/>
                      <a:pt x="693" y="101"/>
                      <a:pt x="692" y="101"/>
                    </a:cubicBezTo>
                    <a:cubicBezTo>
                      <a:pt x="692" y="100"/>
                      <a:pt x="691" y="100"/>
                      <a:pt x="691" y="100"/>
                    </a:cubicBezTo>
                    <a:cubicBezTo>
                      <a:pt x="690" y="99"/>
                      <a:pt x="689" y="98"/>
                      <a:pt x="688" y="98"/>
                    </a:cubicBezTo>
                    <a:cubicBezTo>
                      <a:pt x="688" y="98"/>
                      <a:pt x="688" y="98"/>
                      <a:pt x="688" y="98"/>
                    </a:cubicBezTo>
                    <a:cubicBezTo>
                      <a:pt x="688" y="98"/>
                      <a:pt x="687" y="98"/>
                      <a:pt x="687" y="97"/>
                    </a:cubicBezTo>
                    <a:cubicBezTo>
                      <a:pt x="687" y="97"/>
                      <a:pt x="687" y="97"/>
                      <a:pt x="687" y="97"/>
                    </a:cubicBezTo>
                    <a:cubicBezTo>
                      <a:pt x="687" y="97"/>
                      <a:pt x="687" y="97"/>
                      <a:pt x="686" y="97"/>
                    </a:cubicBezTo>
                    <a:cubicBezTo>
                      <a:pt x="686" y="97"/>
                      <a:pt x="686" y="97"/>
                      <a:pt x="686" y="97"/>
                    </a:cubicBezTo>
                    <a:cubicBezTo>
                      <a:pt x="686" y="97"/>
                      <a:pt x="686" y="97"/>
                      <a:pt x="686" y="97"/>
                    </a:cubicBezTo>
                    <a:cubicBezTo>
                      <a:pt x="686" y="96"/>
                      <a:pt x="686" y="96"/>
                      <a:pt x="685" y="96"/>
                    </a:cubicBezTo>
                    <a:cubicBezTo>
                      <a:pt x="685" y="96"/>
                      <a:pt x="685" y="96"/>
                      <a:pt x="685" y="96"/>
                    </a:cubicBezTo>
                    <a:cubicBezTo>
                      <a:pt x="685" y="96"/>
                      <a:pt x="685" y="96"/>
                      <a:pt x="685" y="96"/>
                    </a:cubicBezTo>
                    <a:cubicBezTo>
                      <a:pt x="685" y="96"/>
                      <a:pt x="684" y="96"/>
                      <a:pt x="684" y="95"/>
                    </a:cubicBezTo>
                    <a:cubicBezTo>
                      <a:pt x="684" y="95"/>
                      <a:pt x="684" y="95"/>
                      <a:pt x="684" y="95"/>
                    </a:cubicBezTo>
                    <a:cubicBezTo>
                      <a:pt x="682" y="94"/>
                      <a:pt x="681" y="93"/>
                      <a:pt x="679" y="92"/>
                    </a:cubicBezTo>
                    <a:cubicBezTo>
                      <a:pt x="679" y="92"/>
                      <a:pt x="679" y="92"/>
                      <a:pt x="679" y="92"/>
                    </a:cubicBezTo>
                    <a:cubicBezTo>
                      <a:pt x="678" y="91"/>
                      <a:pt x="678" y="91"/>
                      <a:pt x="677" y="91"/>
                    </a:cubicBezTo>
                    <a:cubicBezTo>
                      <a:pt x="677" y="91"/>
                      <a:pt x="677" y="91"/>
                      <a:pt x="677" y="91"/>
                    </a:cubicBezTo>
                    <a:cubicBezTo>
                      <a:pt x="677" y="91"/>
                      <a:pt x="677" y="91"/>
                      <a:pt x="677" y="90"/>
                    </a:cubicBezTo>
                    <a:cubicBezTo>
                      <a:pt x="677" y="90"/>
                      <a:pt x="677" y="90"/>
                      <a:pt x="677" y="90"/>
                    </a:cubicBezTo>
                    <a:cubicBezTo>
                      <a:pt x="676" y="90"/>
                      <a:pt x="676" y="90"/>
                      <a:pt x="676" y="90"/>
                    </a:cubicBezTo>
                    <a:cubicBezTo>
                      <a:pt x="676" y="90"/>
                      <a:pt x="675" y="90"/>
                      <a:pt x="675" y="90"/>
                    </a:cubicBezTo>
                    <a:cubicBezTo>
                      <a:pt x="674" y="89"/>
                      <a:pt x="673" y="88"/>
                      <a:pt x="672" y="88"/>
                    </a:cubicBezTo>
                    <a:cubicBezTo>
                      <a:pt x="672" y="88"/>
                      <a:pt x="672" y="87"/>
                      <a:pt x="672" y="87"/>
                    </a:cubicBezTo>
                    <a:cubicBezTo>
                      <a:pt x="672" y="87"/>
                      <a:pt x="672" y="87"/>
                      <a:pt x="672" y="87"/>
                    </a:cubicBezTo>
                    <a:cubicBezTo>
                      <a:pt x="671" y="87"/>
                      <a:pt x="671" y="87"/>
                      <a:pt x="671" y="87"/>
                    </a:cubicBezTo>
                    <a:cubicBezTo>
                      <a:pt x="670" y="86"/>
                      <a:pt x="669" y="86"/>
                      <a:pt x="669" y="85"/>
                    </a:cubicBezTo>
                    <a:cubicBezTo>
                      <a:pt x="668" y="85"/>
                      <a:pt x="668" y="85"/>
                      <a:pt x="668" y="85"/>
                    </a:cubicBezTo>
                    <a:cubicBezTo>
                      <a:pt x="668" y="85"/>
                      <a:pt x="668" y="85"/>
                      <a:pt x="668" y="85"/>
                    </a:cubicBezTo>
                    <a:cubicBezTo>
                      <a:pt x="668" y="85"/>
                      <a:pt x="668" y="85"/>
                      <a:pt x="668" y="85"/>
                    </a:cubicBezTo>
                    <a:cubicBezTo>
                      <a:pt x="662" y="81"/>
                      <a:pt x="656" y="77"/>
                      <a:pt x="650" y="73"/>
                    </a:cubicBezTo>
                    <a:cubicBezTo>
                      <a:pt x="650" y="73"/>
                      <a:pt x="650" y="73"/>
                      <a:pt x="649" y="73"/>
                    </a:cubicBezTo>
                    <a:cubicBezTo>
                      <a:pt x="649" y="72"/>
                      <a:pt x="648" y="72"/>
                      <a:pt x="647" y="71"/>
                    </a:cubicBezTo>
                    <a:cubicBezTo>
                      <a:pt x="647" y="71"/>
                      <a:pt x="647" y="71"/>
                      <a:pt x="647" y="71"/>
                    </a:cubicBezTo>
                    <a:cubicBezTo>
                      <a:pt x="647" y="71"/>
                      <a:pt x="647" y="71"/>
                      <a:pt x="647" y="71"/>
                    </a:cubicBezTo>
                    <a:cubicBezTo>
                      <a:pt x="647" y="71"/>
                      <a:pt x="647" y="71"/>
                      <a:pt x="647" y="71"/>
                    </a:cubicBezTo>
                    <a:cubicBezTo>
                      <a:pt x="646" y="70"/>
                      <a:pt x="645" y="70"/>
                      <a:pt x="644" y="69"/>
                    </a:cubicBezTo>
                    <a:cubicBezTo>
                      <a:pt x="644" y="69"/>
                      <a:pt x="644" y="69"/>
                      <a:pt x="644" y="69"/>
                    </a:cubicBezTo>
                    <a:cubicBezTo>
                      <a:pt x="643" y="69"/>
                      <a:pt x="643" y="69"/>
                      <a:pt x="643" y="69"/>
                    </a:cubicBezTo>
                    <a:cubicBezTo>
                      <a:pt x="643" y="68"/>
                      <a:pt x="642" y="68"/>
                      <a:pt x="642" y="68"/>
                    </a:cubicBezTo>
                    <a:cubicBezTo>
                      <a:pt x="642" y="68"/>
                      <a:pt x="641" y="67"/>
                      <a:pt x="640" y="67"/>
                    </a:cubicBezTo>
                    <a:cubicBezTo>
                      <a:pt x="640" y="67"/>
                      <a:pt x="640" y="67"/>
                      <a:pt x="640" y="67"/>
                    </a:cubicBezTo>
                    <a:cubicBezTo>
                      <a:pt x="640" y="66"/>
                      <a:pt x="639" y="66"/>
                      <a:pt x="639" y="66"/>
                    </a:cubicBezTo>
                    <a:cubicBezTo>
                      <a:pt x="639" y="66"/>
                      <a:pt x="639" y="66"/>
                      <a:pt x="638" y="66"/>
                    </a:cubicBezTo>
                    <a:cubicBezTo>
                      <a:pt x="638" y="65"/>
                      <a:pt x="637" y="65"/>
                      <a:pt x="636" y="64"/>
                    </a:cubicBezTo>
                    <a:cubicBezTo>
                      <a:pt x="636" y="64"/>
                      <a:pt x="636" y="64"/>
                      <a:pt x="636" y="64"/>
                    </a:cubicBezTo>
                    <a:cubicBezTo>
                      <a:pt x="633" y="62"/>
                      <a:pt x="631" y="61"/>
                      <a:pt x="629" y="59"/>
                    </a:cubicBezTo>
                    <a:cubicBezTo>
                      <a:pt x="629" y="59"/>
                      <a:pt x="628" y="59"/>
                      <a:pt x="628" y="59"/>
                    </a:cubicBezTo>
                    <a:cubicBezTo>
                      <a:pt x="628" y="59"/>
                      <a:pt x="628" y="59"/>
                      <a:pt x="628" y="59"/>
                    </a:cubicBezTo>
                    <a:cubicBezTo>
                      <a:pt x="628" y="59"/>
                      <a:pt x="628" y="59"/>
                      <a:pt x="628" y="59"/>
                    </a:cubicBezTo>
                    <a:cubicBezTo>
                      <a:pt x="624" y="56"/>
                      <a:pt x="620" y="54"/>
                      <a:pt x="616" y="51"/>
                    </a:cubicBezTo>
                    <a:cubicBezTo>
                      <a:pt x="616" y="51"/>
                      <a:pt x="616" y="51"/>
                      <a:pt x="616" y="51"/>
                    </a:cubicBezTo>
                    <a:cubicBezTo>
                      <a:pt x="616" y="51"/>
                      <a:pt x="616" y="51"/>
                      <a:pt x="615" y="51"/>
                    </a:cubicBezTo>
                    <a:cubicBezTo>
                      <a:pt x="615" y="51"/>
                      <a:pt x="615" y="51"/>
                      <a:pt x="615" y="50"/>
                    </a:cubicBezTo>
                    <a:cubicBezTo>
                      <a:pt x="614" y="50"/>
                      <a:pt x="614" y="50"/>
                      <a:pt x="613" y="49"/>
                    </a:cubicBezTo>
                    <a:cubicBezTo>
                      <a:pt x="613" y="49"/>
                      <a:pt x="613" y="49"/>
                      <a:pt x="613" y="49"/>
                    </a:cubicBezTo>
                    <a:cubicBezTo>
                      <a:pt x="612" y="48"/>
                      <a:pt x="611" y="47"/>
                      <a:pt x="610" y="47"/>
                    </a:cubicBezTo>
                    <a:cubicBezTo>
                      <a:pt x="610" y="47"/>
                      <a:pt x="609" y="47"/>
                      <a:pt x="609" y="47"/>
                    </a:cubicBezTo>
                    <a:cubicBezTo>
                      <a:pt x="609" y="47"/>
                      <a:pt x="609" y="47"/>
                      <a:pt x="609" y="47"/>
                    </a:cubicBezTo>
                    <a:cubicBezTo>
                      <a:pt x="609" y="46"/>
                      <a:pt x="609" y="46"/>
                      <a:pt x="609" y="46"/>
                    </a:cubicBezTo>
                    <a:cubicBezTo>
                      <a:pt x="609" y="46"/>
                      <a:pt x="609" y="46"/>
                      <a:pt x="608" y="46"/>
                    </a:cubicBezTo>
                    <a:cubicBezTo>
                      <a:pt x="608" y="46"/>
                      <a:pt x="608" y="46"/>
                      <a:pt x="608" y="46"/>
                    </a:cubicBezTo>
                    <a:cubicBezTo>
                      <a:pt x="604" y="43"/>
                      <a:pt x="600" y="41"/>
                      <a:pt x="597" y="38"/>
                    </a:cubicBezTo>
                    <a:cubicBezTo>
                      <a:pt x="597" y="38"/>
                      <a:pt x="596" y="38"/>
                      <a:pt x="596" y="38"/>
                    </a:cubicBezTo>
                    <a:cubicBezTo>
                      <a:pt x="595" y="37"/>
                      <a:pt x="593" y="36"/>
                      <a:pt x="591" y="35"/>
                    </a:cubicBezTo>
                    <a:cubicBezTo>
                      <a:pt x="591" y="35"/>
                      <a:pt x="591" y="35"/>
                      <a:pt x="591" y="35"/>
                    </a:cubicBezTo>
                    <a:cubicBezTo>
                      <a:pt x="591" y="35"/>
                      <a:pt x="591" y="35"/>
                      <a:pt x="591" y="35"/>
                    </a:cubicBezTo>
                    <a:cubicBezTo>
                      <a:pt x="591" y="35"/>
                      <a:pt x="591" y="35"/>
                      <a:pt x="591" y="35"/>
                    </a:cubicBezTo>
                    <a:cubicBezTo>
                      <a:pt x="591" y="34"/>
                      <a:pt x="590" y="34"/>
                      <a:pt x="590" y="34"/>
                    </a:cubicBezTo>
                    <a:cubicBezTo>
                      <a:pt x="590" y="34"/>
                      <a:pt x="590" y="34"/>
                      <a:pt x="590" y="34"/>
                    </a:cubicBezTo>
                    <a:cubicBezTo>
                      <a:pt x="590" y="34"/>
                      <a:pt x="590" y="34"/>
                      <a:pt x="590" y="34"/>
                    </a:cubicBezTo>
                    <a:cubicBezTo>
                      <a:pt x="590" y="34"/>
                      <a:pt x="590" y="34"/>
                      <a:pt x="590" y="34"/>
                    </a:cubicBezTo>
                    <a:cubicBezTo>
                      <a:pt x="590" y="34"/>
                      <a:pt x="590" y="34"/>
                      <a:pt x="590" y="34"/>
                    </a:cubicBezTo>
                    <a:cubicBezTo>
                      <a:pt x="590" y="34"/>
                      <a:pt x="590" y="34"/>
                      <a:pt x="590" y="34"/>
                    </a:cubicBezTo>
                    <a:cubicBezTo>
                      <a:pt x="589" y="34"/>
                      <a:pt x="589" y="34"/>
                      <a:pt x="589" y="34"/>
                    </a:cubicBezTo>
                    <a:cubicBezTo>
                      <a:pt x="589" y="34"/>
                      <a:pt x="589" y="34"/>
                      <a:pt x="589" y="34"/>
                    </a:cubicBezTo>
                    <a:cubicBezTo>
                      <a:pt x="589" y="33"/>
                      <a:pt x="589" y="33"/>
                      <a:pt x="589" y="33"/>
                    </a:cubicBezTo>
                    <a:cubicBezTo>
                      <a:pt x="589" y="33"/>
                      <a:pt x="589" y="33"/>
                      <a:pt x="589" y="33"/>
                    </a:cubicBezTo>
                    <a:cubicBezTo>
                      <a:pt x="588" y="33"/>
                      <a:pt x="587" y="32"/>
                      <a:pt x="587" y="32"/>
                    </a:cubicBezTo>
                    <a:cubicBezTo>
                      <a:pt x="587" y="32"/>
                      <a:pt x="587" y="32"/>
                      <a:pt x="587" y="32"/>
                    </a:cubicBezTo>
                    <a:cubicBezTo>
                      <a:pt x="586" y="32"/>
                      <a:pt x="586" y="31"/>
                      <a:pt x="586" y="31"/>
                    </a:cubicBezTo>
                    <a:cubicBezTo>
                      <a:pt x="586" y="31"/>
                      <a:pt x="586" y="31"/>
                      <a:pt x="585" y="31"/>
                    </a:cubicBezTo>
                    <a:cubicBezTo>
                      <a:pt x="585" y="31"/>
                      <a:pt x="585" y="31"/>
                      <a:pt x="585" y="31"/>
                    </a:cubicBezTo>
                    <a:cubicBezTo>
                      <a:pt x="585" y="31"/>
                      <a:pt x="585" y="31"/>
                      <a:pt x="585" y="31"/>
                    </a:cubicBezTo>
                    <a:cubicBezTo>
                      <a:pt x="585" y="31"/>
                      <a:pt x="585" y="31"/>
                      <a:pt x="585" y="31"/>
                    </a:cubicBezTo>
                    <a:cubicBezTo>
                      <a:pt x="585" y="31"/>
                      <a:pt x="585" y="31"/>
                      <a:pt x="585" y="31"/>
                    </a:cubicBezTo>
                    <a:cubicBezTo>
                      <a:pt x="585" y="31"/>
                      <a:pt x="584" y="30"/>
                      <a:pt x="584" y="30"/>
                    </a:cubicBezTo>
                    <a:cubicBezTo>
                      <a:pt x="584" y="30"/>
                      <a:pt x="584" y="30"/>
                      <a:pt x="584" y="30"/>
                    </a:cubicBezTo>
                    <a:cubicBezTo>
                      <a:pt x="584" y="30"/>
                      <a:pt x="584" y="30"/>
                      <a:pt x="584" y="30"/>
                    </a:cubicBezTo>
                    <a:cubicBezTo>
                      <a:pt x="584" y="30"/>
                      <a:pt x="584" y="30"/>
                      <a:pt x="584" y="30"/>
                    </a:cubicBezTo>
                    <a:cubicBezTo>
                      <a:pt x="583" y="30"/>
                      <a:pt x="583" y="30"/>
                      <a:pt x="583" y="30"/>
                    </a:cubicBezTo>
                    <a:cubicBezTo>
                      <a:pt x="583" y="30"/>
                      <a:pt x="583" y="29"/>
                      <a:pt x="583" y="29"/>
                    </a:cubicBezTo>
                    <a:cubicBezTo>
                      <a:pt x="583" y="29"/>
                      <a:pt x="583" y="29"/>
                      <a:pt x="583" y="29"/>
                    </a:cubicBezTo>
                    <a:cubicBezTo>
                      <a:pt x="582" y="29"/>
                      <a:pt x="582" y="29"/>
                      <a:pt x="582" y="29"/>
                    </a:cubicBezTo>
                    <a:cubicBezTo>
                      <a:pt x="582" y="29"/>
                      <a:pt x="582" y="29"/>
                      <a:pt x="582" y="29"/>
                    </a:cubicBezTo>
                    <a:cubicBezTo>
                      <a:pt x="582" y="29"/>
                      <a:pt x="581" y="28"/>
                      <a:pt x="581" y="28"/>
                    </a:cubicBezTo>
                    <a:cubicBezTo>
                      <a:pt x="581" y="28"/>
                      <a:pt x="581" y="28"/>
                      <a:pt x="581" y="28"/>
                    </a:cubicBezTo>
                    <a:cubicBezTo>
                      <a:pt x="581" y="28"/>
                      <a:pt x="581" y="28"/>
                      <a:pt x="581" y="28"/>
                    </a:cubicBezTo>
                    <a:cubicBezTo>
                      <a:pt x="581" y="28"/>
                      <a:pt x="580" y="28"/>
                      <a:pt x="580" y="28"/>
                    </a:cubicBezTo>
                    <a:cubicBezTo>
                      <a:pt x="580" y="28"/>
                      <a:pt x="580" y="28"/>
                      <a:pt x="580" y="28"/>
                    </a:cubicBezTo>
                    <a:cubicBezTo>
                      <a:pt x="580" y="28"/>
                      <a:pt x="580" y="27"/>
                      <a:pt x="580" y="27"/>
                    </a:cubicBezTo>
                    <a:cubicBezTo>
                      <a:pt x="580" y="27"/>
                      <a:pt x="580" y="27"/>
                      <a:pt x="580" y="27"/>
                    </a:cubicBezTo>
                    <a:cubicBezTo>
                      <a:pt x="579" y="27"/>
                      <a:pt x="579" y="27"/>
                      <a:pt x="579" y="27"/>
                    </a:cubicBezTo>
                    <a:cubicBezTo>
                      <a:pt x="579" y="27"/>
                      <a:pt x="579" y="27"/>
                      <a:pt x="579" y="27"/>
                    </a:cubicBezTo>
                    <a:cubicBezTo>
                      <a:pt x="579" y="27"/>
                      <a:pt x="579" y="27"/>
                      <a:pt x="579" y="27"/>
                    </a:cubicBezTo>
                    <a:cubicBezTo>
                      <a:pt x="579" y="27"/>
                      <a:pt x="579" y="27"/>
                      <a:pt x="579" y="27"/>
                    </a:cubicBezTo>
                    <a:cubicBezTo>
                      <a:pt x="579" y="27"/>
                      <a:pt x="579" y="27"/>
                      <a:pt x="579" y="27"/>
                    </a:cubicBezTo>
                    <a:cubicBezTo>
                      <a:pt x="578" y="26"/>
                      <a:pt x="577" y="26"/>
                      <a:pt x="577" y="25"/>
                    </a:cubicBezTo>
                    <a:cubicBezTo>
                      <a:pt x="577" y="25"/>
                      <a:pt x="576" y="25"/>
                      <a:pt x="576" y="25"/>
                    </a:cubicBezTo>
                    <a:cubicBezTo>
                      <a:pt x="576" y="25"/>
                      <a:pt x="576" y="25"/>
                      <a:pt x="576" y="25"/>
                    </a:cubicBezTo>
                    <a:cubicBezTo>
                      <a:pt x="576" y="25"/>
                      <a:pt x="576" y="25"/>
                      <a:pt x="576" y="25"/>
                    </a:cubicBezTo>
                    <a:cubicBezTo>
                      <a:pt x="576" y="25"/>
                      <a:pt x="576" y="25"/>
                      <a:pt x="576" y="25"/>
                    </a:cubicBezTo>
                    <a:cubicBezTo>
                      <a:pt x="576" y="25"/>
                      <a:pt x="576" y="25"/>
                      <a:pt x="576" y="25"/>
                    </a:cubicBezTo>
                    <a:cubicBezTo>
                      <a:pt x="576" y="25"/>
                      <a:pt x="575" y="25"/>
                      <a:pt x="575" y="25"/>
                    </a:cubicBezTo>
                    <a:cubicBezTo>
                      <a:pt x="575" y="24"/>
                      <a:pt x="575" y="24"/>
                      <a:pt x="575" y="24"/>
                    </a:cubicBezTo>
                    <a:cubicBezTo>
                      <a:pt x="575" y="24"/>
                      <a:pt x="575" y="24"/>
                      <a:pt x="575" y="24"/>
                    </a:cubicBezTo>
                    <a:cubicBezTo>
                      <a:pt x="574" y="24"/>
                      <a:pt x="574" y="24"/>
                      <a:pt x="573" y="23"/>
                    </a:cubicBezTo>
                    <a:cubicBezTo>
                      <a:pt x="573" y="23"/>
                      <a:pt x="573" y="23"/>
                      <a:pt x="573" y="23"/>
                    </a:cubicBezTo>
                    <a:cubicBezTo>
                      <a:pt x="573" y="23"/>
                      <a:pt x="573" y="23"/>
                      <a:pt x="573" y="23"/>
                    </a:cubicBezTo>
                    <a:cubicBezTo>
                      <a:pt x="573" y="23"/>
                      <a:pt x="573" y="23"/>
                      <a:pt x="573" y="23"/>
                    </a:cubicBezTo>
                    <a:cubicBezTo>
                      <a:pt x="573" y="23"/>
                      <a:pt x="573" y="23"/>
                      <a:pt x="573" y="23"/>
                    </a:cubicBezTo>
                    <a:cubicBezTo>
                      <a:pt x="573" y="23"/>
                      <a:pt x="573" y="23"/>
                      <a:pt x="573" y="23"/>
                    </a:cubicBezTo>
                    <a:cubicBezTo>
                      <a:pt x="573" y="23"/>
                      <a:pt x="573" y="23"/>
                      <a:pt x="573" y="23"/>
                    </a:cubicBezTo>
                    <a:cubicBezTo>
                      <a:pt x="573" y="23"/>
                      <a:pt x="573" y="23"/>
                      <a:pt x="572" y="23"/>
                    </a:cubicBezTo>
                    <a:cubicBezTo>
                      <a:pt x="572" y="23"/>
                      <a:pt x="572" y="23"/>
                      <a:pt x="572" y="23"/>
                    </a:cubicBezTo>
                    <a:cubicBezTo>
                      <a:pt x="572" y="22"/>
                      <a:pt x="572" y="22"/>
                      <a:pt x="572" y="22"/>
                    </a:cubicBezTo>
                    <a:cubicBezTo>
                      <a:pt x="572" y="22"/>
                      <a:pt x="572" y="22"/>
                      <a:pt x="571" y="22"/>
                    </a:cubicBezTo>
                    <a:cubicBezTo>
                      <a:pt x="571" y="22"/>
                      <a:pt x="571" y="22"/>
                      <a:pt x="571" y="22"/>
                    </a:cubicBezTo>
                    <a:cubicBezTo>
                      <a:pt x="571" y="22"/>
                      <a:pt x="570" y="21"/>
                      <a:pt x="570" y="21"/>
                    </a:cubicBezTo>
                    <a:cubicBezTo>
                      <a:pt x="570" y="21"/>
                      <a:pt x="570" y="21"/>
                      <a:pt x="570" y="21"/>
                    </a:cubicBezTo>
                    <a:cubicBezTo>
                      <a:pt x="570" y="21"/>
                      <a:pt x="570" y="21"/>
                      <a:pt x="569" y="21"/>
                    </a:cubicBezTo>
                    <a:cubicBezTo>
                      <a:pt x="569" y="21"/>
                      <a:pt x="569" y="21"/>
                      <a:pt x="569" y="21"/>
                    </a:cubicBezTo>
                    <a:cubicBezTo>
                      <a:pt x="569" y="21"/>
                      <a:pt x="569" y="21"/>
                      <a:pt x="569" y="21"/>
                    </a:cubicBezTo>
                    <a:cubicBezTo>
                      <a:pt x="569" y="21"/>
                      <a:pt x="569" y="21"/>
                      <a:pt x="569" y="21"/>
                    </a:cubicBezTo>
                    <a:cubicBezTo>
                      <a:pt x="568" y="20"/>
                      <a:pt x="568" y="19"/>
                      <a:pt x="567" y="19"/>
                    </a:cubicBezTo>
                    <a:cubicBezTo>
                      <a:pt x="567" y="19"/>
                      <a:pt x="567" y="19"/>
                      <a:pt x="567" y="19"/>
                    </a:cubicBezTo>
                    <a:cubicBezTo>
                      <a:pt x="567" y="19"/>
                      <a:pt x="567" y="19"/>
                      <a:pt x="567" y="19"/>
                    </a:cubicBezTo>
                    <a:cubicBezTo>
                      <a:pt x="566" y="19"/>
                      <a:pt x="566" y="19"/>
                      <a:pt x="566" y="19"/>
                    </a:cubicBezTo>
                    <a:cubicBezTo>
                      <a:pt x="566" y="19"/>
                      <a:pt x="566" y="19"/>
                      <a:pt x="566" y="19"/>
                    </a:cubicBezTo>
                    <a:cubicBezTo>
                      <a:pt x="566" y="19"/>
                      <a:pt x="566" y="18"/>
                      <a:pt x="566" y="18"/>
                    </a:cubicBezTo>
                    <a:cubicBezTo>
                      <a:pt x="566" y="18"/>
                      <a:pt x="566" y="18"/>
                      <a:pt x="566" y="18"/>
                    </a:cubicBezTo>
                    <a:cubicBezTo>
                      <a:pt x="566" y="18"/>
                      <a:pt x="566" y="18"/>
                      <a:pt x="565" y="18"/>
                    </a:cubicBezTo>
                    <a:cubicBezTo>
                      <a:pt x="565" y="18"/>
                      <a:pt x="565" y="18"/>
                      <a:pt x="565" y="18"/>
                    </a:cubicBezTo>
                    <a:cubicBezTo>
                      <a:pt x="565" y="18"/>
                      <a:pt x="565" y="18"/>
                      <a:pt x="565" y="18"/>
                    </a:cubicBezTo>
                    <a:cubicBezTo>
                      <a:pt x="565" y="18"/>
                      <a:pt x="565" y="18"/>
                      <a:pt x="565" y="18"/>
                    </a:cubicBezTo>
                    <a:cubicBezTo>
                      <a:pt x="565" y="18"/>
                      <a:pt x="565" y="18"/>
                      <a:pt x="565" y="18"/>
                    </a:cubicBezTo>
                    <a:cubicBezTo>
                      <a:pt x="565" y="18"/>
                      <a:pt x="565" y="18"/>
                      <a:pt x="564" y="17"/>
                    </a:cubicBezTo>
                    <a:cubicBezTo>
                      <a:pt x="564" y="17"/>
                      <a:pt x="564" y="17"/>
                      <a:pt x="564" y="17"/>
                    </a:cubicBezTo>
                    <a:cubicBezTo>
                      <a:pt x="564" y="17"/>
                      <a:pt x="564" y="17"/>
                      <a:pt x="564" y="17"/>
                    </a:cubicBezTo>
                    <a:cubicBezTo>
                      <a:pt x="564" y="17"/>
                      <a:pt x="564" y="17"/>
                      <a:pt x="564" y="17"/>
                    </a:cubicBezTo>
                    <a:cubicBezTo>
                      <a:pt x="564" y="17"/>
                      <a:pt x="564" y="17"/>
                      <a:pt x="564" y="17"/>
                    </a:cubicBezTo>
                    <a:cubicBezTo>
                      <a:pt x="564" y="17"/>
                      <a:pt x="564" y="17"/>
                      <a:pt x="564" y="17"/>
                    </a:cubicBezTo>
                    <a:cubicBezTo>
                      <a:pt x="564" y="17"/>
                      <a:pt x="564" y="17"/>
                      <a:pt x="564" y="17"/>
                    </a:cubicBezTo>
                    <a:cubicBezTo>
                      <a:pt x="564" y="17"/>
                      <a:pt x="564" y="17"/>
                      <a:pt x="564" y="17"/>
                    </a:cubicBezTo>
                    <a:cubicBezTo>
                      <a:pt x="564" y="17"/>
                      <a:pt x="564" y="17"/>
                      <a:pt x="564" y="17"/>
                    </a:cubicBezTo>
                    <a:cubicBezTo>
                      <a:pt x="564" y="17"/>
                      <a:pt x="564" y="17"/>
                      <a:pt x="564" y="17"/>
                    </a:cubicBezTo>
                    <a:cubicBezTo>
                      <a:pt x="563" y="17"/>
                      <a:pt x="563" y="17"/>
                      <a:pt x="563" y="17"/>
                    </a:cubicBezTo>
                    <a:cubicBezTo>
                      <a:pt x="563" y="17"/>
                      <a:pt x="563" y="17"/>
                      <a:pt x="563" y="17"/>
                    </a:cubicBezTo>
                    <a:cubicBezTo>
                      <a:pt x="563" y="17"/>
                      <a:pt x="563" y="16"/>
                      <a:pt x="563" y="16"/>
                    </a:cubicBezTo>
                    <a:cubicBezTo>
                      <a:pt x="563" y="16"/>
                      <a:pt x="563" y="16"/>
                      <a:pt x="563" y="16"/>
                    </a:cubicBezTo>
                    <a:cubicBezTo>
                      <a:pt x="563" y="16"/>
                      <a:pt x="563" y="16"/>
                      <a:pt x="562" y="16"/>
                    </a:cubicBezTo>
                    <a:cubicBezTo>
                      <a:pt x="562" y="16"/>
                      <a:pt x="562" y="16"/>
                      <a:pt x="562" y="16"/>
                    </a:cubicBezTo>
                    <a:cubicBezTo>
                      <a:pt x="562" y="16"/>
                      <a:pt x="562" y="16"/>
                      <a:pt x="562" y="16"/>
                    </a:cubicBezTo>
                    <a:cubicBezTo>
                      <a:pt x="562" y="16"/>
                      <a:pt x="562" y="16"/>
                      <a:pt x="562" y="16"/>
                    </a:cubicBezTo>
                    <a:cubicBezTo>
                      <a:pt x="561" y="15"/>
                      <a:pt x="561" y="15"/>
                      <a:pt x="561" y="15"/>
                    </a:cubicBezTo>
                    <a:cubicBezTo>
                      <a:pt x="561" y="15"/>
                      <a:pt x="561" y="15"/>
                      <a:pt x="561" y="15"/>
                    </a:cubicBezTo>
                    <a:cubicBezTo>
                      <a:pt x="561" y="15"/>
                      <a:pt x="561" y="15"/>
                      <a:pt x="561" y="15"/>
                    </a:cubicBezTo>
                    <a:cubicBezTo>
                      <a:pt x="561" y="15"/>
                      <a:pt x="560" y="15"/>
                      <a:pt x="560" y="15"/>
                    </a:cubicBezTo>
                    <a:cubicBezTo>
                      <a:pt x="560" y="15"/>
                      <a:pt x="560" y="15"/>
                      <a:pt x="560" y="15"/>
                    </a:cubicBezTo>
                    <a:cubicBezTo>
                      <a:pt x="560" y="15"/>
                      <a:pt x="560" y="14"/>
                      <a:pt x="560" y="14"/>
                    </a:cubicBezTo>
                    <a:cubicBezTo>
                      <a:pt x="560" y="14"/>
                      <a:pt x="560" y="14"/>
                      <a:pt x="560" y="14"/>
                    </a:cubicBezTo>
                    <a:cubicBezTo>
                      <a:pt x="560" y="14"/>
                      <a:pt x="559" y="14"/>
                      <a:pt x="559" y="14"/>
                    </a:cubicBezTo>
                    <a:cubicBezTo>
                      <a:pt x="559" y="14"/>
                      <a:pt x="559" y="14"/>
                      <a:pt x="559" y="14"/>
                    </a:cubicBezTo>
                    <a:cubicBezTo>
                      <a:pt x="559" y="14"/>
                      <a:pt x="559" y="14"/>
                      <a:pt x="559" y="14"/>
                    </a:cubicBezTo>
                    <a:cubicBezTo>
                      <a:pt x="559" y="14"/>
                      <a:pt x="559" y="14"/>
                      <a:pt x="559" y="14"/>
                    </a:cubicBezTo>
                    <a:cubicBezTo>
                      <a:pt x="559" y="14"/>
                      <a:pt x="558" y="14"/>
                      <a:pt x="558" y="13"/>
                    </a:cubicBezTo>
                    <a:cubicBezTo>
                      <a:pt x="558" y="13"/>
                      <a:pt x="558" y="13"/>
                      <a:pt x="558" y="13"/>
                    </a:cubicBezTo>
                    <a:cubicBezTo>
                      <a:pt x="558" y="13"/>
                      <a:pt x="558" y="13"/>
                      <a:pt x="558" y="13"/>
                    </a:cubicBezTo>
                    <a:cubicBezTo>
                      <a:pt x="558" y="13"/>
                      <a:pt x="558" y="13"/>
                      <a:pt x="558" y="13"/>
                    </a:cubicBezTo>
                    <a:cubicBezTo>
                      <a:pt x="558" y="13"/>
                      <a:pt x="558" y="13"/>
                      <a:pt x="557" y="13"/>
                    </a:cubicBezTo>
                    <a:cubicBezTo>
                      <a:pt x="557" y="13"/>
                      <a:pt x="557" y="13"/>
                      <a:pt x="557" y="13"/>
                    </a:cubicBezTo>
                    <a:cubicBezTo>
                      <a:pt x="557" y="13"/>
                      <a:pt x="557" y="13"/>
                      <a:pt x="557" y="13"/>
                    </a:cubicBezTo>
                    <a:cubicBezTo>
                      <a:pt x="557" y="13"/>
                      <a:pt x="557" y="13"/>
                      <a:pt x="557" y="13"/>
                    </a:cubicBezTo>
                    <a:cubicBezTo>
                      <a:pt x="557" y="13"/>
                      <a:pt x="557" y="13"/>
                      <a:pt x="557" y="13"/>
                    </a:cubicBezTo>
                    <a:cubicBezTo>
                      <a:pt x="557" y="13"/>
                      <a:pt x="557" y="13"/>
                      <a:pt x="557" y="12"/>
                    </a:cubicBezTo>
                    <a:cubicBezTo>
                      <a:pt x="557" y="12"/>
                      <a:pt x="557" y="12"/>
                      <a:pt x="557" y="12"/>
                    </a:cubicBezTo>
                    <a:cubicBezTo>
                      <a:pt x="557" y="12"/>
                      <a:pt x="557" y="12"/>
                      <a:pt x="556" y="12"/>
                    </a:cubicBezTo>
                    <a:cubicBezTo>
                      <a:pt x="556" y="12"/>
                      <a:pt x="556" y="12"/>
                      <a:pt x="556" y="12"/>
                    </a:cubicBezTo>
                    <a:cubicBezTo>
                      <a:pt x="556" y="12"/>
                      <a:pt x="556" y="12"/>
                      <a:pt x="556" y="12"/>
                    </a:cubicBezTo>
                    <a:cubicBezTo>
                      <a:pt x="556" y="12"/>
                      <a:pt x="556" y="12"/>
                      <a:pt x="556" y="12"/>
                    </a:cubicBezTo>
                    <a:cubicBezTo>
                      <a:pt x="556" y="12"/>
                      <a:pt x="556" y="12"/>
                      <a:pt x="556" y="12"/>
                    </a:cubicBezTo>
                    <a:cubicBezTo>
                      <a:pt x="556" y="12"/>
                      <a:pt x="556" y="12"/>
                      <a:pt x="556" y="12"/>
                    </a:cubicBezTo>
                    <a:cubicBezTo>
                      <a:pt x="556" y="12"/>
                      <a:pt x="556" y="12"/>
                      <a:pt x="556" y="12"/>
                    </a:cubicBezTo>
                    <a:cubicBezTo>
                      <a:pt x="556" y="12"/>
                      <a:pt x="556" y="12"/>
                      <a:pt x="556" y="12"/>
                    </a:cubicBezTo>
                    <a:cubicBezTo>
                      <a:pt x="556" y="12"/>
                      <a:pt x="556" y="12"/>
                      <a:pt x="556" y="12"/>
                    </a:cubicBezTo>
                    <a:cubicBezTo>
                      <a:pt x="556" y="12"/>
                      <a:pt x="556" y="12"/>
                      <a:pt x="555" y="12"/>
                    </a:cubicBezTo>
                    <a:cubicBezTo>
                      <a:pt x="555" y="12"/>
                      <a:pt x="555" y="12"/>
                      <a:pt x="555" y="12"/>
                    </a:cubicBezTo>
                    <a:cubicBezTo>
                      <a:pt x="555" y="12"/>
                      <a:pt x="555" y="12"/>
                      <a:pt x="555" y="12"/>
                    </a:cubicBezTo>
                    <a:cubicBezTo>
                      <a:pt x="555" y="12"/>
                      <a:pt x="555" y="12"/>
                      <a:pt x="555" y="12"/>
                    </a:cubicBezTo>
                    <a:cubicBezTo>
                      <a:pt x="555" y="11"/>
                      <a:pt x="555" y="11"/>
                      <a:pt x="555" y="11"/>
                    </a:cubicBezTo>
                    <a:cubicBezTo>
                      <a:pt x="555" y="11"/>
                      <a:pt x="555" y="11"/>
                      <a:pt x="555" y="11"/>
                    </a:cubicBezTo>
                    <a:cubicBezTo>
                      <a:pt x="555" y="11"/>
                      <a:pt x="555" y="11"/>
                      <a:pt x="555" y="11"/>
                    </a:cubicBezTo>
                    <a:cubicBezTo>
                      <a:pt x="555" y="11"/>
                      <a:pt x="555" y="11"/>
                      <a:pt x="555" y="11"/>
                    </a:cubicBezTo>
                    <a:cubicBezTo>
                      <a:pt x="555" y="11"/>
                      <a:pt x="555" y="11"/>
                      <a:pt x="555" y="11"/>
                    </a:cubicBezTo>
                    <a:cubicBezTo>
                      <a:pt x="555" y="11"/>
                      <a:pt x="555" y="11"/>
                      <a:pt x="554" y="11"/>
                    </a:cubicBezTo>
                    <a:cubicBezTo>
                      <a:pt x="554" y="11"/>
                      <a:pt x="554" y="11"/>
                      <a:pt x="554" y="11"/>
                    </a:cubicBezTo>
                    <a:cubicBezTo>
                      <a:pt x="554" y="11"/>
                      <a:pt x="554" y="11"/>
                      <a:pt x="554" y="11"/>
                    </a:cubicBezTo>
                    <a:cubicBezTo>
                      <a:pt x="554" y="11"/>
                      <a:pt x="554" y="11"/>
                      <a:pt x="554" y="11"/>
                    </a:cubicBezTo>
                    <a:cubicBezTo>
                      <a:pt x="554" y="11"/>
                      <a:pt x="554" y="10"/>
                      <a:pt x="553" y="10"/>
                    </a:cubicBezTo>
                    <a:cubicBezTo>
                      <a:pt x="553" y="10"/>
                      <a:pt x="553" y="10"/>
                      <a:pt x="553" y="10"/>
                    </a:cubicBezTo>
                    <a:cubicBezTo>
                      <a:pt x="553" y="10"/>
                      <a:pt x="553" y="10"/>
                      <a:pt x="553" y="10"/>
                    </a:cubicBezTo>
                    <a:cubicBezTo>
                      <a:pt x="553" y="10"/>
                      <a:pt x="553" y="10"/>
                      <a:pt x="553" y="10"/>
                    </a:cubicBezTo>
                    <a:cubicBezTo>
                      <a:pt x="553" y="10"/>
                      <a:pt x="553" y="10"/>
                      <a:pt x="553" y="10"/>
                    </a:cubicBezTo>
                    <a:cubicBezTo>
                      <a:pt x="553" y="10"/>
                      <a:pt x="553" y="10"/>
                      <a:pt x="553" y="10"/>
                    </a:cubicBezTo>
                    <a:cubicBezTo>
                      <a:pt x="553" y="10"/>
                      <a:pt x="553" y="10"/>
                      <a:pt x="553" y="10"/>
                    </a:cubicBezTo>
                    <a:cubicBezTo>
                      <a:pt x="553" y="10"/>
                      <a:pt x="553" y="10"/>
                      <a:pt x="553" y="10"/>
                    </a:cubicBezTo>
                    <a:cubicBezTo>
                      <a:pt x="553" y="10"/>
                      <a:pt x="553" y="10"/>
                      <a:pt x="552" y="10"/>
                    </a:cubicBezTo>
                    <a:cubicBezTo>
                      <a:pt x="552" y="10"/>
                      <a:pt x="552" y="10"/>
                      <a:pt x="552" y="10"/>
                    </a:cubicBezTo>
                    <a:cubicBezTo>
                      <a:pt x="552" y="10"/>
                      <a:pt x="552" y="10"/>
                      <a:pt x="552" y="10"/>
                    </a:cubicBezTo>
                    <a:cubicBezTo>
                      <a:pt x="552" y="10"/>
                      <a:pt x="552" y="10"/>
                      <a:pt x="552" y="9"/>
                    </a:cubicBezTo>
                    <a:cubicBezTo>
                      <a:pt x="552" y="9"/>
                      <a:pt x="552" y="9"/>
                      <a:pt x="552" y="9"/>
                    </a:cubicBezTo>
                    <a:cubicBezTo>
                      <a:pt x="552" y="9"/>
                      <a:pt x="552" y="9"/>
                      <a:pt x="552" y="9"/>
                    </a:cubicBezTo>
                    <a:cubicBezTo>
                      <a:pt x="552" y="9"/>
                      <a:pt x="552" y="9"/>
                      <a:pt x="552" y="9"/>
                    </a:cubicBezTo>
                    <a:cubicBezTo>
                      <a:pt x="552" y="9"/>
                      <a:pt x="552" y="9"/>
                      <a:pt x="552" y="9"/>
                    </a:cubicBezTo>
                    <a:cubicBezTo>
                      <a:pt x="552" y="9"/>
                      <a:pt x="552" y="9"/>
                      <a:pt x="552" y="9"/>
                    </a:cubicBezTo>
                    <a:cubicBezTo>
                      <a:pt x="552" y="9"/>
                      <a:pt x="552" y="9"/>
                      <a:pt x="552" y="9"/>
                    </a:cubicBezTo>
                    <a:cubicBezTo>
                      <a:pt x="551" y="9"/>
                      <a:pt x="551" y="9"/>
                      <a:pt x="551" y="9"/>
                    </a:cubicBezTo>
                    <a:cubicBezTo>
                      <a:pt x="551" y="9"/>
                      <a:pt x="551" y="9"/>
                      <a:pt x="551" y="9"/>
                    </a:cubicBezTo>
                    <a:cubicBezTo>
                      <a:pt x="551" y="9"/>
                      <a:pt x="551" y="9"/>
                      <a:pt x="551" y="9"/>
                    </a:cubicBezTo>
                    <a:cubicBezTo>
                      <a:pt x="551" y="9"/>
                      <a:pt x="551" y="9"/>
                      <a:pt x="551" y="9"/>
                    </a:cubicBezTo>
                    <a:cubicBezTo>
                      <a:pt x="551" y="9"/>
                      <a:pt x="551" y="9"/>
                      <a:pt x="551" y="9"/>
                    </a:cubicBezTo>
                    <a:cubicBezTo>
                      <a:pt x="551" y="9"/>
                      <a:pt x="551" y="9"/>
                      <a:pt x="551" y="9"/>
                    </a:cubicBezTo>
                    <a:cubicBezTo>
                      <a:pt x="551" y="9"/>
                      <a:pt x="551" y="9"/>
                      <a:pt x="551" y="9"/>
                    </a:cubicBezTo>
                    <a:cubicBezTo>
                      <a:pt x="551" y="9"/>
                      <a:pt x="551" y="8"/>
                      <a:pt x="551" y="8"/>
                    </a:cubicBezTo>
                    <a:cubicBezTo>
                      <a:pt x="551" y="8"/>
                      <a:pt x="551" y="8"/>
                      <a:pt x="551" y="8"/>
                    </a:cubicBezTo>
                    <a:cubicBezTo>
                      <a:pt x="551" y="8"/>
                      <a:pt x="551" y="8"/>
                      <a:pt x="550" y="8"/>
                    </a:cubicBezTo>
                    <a:cubicBezTo>
                      <a:pt x="550" y="8"/>
                      <a:pt x="550" y="8"/>
                      <a:pt x="550" y="8"/>
                    </a:cubicBezTo>
                    <a:cubicBezTo>
                      <a:pt x="550" y="8"/>
                      <a:pt x="550" y="8"/>
                      <a:pt x="550" y="8"/>
                    </a:cubicBezTo>
                    <a:cubicBezTo>
                      <a:pt x="550" y="8"/>
                      <a:pt x="550" y="8"/>
                      <a:pt x="550" y="8"/>
                    </a:cubicBezTo>
                    <a:cubicBezTo>
                      <a:pt x="550" y="8"/>
                      <a:pt x="550" y="8"/>
                      <a:pt x="550" y="8"/>
                    </a:cubicBezTo>
                    <a:cubicBezTo>
                      <a:pt x="550" y="8"/>
                      <a:pt x="550" y="8"/>
                      <a:pt x="550" y="8"/>
                    </a:cubicBezTo>
                    <a:cubicBezTo>
                      <a:pt x="550" y="8"/>
                      <a:pt x="550" y="8"/>
                      <a:pt x="550" y="8"/>
                    </a:cubicBezTo>
                    <a:cubicBezTo>
                      <a:pt x="550" y="8"/>
                      <a:pt x="550" y="8"/>
                      <a:pt x="550" y="8"/>
                    </a:cubicBezTo>
                    <a:cubicBezTo>
                      <a:pt x="550" y="8"/>
                      <a:pt x="550" y="8"/>
                      <a:pt x="550" y="8"/>
                    </a:cubicBezTo>
                    <a:cubicBezTo>
                      <a:pt x="550" y="8"/>
                      <a:pt x="550" y="8"/>
                      <a:pt x="550" y="8"/>
                    </a:cubicBezTo>
                    <a:cubicBezTo>
                      <a:pt x="550" y="8"/>
                      <a:pt x="550" y="8"/>
                      <a:pt x="550" y="8"/>
                    </a:cubicBezTo>
                    <a:cubicBezTo>
                      <a:pt x="549" y="8"/>
                      <a:pt x="549" y="8"/>
                      <a:pt x="549" y="7"/>
                    </a:cubicBezTo>
                    <a:cubicBezTo>
                      <a:pt x="549" y="7"/>
                      <a:pt x="549" y="7"/>
                      <a:pt x="549" y="7"/>
                    </a:cubicBezTo>
                    <a:cubicBezTo>
                      <a:pt x="549" y="7"/>
                      <a:pt x="549" y="7"/>
                      <a:pt x="549" y="7"/>
                    </a:cubicBezTo>
                    <a:cubicBezTo>
                      <a:pt x="548" y="7"/>
                      <a:pt x="548" y="7"/>
                      <a:pt x="548" y="7"/>
                    </a:cubicBezTo>
                    <a:cubicBezTo>
                      <a:pt x="548" y="7"/>
                      <a:pt x="548" y="7"/>
                      <a:pt x="548" y="7"/>
                    </a:cubicBezTo>
                    <a:cubicBezTo>
                      <a:pt x="548" y="7"/>
                      <a:pt x="548" y="7"/>
                      <a:pt x="548" y="7"/>
                    </a:cubicBezTo>
                    <a:cubicBezTo>
                      <a:pt x="548" y="7"/>
                      <a:pt x="548" y="7"/>
                      <a:pt x="548" y="6"/>
                    </a:cubicBezTo>
                    <a:cubicBezTo>
                      <a:pt x="548" y="6"/>
                      <a:pt x="548" y="6"/>
                      <a:pt x="548" y="6"/>
                    </a:cubicBezTo>
                    <a:cubicBezTo>
                      <a:pt x="546" y="6"/>
                      <a:pt x="545" y="5"/>
                      <a:pt x="545" y="4"/>
                    </a:cubicBezTo>
                    <a:cubicBezTo>
                      <a:pt x="545" y="4"/>
                      <a:pt x="544" y="4"/>
                      <a:pt x="544" y="4"/>
                    </a:cubicBezTo>
                    <a:cubicBezTo>
                      <a:pt x="544" y="4"/>
                      <a:pt x="544" y="4"/>
                      <a:pt x="544" y="4"/>
                    </a:cubicBezTo>
                    <a:cubicBezTo>
                      <a:pt x="544" y="4"/>
                      <a:pt x="544" y="4"/>
                      <a:pt x="544" y="4"/>
                    </a:cubicBezTo>
                    <a:cubicBezTo>
                      <a:pt x="544" y="4"/>
                      <a:pt x="544" y="4"/>
                      <a:pt x="544" y="4"/>
                    </a:cubicBezTo>
                    <a:cubicBezTo>
                      <a:pt x="544" y="4"/>
                      <a:pt x="544" y="4"/>
                      <a:pt x="544" y="4"/>
                    </a:cubicBezTo>
                    <a:cubicBezTo>
                      <a:pt x="543" y="4"/>
                      <a:pt x="543" y="4"/>
                      <a:pt x="543" y="4"/>
                    </a:cubicBezTo>
                    <a:cubicBezTo>
                      <a:pt x="543" y="4"/>
                      <a:pt x="543" y="4"/>
                      <a:pt x="543" y="4"/>
                    </a:cubicBezTo>
                    <a:cubicBezTo>
                      <a:pt x="543" y="4"/>
                      <a:pt x="543" y="4"/>
                      <a:pt x="543" y="4"/>
                    </a:cubicBezTo>
                    <a:cubicBezTo>
                      <a:pt x="543" y="4"/>
                      <a:pt x="543" y="4"/>
                      <a:pt x="543" y="4"/>
                    </a:cubicBezTo>
                    <a:cubicBezTo>
                      <a:pt x="543" y="4"/>
                      <a:pt x="543" y="4"/>
                      <a:pt x="543" y="4"/>
                    </a:cubicBezTo>
                    <a:cubicBezTo>
                      <a:pt x="543" y="4"/>
                      <a:pt x="543" y="4"/>
                      <a:pt x="543" y="4"/>
                    </a:cubicBezTo>
                    <a:cubicBezTo>
                      <a:pt x="543" y="4"/>
                      <a:pt x="543" y="4"/>
                      <a:pt x="543" y="4"/>
                    </a:cubicBezTo>
                    <a:cubicBezTo>
                      <a:pt x="543" y="4"/>
                      <a:pt x="543" y="4"/>
                      <a:pt x="543" y="4"/>
                    </a:cubicBezTo>
                    <a:cubicBezTo>
                      <a:pt x="543" y="4"/>
                      <a:pt x="543" y="4"/>
                      <a:pt x="543" y="4"/>
                    </a:cubicBezTo>
                    <a:cubicBezTo>
                      <a:pt x="543" y="3"/>
                      <a:pt x="543" y="3"/>
                      <a:pt x="543" y="3"/>
                    </a:cubicBezTo>
                    <a:cubicBezTo>
                      <a:pt x="543" y="3"/>
                      <a:pt x="543" y="3"/>
                      <a:pt x="543" y="3"/>
                    </a:cubicBezTo>
                    <a:cubicBezTo>
                      <a:pt x="543" y="3"/>
                      <a:pt x="543" y="3"/>
                      <a:pt x="543" y="3"/>
                    </a:cubicBezTo>
                    <a:cubicBezTo>
                      <a:pt x="542" y="3"/>
                      <a:pt x="542" y="3"/>
                      <a:pt x="542" y="3"/>
                    </a:cubicBezTo>
                    <a:cubicBezTo>
                      <a:pt x="542" y="3"/>
                      <a:pt x="542" y="3"/>
                      <a:pt x="542" y="3"/>
                    </a:cubicBezTo>
                    <a:cubicBezTo>
                      <a:pt x="541" y="2"/>
                      <a:pt x="541" y="2"/>
                      <a:pt x="540" y="2"/>
                    </a:cubicBezTo>
                    <a:cubicBezTo>
                      <a:pt x="540" y="2"/>
                      <a:pt x="540" y="2"/>
                      <a:pt x="540" y="2"/>
                    </a:cubicBezTo>
                    <a:cubicBezTo>
                      <a:pt x="540" y="2"/>
                      <a:pt x="540" y="2"/>
                      <a:pt x="540" y="2"/>
                    </a:cubicBezTo>
                    <a:cubicBezTo>
                      <a:pt x="540" y="2"/>
                      <a:pt x="540" y="2"/>
                      <a:pt x="540" y="2"/>
                    </a:cubicBezTo>
                    <a:cubicBezTo>
                      <a:pt x="540" y="2"/>
                      <a:pt x="540" y="2"/>
                      <a:pt x="540" y="2"/>
                    </a:cubicBezTo>
                    <a:cubicBezTo>
                      <a:pt x="540" y="2"/>
                      <a:pt x="540" y="2"/>
                      <a:pt x="540" y="2"/>
                    </a:cubicBezTo>
                    <a:cubicBezTo>
                      <a:pt x="540" y="2"/>
                      <a:pt x="540" y="2"/>
                      <a:pt x="540" y="2"/>
                    </a:cubicBezTo>
                    <a:cubicBezTo>
                      <a:pt x="540" y="2"/>
                      <a:pt x="540" y="2"/>
                      <a:pt x="540" y="2"/>
                    </a:cubicBezTo>
                    <a:cubicBezTo>
                      <a:pt x="540" y="1"/>
                      <a:pt x="540" y="1"/>
                      <a:pt x="539" y="1"/>
                    </a:cubicBezTo>
                    <a:cubicBezTo>
                      <a:pt x="539" y="1"/>
                      <a:pt x="539" y="1"/>
                      <a:pt x="539" y="1"/>
                    </a:cubicBezTo>
                    <a:cubicBezTo>
                      <a:pt x="538" y="0"/>
                      <a:pt x="538" y="0"/>
                      <a:pt x="538" y="0"/>
                    </a:cubicBezTo>
                    <a:cubicBezTo>
                      <a:pt x="538" y="0"/>
                      <a:pt x="538" y="0"/>
                      <a:pt x="538" y="0"/>
                    </a:cubicBezTo>
                    <a:cubicBezTo>
                      <a:pt x="538" y="0"/>
                      <a:pt x="538" y="0"/>
                      <a:pt x="538" y="0"/>
                    </a:cubicBezTo>
                  </a:path>
                </a:pathLst>
              </a:custGeom>
              <a:solidFill>
                <a:srgbClr val="47C9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E6FF"/>
                  </a:solidFill>
                  <a:effectLst/>
                  <a:uLnTx/>
                  <a:uFillTx/>
                  <a:latin typeface="Segoe UI"/>
                  <a:ea typeface="+mn-ea"/>
                  <a:cs typeface="+mn-cs"/>
                </a:endParaRPr>
              </a:p>
            </p:txBody>
          </p:sp>
          <p:sp>
            <p:nvSpPr>
              <p:cNvPr id="110" name="Freeform 400">
                <a:extLst>
                  <a:ext uri="{FF2B5EF4-FFF2-40B4-BE49-F238E27FC236}">
                    <a16:creationId xmlns:a16="http://schemas.microsoft.com/office/drawing/2014/main" id="{C120DD66-2C4E-3B44-8086-6A3CD5CAA00D}"/>
                  </a:ext>
                </a:extLst>
              </p:cNvPr>
              <p:cNvSpPr>
                <a:spLocks noEditPoints="1"/>
              </p:cNvSpPr>
              <p:nvPr/>
            </p:nvSpPr>
            <p:spPr bwMode="auto">
              <a:xfrm>
                <a:off x="403" y="3601"/>
                <a:ext cx="87" cy="37"/>
              </a:xfrm>
              <a:custGeom>
                <a:avLst/>
                <a:gdLst>
                  <a:gd name="T0" fmla="*/ 3 w 1467"/>
                  <a:gd name="T1" fmla="*/ 623 h 624"/>
                  <a:gd name="T2" fmla="*/ 6 w 1467"/>
                  <a:gd name="T3" fmla="*/ 621 h 624"/>
                  <a:gd name="T4" fmla="*/ 11 w 1467"/>
                  <a:gd name="T5" fmla="*/ 619 h 624"/>
                  <a:gd name="T6" fmla="*/ 19 w 1467"/>
                  <a:gd name="T7" fmla="*/ 616 h 624"/>
                  <a:gd name="T8" fmla="*/ 24 w 1467"/>
                  <a:gd name="T9" fmla="*/ 614 h 624"/>
                  <a:gd name="T10" fmla="*/ 26 w 1467"/>
                  <a:gd name="T11" fmla="*/ 613 h 624"/>
                  <a:gd name="T12" fmla="*/ 34 w 1467"/>
                  <a:gd name="T13" fmla="*/ 609 h 624"/>
                  <a:gd name="T14" fmla="*/ 42 w 1467"/>
                  <a:gd name="T15" fmla="*/ 606 h 624"/>
                  <a:gd name="T16" fmla="*/ 50 w 1467"/>
                  <a:gd name="T17" fmla="*/ 602 h 624"/>
                  <a:gd name="T18" fmla="*/ 58 w 1467"/>
                  <a:gd name="T19" fmla="*/ 599 h 624"/>
                  <a:gd name="T20" fmla="*/ 63 w 1467"/>
                  <a:gd name="T21" fmla="*/ 597 h 624"/>
                  <a:gd name="T22" fmla="*/ 72 w 1467"/>
                  <a:gd name="T23" fmla="*/ 593 h 624"/>
                  <a:gd name="T24" fmla="*/ 96 w 1467"/>
                  <a:gd name="T25" fmla="*/ 583 h 624"/>
                  <a:gd name="T26" fmla="*/ 114 w 1467"/>
                  <a:gd name="T27" fmla="*/ 575 h 624"/>
                  <a:gd name="T28" fmla="*/ 122 w 1467"/>
                  <a:gd name="T29" fmla="*/ 572 h 624"/>
                  <a:gd name="T30" fmla="*/ 139 w 1467"/>
                  <a:gd name="T31" fmla="*/ 565 h 624"/>
                  <a:gd name="T32" fmla="*/ 166 w 1467"/>
                  <a:gd name="T33" fmla="*/ 553 h 624"/>
                  <a:gd name="T34" fmla="*/ 198 w 1467"/>
                  <a:gd name="T35" fmla="*/ 540 h 624"/>
                  <a:gd name="T36" fmla="*/ 215 w 1467"/>
                  <a:gd name="T37" fmla="*/ 532 h 624"/>
                  <a:gd name="T38" fmla="*/ 247 w 1467"/>
                  <a:gd name="T39" fmla="*/ 519 h 624"/>
                  <a:gd name="T40" fmla="*/ 304 w 1467"/>
                  <a:gd name="T41" fmla="*/ 495 h 624"/>
                  <a:gd name="T42" fmla="*/ 350 w 1467"/>
                  <a:gd name="T43" fmla="*/ 475 h 624"/>
                  <a:gd name="T44" fmla="*/ 389 w 1467"/>
                  <a:gd name="T45" fmla="*/ 458 h 624"/>
                  <a:gd name="T46" fmla="*/ 417 w 1467"/>
                  <a:gd name="T47" fmla="*/ 446 h 624"/>
                  <a:gd name="T48" fmla="*/ 447 w 1467"/>
                  <a:gd name="T49" fmla="*/ 434 h 624"/>
                  <a:gd name="T50" fmla="*/ 498 w 1467"/>
                  <a:gd name="T51" fmla="*/ 412 h 624"/>
                  <a:gd name="T52" fmla="*/ 560 w 1467"/>
                  <a:gd name="T53" fmla="*/ 386 h 624"/>
                  <a:gd name="T54" fmla="*/ 585 w 1467"/>
                  <a:gd name="T55" fmla="*/ 375 h 624"/>
                  <a:gd name="T56" fmla="*/ 611 w 1467"/>
                  <a:gd name="T57" fmla="*/ 364 h 624"/>
                  <a:gd name="T58" fmla="*/ 666 w 1467"/>
                  <a:gd name="T59" fmla="*/ 341 h 624"/>
                  <a:gd name="T60" fmla="*/ 702 w 1467"/>
                  <a:gd name="T61" fmla="*/ 325 h 624"/>
                  <a:gd name="T62" fmla="*/ 758 w 1467"/>
                  <a:gd name="T63" fmla="*/ 301 h 624"/>
                  <a:gd name="T64" fmla="*/ 784 w 1467"/>
                  <a:gd name="T65" fmla="*/ 291 h 624"/>
                  <a:gd name="T66" fmla="*/ 842 w 1467"/>
                  <a:gd name="T67" fmla="*/ 266 h 624"/>
                  <a:gd name="T68" fmla="*/ 879 w 1467"/>
                  <a:gd name="T69" fmla="*/ 250 h 624"/>
                  <a:gd name="T70" fmla="*/ 914 w 1467"/>
                  <a:gd name="T71" fmla="*/ 235 h 624"/>
                  <a:gd name="T72" fmla="*/ 953 w 1467"/>
                  <a:gd name="T73" fmla="*/ 218 h 624"/>
                  <a:gd name="T74" fmla="*/ 987 w 1467"/>
                  <a:gd name="T75" fmla="*/ 204 h 624"/>
                  <a:gd name="T76" fmla="*/ 1029 w 1467"/>
                  <a:gd name="T77" fmla="*/ 186 h 624"/>
                  <a:gd name="T78" fmla="*/ 1100 w 1467"/>
                  <a:gd name="T79" fmla="*/ 156 h 624"/>
                  <a:gd name="T80" fmla="*/ 1139 w 1467"/>
                  <a:gd name="T81" fmla="*/ 140 h 624"/>
                  <a:gd name="T82" fmla="*/ 1163 w 1467"/>
                  <a:gd name="T83" fmla="*/ 129 h 624"/>
                  <a:gd name="T84" fmla="*/ 1205 w 1467"/>
                  <a:gd name="T85" fmla="*/ 111 h 624"/>
                  <a:gd name="T86" fmla="*/ 1229 w 1467"/>
                  <a:gd name="T87" fmla="*/ 101 h 624"/>
                  <a:gd name="T88" fmla="*/ 1254 w 1467"/>
                  <a:gd name="T89" fmla="*/ 90 h 624"/>
                  <a:gd name="T90" fmla="*/ 1277 w 1467"/>
                  <a:gd name="T91" fmla="*/ 81 h 624"/>
                  <a:gd name="T92" fmla="*/ 1314 w 1467"/>
                  <a:gd name="T93" fmla="*/ 65 h 624"/>
                  <a:gd name="T94" fmla="*/ 1324 w 1467"/>
                  <a:gd name="T95" fmla="*/ 61 h 624"/>
                  <a:gd name="T96" fmla="*/ 1342 w 1467"/>
                  <a:gd name="T97" fmla="*/ 53 h 624"/>
                  <a:gd name="T98" fmla="*/ 1363 w 1467"/>
                  <a:gd name="T99" fmla="*/ 44 h 624"/>
                  <a:gd name="T100" fmla="*/ 1372 w 1467"/>
                  <a:gd name="T101" fmla="*/ 40 h 624"/>
                  <a:gd name="T102" fmla="*/ 1386 w 1467"/>
                  <a:gd name="T103" fmla="*/ 34 h 624"/>
                  <a:gd name="T104" fmla="*/ 1392 w 1467"/>
                  <a:gd name="T105" fmla="*/ 32 h 624"/>
                  <a:gd name="T106" fmla="*/ 1409 w 1467"/>
                  <a:gd name="T107" fmla="*/ 24 h 624"/>
                  <a:gd name="T108" fmla="*/ 1423 w 1467"/>
                  <a:gd name="T109" fmla="*/ 19 h 624"/>
                  <a:gd name="T110" fmla="*/ 1430 w 1467"/>
                  <a:gd name="T111" fmla="*/ 16 h 624"/>
                  <a:gd name="T112" fmla="*/ 1439 w 1467"/>
                  <a:gd name="T113" fmla="*/ 12 h 624"/>
                  <a:gd name="T114" fmla="*/ 1443 w 1467"/>
                  <a:gd name="T115" fmla="*/ 10 h 624"/>
                  <a:gd name="T116" fmla="*/ 1449 w 1467"/>
                  <a:gd name="T117" fmla="*/ 8 h 624"/>
                  <a:gd name="T118" fmla="*/ 1452 w 1467"/>
                  <a:gd name="T119" fmla="*/ 6 h 624"/>
                  <a:gd name="T120" fmla="*/ 1455 w 1467"/>
                  <a:gd name="T121" fmla="*/ 5 h 624"/>
                  <a:gd name="T122" fmla="*/ 1461 w 1467"/>
                  <a:gd name="T123" fmla="*/ 2 h 624"/>
                  <a:gd name="T124" fmla="*/ 1466 w 1467"/>
                  <a:gd name="T12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67" h="624">
                    <a:moveTo>
                      <a:pt x="1" y="624"/>
                    </a:moveTo>
                    <a:cubicBezTo>
                      <a:pt x="0" y="624"/>
                      <a:pt x="0" y="624"/>
                      <a:pt x="0" y="624"/>
                    </a:cubicBezTo>
                    <a:cubicBezTo>
                      <a:pt x="0" y="624"/>
                      <a:pt x="0" y="624"/>
                      <a:pt x="1" y="624"/>
                    </a:cubicBezTo>
                    <a:moveTo>
                      <a:pt x="1" y="624"/>
                    </a:moveTo>
                    <a:cubicBezTo>
                      <a:pt x="1" y="624"/>
                      <a:pt x="1" y="624"/>
                      <a:pt x="1" y="624"/>
                    </a:cubicBezTo>
                    <a:cubicBezTo>
                      <a:pt x="1" y="624"/>
                      <a:pt x="1" y="624"/>
                      <a:pt x="1" y="624"/>
                    </a:cubicBezTo>
                    <a:moveTo>
                      <a:pt x="1" y="623"/>
                    </a:moveTo>
                    <a:cubicBezTo>
                      <a:pt x="1" y="623"/>
                      <a:pt x="1" y="624"/>
                      <a:pt x="1" y="624"/>
                    </a:cubicBezTo>
                    <a:cubicBezTo>
                      <a:pt x="1" y="623"/>
                      <a:pt x="1" y="624"/>
                      <a:pt x="1" y="623"/>
                    </a:cubicBezTo>
                    <a:moveTo>
                      <a:pt x="1" y="623"/>
                    </a:moveTo>
                    <a:cubicBezTo>
                      <a:pt x="1" y="623"/>
                      <a:pt x="1" y="623"/>
                      <a:pt x="1" y="623"/>
                    </a:cubicBezTo>
                    <a:cubicBezTo>
                      <a:pt x="1" y="623"/>
                      <a:pt x="1" y="623"/>
                      <a:pt x="1" y="623"/>
                    </a:cubicBezTo>
                    <a:moveTo>
                      <a:pt x="1" y="623"/>
                    </a:moveTo>
                    <a:cubicBezTo>
                      <a:pt x="1" y="623"/>
                      <a:pt x="1" y="623"/>
                      <a:pt x="1" y="623"/>
                    </a:cubicBezTo>
                    <a:cubicBezTo>
                      <a:pt x="1" y="623"/>
                      <a:pt x="1" y="623"/>
                      <a:pt x="1" y="623"/>
                    </a:cubicBezTo>
                    <a:moveTo>
                      <a:pt x="1" y="623"/>
                    </a:moveTo>
                    <a:cubicBezTo>
                      <a:pt x="1" y="623"/>
                      <a:pt x="1" y="623"/>
                      <a:pt x="1" y="623"/>
                    </a:cubicBezTo>
                    <a:cubicBezTo>
                      <a:pt x="1" y="623"/>
                      <a:pt x="1" y="623"/>
                      <a:pt x="1" y="623"/>
                    </a:cubicBezTo>
                    <a:moveTo>
                      <a:pt x="2" y="623"/>
                    </a:moveTo>
                    <a:cubicBezTo>
                      <a:pt x="2" y="623"/>
                      <a:pt x="2" y="623"/>
                      <a:pt x="1" y="623"/>
                    </a:cubicBezTo>
                    <a:cubicBezTo>
                      <a:pt x="2" y="623"/>
                      <a:pt x="2" y="623"/>
                      <a:pt x="2" y="623"/>
                    </a:cubicBezTo>
                    <a:moveTo>
                      <a:pt x="2" y="623"/>
                    </a:moveTo>
                    <a:cubicBezTo>
                      <a:pt x="2" y="623"/>
                      <a:pt x="2" y="623"/>
                      <a:pt x="2" y="623"/>
                    </a:cubicBezTo>
                    <a:cubicBezTo>
                      <a:pt x="2" y="623"/>
                      <a:pt x="2" y="623"/>
                      <a:pt x="2" y="623"/>
                    </a:cubicBezTo>
                    <a:moveTo>
                      <a:pt x="3" y="623"/>
                    </a:moveTo>
                    <a:cubicBezTo>
                      <a:pt x="2" y="623"/>
                      <a:pt x="2" y="623"/>
                      <a:pt x="2" y="623"/>
                    </a:cubicBezTo>
                    <a:cubicBezTo>
                      <a:pt x="3" y="623"/>
                      <a:pt x="2" y="623"/>
                      <a:pt x="3" y="623"/>
                    </a:cubicBezTo>
                    <a:moveTo>
                      <a:pt x="3" y="623"/>
                    </a:moveTo>
                    <a:cubicBezTo>
                      <a:pt x="3" y="623"/>
                      <a:pt x="3" y="623"/>
                      <a:pt x="3" y="623"/>
                    </a:cubicBezTo>
                    <a:cubicBezTo>
                      <a:pt x="3" y="623"/>
                      <a:pt x="3" y="623"/>
                      <a:pt x="3" y="623"/>
                    </a:cubicBezTo>
                    <a:moveTo>
                      <a:pt x="4" y="622"/>
                    </a:moveTo>
                    <a:cubicBezTo>
                      <a:pt x="3" y="622"/>
                      <a:pt x="3" y="623"/>
                      <a:pt x="3" y="623"/>
                    </a:cubicBezTo>
                    <a:cubicBezTo>
                      <a:pt x="3" y="623"/>
                      <a:pt x="3" y="622"/>
                      <a:pt x="4" y="622"/>
                    </a:cubicBezTo>
                    <a:moveTo>
                      <a:pt x="4" y="622"/>
                    </a:moveTo>
                    <a:cubicBezTo>
                      <a:pt x="4" y="622"/>
                      <a:pt x="4" y="622"/>
                      <a:pt x="4" y="622"/>
                    </a:cubicBezTo>
                    <a:cubicBezTo>
                      <a:pt x="4" y="622"/>
                      <a:pt x="4" y="622"/>
                      <a:pt x="4" y="622"/>
                    </a:cubicBezTo>
                    <a:moveTo>
                      <a:pt x="4" y="622"/>
                    </a:moveTo>
                    <a:cubicBezTo>
                      <a:pt x="4" y="622"/>
                      <a:pt x="4" y="622"/>
                      <a:pt x="4" y="622"/>
                    </a:cubicBezTo>
                    <a:cubicBezTo>
                      <a:pt x="4" y="622"/>
                      <a:pt x="4" y="622"/>
                      <a:pt x="4" y="622"/>
                    </a:cubicBezTo>
                    <a:moveTo>
                      <a:pt x="4" y="622"/>
                    </a:moveTo>
                    <a:cubicBezTo>
                      <a:pt x="4" y="622"/>
                      <a:pt x="4" y="622"/>
                      <a:pt x="4" y="622"/>
                    </a:cubicBezTo>
                    <a:cubicBezTo>
                      <a:pt x="4" y="622"/>
                      <a:pt x="4" y="622"/>
                      <a:pt x="4" y="622"/>
                    </a:cubicBezTo>
                    <a:moveTo>
                      <a:pt x="5" y="622"/>
                    </a:moveTo>
                    <a:cubicBezTo>
                      <a:pt x="5" y="622"/>
                      <a:pt x="4" y="622"/>
                      <a:pt x="4" y="622"/>
                    </a:cubicBezTo>
                    <a:cubicBezTo>
                      <a:pt x="4" y="622"/>
                      <a:pt x="5" y="622"/>
                      <a:pt x="5" y="622"/>
                    </a:cubicBezTo>
                    <a:moveTo>
                      <a:pt x="5" y="622"/>
                    </a:moveTo>
                    <a:cubicBezTo>
                      <a:pt x="5" y="622"/>
                      <a:pt x="5" y="622"/>
                      <a:pt x="5" y="622"/>
                    </a:cubicBezTo>
                    <a:cubicBezTo>
                      <a:pt x="5" y="622"/>
                      <a:pt x="5" y="622"/>
                      <a:pt x="5" y="622"/>
                    </a:cubicBezTo>
                    <a:moveTo>
                      <a:pt x="5" y="622"/>
                    </a:moveTo>
                    <a:cubicBezTo>
                      <a:pt x="5" y="622"/>
                      <a:pt x="5" y="622"/>
                      <a:pt x="5" y="622"/>
                    </a:cubicBezTo>
                    <a:cubicBezTo>
                      <a:pt x="5" y="622"/>
                      <a:pt x="5" y="622"/>
                      <a:pt x="5" y="622"/>
                    </a:cubicBezTo>
                    <a:moveTo>
                      <a:pt x="5" y="622"/>
                    </a:moveTo>
                    <a:cubicBezTo>
                      <a:pt x="5" y="622"/>
                      <a:pt x="5" y="622"/>
                      <a:pt x="5" y="622"/>
                    </a:cubicBezTo>
                    <a:cubicBezTo>
                      <a:pt x="5" y="622"/>
                      <a:pt x="5" y="622"/>
                      <a:pt x="5" y="622"/>
                    </a:cubicBezTo>
                    <a:moveTo>
                      <a:pt x="6" y="621"/>
                    </a:moveTo>
                    <a:cubicBezTo>
                      <a:pt x="6" y="621"/>
                      <a:pt x="6" y="622"/>
                      <a:pt x="6" y="622"/>
                    </a:cubicBezTo>
                    <a:cubicBezTo>
                      <a:pt x="6" y="621"/>
                      <a:pt x="6" y="621"/>
                      <a:pt x="6" y="621"/>
                    </a:cubicBezTo>
                    <a:moveTo>
                      <a:pt x="6" y="621"/>
                    </a:moveTo>
                    <a:cubicBezTo>
                      <a:pt x="6" y="621"/>
                      <a:pt x="6" y="621"/>
                      <a:pt x="6" y="621"/>
                    </a:cubicBezTo>
                    <a:cubicBezTo>
                      <a:pt x="6" y="621"/>
                      <a:pt x="6" y="621"/>
                      <a:pt x="6" y="621"/>
                    </a:cubicBezTo>
                    <a:moveTo>
                      <a:pt x="7" y="621"/>
                    </a:moveTo>
                    <a:cubicBezTo>
                      <a:pt x="7" y="621"/>
                      <a:pt x="6" y="621"/>
                      <a:pt x="6" y="621"/>
                    </a:cubicBezTo>
                    <a:cubicBezTo>
                      <a:pt x="6" y="621"/>
                      <a:pt x="7" y="621"/>
                      <a:pt x="7" y="621"/>
                    </a:cubicBezTo>
                    <a:moveTo>
                      <a:pt x="9" y="620"/>
                    </a:moveTo>
                    <a:cubicBezTo>
                      <a:pt x="8" y="620"/>
                      <a:pt x="8" y="621"/>
                      <a:pt x="7" y="621"/>
                    </a:cubicBezTo>
                    <a:cubicBezTo>
                      <a:pt x="8" y="621"/>
                      <a:pt x="8" y="620"/>
                      <a:pt x="9" y="620"/>
                    </a:cubicBezTo>
                    <a:moveTo>
                      <a:pt x="9" y="620"/>
                    </a:moveTo>
                    <a:cubicBezTo>
                      <a:pt x="9" y="620"/>
                      <a:pt x="9" y="620"/>
                      <a:pt x="9" y="620"/>
                    </a:cubicBezTo>
                    <a:cubicBezTo>
                      <a:pt x="9" y="620"/>
                      <a:pt x="9" y="620"/>
                      <a:pt x="9" y="620"/>
                    </a:cubicBezTo>
                    <a:moveTo>
                      <a:pt x="9" y="620"/>
                    </a:moveTo>
                    <a:cubicBezTo>
                      <a:pt x="9" y="620"/>
                      <a:pt x="9" y="620"/>
                      <a:pt x="9" y="620"/>
                    </a:cubicBezTo>
                    <a:cubicBezTo>
                      <a:pt x="9" y="620"/>
                      <a:pt x="9" y="620"/>
                      <a:pt x="9" y="620"/>
                    </a:cubicBezTo>
                    <a:moveTo>
                      <a:pt x="10" y="620"/>
                    </a:moveTo>
                    <a:cubicBezTo>
                      <a:pt x="10" y="620"/>
                      <a:pt x="9" y="620"/>
                      <a:pt x="9" y="620"/>
                    </a:cubicBezTo>
                    <a:cubicBezTo>
                      <a:pt x="9" y="620"/>
                      <a:pt x="10" y="620"/>
                      <a:pt x="10" y="620"/>
                    </a:cubicBezTo>
                    <a:moveTo>
                      <a:pt x="10" y="620"/>
                    </a:moveTo>
                    <a:cubicBezTo>
                      <a:pt x="10" y="620"/>
                      <a:pt x="10" y="620"/>
                      <a:pt x="10" y="620"/>
                    </a:cubicBezTo>
                    <a:cubicBezTo>
                      <a:pt x="10" y="620"/>
                      <a:pt x="10" y="620"/>
                      <a:pt x="10" y="620"/>
                    </a:cubicBezTo>
                    <a:moveTo>
                      <a:pt x="10" y="619"/>
                    </a:moveTo>
                    <a:cubicBezTo>
                      <a:pt x="10" y="619"/>
                      <a:pt x="10" y="620"/>
                      <a:pt x="10" y="620"/>
                    </a:cubicBezTo>
                    <a:cubicBezTo>
                      <a:pt x="10" y="620"/>
                      <a:pt x="10" y="620"/>
                      <a:pt x="10" y="619"/>
                    </a:cubicBezTo>
                    <a:moveTo>
                      <a:pt x="10" y="619"/>
                    </a:moveTo>
                    <a:cubicBezTo>
                      <a:pt x="10" y="619"/>
                      <a:pt x="10" y="619"/>
                      <a:pt x="10" y="619"/>
                    </a:cubicBezTo>
                    <a:cubicBezTo>
                      <a:pt x="10" y="619"/>
                      <a:pt x="10" y="619"/>
                      <a:pt x="10" y="619"/>
                    </a:cubicBezTo>
                    <a:moveTo>
                      <a:pt x="11" y="619"/>
                    </a:moveTo>
                    <a:cubicBezTo>
                      <a:pt x="11" y="619"/>
                      <a:pt x="11" y="619"/>
                      <a:pt x="11" y="619"/>
                    </a:cubicBezTo>
                    <a:cubicBezTo>
                      <a:pt x="11" y="619"/>
                      <a:pt x="11" y="619"/>
                      <a:pt x="11" y="619"/>
                    </a:cubicBezTo>
                    <a:moveTo>
                      <a:pt x="11" y="619"/>
                    </a:moveTo>
                    <a:cubicBezTo>
                      <a:pt x="11" y="619"/>
                      <a:pt x="11" y="619"/>
                      <a:pt x="11" y="619"/>
                    </a:cubicBezTo>
                    <a:cubicBezTo>
                      <a:pt x="11" y="619"/>
                      <a:pt x="11" y="619"/>
                      <a:pt x="11" y="619"/>
                    </a:cubicBezTo>
                    <a:moveTo>
                      <a:pt x="11" y="619"/>
                    </a:moveTo>
                    <a:cubicBezTo>
                      <a:pt x="11" y="619"/>
                      <a:pt x="11" y="619"/>
                      <a:pt x="11" y="619"/>
                    </a:cubicBezTo>
                    <a:cubicBezTo>
                      <a:pt x="11" y="619"/>
                      <a:pt x="11" y="619"/>
                      <a:pt x="11" y="619"/>
                    </a:cubicBezTo>
                    <a:moveTo>
                      <a:pt x="11" y="619"/>
                    </a:moveTo>
                    <a:cubicBezTo>
                      <a:pt x="11" y="619"/>
                      <a:pt x="11" y="619"/>
                      <a:pt x="11" y="619"/>
                    </a:cubicBezTo>
                    <a:cubicBezTo>
                      <a:pt x="11" y="619"/>
                      <a:pt x="11" y="619"/>
                      <a:pt x="11" y="619"/>
                    </a:cubicBezTo>
                    <a:moveTo>
                      <a:pt x="12" y="619"/>
                    </a:moveTo>
                    <a:cubicBezTo>
                      <a:pt x="11" y="619"/>
                      <a:pt x="11" y="619"/>
                      <a:pt x="11" y="619"/>
                    </a:cubicBezTo>
                    <a:cubicBezTo>
                      <a:pt x="12" y="619"/>
                      <a:pt x="12" y="619"/>
                      <a:pt x="12" y="619"/>
                    </a:cubicBezTo>
                    <a:moveTo>
                      <a:pt x="12" y="619"/>
                    </a:moveTo>
                    <a:cubicBezTo>
                      <a:pt x="12" y="619"/>
                      <a:pt x="12" y="619"/>
                      <a:pt x="12" y="619"/>
                    </a:cubicBezTo>
                    <a:cubicBezTo>
                      <a:pt x="12" y="619"/>
                      <a:pt x="12" y="619"/>
                      <a:pt x="12" y="619"/>
                    </a:cubicBezTo>
                    <a:moveTo>
                      <a:pt x="18" y="616"/>
                    </a:moveTo>
                    <a:cubicBezTo>
                      <a:pt x="16" y="617"/>
                      <a:pt x="14" y="618"/>
                      <a:pt x="12" y="619"/>
                    </a:cubicBezTo>
                    <a:cubicBezTo>
                      <a:pt x="14" y="618"/>
                      <a:pt x="16" y="617"/>
                      <a:pt x="18" y="616"/>
                    </a:cubicBezTo>
                    <a:moveTo>
                      <a:pt x="19" y="616"/>
                    </a:moveTo>
                    <a:cubicBezTo>
                      <a:pt x="19" y="616"/>
                      <a:pt x="18" y="616"/>
                      <a:pt x="18" y="616"/>
                    </a:cubicBezTo>
                    <a:cubicBezTo>
                      <a:pt x="19" y="616"/>
                      <a:pt x="18" y="616"/>
                      <a:pt x="19" y="616"/>
                    </a:cubicBezTo>
                    <a:moveTo>
                      <a:pt x="19" y="616"/>
                    </a:moveTo>
                    <a:cubicBezTo>
                      <a:pt x="19" y="616"/>
                      <a:pt x="19" y="616"/>
                      <a:pt x="19" y="616"/>
                    </a:cubicBezTo>
                    <a:cubicBezTo>
                      <a:pt x="19" y="616"/>
                      <a:pt x="19" y="616"/>
                      <a:pt x="19" y="616"/>
                    </a:cubicBezTo>
                    <a:moveTo>
                      <a:pt x="19" y="616"/>
                    </a:moveTo>
                    <a:cubicBezTo>
                      <a:pt x="19" y="616"/>
                      <a:pt x="19" y="616"/>
                      <a:pt x="19" y="616"/>
                    </a:cubicBezTo>
                    <a:cubicBezTo>
                      <a:pt x="19" y="616"/>
                      <a:pt x="19" y="616"/>
                      <a:pt x="19" y="616"/>
                    </a:cubicBezTo>
                    <a:moveTo>
                      <a:pt x="20" y="615"/>
                    </a:moveTo>
                    <a:cubicBezTo>
                      <a:pt x="20" y="615"/>
                      <a:pt x="20" y="616"/>
                      <a:pt x="19" y="616"/>
                    </a:cubicBezTo>
                    <a:cubicBezTo>
                      <a:pt x="20" y="616"/>
                      <a:pt x="20" y="615"/>
                      <a:pt x="20" y="615"/>
                    </a:cubicBezTo>
                    <a:moveTo>
                      <a:pt x="20" y="615"/>
                    </a:moveTo>
                    <a:cubicBezTo>
                      <a:pt x="20" y="615"/>
                      <a:pt x="20" y="615"/>
                      <a:pt x="20" y="615"/>
                    </a:cubicBezTo>
                    <a:cubicBezTo>
                      <a:pt x="20" y="615"/>
                      <a:pt x="20" y="615"/>
                      <a:pt x="20" y="615"/>
                    </a:cubicBezTo>
                    <a:moveTo>
                      <a:pt x="21" y="615"/>
                    </a:moveTo>
                    <a:cubicBezTo>
                      <a:pt x="21" y="615"/>
                      <a:pt x="21" y="615"/>
                      <a:pt x="21" y="615"/>
                    </a:cubicBezTo>
                    <a:cubicBezTo>
                      <a:pt x="21" y="615"/>
                      <a:pt x="21" y="615"/>
                      <a:pt x="21" y="615"/>
                    </a:cubicBezTo>
                    <a:moveTo>
                      <a:pt x="22" y="615"/>
                    </a:moveTo>
                    <a:cubicBezTo>
                      <a:pt x="21" y="615"/>
                      <a:pt x="21" y="615"/>
                      <a:pt x="21" y="615"/>
                    </a:cubicBezTo>
                    <a:cubicBezTo>
                      <a:pt x="21" y="615"/>
                      <a:pt x="21" y="615"/>
                      <a:pt x="22" y="615"/>
                    </a:cubicBezTo>
                    <a:moveTo>
                      <a:pt x="22" y="614"/>
                    </a:moveTo>
                    <a:cubicBezTo>
                      <a:pt x="22" y="615"/>
                      <a:pt x="22" y="615"/>
                      <a:pt x="22" y="615"/>
                    </a:cubicBezTo>
                    <a:cubicBezTo>
                      <a:pt x="22" y="615"/>
                      <a:pt x="22" y="615"/>
                      <a:pt x="22" y="614"/>
                    </a:cubicBezTo>
                    <a:moveTo>
                      <a:pt x="22" y="614"/>
                    </a:moveTo>
                    <a:cubicBezTo>
                      <a:pt x="22" y="614"/>
                      <a:pt x="22" y="614"/>
                      <a:pt x="22" y="614"/>
                    </a:cubicBezTo>
                    <a:cubicBezTo>
                      <a:pt x="22" y="614"/>
                      <a:pt x="22" y="614"/>
                      <a:pt x="22" y="614"/>
                    </a:cubicBezTo>
                    <a:moveTo>
                      <a:pt x="23" y="614"/>
                    </a:moveTo>
                    <a:cubicBezTo>
                      <a:pt x="22" y="614"/>
                      <a:pt x="22" y="614"/>
                      <a:pt x="22" y="614"/>
                    </a:cubicBezTo>
                    <a:cubicBezTo>
                      <a:pt x="23" y="614"/>
                      <a:pt x="23" y="614"/>
                      <a:pt x="23" y="614"/>
                    </a:cubicBezTo>
                    <a:moveTo>
                      <a:pt x="23" y="614"/>
                    </a:moveTo>
                    <a:cubicBezTo>
                      <a:pt x="23" y="614"/>
                      <a:pt x="23" y="614"/>
                      <a:pt x="23" y="614"/>
                    </a:cubicBezTo>
                    <a:cubicBezTo>
                      <a:pt x="23" y="614"/>
                      <a:pt x="23" y="614"/>
                      <a:pt x="23" y="614"/>
                    </a:cubicBezTo>
                    <a:moveTo>
                      <a:pt x="23" y="614"/>
                    </a:moveTo>
                    <a:cubicBezTo>
                      <a:pt x="23" y="614"/>
                      <a:pt x="23" y="614"/>
                      <a:pt x="23" y="614"/>
                    </a:cubicBezTo>
                    <a:cubicBezTo>
                      <a:pt x="23" y="614"/>
                      <a:pt x="23" y="614"/>
                      <a:pt x="23" y="614"/>
                    </a:cubicBezTo>
                    <a:moveTo>
                      <a:pt x="23" y="614"/>
                    </a:moveTo>
                    <a:cubicBezTo>
                      <a:pt x="23" y="614"/>
                      <a:pt x="23" y="614"/>
                      <a:pt x="23" y="614"/>
                    </a:cubicBezTo>
                    <a:cubicBezTo>
                      <a:pt x="23" y="614"/>
                      <a:pt x="23" y="614"/>
                      <a:pt x="23" y="614"/>
                    </a:cubicBezTo>
                    <a:moveTo>
                      <a:pt x="24" y="614"/>
                    </a:moveTo>
                    <a:cubicBezTo>
                      <a:pt x="23" y="614"/>
                      <a:pt x="23" y="614"/>
                      <a:pt x="23" y="614"/>
                    </a:cubicBezTo>
                    <a:cubicBezTo>
                      <a:pt x="23" y="614"/>
                      <a:pt x="23" y="614"/>
                      <a:pt x="24" y="614"/>
                    </a:cubicBezTo>
                    <a:moveTo>
                      <a:pt x="24" y="614"/>
                    </a:moveTo>
                    <a:cubicBezTo>
                      <a:pt x="24" y="614"/>
                      <a:pt x="24" y="614"/>
                      <a:pt x="24" y="614"/>
                    </a:cubicBezTo>
                    <a:cubicBezTo>
                      <a:pt x="24" y="614"/>
                      <a:pt x="24" y="614"/>
                      <a:pt x="24" y="614"/>
                    </a:cubicBezTo>
                    <a:moveTo>
                      <a:pt x="24" y="614"/>
                    </a:moveTo>
                    <a:cubicBezTo>
                      <a:pt x="24" y="614"/>
                      <a:pt x="24" y="614"/>
                      <a:pt x="24" y="614"/>
                    </a:cubicBezTo>
                    <a:cubicBezTo>
                      <a:pt x="24" y="614"/>
                      <a:pt x="24" y="614"/>
                      <a:pt x="24" y="614"/>
                    </a:cubicBezTo>
                    <a:moveTo>
                      <a:pt x="24" y="614"/>
                    </a:moveTo>
                    <a:cubicBezTo>
                      <a:pt x="24" y="614"/>
                      <a:pt x="24" y="614"/>
                      <a:pt x="24" y="614"/>
                    </a:cubicBezTo>
                    <a:cubicBezTo>
                      <a:pt x="24" y="614"/>
                      <a:pt x="24" y="614"/>
                      <a:pt x="24" y="614"/>
                    </a:cubicBezTo>
                    <a:moveTo>
                      <a:pt x="24" y="614"/>
                    </a:moveTo>
                    <a:cubicBezTo>
                      <a:pt x="24" y="614"/>
                      <a:pt x="24" y="614"/>
                      <a:pt x="24" y="614"/>
                    </a:cubicBezTo>
                    <a:cubicBezTo>
                      <a:pt x="24" y="614"/>
                      <a:pt x="24" y="614"/>
                      <a:pt x="24" y="614"/>
                    </a:cubicBezTo>
                    <a:moveTo>
                      <a:pt x="25" y="613"/>
                    </a:moveTo>
                    <a:cubicBezTo>
                      <a:pt x="24" y="613"/>
                      <a:pt x="24" y="613"/>
                      <a:pt x="24" y="613"/>
                    </a:cubicBezTo>
                    <a:cubicBezTo>
                      <a:pt x="25" y="613"/>
                      <a:pt x="25" y="613"/>
                      <a:pt x="25" y="613"/>
                    </a:cubicBezTo>
                    <a:moveTo>
                      <a:pt x="25" y="613"/>
                    </a:moveTo>
                    <a:cubicBezTo>
                      <a:pt x="25" y="613"/>
                      <a:pt x="25" y="613"/>
                      <a:pt x="25" y="613"/>
                    </a:cubicBezTo>
                    <a:cubicBezTo>
                      <a:pt x="25" y="613"/>
                      <a:pt x="25" y="613"/>
                      <a:pt x="25" y="613"/>
                    </a:cubicBezTo>
                    <a:moveTo>
                      <a:pt x="26" y="613"/>
                    </a:moveTo>
                    <a:cubicBezTo>
                      <a:pt x="26" y="613"/>
                      <a:pt x="25" y="613"/>
                      <a:pt x="25" y="613"/>
                    </a:cubicBezTo>
                    <a:cubicBezTo>
                      <a:pt x="25" y="613"/>
                      <a:pt x="26" y="613"/>
                      <a:pt x="26" y="613"/>
                    </a:cubicBezTo>
                    <a:moveTo>
                      <a:pt x="26" y="613"/>
                    </a:moveTo>
                    <a:cubicBezTo>
                      <a:pt x="26" y="613"/>
                      <a:pt x="26" y="613"/>
                      <a:pt x="26" y="613"/>
                    </a:cubicBezTo>
                    <a:cubicBezTo>
                      <a:pt x="26" y="613"/>
                      <a:pt x="26" y="613"/>
                      <a:pt x="26" y="613"/>
                    </a:cubicBezTo>
                    <a:moveTo>
                      <a:pt x="26" y="613"/>
                    </a:moveTo>
                    <a:cubicBezTo>
                      <a:pt x="26" y="613"/>
                      <a:pt x="26" y="613"/>
                      <a:pt x="26" y="613"/>
                    </a:cubicBezTo>
                    <a:cubicBezTo>
                      <a:pt x="26" y="613"/>
                      <a:pt x="26" y="613"/>
                      <a:pt x="26" y="613"/>
                    </a:cubicBezTo>
                    <a:moveTo>
                      <a:pt x="27" y="612"/>
                    </a:moveTo>
                    <a:cubicBezTo>
                      <a:pt x="27" y="612"/>
                      <a:pt x="27" y="613"/>
                      <a:pt x="27" y="613"/>
                    </a:cubicBezTo>
                    <a:cubicBezTo>
                      <a:pt x="27" y="612"/>
                      <a:pt x="27" y="612"/>
                      <a:pt x="27" y="612"/>
                    </a:cubicBezTo>
                    <a:moveTo>
                      <a:pt x="27" y="612"/>
                    </a:moveTo>
                    <a:cubicBezTo>
                      <a:pt x="27" y="612"/>
                      <a:pt x="27" y="612"/>
                      <a:pt x="27" y="612"/>
                    </a:cubicBezTo>
                    <a:cubicBezTo>
                      <a:pt x="27" y="612"/>
                      <a:pt x="27" y="612"/>
                      <a:pt x="27" y="612"/>
                    </a:cubicBezTo>
                    <a:moveTo>
                      <a:pt x="27" y="612"/>
                    </a:moveTo>
                    <a:cubicBezTo>
                      <a:pt x="27" y="612"/>
                      <a:pt x="27" y="612"/>
                      <a:pt x="27" y="612"/>
                    </a:cubicBezTo>
                    <a:cubicBezTo>
                      <a:pt x="27" y="612"/>
                      <a:pt x="27" y="612"/>
                      <a:pt x="27" y="612"/>
                    </a:cubicBezTo>
                    <a:moveTo>
                      <a:pt x="28" y="612"/>
                    </a:moveTo>
                    <a:cubicBezTo>
                      <a:pt x="28" y="612"/>
                      <a:pt x="27" y="612"/>
                      <a:pt x="27" y="612"/>
                    </a:cubicBezTo>
                    <a:cubicBezTo>
                      <a:pt x="27" y="612"/>
                      <a:pt x="28" y="612"/>
                      <a:pt x="28" y="612"/>
                    </a:cubicBezTo>
                    <a:moveTo>
                      <a:pt x="28" y="612"/>
                    </a:moveTo>
                    <a:cubicBezTo>
                      <a:pt x="28" y="612"/>
                      <a:pt x="28" y="612"/>
                      <a:pt x="28" y="612"/>
                    </a:cubicBezTo>
                    <a:cubicBezTo>
                      <a:pt x="28" y="612"/>
                      <a:pt x="28" y="612"/>
                      <a:pt x="28" y="612"/>
                    </a:cubicBezTo>
                    <a:moveTo>
                      <a:pt x="30" y="611"/>
                    </a:moveTo>
                    <a:cubicBezTo>
                      <a:pt x="30" y="611"/>
                      <a:pt x="30" y="611"/>
                      <a:pt x="30" y="611"/>
                    </a:cubicBezTo>
                    <a:cubicBezTo>
                      <a:pt x="30" y="611"/>
                      <a:pt x="30" y="611"/>
                      <a:pt x="30" y="611"/>
                    </a:cubicBezTo>
                    <a:moveTo>
                      <a:pt x="31" y="611"/>
                    </a:moveTo>
                    <a:cubicBezTo>
                      <a:pt x="31" y="611"/>
                      <a:pt x="30" y="611"/>
                      <a:pt x="30" y="611"/>
                    </a:cubicBezTo>
                    <a:cubicBezTo>
                      <a:pt x="31" y="611"/>
                      <a:pt x="31" y="611"/>
                      <a:pt x="31" y="611"/>
                    </a:cubicBezTo>
                    <a:moveTo>
                      <a:pt x="33" y="610"/>
                    </a:moveTo>
                    <a:cubicBezTo>
                      <a:pt x="33" y="610"/>
                      <a:pt x="33" y="610"/>
                      <a:pt x="33" y="610"/>
                    </a:cubicBezTo>
                    <a:cubicBezTo>
                      <a:pt x="33" y="610"/>
                      <a:pt x="33" y="610"/>
                      <a:pt x="33" y="610"/>
                    </a:cubicBezTo>
                    <a:moveTo>
                      <a:pt x="34" y="610"/>
                    </a:moveTo>
                    <a:cubicBezTo>
                      <a:pt x="34" y="610"/>
                      <a:pt x="34" y="610"/>
                      <a:pt x="34" y="610"/>
                    </a:cubicBezTo>
                    <a:cubicBezTo>
                      <a:pt x="34" y="610"/>
                      <a:pt x="34" y="610"/>
                      <a:pt x="34" y="610"/>
                    </a:cubicBezTo>
                    <a:moveTo>
                      <a:pt x="35" y="609"/>
                    </a:moveTo>
                    <a:cubicBezTo>
                      <a:pt x="35" y="609"/>
                      <a:pt x="34" y="609"/>
                      <a:pt x="34" y="609"/>
                    </a:cubicBezTo>
                    <a:cubicBezTo>
                      <a:pt x="34" y="609"/>
                      <a:pt x="35" y="609"/>
                      <a:pt x="35" y="609"/>
                    </a:cubicBezTo>
                    <a:moveTo>
                      <a:pt x="37" y="608"/>
                    </a:moveTo>
                    <a:cubicBezTo>
                      <a:pt x="36" y="609"/>
                      <a:pt x="36" y="609"/>
                      <a:pt x="35" y="609"/>
                    </a:cubicBezTo>
                    <a:cubicBezTo>
                      <a:pt x="36" y="609"/>
                      <a:pt x="36" y="609"/>
                      <a:pt x="37" y="608"/>
                    </a:cubicBezTo>
                    <a:moveTo>
                      <a:pt x="37" y="608"/>
                    </a:moveTo>
                    <a:cubicBezTo>
                      <a:pt x="37" y="608"/>
                      <a:pt x="37" y="608"/>
                      <a:pt x="37" y="608"/>
                    </a:cubicBezTo>
                    <a:cubicBezTo>
                      <a:pt x="37" y="608"/>
                      <a:pt x="37" y="608"/>
                      <a:pt x="37" y="608"/>
                    </a:cubicBezTo>
                    <a:moveTo>
                      <a:pt x="38" y="608"/>
                    </a:moveTo>
                    <a:cubicBezTo>
                      <a:pt x="38" y="608"/>
                      <a:pt x="37" y="608"/>
                      <a:pt x="37" y="608"/>
                    </a:cubicBezTo>
                    <a:cubicBezTo>
                      <a:pt x="38" y="608"/>
                      <a:pt x="38" y="608"/>
                      <a:pt x="38" y="608"/>
                    </a:cubicBezTo>
                    <a:moveTo>
                      <a:pt x="38" y="608"/>
                    </a:moveTo>
                    <a:cubicBezTo>
                      <a:pt x="38" y="608"/>
                      <a:pt x="38" y="608"/>
                      <a:pt x="38" y="608"/>
                    </a:cubicBezTo>
                    <a:cubicBezTo>
                      <a:pt x="38" y="608"/>
                      <a:pt x="38" y="608"/>
                      <a:pt x="38" y="608"/>
                    </a:cubicBezTo>
                    <a:moveTo>
                      <a:pt x="39" y="607"/>
                    </a:moveTo>
                    <a:cubicBezTo>
                      <a:pt x="39" y="607"/>
                      <a:pt x="39" y="607"/>
                      <a:pt x="39" y="607"/>
                    </a:cubicBezTo>
                    <a:cubicBezTo>
                      <a:pt x="39" y="607"/>
                      <a:pt x="39" y="607"/>
                      <a:pt x="39" y="607"/>
                    </a:cubicBezTo>
                    <a:moveTo>
                      <a:pt x="40" y="607"/>
                    </a:moveTo>
                    <a:cubicBezTo>
                      <a:pt x="39" y="607"/>
                      <a:pt x="39" y="607"/>
                      <a:pt x="39" y="607"/>
                    </a:cubicBezTo>
                    <a:cubicBezTo>
                      <a:pt x="40" y="607"/>
                      <a:pt x="39" y="607"/>
                      <a:pt x="40" y="607"/>
                    </a:cubicBezTo>
                    <a:moveTo>
                      <a:pt x="40" y="607"/>
                    </a:moveTo>
                    <a:cubicBezTo>
                      <a:pt x="40" y="607"/>
                      <a:pt x="40" y="607"/>
                      <a:pt x="40" y="607"/>
                    </a:cubicBezTo>
                    <a:cubicBezTo>
                      <a:pt x="40" y="607"/>
                      <a:pt x="40" y="607"/>
                      <a:pt x="40" y="607"/>
                    </a:cubicBezTo>
                    <a:moveTo>
                      <a:pt x="40" y="607"/>
                    </a:moveTo>
                    <a:cubicBezTo>
                      <a:pt x="40" y="607"/>
                      <a:pt x="40" y="607"/>
                      <a:pt x="40" y="607"/>
                    </a:cubicBezTo>
                    <a:cubicBezTo>
                      <a:pt x="40" y="607"/>
                      <a:pt x="40" y="607"/>
                      <a:pt x="40" y="607"/>
                    </a:cubicBezTo>
                    <a:moveTo>
                      <a:pt x="42" y="606"/>
                    </a:moveTo>
                    <a:cubicBezTo>
                      <a:pt x="41" y="606"/>
                      <a:pt x="41" y="606"/>
                      <a:pt x="41" y="606"/>
                    </a:cubicBezTo>
                    <a:cubicBezTo>
                      <a:pt x="42" y="606"/>
                      <a:pt x="42" y="606"/>
                      <a:pt x="42" y="606"/>
                    </a:cubicBezTo>
                    <a:moveTo>
                      <a:pt x="42" y="606"/>
                    </a:moveTo>
                    <a:cubicBezTo>
                      <a:pt x="42" y="606"/>
                      <a:pt x="42" y="606"/>
                      <a:pt x="42" y="606"/>
                    </a:cubicBezTo>
                    <a:cubicBezTo>
                      <a:pt x="42" y="606"/>
                      <a:pt x="42" y="606"/>
                      <a:pt x="42" y="606"/>
                    </a:cubicBezTo>
                    <a:moveTo>
                      <a:pt x="43" y="606"/>
                    </a:moveTo>
                    <a:cubicBezTo>
                      <a:pt x="43" y="606"/>
                      <a:pt x="42" y="606"/>
                      <a:pt x="42" y="606"/>
                    </a:cubicBezTo>
                    <a:cubicBezTo>
                      <a:pt x="43" y="606"/>
                      <a:pt x="43" y="606"/>
                      <a:pt x="43" y="606"/>
                    </a:cubicBezTo>
                    <a:moveTo>
                      <a:pt x="43" y="606"/>
                    </a:moveTo>
                    <a:cubicBezTo>
                      <a:pt x="43" y="606"/>
                      <a:pt x="43" y="606"/>
                      <a:pt x="43" y="606"/>
                    </a:cubicBezTo>
                    <a:cubicBezTo>
                      <a:pt x="43" y="606"/>
                      <a:pt x="43" y="606"/>
                      <a:pt x="43" y="606"/>
                    </a:cubicBezTo>
                    <a:moveTo>
                      <a:pt x="44" y="605"/>
                    </a:moveTo>
                    <a:cubicBezTo>
                      <a:pt x="44" y="605"/>
                      <a:pt x="44" y="605"/>
                      <a:pt x="44" y="605"/>
                    </a:cubicBezTo>
                    <a:cubicBezTo>
                      <a:pt x="44" y="605"/>
                      <a:pt x="44" y="605"/>
                      <a:pt x="44" y="605"/>
                    </a:cubicBezTo>
                    <a:moveTo>
                      <a:pt x="46" y="604"/>
                    </a:moveTo>
                    <a:cubicBezTo>
                      <a:pt x="46" y="604"/>
                      <a:pt x="46" y="604"/>
                      <a:pt x="46" y="604"/>
                    </a:cubicBezTo>
                    <a:cubicBezTo>
                      <a:pt x="46" y="604"/>
                      <a:pt x="46" y="604"/>
                      <a:pt x="46" y="604"/>
                    </a:cubicBezTo>
                    <a:moveTo>
                      <a:pt x="47" y="604"/>
                    </a:moveTo>
                    <a:cubicBezTo>
                      <a:pt x="47" y="604"/>
                      <a:pt x="47" y="604"/>
                      <a:pt x="47" y="604"/>
                    </a:cubicBezTo>
                    <a:cubicBezTo>
                      <a:pt x="47" y="604"/>
                      <a:pt x="47" y="604"/>
                      <a:pt x="47" y="604"/>
                    </a:cubicBezTo>
                    <a:moveTo>
                      <a:pt x="50" y="603"/>
                    </a:moveTo>
                    <a:cubicBezTo>
                      <a:pt x="50" y="603"/>
                      <a:pt x="50" y="603"/>
                      <a:pt x="50" y="603"/>
                    </a:cubicBezTo>
                    <a:cubicBezTo>
                      <a:pt x="50" y="603"/>
                      <a:pt x="50" y="603"/>
                      <a:pt x="50" y="603"/>
                    </a:cubicBezTo>
                    <a:moveTo>
                      <a:pt x="50" y="603"/>
                    </a:moveTo>
                    <a:cubicBezTo>
                      <a:pt x="50" y="603"/>
                      <a:pt x="50" y="603"/>
                      <a:pt x="50" y="603"/>
                    </a:cubicBezTo>
                    <a:cubicBezTo>
                      <a:pt x="50" y="603"/>
                      <a:pt x="50" y="603"/>
                      <a:pt x="50" y="603"/>
                    </a:cubicBezTo>
                    <a:moveTo>
                      <a:pt x="50" y="603"/>
                    </a:moveTo>
                    <a:cubicBezTo>
                      <a:pt x="50" y="603"/>
                      <a:pt x="50" y="603"/>
                      <a:pt x="50" y="603"/>
                    </a:cubicBezTo>
                    <a:cubicBezTo>
                      <a:pt x="50" y="603"/>
                      <a:pt x="50" y="603"/>
                      <a:pt x="50" y="603"/>
                    </a:cubicBezTo>
                    <a:moveTo>
                      <a:pt x="50" y="602"/>
                    </a:moveTo>
                    <a:cubicBezTo>
                      <a:pt x="50" y="602"/>
                      <a:pt x="50" y="602"/>
                      <a:pt x="50" y="603"/>
                    </a:cubicBezTo>
                    <a:cubicBezTo>
                      <a:pt x="50" y="602"/>
                      <a:pt x="50" y="603"/>
                      <a:pt x="50" y="602"/>
                    </a:cubicBezTo>
                    <a:moveTo>
                      <a:pt x="53" y="602"/>
                    </a:moveTo>
                    <a:cubicBezTo>
                      <a:pt x="53" y="602"/>
                      <a:pt x="53" y="602"/>
                      <a:pt x="53" y="602"/>
                    </a:cubicBezTo>
                    <a:cubicBezTo>
                      <a:pt x="53" y="602"/>
                      <a:pt x="53" y="602"/>
                      <a:pt x="53" y="602"/>
                    </a:cubicBezTo>
                    <a:moveTo>
                      <a:pt x="54" y="601"/>
                    </a:moveTo>
                    <a:cubicBezTo>
                      <a:pt x="54" y="601"/>
                      <a:pt x="54" y="601"/>
                      <a:pt x="54" y="601"/>
                    </a:cubicBezTo>
                    <a:cubicBezTo>
                      <a:pt x="54" y="601"/>
                      <a:pt x="54" y="601"/>
                      <a:pt x="54" y="601"/>
                    </a:cubicBezTo>
                    <a:moveTo>
                      <a:pt x="54" y="601"/>
                    </a:moveTo>
                    <a:cubicBezTo>
                      <a:pt x="54" y="601"/>
                      <a:pt x="54" y="601"/>
                      <a:pt x="54" y="601"/>
                    </a:cubicBezTo>
                    <a:cubicBezTo>
                      <a:pt x="54" y="601"/>
                      <a:pt x="54" y="601"/>
                      <a:pt x="54" y="601"/>
                    </a:cubicBezTo>
                    <a:moveTo>
                      <a:pt x="55" y="601"/>
                    </a:moveTo>
                    <a:cubicBezTo>
                      <a:pt x="54" y="601"/>
                      <a:pt x="54" y="601"/>
                      <a:pt x="54" y="601"/>
                    </a:cubicBezTo>
                    <a:cubicBezTo>
                      <a:pt x="54" y="601"/>
                      <a:pt x="54" y="601"/>
                      <a:pt x="55" y="601"/>
                    </a:cubicBezTo>
                    <a:moveTo>
                      <a:pt x="55" y="601"/>
                    </a:moveTo>
                    <a:cubicBezTo>
                      <a:pt x="55" y="601"/>
                      <a:pt x="55" y="601"/>
                      <a:pt x="55" y="601"/>
                    </a:cubicBezTo>
                    <a:cubicBezTo>
                      <a:pt x="55" y="601"/>
                      <a:pt x="55" y="601"/>
                      <a:pt x="55" y="601"/>
                    </a:cubicBezTo>
                    <a:moveTo>
                      <a:pt x="55" y="600"/>
                    </a:moveTo>
                    <a:cubicBezTo>
                      <a:pt x="55" y="600"/>
                      <a:pt x="55" y="601"/>
                      <a:pt x="55" y="601"/>
                    </a:cubicBezTo>
                    <a:cubicBezTo>
                      <a:pt x="55" y="600"/>
                      <a:pt x="55" y="600"/>
                      <a:pt x="55" y="600"/>
                    </a:cubicBezTo>
                    <a:moveTo>
                      <a:pt x="56" y="600"/>
                    </a:moveTo>
                    <a:cubicBezTo>
                      <a:pt x="56" y="600"/>
                      <a:pt x="56" y="600"/>
                      <a:pt x="56" y="600"/>
                    </a:cubicBezTo>
                    <a:cubicBezTo>
                      <a:pt x="56" y="600"/>
                      <a:pt x="56" y="600"/>
                      <a:pt x="56" y="600"/>
                    </a:cubicBezTo>
                    <a:moveTo>
                      <a:pt x="57" y="600"/>
                    </a:moveTo>
                    <a:cubicBezTo>
                      <a:pt x="57" y="600"/>
                      <a:pt x="57" y="600"/>
                      <a:pt x="56" y="600"/>
                    </a:cubicBezTo>
                    <a:cubicBezTo>
                      <a:pt x="57" y="600"/>
                      <a:pt x="57" y="600"/>
                      <a:pt x="57" y="600"/>
                    </a:cubicBezTo>
                    <a:moveTo>
                      <a:pt x="58" y="599"/>
                    </a:moveTo>
                    <a:cubicBezTo>
                      <a:pt x="58" y="599"/>
                      <a:pt x="58" y="599"/>
                      <a:pt x="57" y="600"/>
                    </a:cubicBezTo>
                    <a:cubicBezTo>
                      <a:pt x="58" y="599"/>
                      <a:pt x="58" y="599"/>
                      <a:pt x="58" y="599"/>
                    </a:cubicBezTo>
                    <a:moveTo>
                      <a:pt x="58" y="599"/>
                    </a:moveTo>
                    <a:cubicBezTo>
                      <a:pt x="58" y="599"/>
                      <a:pt x="58" y="599"/>
                      <a:pt x="58" y="599"/>
                    </a:cubicBezTo>
                    <a:cubicBezTo>
                      <a:pt x="58" y="599"/>
                      <a:pt x="58" y="599"/>
                      <a:pt x="58" y="599"/>
                    </a:cubicBezTo>
                    <a:moveTo>
                      <a:pt x="59" y="599"/>
                    </a:moveTo>
                    <a:cubicBezTo>
                      <a:pt x="59" y="599"/>
                      <a:pt x="59" y="599"/>
                      <a:pt x="59" y="599"/>
                    </a:cubicBezTo>
                    <a:cubicBezTo>
                      <a:pt x="59" y="599"/>
                      <a:pt x="59" y="599"/>
                      <a:pt x="59" y="599"/>
                    </a:cubicBezTo>
                    <a:moveTo>
                      <a:pt x="59" y="599"/>
                    </a:moveTo>
                    <a:cubicBezTo>
                      <a:pt x="59" y="599"/>
                      <a:pt x="59" y="599"/>
                      <a:pt x="59" y="599"/>
                    </a:cubicBezTo>
                    <a:cubicBezTo>
                      <a:pt x="59" y="599"/>
                      <a:pt x="59" y="599"/>
                      <a:pt x="59" y="599"/>
                    </a:cubicBezTo>
                    <a:moveTo>
                      <a:pt x="59" y="599"/>
                    </a:moveTo>
                    <a:cubicBezTo>
                      <a:pt x="59" y="599"/>
                      <a:pt x="59" y="599"/>
                      <a:pt x="59" y="599"/>
                    </a:cubicBezTo>
                    <a:cubicBezTo>
                      <a:pt x="59" y="599"/>
                      <a:pt x="59" y="599"/>
                      <a:pt x="59" y="599"/>
                    </a:cubicBezTo>
                    <a:moveTo>
                      <a:pt x="60" y="598"/>
                    </a:moveTo>
                    <a:cubicBezTo>
                      <a:pt x="60" y="598"/>
                      <a:pt x="60" y="599"/>
                      <a:pt x="60" y="599"/>
                    </a:cubicBezTo>
                    <a:cubicBezTo>
                      <a:pt x="60" y="598"/>
                      <a:pt x="60" y="598"/>
                      <a:pt x="60" y="598"/>
                    </a:cubicBezTo>
                    <a:moveTo>
                      <a:pt x="61" y="598"/>
                    </a:moveTo>
                    <a:cubicBezTo>
                      <a:pt x="61" y="598"/>
                      <a:pt x="61" y="598"/>
                      <a:pt x="61" y="598"/>
                    </a:cubicBezTo>
                    <a:cubicBezTo>
                      <a:pt x="61" y="598"/>
                      <a:pt x="61" y="598"/>
                      <a:pt x="61" y="598"/>
                    </a:cubicBezTo>
                    <a:moveTo>
                      <a:pt x="61" y="598"/>
                    </a:moveTo>
                    <a:cubicBezTo>
                      <a:pt x="61" y="598"/>
                      <a:pt x="61" y="598"/>
                      <a:pt x="61" y="598"/>
                    </a:cubicBezTo>
                    <a:cubicBezTo>
                      <a:pt x="61" y="598"/>
                      <a:pt x="61" y="598"/>
                      <a:pt x="61" y="598"/>
                    </a:cubicBezTo>
                    <a:moveTo>
                      <a:pt x="61" y="598"/>
                    </a:moveTo>
                    <a:cubicBezTo>
                      <a:pt x="61" y="598"/>
                      <a:pt x="61" y="598"/>
                      <a:pt x="61" y="598"/>
                    </a:cubicBezTo>
                    <a:cubicBezTo>
                      <a:pt x="61" y="598"/>
                      <a:pt x="61" y="598"/>
                      <a:pt x="61" y="598"/>
                    </a:cubicBezTo>
                    <a:moveTo>
                      <a:pt x="62" y="597"/>
                    </a:moveTo>
                    <a:cubicBezTo>
                      <a:pt x="62" y="597"/>
                      <a:pt x="62" y="597"/>
                      <a:pt x="62" y="597"/>
                    </a:cubicBezTo>
                    <a:cubicBezTo>
                      <a:pt x="62" y="597"/>
                      <a:pt x="62" y="597"/>
                      <a:pt x="62" y="597"/>
                    </a:cubicBezTo>
                    <a:moveTo>
                      <a:pt x="63" y="597"/>
                    </a:moveTo>
                    <a:cubicBezTo>
                      <a:pt x="63" y="597"/>
                      <a:pt x="63" y="597"/>
                      <a:pt x="62" y="597"/>
                    </a:cubicBezTo>
                    <a:cubicBezTo>
                      <a:pt x="62" y="597"/>
                      <a:pt x="63" y="597"/>
                      <a:pt x="63" y="597"/>
                    </a:cubicBezTo>
                    <a:moveTo>
                      <a:pt x="63" y="597"/>
                    </a:moveTo>
                    <a:cubicBezTo>
                      <a:pt x="63" y="597"/>
                      <a:pt x="63" y="597"/>
                      <a:pt x="63" y="597"/>
                    </a:cubicBezTo>
                    <a:cubicBezTo>
                      <a:pt x="63" y="597"/>
                      <a:pt x="63" y="597"/>
                      <a:pt x="63" y="597"/>
                    </a:cubicBezTo>
                    <a:moveTo>
                      <a:pt x="64" y="597"/>
                    </a:moveTo>
                    <a:cubicBezTo>
                      <a:pt x="64" y="597"/>
                      <a:pt x="64" y="597"/>
                      <a:pt x="63" y="597"/>
                    </a:cubicBezTo>
                    <a:cubicBezTo>
                      <a:pt x="64" y="597"/>
                      <a:pt x="64" y="597"/>
                      <a:pt x="64" y="597"/>
                    </a:cubicBezTo>
                    <a:moveTo>
                      <a:pt x="65" y="596"/>
                    </a:moveTo>
                    <a:cubicBezTo>
                      <a:pt x="65" y="596"/>
                      <a:pt x="65" y="596"/>
                      <a:pt x="65" y="596"/>
                    </a:cubicBezTo>
                    <a:cubicBezTo>
                      <a:pt x="65" y="596"/>
                      <a:pt x="65" y="596"/>
                      <a:pt x="65" y="596"/>
                    </a:cubicBezTo>
                    <a:moveTo>
                      <a:pt x="65" y="596"/>
                    </a:moveTo>
                    <a:cubicBezTo>
                      <a:pt x="65" y="596"/>
                      <a:pt x="65" y="596"/>
                      <a:pt x="65" y="596"/>
                    </a:cubicBezTo>
                    <a:cubicBezTo>
                      <a:pt x="65" y="596"/>
                      <a:pt x="65" y="596"/>
                      <a:pt x="65" y="596"/>
                    </a:cubicBezTo>
                    <a:moveTo>
                      <a:pt x="65" y="596"/>
                    </a:moveTo>
                    <a:cubicBezTo>
                      <a:pt x="65" y="596"/>
                      <a:pt x="65" y="596"/>
                      <a:pt x="65" y="596"/>
                    </a:cubicBezTo>
                    <a:cubicBezTo>
                      <a:pt x="65" y="596"/>
                      <a:pt x="65" y="596"/>
                      <a:pt x="65" y="596"/>
                    </a:cubicBezTo>
                    <a:moveTo>
                      <a:pt x="66" y="596"/>
                    </a:moveTo>
                    <a:cubicBezTo>
                      <a:pt x="66" y="596"/>
                      <a:pt x="66" y="596"/>
                      <a:pt x="66" y="596"/>
                    </a:cubicBezTo>
                    <a:cubicBezTo>
                      <a:pt x="66" y="596"/>
                      <a:pt x="66" y="596"/>
                      <a:pt x="66" y="596"/>
                    </a:cubicBezTo>
                    <a:moveTo>
                      <a:pt x="66" y="596"/>
                    </a:moveTo>
                    <a:cubicBezTo>
                      <a:pt x="66" y="596"/>
                      <a:pt x="66" y="596"/>
                      <a:pt x="66" y="596"/>
                    </a:cubicBezTo>
                    <a:cubicBezTo>
                      <a:pt x="66" y="596"/>
                      <a:pt x="66" y="596"/>
                      <a:pt x="66" y="596"/>
                    </a:cubicBezTo>
                    <a:moveTo>
                      <a:pt x="70" y="594"/>
                    </a:moveTo>
                    <a:cubicBezTo>
                      <a:pt x="69" y="595"/>
                      <a:pt x="67" y="595"/>
                      <a:pt x="66" y="596"/>
                    </a:cubicBezTo>
                    <a:cubicBezTo>
                      <a:pt x="67" y="595"/>
                      <a:pt x="69" y="595"/>
                      <a:pt x="70" y="594"/>
                    </a:cubicBezTo>
                    <a:moveTo>
                      <a:pt x="71" y="594"/>
                    </a:moveTo>
                    <a:cubicBezTo>
                      <a:pt x="71" y="594"/>
                      <a:pt x="70" y="594"/>
                      <a:pt x="70" y="594"/>
                    </a:cubicBezTo>
                    <a:cubicBezTo>
                      <a:pt x="70" y="594"/>
                      <a:pt x="71" y="594"/>
                      <a:pt x="71" y="594"/>
                    </a:cubicBezTo>
                    <a:moveTo>
                      <a:pt x="72" y="593"/>
                    </a:moveTo>
                    <a:cubicBezTo>
                      <a:pt x="72" y="593"/>
                      <a:pt x="72" y="593"/>
                      <a:pt x="71" y="594"/>
                    </a:cubicBezTo>
                    <a:cubicBezTo>
                      <a:pt x="72" y="593"/>
                      <a:pt x="72" y="593"/>
                      <a:pt x="72" y="593"/>
                    </a:cubicBezTo>
                    <a:moveTo>
                      <a:pt x="74" y="592"/>
                    </a:moveTo>
                    <a:cubicBezTo>
                      <a:pt x="74" y="592"/>
                      <a:pt x="73" y="593"/>
                      <a:pt x="72" y="593"/>
                    </a:cubicBezTo>
                    <a:cubicBezTo>
                      <a:pt x="73" y="593"/>
                      <a:pt x="74" y="592"/>
                      <a:pt x="74" y="592"/>
                    </a:cubicBezTo>
                    <a:moveTo>
                      <a:pt x="76" y="591"/>
                    </a:moveTo>
                    <a:cubicBezTo>
                      <a:pt x="76" y="592"/>
                      <a:pt x="75" y="592"/>
                      <a:pt x="75" y="592"/>
                    </a:cubicBezTo>
                    <a:cubicBezTo>
                      <a:pt x="75" y="592"/>
                      <a:pt x="76" y="592"/>
                      <a:pt x="76" y="591"/>
                    </a:cubicBezTo>
                    <a:moveTo>
                      <a:pt x="78" y="591"/>
                    </a:moveTo>
                    <a:cubicBezTo>
                      <a:pt x="78" y="591"/>
                      <a:pt x="78" y="591"/>
                      <a:pt x="78" y="591"/>
                    </a:cubicBezTo>
                    <a:cubicBezTo>
                      <a:pt x="78" y="591"/>
                      <a:pt x="78" y="591"/>
                      <a:pt x="78" y="591"/>
                    </a:cubicBezTo>
                    <a:moveTo>
                      <a:pt x="78" y="590"/>
                    </a:moveTo>
                    <a:cubicBezTo>
                      <a:pt x="78" y="591"/>
                      <a:pt x="78" y="591"/>
                      <a:pt x="78" y="591"/>
                    </a:cubicBezTo>
                    <a:cubicBezTo>
                      <a:pt x="78" y="590"/>
                      <a:pt x="78" y="591"/>
                      <a:pt x="78" y="590"/>
                    </a:cubicBezTo>
                    <a:moveTo>
                      <a:pt x="79" y="590"/>
                    </a:moveTo>
                    <a:cubicBezTo>
                      <a:pt x="79" y="590"/>
                      <a:pt x="79" y="590"/>
                      <a:pt x="79" y="590"/>
                    </a:cubicBezTo>
                    <a:cubicBezTo>
                      <a:pt x="79" y="590"/>
                      <a:pt x="79" y="590"/>
                      <a:pt x="79" y="590"/>
                    </a:cubicBezTo>
                    <a:moveTo>
                      <a:pt x="81" y="590"/>
                    </a:moveTo>
                    <a:cubicBezTo>
                      <a:pt x="80" y="590"/>
                      <a:pt x="80" y="590"/>
                      <a:pt x="80" y="590"/>
                    </a:cubicBezTo>
                    <a:cubicBezTo>
                      <a:pt x="80" y="590"/>
                      <a:pt x="80" y="590"/>
                      <a:pt x="81" y="590"/>
                    </a:cubicBezTo>
                    <a:moveTo>
                      <a:pt x="84" y="588"/>
                    </a:moveTo>
                    <a:cubicBezTo>
                      <a:pt x="84" y="588"/>
                      <a:pt x="84" y="588"/>
                      <a:pt x="83" y="588"/>
                    </a:cubicBezTo>
                    <a:cubicBezTo>
                      <a:pt x="83" y="588"/>
                      <a:pt x="84" y="588"/>
                      <a:pt x="84" y="588"/>
                    </a:cubicBezTo>
                    <a:moveTo>
                      <a:pt x="92" y="585"/>
                    </a:moveTo>
                    <a:cubicBezTo>
                      <a:pt x="92" y="585"/>
                      <a:pt x="92" y="585"/>
                      <a:pt x="91" y="585"/>
                    </a:cubicBezTo>
                    <a:cubicBezTo>
                      <a:pt x="91" y="585"/>
                      <a:pt x="92" y="585"/>
                      <a:pt x="92" y="585"/>
                    </a:cubicBezTo>
                    <a:moveTo>
                      <a:pt x="94" y="584"/>
                    </a:moveTo>
                    <a:cubicBezTo>
                      <a:pt x="94" y="584"/>
                      <a:pt x="94" y="584"/>
                      <a:pt x="94" y="584"/>
                    </a:cubicBezTo>
                    <a:cubicBezTo>
                      <a:pt x="94" y="584"/>
                      <a:pt x="94" y="584"/>
                      <a:pt x="94" y="584"/>
                    </a:cubicBezTo>
                    <a:moveTo>
                      <a:pt x="96" y="583"/>
                    </a:moveTo>
                    <a:cubicBezTo>
                      <a:pt x="96" y="583"/>
                      <a:pt x="96" y="583"/>
                      <a:pt x="96" y="583"/>
                    </a:cubicBezTo>
                    <a:cubicBezTo>
                      <a:pt x="96" y="583"/>
                      <a:pt x="96" y="583"/>
                      <a:pt x="96" y="583"/>
                    </a:cubicBezTo>
                    <a:moveTo>
                      <a:pt x="97" y="583"/>
                    </a:moveTo>
                    <a:cubicBezTo>
                      <a:pt x="97" y="583"/>
                      <a:pt x="97" y="583"/>
                      <a:pt x="97" y="583"/>
                    </a:cubicBezTo>
                    <a:cubicBezTo>
                      <a:pt x="97" y="583"/>
                      <a:pt x="97" y="583"/>
                      <a:pt x="97" y="583"/>
                    </a:cubicBezTo>
                    <a:moveTo>
                      <a:pt x="98" y="582"/>
                    </a:moveTo>
                    <a:cubicBezTo>
                      <a:pt x="98" y="582"/>
                      <a:pt x="97" y="582"/>
                      <a:pt x="97" y="582"/>
                    </a:cubicBezTo>
                    <a:cubicBezTo>
                      <a:pt x="97" y="582"/>
                      <a:pt x="98" y="582"/>
                      <a:pt x="98" y="582"/>
                    </a:cubicBezTo>
                    <a:moveTo>
                      <a:pt x="99" y="582"/>
                    </a:moveTo>
                    <a:cubicBezTo>
                      <a:pt x="99" y="582"/>
                      <a:pt x="98" y="582"/>
                      <a:pt x="98" y="582"/>
                    </a:cubicBezTo>
                    <a:cubicBezTo>
                      <a:pt x="98" y="582"/>
                      <a:pt x="99" y="582"/>
                      <a:pt x="99" y="582"/>
                    </a:cubicBezTo>
                    <a:moveTo>
                      <a:pt x="99" y="582"/>
                    </a:moveTo>
                    <a:cubicBezTo>
                      <a:pt x="99" y="582"/>
                      <a:pt x="99" y="582"/>
                      <a:pt x="99" y="582"/>
                    </a:cubicBezTo>
                    <a:cubicBezTo>
                      <a:pt x="99" y="582"/>
                      <a:pt x="99" y="582"/>
                      <a:pt x="99" y="582"/>
                    </a:cubicBezTo>
                    <a:moveTo>
                      <a:pt x="102" y="580"/>
                    </a:moveTo>
                    <a:cubicBezTo>
                      <a:pt x="101" y="581"/>
                      <a:pt x="100" y="581"/>
                      <a:pt x="99" y="582"/>
                    </a:cubicBezTo>
                    <a:cubicBezTo>
                      <a:pt x="100" y="581"/>
                      <a:pt x="101" y="581"/>
                      <a:pt x="102" y="580"/>
                    </a:cubicBezTo>
                    <a:moveTo>
                      <a:pt x="104" y="580"/>
                    </a:moveTo>
                    <a:cubicBezTo>
                      <a:pt x="104" y="580"/>
                      <a:pt x="103" y="580"/>
                      <a:pt x="103" y="580"/>
                    </a:cubicBezTo>
                    <a:cubicBezTo>
                      <a:pt x="104" y="580"/>
                      <a:pt x="104" y="580"/>
                      <a:pt x="104" y="580"/>
                    </a:cubicBezTo>
                    <a:moveTo>
                      <a:pt x="107" y="578"/>
                    </a:moveTo>
                    <a:cubicBezTo>
                      <a:pt x="106" y="579"/>
                      <a:pt x="105" y="579"/>
                      <a:pt x="104" y="580"/>
                    </a:cubicBezTo>
                    <a:cubicBezTo>
                      <a:pt x="105" y="579"/>
                      <a:pt x="106" y="579"/>
                      <a:pt x="107" y="578"/>
                    </a:cubicBezTo>
                    <a:moveTo>
                      <a:pt x="113" y="576"/>
                    </a:moveTo>
                    <a:cubicBezTo>
                      <a:pt x="111" y="577"/>
                      <a:pt x="109" y="578"/>
                      <a:pt x="107" y="578"/>
                    </a:cubicBezTo>
                    <a:cubicBezTo>
                      <a:pt x="109" y="578"/>
                      <a:pt x="111" y="577"/>
                      <a:pt x="113" y="576"/>
                    </a:cubicBezTo>
                    <a:moveTo>
                      <a:pt x="114" y="576"/>
                    </a:moveTo>
                    <a:cubicBezTo>
                      <a:pt x="113" y="576"/>
                      <a:pt x="113" y="576"/>
                      <a:pt x="113" y="576"/>
                    </a:cubicBezTo>
                    <a:cubicBezTo>
                      <a:pt x="113" y="576"/>
                      <a:pt x="113" y="576"/>
                      <a:pt x="114" y="576"/>
                    </a:cubicBezTo>
                    <a:moveTo>
                      <a:pt x="114" y="575"/>
                    </a:moveTo>
                    <a:cubicBezTo>
                      <a:pt x="114" y="575"/>
                      <a:pt x="114" y="575"/>
                      <a:pt x="114" y="575"/>
                    </a:cubicBezTo>
                    <a:cubicBezTo>
                      <a:pt x="114" y="575"/>
                      <a:pt x="114" y="575"/>
                      <a:pt x="114" y="575"/>
                    </a:cubicBezTo>
                    <a:moveTo>
                      <a:pt x="115" y="575"/>
                    </a:moveTo>
                    <a:cubicBezTo>
                      <a:pt x="115" y="575"/>
                      <a:pt x="115" y="575"/>
                      <a:pt x="115" y="575"/>
                    </a:cubicBezTo>
                    <a:cubicBezTo>
                      <a:pt x="115" y="575"/>
                      <a:pt x="115" y="575"/>
                      <a:pt x="115" y="575"/>
                    </a:cubicBezTo>
                    <a:moveTo>
                      <a:pt x="116" y="575"/>
                    </a:moveTo>
                    <a:cubicBezTo>
                      <a:pt x="116" y="575"/>
                      <a:pt x="115" y="575"/>
                      <a:pt x="115" y="575"/>
                    </a:cubicBezTo>
                    <a:cubicBezTo>
                      <a:pt x="115" y="575"/>
                      <a:pt x="116" y="575"/>
                      <a:pt x="116" y="575"/>
                    </a:cubicBezTo>
                    <a:moveTo>
                      <a:pt x="118" y="574"/>
                    </a:moveTo>
                    <a:cubicBezTo>
                      <a:pt x="117" y="574"/>
                      <a:pt x="117" y="574"/>
                      <a:pt x="116" y="574"/>
                    </a:cubicBezTo>
                    <a:cubicBezTo>
                      <a:pt x="117" y="574"/>
                      <a:pt x="117" y="574"/>
                      <a:pt x="118" y="574"/>
                    </a:cubicBezTo>
                    <a:moveTo>
                      <a:pt x="118" y="573"/>
                    </a:moveTo>
                    <a:cubicBezTo>
                      <a:pt x="118" y="574"/>
                      <a:pt x="118" y="574"/>
                      <a:pt x="118" y="574"/>
                    </a:cubicBezTo>
                    <a:cubicBezTo>
                      <a:pt x="118" y="574"/>
                      <a:pt x="118" y="574"/>
                      <a:pt x="118" y="573"/>
                    </a:cubicBezTo>
                    <a:moveTo>
                      <a:pt x="119" y="573"/>
                    </a:moveTo>
                    <a:cubicBezTo>
                      <a:pt x="119" y="573"/>
                      <a:pt x="119" y="573"/>
                      <a:pt x="118" y="573"/>
                    </a:cubicBezTo>
                    <a:cubicBezTo>
                      <a:pt x="119" y="573"/>
                      <a:pt x="119" y="573"/>
                      <a:pt x="119" y="573"/>
                    </a:cubicBezTo>
                    <a:moveTo>
                      <a:pt x="119" y="573"/>
                    </a:moveTo>
                    <a:cubicBezTo>
                      <a:pt x="119" y="573"/>
                      <a:pt x="119" y="573"/>
                      <a:pt x="119" y="573"/>
                    </a:cubicBezTo>
                    <a:cubicBezTo>
                      <a:pt x="119" y="573"/>
                      <a:pt x="119" y="573"/>
                      <a:pt x="119" y="573"/>
                    </a:cubicBezTo>
                    <a:moveTo>
                      <a:pt x="120" y="573"/>
                    </a:moveTo>
                    <a:cubicBezTo>
                      <a:pt x="120" y="573"/>
                      <a:pt x="120" y="573"/>
                      <a:pt x="120" y="573"/>
                    </a:cubicBezTo>
                    <a:cubicBezTo>
                      <a:pt x="120" y="573"/>
                      <a:pt x="120" y="573"/>
                      <a:pt x="120" y="573"/>
                    </a:cubicBezTo>
                    <a:moveTo>
                      <a:pt x="122" y="572"/>
                    </a:moveTo>
                    <a:cubicBezTo>
                      <a:pt x="121" y="572"/>
                      <a:pt x="121" y="573"/>
                      <a:pt x="120" y="573"/>
                    </a:cubicBezTo>
                    <a:cubicBezTo>
                      <a:pt x="121" y="573"/>
                      <a:pt x="121" y="572"/>
                      <a:pt x="122" y="572"/>
                    </a:cubicBezTo>
                    <a:moveTo>
                      <a:pt x="122" y="572"/>
                    </a:moveTo>
                    <a:cubicBezTo>
                      <a:pt x="122" y="572"/>
                      <a:pt x="122" y="572"/>
                      <a:pt x="122" y="572"/>
                    </a:cubicBezTo>
                    <a:cubicBezTo>
                      <a:pt x="122" y="572"/>
                      <a:pt x="122" y="572"/>
                      <a:pt x="122" y="572"/>
                    </a:cubicBezTo>
                    <a:moveTo>
                      <a:pt x="123" y="572"/>
                    </a:moveTo>
                    <a:cubicBezTo>
                      <a:pt x="123" y="572"/>
                      <a:pt x="123" y="572"/>
                      <a:pt x="123" y="572"/>
                    </a:cubicBezTo>
                    <a:cubicBezTo>
                      <a:pt x="123" y="572"/>
                      <a:pt x="123" y="572"/>
                      <a:pt x="123" y="572"/>
                    </a:cubicBezTo>
                    <a:moveTo>
                      <a:pt x="123" y="571"/>
                    </a:moveTo>
                    <a:cubicBezTo>
                      <a:pt x="123" y="571"/>
                      <a:pt x="123" y="572"/>
                      <a:pt x="123" y="572"/>
                    </a:cubicBezTo>
                    <a:cubicBezTo>
                      <a:pt x="123" y="572"/>
                      <a:pt x="123" y="571"/>
                      <a:pt x="123" y="571"/>
                    </a:cubicBezTo>
                    <a:moveTo>
                      <a:pt x="125" y="571"/>
                    </a:moveTo>
                    <a:cubicBezTo>
                      <a:pt x="125" y="571"/>
                      <a:pt x="125" y="571"/>
                      <a:pt x="125" y="571"/>
                    </a:cubicBezTo>
                    <a:cubicBezTo>
                      <a:pt x="125" y="571"/>
                      <a:pt x="125" y="571"/>
                      <a:pt x="125" y="571"/>
                    </a:cubicBezTo>
                    <a:moveTo>
                      <a:pt x="125" y="571"/>
                    </a:moveTo>
                    <a:cubicBezTo>
                      <a:pt x="125" y="571"/>
                      <a:pt x="125" y="571"/>
                      <a:pt x="125" y="571"/>
                    </a:cubicBezTo>
                    <a:cubicBezTo>
                      <a:pt x="125" y="571"/>
                      <a:pt x="125" y="571"/>
                      <a:pt x="125" y="571"/>
                    </a:cubicBezTo>
                    <a:moveTo>
                      <a:pt x="126" y="570"/>
                    </a:moveTo>
                    <a:cubicBezTo>
                      <a:pt x="126" y="570"/>
                      <a:pt x="126" y="570"/>
                      <a:pt x="125" y="571"/>
                    </a:cubicBezTo>
                    <a:cubicBezTo>
                      <a:pt x="126" y="570"/>
                      <a:pt x="126" y="570"/>
                      <a:pt x="126" y="570"/>
                    </a:cubicBezTo>
                    <a:moveTo>
                      <a:pt x="127" y="570"/>
                    </a:moveTo>
                    <a:cubicBezTo>
                      <a:pt x="126" y="570"/>
                      <a:pt x="126" y="570"/>
                      <a:pt x="126" y="570"/>
                    </a:cubicBezTo>
                    <a:cubicBezTo>
                      <a:pt x="126" y="570"/>
                      <a:pt x="126" y="570"/>
                      <a:pt x="127" y="570"/>
                    </a:cubicBezTo>
                    <a:moveTo>
                      <a:pt x="127" y="570"/>
                    </a:moveTo>
                    <a:cubicBezTo>
                      <a:pt x="127" y="570"/>
                      <a:pt x="127" y="570"/>
                      <a:pt x="127" y="570"/>
                    </a:cubicBezTo>
                    <a:cubicBezTo>
                      <a:pt x="127" y="570"/>
                      <a:pt x="127" y="570"/>
                      <a:pt x="127" y="570"/>
                    </a:cubicBezTo>
                    <a:moveTo>
                      <a:pt x="132" y="568"/>
                    </a:moveTo>
                    <a:cubicBezTo>
                      <a:pt x="131" y="568"/>
                      <a:pt x="130" y="568"/>
                      <a:pt x="129" y="569"/>
                    </a:cubicBezTo>
                    <a:cubicBezTo>
                      <a:pt x="130" y="568"/>
                      <a:pt x="131" y="568"/>
                      <a:pt x="132" y="568"/>
                    </a:cubicBezTo>
                    <a:moveTo>
                      <a:pt x="136" y="566"/>
                    </a:moveTo>
                    <a:cubicBezTo>
                      <a:pt x="134" y="567"/>
                      <a:pt x="133" y="567"/>
                      <a:pt x="132" y="568"/>
                    </a:cubicBezTo>
                    <a:cubicBezTo>
                      <a:pt x="133" y="567"/>
                      <a:pt x="134" y="567"/>
                      <a:pt x="136" y="566"/>
                    </a:cubicBezTo>
                    <a:moveTo>
                      <a:pt x="139" y="565"/>
                    </a:moveTo>
                    <a:cubicBezTo>
                      <a:pt x="139" y="565"/>
                      <a:pt x="139" y="565"/>
                      <a:pt x="139" y="565"/>
                    </a:cubicBezTo>
                    <a:cubicBezTo>
                      <a:pt x="139" y="565"/>
                      <a:pt x="139" y="565"/>
                      <a:pt x="139" y="565"/>
                    </a:cubicBezTo>
                    <a:moveTo>
                      <a:pt x="141" y="564"/>
                    </a:moveTo>
                    <a:cubicBezTo>
                      <a:pt x="141" y="564"/>
                      <a:pt x="141" y="564"/>
                      <a:pt x="141" y="564"/>
                    </a:cubicBezTo>
                    <a:cubicBezTo>
                      <a:pt x="141" y="564"/>
                      <a:pt x="141" y="564"/>
                      <a:pt x="141" y="564"/>
                    </a:cubicBezTo>
                    <a:moveTo>
                      <a:pt x="143" y="563"/>
                    </a:moveTo>
                    <a:cubicBezTo>
                      <a:pt x="143" y="563"/>
                      <a:pt x="143" y="563"/>
                      <a:pt x="143" y="563"/>
                    </a:cubicBezTo>
                    <a:cubicBezTo>
                      <a:pt x="143" y="563"/>
                      <a:pt x="143" y="563"/>
                      <a:pt x="143" y="563"/>
                    </a:cubicBezTo>
                    <a:moveTo>
                      <a:pt x="147" y="561"/>
                    </a:moveTo>
                    <a:cubicBezTo>
                      <a:pt x="146" y="562"/>
                      <a:pt x="145" y="562"/>
                      <a:pt x="144" y="562"/>
                    </a:cubicBezTo>
                    <a:cubicBezTo>
                      <a:pt x="145" y="562"/>
                      <a:pt x="146" y="562"/>
                      <a:pt x="147" y="561"/>
                    </a:cubicBezTo>
                    <a:moveTo>
                      <a:pt x="148" y="561"/>
                    </a:moveTo>
                    <a:cubicBezTo>
                      <a:pt x="148" y="561"/>
                      <a:pt x="148" y="561"/>
                      <a:pt x="147" y="561"/>
                    </a:cubicBezTo>
                    <a:cubicBezTo>
                      <a:pt x="148" y="561"/>
                      <a:pt x="148" y="561"/>
                      <a:pt x="148" y="561"/>
                    </a:cubicBezTo>
                    <a:moveTo>
                      <a:pt x="149" y="561"/>
                    </a:moveTo>
                    <a:cubicBezTo>
                      <a:pt x="149" y="561"/>
                      <a:pt x="149" y="561"/>
                      <a:pt x="149" y="561"/>
                    </a:cubicBezTo>
                    <a:cubicBezTo>
                      <a:pt x="149" y="561"/>
                      <a:pt x="149" y="561"/>
                      <a:pt x="149" y="561"/>
                    </a:cubicBezTo>
                    <a:moveTo>
                      <a:pt x="149" y="560"/>
                    </a:moveTo>
                    <a:cubicBezTo>
                      <a:pt x="149" y="560"/>
                      <a:pt x="149" y="560"/>
                      <a:pt x="149" y="560"/>
                    </a:cubicBezTo>
                    <a:cubicBezTo>
                      <a:pt x="149" y="560"/>
                      <a:pt x="149" y="560"/>
                      <a:pt x="149" y="560"/>
                    </a:cubicBezTo>
                    <a:moveTo>
                      <a:pt x="150" y="560"/>
                    </a:moveTo>
                    <a:cubicBezTo>
                      <a:pt x="150" y="560"/>
                      <a:pt x="150" y="560"/>
                      <a:pt x="150" y="560"/>
                    </a:cubicBezTo>
                    <a:cubicBezTo>
                      <a:pt x="150" y="560"/>
                      <a:pt x="150" y="560"/>
                      <a:pt x="150" y="560"/>
                    </a:cubicBezTo>
                    <a:moveTo>
                      <a:pt x="150" y="560"/>
                    </a:moveTo>
                    <a:cubicBezTo>
                      <a:pt x="150" y="560"/>
                      <a:pt x="150" y="560"/>
                      <a:pt x="150" y="560"/>
                    </a:cubicBezTo>
                    <a:cubicBezTo>
                      <a:pt x="150" y="560"/>
                      <a:pt x="150" y="560"/>
                      <a:pt x="150" y="560"/>
                    </a:cubicBezTo>
                    <a:moveTo>
                      <a:pt x="152" y="559"/>
                    </a:moveTo>
                    <a:cubicBezTo>
                      <a:pt x="151" y="559"/>
                      <a:pt x="151" y="560"/>
                      <a:pt x="151" y="560"/>
                    </a:cubicBezTo>
                    <a:cubicBezTo>
                      <a:pt x="151" y="560"/>
                      <a:pt x="151" y="559"/>
                      <a:pt x="152" y="559"/>
                    </a:cubicBezTo>
                    <a:moveTo>
                      <a:pt x="166" y="553"/>
                    </a:moveTo>
                    <a:cubicBezTo>
                      <a:pt x="161" y="555"/>
                      <a:pt x="156" y="557"/>
                      <a:pt x="152" y="559"/>
                    </a:cubicBezTo>
                    <a:cubicBezTo>
                      <a:pt x="156" y="557"/>
                      <a:pt x="161" y="555"/>
                      <a:pt x="166" y="553"/>
                    </a:cubicBezTo>
                    <a:moveTo>
                      <a:pt x="167" y="553"/>
                    </a:moveTo>
                    <a:cubicBezTo>
                      <a:pt x="167" y="553"/>
                      <a:pt x="167" y="553"/>
                      <a:pt x="167" y="553"/>
                    </a:cubicBezTo>
                    <a:cubicBezTo>
                      <a:pt x="167" y="553"/>
                      <a:pt x="167" y="553"/>
                      <a:pt x="167" y="553"/>
                    </a:cubicBezTo>
                    <a:moveTo>
                      <a:pt x="168" y="552"/>
                    </a:moveTo>
                    <a:cubicBezTo>
                      <a:pt x="168" y="553"/>
                      <a:pt x="168" y="553"/>
                      <a:pt x="168" y="553"/>
                    </a:cubicBezTo>
                    <a:cubicBezTo>
                      <a:pt x="168" y="552"/>
                      <a:pt x="168" y="552"/>
                      <a:pt x="168" y="552"/>
                    </a:cubicBezTo>
                    <a:moveTo>
                      <a:pt x="170" y="552"/>
                    </a:moveTo>
                    <a:cubicBezTo>
                      <a:pt x="169" y="552"/>
                      <a:pt x="169" y="552"/>
                      <a:pt x="169" y="552"/>
                    </a:cubicBezTo>
                    <a:cubicBezTo>
                      <a:pt x="169" y="552"/>
                      <a:pt x="169" y="552"/>
                      <a:pt x="170" y="552"/>
                    </a:cubicBezTo>
                    <a:moveTo>
                      <a:pt x="173" y="550"/>
                    </a:moveTo>
                    <a:cubicBezTo>
                      <a:pt x="173" y="550"/>
                      <a:pt x="173" y="550"/>
                      <a:pt x="173" y="550"/>
                    </a:cubicBezTo>
                    <a:cubicBezTo>
                      <a:pt x="173" y="550"/>
                      <a:pt x="173" y="550"/>
                      <a:pt x="173" y="550"/>
                    </a:cubicBezTo>
                    <a:moveTo>
                      <a:pt x="174" y="550"/>
                    </a:moveTo>
                    <a:cubicBezTo>
                      <a:pt x="174" y="550"/>
                      <a:pt x="174" y="550"/>
                      <a:pt x="174" y="550"/>
                    </a:cubicBezTo>
                    <a:cubicBezTo>
                      <a:pt x="174" y="550"/>
                      <a:pt x="174" y="550"/>
                      <a:pt x="174" y="550"/>
                    </a:cubicBezTo>
                    <a:moveTo>
                      <a:pt x="177" y="548"/>
                    </a:moveTo>
                    <a:cubicBezTo>
                      <a:pt x="177" y="548"/>
                      <a:pt x="177" y="548"/>
                      <a:pt x="177" y="548"/>
                    </a:cubicBezTo>
                    <a:cubicBezTo>
                      <a:pt x="177" y="548"/>
                      <a:pt x="177" y="549"/>
                      <a:pt x="177" y="548"/>
                    </a:cubicBezTo>
                    <a:moveTo>
                      <a:pt x="182" y="547"/>
                    </a:moveTo>
                    <a:cubicBezTo>
                      <a:pt x="181" y="547"/>
                      <a:pt x="181" y="547"/>
                      <a:pt x="181" y="547"/>
                    </a:cubicBezTo>
                    <a:cubicBezTo>
                      <a:pt x="181" y="547"/>
                      <a:pt x="181" y="547"/>
                      <a:pt x="182" y="547"/>
                    </a:cubicBezTo>
                    <a:moveTo>
                      <a:pt x="185" y="545"/>
                    </a:moveTo>
                    <a:cubicBezTo>
                      <a:pt x="185" y="545"/>
                      <a:pt x="185" y="545"/>
                      <a:pt x="185" y="545"/>
                    </a:cubicBezTo>
                    <a:cubicBezTo>
                      <a:pt x="185" y="545"/>
                      <a:pt x="185" y="545"/>
                      <a:pt x="185" y="545"/>
                    </a:cubicBezTo>
                    <a:moveTo>
                      <a:pt x="198" y="540"/>
                    </a:moveTo>
                    <a:cubicBezTo>
                      <a:pt x="197" y="540"/>
                      <a:pt x="197" y="540"/>
                      <a:pt x="197" y="540"/>
                    </a:cubicBezTo>
                    <a:cubicBezTo>
                      <a:pt x="197" y="540"/>
                      <a:pt x="197" y="540"/>
                      <a:pt x="198" y="540"/>
                    </a:cubicBezTo>
                    <a:moveTo>
                      <a:pt x="200" y="539"/>
                    </a:moveTo>
                    <a:cubicBezTo>
                      <a:pt x="199" y="539"/>
                      <a:pt x="199" y="539"/>
                      <a:pt x="199" y="539"/>
                    </a:cubicBezTo>
                    <a:cubicBezTo>
                      <a:pt x="199" y="539"/>
                      <a:pt x="199" y="539"/>
                      <a:pt x="200" y="539"/>
                    </a:cubicBezTo>
                    <a:moveTo>
                      <a:pt x="200" y="539"/>
                    </a:moveTo>
                    <a:cubicBezTo>
                      <a:pt x="200" y="539"/>
                      <a:pt x="200" y="539"/>
                      <a:pt x="200" y="539"/>
                    </a:cubicBezTo>
                    <a:cubicBezTo>
                      <a:pt x="200" y="539"/>
                      <a:pt x="200" y="539"/>
                      <a:pt x="200" y="539"/>
                    </a:cubicBezTo>
                    <a:moveTo>
                      <a:pt x="203" y="538"/>
                    </a:moveTo>
                    <a:cubicBezTo>
                      <a:pt x="203" y="538"/>
                      <a:pt x="203" y="538"/>
                      <a:pt x="202" y="538"/>
                    </a:cubicBezTo>
                    <a:cubicBezTo>
                      <a:pt x="203" y="538"/>
                      <a:pt x="203" y="538"/>
                      <a:pt x="203" y="538"/>
                    </a:cubicBezTo>
                    <a:moveTo>
                      <a:pt x="205" y="537"/>
                    </a:moveTo>
                    <a:cubicBezTo>
                      <a:pt x="204" y="537"/>
                      <a:pt x="204" y="537"/>
                      <a:pt x="203" y="537"/>
                    </a:cubicBezTo>
                    <a:cubicBezTo>
                      <a:pt x="204" y="537"/>
                      <a:pt x="204" y="537"/>
                      <a:pt x="205" y="537"/>
                    </a:cubicBezTo>
                    <a:moveTo>
                      <a:pt x="205" y="537"/>
                    </a:moveTo>
                    <a:cubicBezTo>
                      <a:pt x="205" y="537"/>
                      <a:pt x="205" y="537"/>
                      <a:pt x="205" y="537"/>
                    </a:cubicBezTo>
                    <a:cubicBezTo>
                      <a:pt x="205" y="537"/>
                      <a:pt x="205" y="537"/>
                      <a:pt x="205" y="537"/>
                    </a:cubicBezTo>
                    <a:moveTo>
                      <a:pt x="208" y="536"/>
                    </a:moveTo>
                    <a:cubicBezTo>
                      <a:pt x="207" y="536"/>
                      <a:pt x="206" y="536"/>
                      <a:pt x="206" y="536"/>
                    </a:cubicBezTo>
                    <a:cubicBezTo>
                      <a:pt x="206" y="536"/>
                      <a:pt x="207" y="536"/>
                      <a:pt x="208" y="536"/>
                    </a:cubicBezTo>
                    <a:moveTo>
                      <a:pt x="209" y="535"/>
                    </a:moveTo>
                    <a:cubicBezTo>
                      <a:pt x="209" y="535"/>
                      <a:pt x="208" y="535"/>
                      <a:pt x="208" y="535"/>
                    </a:cubicBezTo>
                    <a:cubicBezTo>
                      <a:pt x="208" y="535"/>
                      <a:pt x="209" y="535"/>
                      <a:pt x="209" y="535"/>
                    </a:cubicBezTo>
                    <a:moveTo>
                      <a:pt x="211" y="534"/>
                    </a:moveTo>
                    <a:cubicBezTo>
                      <a:pt x="210" y="534"/>
                      <a:pt x="210" y="534"/>
                      <a:pt x="210" y="534"/>
                    </a:cubicBezTo>
                    <a:cubicBezTo>
                      <a:pt x="210" y="534"/>
                      <a:pt x="211" y="534"/>
                      <a:pt x="211" y="534"/>
                    </a:cubicBezTo>
                    <a:moveTo>
                      <a:pt x="215" y="533"/>
                    </a:moveTo>
                    <a:cubicBezTo>
                      <a:pt x="213" y="533"/>
                      <a:pt x="212" y="534"/>
                      <a:pt x="211" y="534"/>
                    </a:cubicBezTo>
                    <a:cubicBezTo>
                      <a:pt x="212" y="534"/>
                      <a:pt x="213" y="533"/>
                      <a:pt x="215" y="533"/>
                    </a:cubicBezTo>
                    <a:moveTo>
                      <a:pt x="216" y="532"/>
                    </a:moveTo>
                    <a:cubicBezTo>
                      <a:pt x="216" y="532"/>
                      <a:pt x="215" y="532"/>
                      <a:pt x="215" y="532"/>
                    </a:cubicBezTo>
                    <a:cubicBezTo>
                      <a:pt x="215" y="532"/>
                      <a:pt x="216" y="532"/>
                      <a:pt x="216" y="532"/>
                    </a:cubicBezTo>
                    <a:moveTo>
                      <a:pt x="217" y="532"/>
                    </a:moveTo>
                    <a:cubicBezTo>
                      <a:pt x="217" y="532"/>
                      <a:pt x="217" y="532"/>
                      <a:pt x="217" y="532"/>
                    </a:cubicBezTo>
                    <a:cubicBezTo>
                      <a:pt x="217" y="532"/>
                      <a:pt x="217" y="532"/>
                      <a:pt x="217" y="532"/>
                    </a:cubicBezTo>
                    <a:moveTo>
                      <a:pt x="218" y="531"/>
                    </a:moveTo>
                    <a:cubicBezTo>
                      <a:pt x="218" y="531"/>
                      <a:pt x="218" y="531"/>
                      <a:pt x="217" y="531"/>
                    </a:cubicBezTo>
                    <a:cubicBezTo>
                      <a:pt x="218" y="531"/>
                      <a:pt x="218" y="531"/>
                      <a:pt x="218" y="531"/>
                    </a:cubicBezTo>
                    <a:moveTo>
                      <a:pt x="218" y="531"/>
                    </a:moveTo>
                    <a:cubicBezTo>
                      <a:pt x="218" y="531"/>
                      <a:pt x="218" y="531"/>
                      <a:pt x="218" y="531"/>
                    </a:cubicBezTo>
                    <a:cubicBezTo>
                      <a:pt x="218" y="531"/>
                      <a:pt x="218" y="531"/>
                      <a:pt x="218" y="531"/>
                    </a:cubicBezTo>
                    <a:moveTo>
                      <a:pt x="219" y="531"/>
                    </a:moveTo>
                    <a:cubicBezTo>
                      <a:pt x="219" y="531"/>
                      <a:pt x="219" y="531"/>
                      <a:pt x="219" y="531"/>
                    </a:cubicBezTo>
                    <a:cubicBezTo>
                      <a:pt x="219" y="531"/>
                      <a:pt x="219" y="531"/>
                      <a:pt x="219" y="531"/>
                    </a:cubicBezTo>
                    <a:moveTo>
                      <a:pt x="219" y="531"/>
                    </a:moveTo>
                    <a:cubicBezTo>
                      <a:pt x="219" y="531"/>
                      <a:pt x="219" y="531"/>
                      <a:pt x="219" y="531"/>
                    </a:cubicBezTo>
                    <a:cubicBezTo>
                      <a:pt x="219" y="531"/>
                      <a:pt x="219" y="531"/>
                      <a:pt x="219" y="531"/>
                    </a:cubicBezTo>
                    <a:moveTo>
                      <a:pt x="221" y="530"/>
                    </a:moveTo>
                    <a:cubicBezTo>
                      <a:pt x="221" y="530"/>
                      <a:pt x="221" y="530"/>
                      <a:pt x="220" y="530"/>
                    </a:cubicBezTo>
                    <a:cubicBezTo>
                      <a:pt x="221" y="530"/>
                      <a:pt x="221" y="530"/>
                      <a:pt x="221" y="530"/>
                    </a:cubicBezTo>
                    <a:moveTo>
                      <a:pt x="222" y="529"/>
                    </a:moveTo>
                    <a:cubicBezTo>
                      <a:pt x="222" y="530"/>
                      <a:pt x="222" y="530"/>
                      <a:pt x="222" y="530"/>
                    </a:cubicBezTo>
                    <a:cubicBezTo>
                      <a:pt x="222" y="530"/>
                      <a:pt x="222" y="530"/>
                      <a:pt x="222" y="529"/>
                    </a:cubicBezTo>
                    <a:moveTo>
                      <a:pt x="245" y="520"/>
                    </a:moveTo>
                    <a:cubicBezTo>
                      <a:pt x="237" y="523"/>
                      <a:pt x="229" y="526"/>
                      <a:pt x="222" y="529"/>
                    </a:cubicBezTo>
                    <a:cubicBezTo>
                      <a:pt x="230" y="526"/>
                      <a:pt x="237" y="523"/>
                      <a:pt x="245" y="520"/>
                    </a:cubicBezTo>
                    <a:moveTo>
                      <a:pt x="245" y="520"/>
                    </a:moveTo>
                    <a:cubicBezTo>
                      <a:pt x="245" y="520"/>
                      <a:pt x="245" y="520"/>
                      <a:pt x="245" y="520"/>
                    </a:cubicBezTo>
                    <a:cubicBezTo>
                      <a:pt x="245" y="520"/>
                      <a:pt x="245" y="520"/>
                      <a:pt x="245" y="520"/>
                    </a:cubicBezTo>
                    <a:moveTo>
                      <a:pt x="247" y="519"/>
                    </a:moveTo>
                    <a:cubicBezTo>
                      <a:pt x="247" y="519"/>
                      <a:pt x="247" y="519"/>
                      <a:pt x="247" y="519"/>
                    </a:cubicBezTo>
                    <a:cubicBezTo>
                      <a:pt x="247" y="519"/>
                      <a:pt x="247" y="519"/>
                      <a:pt x="247" y="519"/>
                    </a:cubicBezTo>
                    <a:moveTo>
                      <a:pt x="255" y="515"/>
                    </a:moveTo>
                    <a:cubicBezTo>
                      <a:pt x="253" y="516"/>
                      <a:pt x="250" y="517"/>
                      <a:pt x="248" y="519"/>
                    </a:cubicBezTo>
                    <a:cubicBezTo>
                      <a:pt x="250" y="517"/>
                      <a:pt x="253" y="516"/>
                      <a:pt x="255" y="515"/>
                    </a:cubicBezTo>
                    <a:moveTo>
                      <a:pt x="261" y="513"/>
                    </a:moveTo>
                    <a:cubicBezTo>
                      <a:pt x="259" y="514"/>
                      <a:pt x="257" y="514"/>
                      <a:pt x="255" y="515"/>
                    </a:cubicBezTo>
                    <a:cubicBezTo>
                      <a:pt x="257" y="515"/>
                      <a:pt x="259" y="514"/>
                      <a:pt x="261" y="513"/>
                    </a:cubicBezTo>
                    <a:moveTo>
                      <a:pt x="262" y="512"/>
                    </a:moveTo>
                    <a:cubicBezTo>
                      <a:pt x="262" y="512"/>
                      <a:pt x="262" y="513"/>
                      <a:pt x="261" y="513"/>
                    </a:cubicBezTo>
                    <a:cubicBezTo>
                      <a:pt x="262" y="513"/>
                      <a:pt x="262" y="513"/>
                      <a:pt x="262" y="512"/>
                    </a:cubicBezTo>
                    <a:moveTo>
                      <a:pt x="274" y="507"/>
                    </a:moveTo>
                    <a:cubicBezTo>
                      <a:pt x="270" y="509"/>
                      <a:pt x="266" y="511"/>
                      <a:pt x="262" y="512"/>
                    </a:cubicBezTo>
                    <a:cubicBezTo>
                      <a:pt x="266" y="511"/>
                      <a:pt x="270" y="509"/>
                      <a:pt x="274" y="507"/>
                    </a:cubicBezTo>
                    <a:moveTo>
                      <a:pt x="279" y="505"/>
                    </a:moveTo>
                    <a:cubicBezTo>
                      <a:pt x="277" y="506"/>
                      <a:pt x="276" y="507"/>
                      <a:pt x="274" y="507"/>
                    </a:cubicBezTo>
                    <a:cubicBezTo>
                      <a:pt x="276" y="507"/>
                      <a:pt x="277" y="506"/>
                      <a:pt x="279" y="505"/>
                    </a:cubicBezTo>
                    <a:moveTo>
                      <a:pt x="281" y="504"/>
                    </a:moveTo>
                    <a:cubicBezTo>
                      <a:pt x="281" y="505"/>
                      <a:pt x="280" y="505"/>
                      <a:pt x="279" y="505"/>
                    </a:cubicBezTo>
                    <a:cubicBezTo>
                      <a:pt x="280" y="505"/>
                      <a:pt x="280" y="505"/>
                      <a:pt x="281" y="504"/>
                    </a:cubicBezTo>
                    <a:moveTo>
                      <a:pt x="283" y="504"/>
                    </a:moveTo>
                    <a:cubicBezTo>
                      <a:pt x="282" y="504"/>
                      <a:pt x="282" y="504"/>
                      <a:pt x="282" y="504"/>
                    </a:cubicBezTo>
                    <a:cubicBezTo>
                      <a:pt x="282" y="504"/>
                      <a:pt x="282" y="504"/>
                      <a:pt x="283" y="504"/>
                    </a:cubicBezTo>
                    <a:moveTo>
                      <a:pt x="289" y="501"/>
                    </a:moveTo>
                    <a:cubicBezTo>
                      <a:pt x="287" y="502"/>
                      <a:pt x="285" y="503"/>
                      <a:pt x="283" y="503"/>
                    </a:cubicBezTo>
                    <a:cubicBezTo>
                      <a:pt x="285" y="503"/>
                      <a:pt x="287" y="502"/>
                      <a:pt x="289" y="501"/>
                    </a:cubicBezTo>
                    <a:moveTo>
                      <a:pt x="304" y="495"/>
                    </a:moveTo>
                    <a:cubicBezTo>
                      <a:pt x="299" y="497"/>
                      <a:pt x="294" y="499"/>
                      <a:pt x="289" y="501"/>
                    </a:cubicBezTo>
                    <a:cubicBezTo>
                      <a:pt x="294" y="499"/>
                      <a:pt x="299" y="497"/>
                      <a:pt x="304" y="495"/>
                    </a:cubicBezTo>
                    <a:moveTo>
                      <a:pt x="305" y="494"/>
                    </a:moveTo>
                    <a:cubicBezTo>
                      <a:pt x="305" y="494"/>
                      <a:pt x="304" y="494"/>
                      <a:pt x="304" y="495"/>
                    </a:cubicBezTo>
                    <a:cubicBezTo>
                      <a:pt x="304" y="494"/>
                      <a:pt x="305" y="494"/>
                      <a:pt x="305" y="494"/>
                    </a:cubicBezTo>
                    <a:moveTo>
                      <a:pt x="306" y="494"/>
                    </a:moveTo>
                    <a:cubicBezTo>
                      <a:pt x="306" y="494"/>
                      <a:pt x="306" y="494"/>
                      <a:pt x="306" y="494"/>
                    </a:cubicBezTo>
                    <a:cubicBezTo>
                      <a:pt x="306" y="494"/>
                      <a:pt x="306" y="494"/>
                      <a:pt x="306" y="494"/>
                    </a:cubicBezTo>
                    <a:moveTo>
                      <a:pt x="308" y="493"/>
                    </a:moveTo>
                    <a:cubicBezTo>
                      <a:pt x="308" y="493"/>
                      <a:pt x="308" y="493"/>
                      <a:pt x="308" y="493"/>
                    </a:cubicBezTo>
                    <a:cubicBezTo>
                      <a:pt x="308" y="493"/>
                      <a:pt x="308" y="493"/>
                      <a:pt x="308" y="493"/>
                    </a:cubicBezTo>
                    <a:moveTo>
                      <a:pt x="313" y="491"/>
                    </a:moveTo>
                    <a:cubicBezTo>
                      <a:pt x="312" y="491"/>
                      <a:pt x="311" y="492"/>
                      <a:pt x="310" y="492"/>
                    </a:cubicBezTo>
                    <a:cubicBezTo>
                      <a:pt x="311" y="492"/>
                      <a:pt x="312" y="491"/>
                      <a:pt x="313" y="491"/>
                    </a:cubicBezTo>
                    <a:moveTo>
                      <a:pt x="316" y="489"/>
                    </a:moveTo>
                    <a:cubicBezTo>
                      <a:pt x="315" y="490"/>
                      <a:pt x="314" y="490"/>
                      <a:pt x="313" y="491"/>
                    </a:cubicBezTo>
                    <a:cubicBezTo>
                      <a:pt x="314" y="490"/>
                      <a:pt x="315" y="490"/>
                      <a:pt x="316" y="489"/>
                    </a:cubicBezTo>
                    <a:moveTo>
                      <a:pt x="318" y="488"/>
                    </a:moveTo>
                    <a:cubicBezTo>
                      <a:pt x="318" y="489"/>
                      <a:pt x="317" y="489"/>
                      <a:pt x="316" y="489"/>
                    </a:cubicBezTo>
                    <a:cubicBezTo>
                      <a:pt x="317" y="489"/>
                      <a:pt x="318" y="489"/>
                      <a:pt x="318" y="488"/>
                    </a:cubicBezTo>
                    <a:moveTo>
                      <a:pt x="334" y="482"/>
                    </a:moveTo>
                    <a:cubicBezTo>
                      <a:pt x="334" y="482"/>
                      <a:pt x="334" y="482"/>
                      <a:pt x="334" y="482"/>
                    </a:cubicBezTo>
                    <a:cubicBezTo>
                      <a:pt x="334" y="482"/>
                      <a:pt x="334" y="482"/>
                      <a:pt x="334" y="482"/>
                    </a:cubicBezTo>
                    <a:moveTo>
                      <a:pt x="343" y="478"/>
                    </a:moveTo>
                    <a:cubicBezTo>
                      <a:pt x="343" y="478"/>
                      <a:pt x="342" y="478"/>
                      <a:pt x="342" y="478"/>
                    </a:cubicBezTo>
                    <a:cubicBezTo>
                      <a:pt x="343" y="478"/>
                      <a:pt x="343" y="478"/>
                      <a:pt x="343" y="478"/>
                    </a:cubicBezTo>
                    <a:moveTo>
                      <a:pt x="347" y="476"/>
                    </a:moveTo>
                    <a:cubicBezTo>
                      <a:pt x="347" y="476"/>
                      <a:pt x="346" y="477"/>
                      <a:pt x="346" y="477"/>
                    </a:cubicBezTo>
                    <a:cubicBezTo>
                      <a:pt x="346" y="477"/>
                      <a:pt x="347" y="476"/>
                      <a:pt x="347" y="476"/>
                    </a:cubicBezTo>
                    <a:moveTo>
                      <a:pt x="351" y="475"/>
                    </a:moveTo>
                    <a:cubicBezTo>
                      <a:pt x="351" y="475"/>
                      <a:pt x="350" y="475"/>
                      <a:pt x="350" y="475"/>
                    </a:cubicBezTo>
                    <a:cubicBezTo>
                      <a:pt x="350" y="475"/>
                      <a:pt x="351" y="475"/>
                      <a:pt x="351" y="475"/>
                    </a:cubicBezTo>
                    <a:moveTo>
                      <a:pt x="354" y="473"/>
                    </a:moveTo>
                    <a:cubicBezTo>
                      <a:pt x="353" y="474"/>
                      <a:pt x="353" y="474"/>
                      <a:pt x="352" y="474"/>
                    </a:cubicBezTo>
                    <a:cubicBezTo>
                      <a:pt x="352" y="474"/>
                      <a:pt x="353" y="474"/>
                      <a:pt x="354" y="473"/>
                    </a:cubicBezTo>
                    <a:moveTo>
                      <a:pt x="355" y="473"/>
                    </a:moveTo>
                    <a:cubicBezTo>
                      <a:pt x="355" y="473"/>
                      <a:pt x="355" y="473"/>
                      <a:pt x="355" y="473"/>
                    </a:cubicBezTo>
                    <a:cubicBezTo>
                      <a:pt x="355" y="473"/>
                      <a:pt x="355" y="473"/>
                      <a:pt x="355" y="473"/>
                    </a:cubicBezTo>
                    <a:moveTo>
                      <a:pt x="356" y="473"/>
                    </a:moveTo>
                    <a:cubicBezTo>
                      <a:pt x="356" y="473"/>
                      <a:pt x="356" y="473"/>
                      <a:pt x="356" y="473"/>
                    </a:cubicBezTo>
                    <a:cubicBezTo>
                      <a:pt x="356" y="473"/>
                      <a:pt x="356" y="473"/>
                      <a:pt x="356" y="473"/>
                    </a:cubicBezTo>
                    <a:moveTo>
                      <a:pt x="361" y="470"/>
                    </a:moveTo>
                    <a:cubicBezTo>
                      <a:pt x="360" y="471"/>
                      <a:pt x="359" y="471"/>
                      <a:pt x="358" y="471"/>
                    </a:cubicBezTo>
                    <a:cubicBezTo>
                      <a:pt x="359" y="471"/>
                      <a:pt x="360" y="471"/>
                      <a:pt x="361" y="470"/>
                    </a:cubicBezTo>
                    <a:moveTo>
                      <a:pt x="368" y="467"/>
                    </a:moveTo>
                    <a:cubicBezTo>
                      <a:pt x="366" y="468"/>
                      <a:pt x="363" y="469"/>
                      <a:pt x="361" y="470"/>
                    </a:cubicBezTo>
                    <a:cubicBezTo>
                      <a:pt x="363" y="469"/>
                      <a:pt x="366" y="468"/>
                      <a:pt x="368" y="467"/>
                    </a:cubicBezTo>
                    <a:moveTo>
                      <a:pt x="380" y="462"/>
                    </a:moveTo>
                    <a:cubicBezTo>
                      <a:pt x="376" y="464"/>
                      <a:pt x="372" y="466"/>
                      <a:pt x="368" y="467"/>
                    </a:cubicBezTo>
                    <a:cubicBezTo>
                      <a:pt x="372" y="466"/>
                      <a:pt x="376" y="464"/>
                      <a:pt x="380" y="462"/>
                    </a:cubicBezTo>
                    <a:moveTo>
                      <a:pt x="381" y="462"/>
                    </a:moveTo>
                    <a:cubicBezTo>
                      <a:pt x="381" y="462"/>
                      <a:pt x="380" y="462"/>
                      <a:pt x="380" y="462"/>
                    </a:cubicBezTo>
                    <a:cubicBezTo>
                      <a:pt x="380" y="462"/>
                      <a:pt x="381" y="462"/>
                      <a:pt x="381" y="462"/>
                    </a:cubicBezTo>
                    <a:moveTo>
                      <a:pt x="383" y="461"/>
                    </a:moveTo>
                    <a:cubicBezTo>
                      <a:pt x="382" y="461"/>
                      <a:pt x="382" y="462"/>
                      <a:pt x="381" y="462"/>
                    </a:cubicBezTo>
                    <a:cubicBezTo>
                      <a:pt x="381" y="462"/>
                      <a:pt x="382" y="461"/>
                      <a:pt x="383" y="461"/>
                    </a:cubicBezTo>
                    <a:moveTo>
                      <a:pt x="383" y="461"/>
                    </a:moveTo>
                    <a:cubicBezTo>
                      <a:pt x="383" y="461"/>
                      <a:pt x="383" y="461"/>
                      <a:pt x="383" y="461"/>
                    </a:cubicBezTo>
                    <a:cubicBezTo>
                      <a:pt x="383" y="461"/>
                      <a:pt x="383" y="461"/>
                      <a:pt x="383" y="461"/>
                    </a:cubicBezTo>
                    <a:moveTo>
                      <a:pt x="389" y="458"/>
                    </a:moveTo>
                    <a:cubicBezTo>
                      <a:pt x="389" y="459"/>
                      <a:pt x="389" y="459"/>
                      <a:pt x="388" y="459"/>
                    </a:cubicBezTo>
                    <a:cubicBezTo>
                      <a:pt x="389" y="459"/>
                      <a:pt x="389" y="459"/>
                      <a:pt x="389" y="458"/>
                    </a:cubicBezTo>
                    <a:moveTo>
                      <a:pt x="396" y="455"/>
                    </a:moveTo>
                    <a:cubicBezTo>
                      <a:pt x="396" y="456"/>
                      <a:pt x="396" y="456"/>
                      <a:pt x="395" y="456"/>
                    </a:cubicBezTo>
                    <a:cubicBezTo>
                      <a:pt x="396" y="456"/>
                      <a:pt x="396" y="456"/>
                      <a:pt x="396" y="455"/>
                    </a:cubicBezTo>
                    <a:moveTo>
                      <a:pt x="399" y="454"/>
                    </a:moveTo>
                    <a:cubicBezTo>
                      <a:pt x="399" y="454"/>
                      <a:pt x="399" y="454"/>
                      <a:pt x="399" y="454"/>
                    </a:cubicBezTo>
                    <a:cubicBezTo>
                      <a:pt x="399" y="454"/>
                      <a:pt x="399" y="454"/>
                      <a:pt x="399" y="454"/>
                    </a:cubicBezTo>
                    <a:moveTo>
                      <a:pt x="403" y="452"/>
                    </a:moveTo>
                    <a:cubicBezTo>
                      <a:pt x="402" y="453"/>
                      <a:pt x="401" y="453"/>
                      <a:pt x="400" y="454"/>
                    </a:cubicBezTo>
                    <a:cubicBezTo>
                      <a:pt x="401" y="453"/>
                      <a:pt x="402" y="453"/>
                      <a:pt x="403" y="452"/>
                    </a:cubicBezTo>
                    <a:moveTo>
                      <a:pt x="405" y="452"/>
                    </a:moveTo>
                    <a:cubicBezTo>
                      <a:pt x="404" y="452"/>
                      <a:pt x="404" y="452"/>
                      <a:pt x="403" y="452"/>
                    </a:cubicBezTo>
                    <a:cubicBezTo>
                      <a:pt x="404" y="452"/>
                      <a:pt x="404" y="452"/>
                      <a:pt x="405" y="452"/>
                    </a:cubicBezTo>
                    <a:moveTo>
                      <a:pt x="406" y="451"/>
                    </a:moveTo>
                    <a:cubicBezTo>
                      <a:pt x="406" y="451"/>
                      <a:pt x="406" y="451"/>
                      <a:pt x="405" y="451"/>
                    </a:cubicBezTo>
                    <a:cubicBezTo>
                      <a:pt x="406" y="451"/>
                      <a:pt x="406" y="451"/>
                      <a:pt x="406" y="451"/>
                    </a:cubicBezTo>
                    <a:moveTo>
                      <a:pt x="409" y="450"/>
                    </a:moveTo>
                    <a:cubicBezTo>
                      <a:pt x="408" y="450"/>
                      <a:pt x="408" y="450"/>
                      <a:pt x="408" y="450"/>
                    </a:cubicBezTo>
                    <a:cubicBezTo>
                      <a:pt x="408" y="450"/>
                      <a:pt x="408" y="450"/>
                      <a:pt x="409" y="450"/>
                    </a:cubicBezTo>
                    <a:moveTo>
                      <a:pt x="412" y="449"/>
                    </a:moveTo>
                    <a:cubicBezTo>
                      <a:pt x="411" y="449"/>
                      <a:pt x="410" y="449"/>
                      <a:pt x="409" y="450"/>
                    </a:cubicBezTo>
                    <a:cubicBezTo>
                      <a:pt x="410" y="449"/>
                      <a:pt x="411" y="449"/>
                      <a:pt x="412" y="449"/>
                    </a:cubicBezTo>
                    <a:moveTo>
                      <a:pt x="414" y="448"/>
                    </a:moveTo>
                    <a:cubicBezTo>
                      <a:pt x="414" y="448"/>
                      <a:pt x="413" y="448"/>
                      <a:pt x="413" y="448"/>
                    </a:cubicBezTo>
                    <a:cubicBezTo>
                      <a:pt x="413" y="448"/>
                      <a:pt x="414" y="448"/>
                      <a:pt x="414" y="448"/>
                    </a:cubicBezTo>
                    <a:moveTo>
                      <a:pt x="417" y="446"/>
                    </a:moveTo>
                    <a:cubicBezTo>
                      <a:pt x="416" y="447"/>
                      <a:pt x="415" y="447"/>
                      <a:pt x="414" y="448"/>
                    </a:cubicBezTo>
                    <a:cubicBezTo>
                      <a:pt x="415" y="447"/>
                      <a:pt x="416" y="447"/>
                      <a:pt x="417" y="446"/>
                    </a:cubicBezTo>
                    <a:moveTo>
                      <a:pt x="422" y="445"/>
                    </a:moveTo>
                    <a:cubicBezTo>
                      <a:pt x="421" y="445"/>
                      <a:pt x="421" y="445"/>
                      <a:pt x="421" y="445"/>
                    </a:cubicBezTo>
                    <a:cubicBezTo>
                      <a:pt x="421" y="445"/>
                      <a:pt x="421" y="445"/>
                      <a:pt x="422" y="445"/>
                    </a:cubicBezTo>
                    <a:moveTo>
                      <a:pt x="423" y="444"/>
                    </a:moveTo>
                    <a:cubicBezTo>
                      <a:pt x="423" y="444"/>
                      <a:pt x="422" y="444"/>
                      <a:pt x="422" y="444"/>
                    </a:cubicBezTo>
                    <a:cubicBezTo>
                      <a:pt x="422" y="444"/>
                      <a:pt x="423" y="444"/>
                      <a:pt x="423" y="444"/>
                    </a:cubicBezTo>
                    <a:moveTo>
                      <a:pt x="433" y="440"/>
                    </a:moveTo>
                    <a:cubicBezTo>
                      <a:pt x="430" y="441"/>
                      <a:pt x="427" y="442"/>
                      <a:pt x="424" y="443"/>
                    </a:cubicBezTo>
                    <a:cubicBezTo>
                      <a:pt x="427" y="442"/>
                      <a:pt x="430" y="441"/>
                      <a:pt x="433" y="440"/>
                    </a:cubicBezTo>
                    <a:moveTo>
                      <a:pt x="434" y="439"/>
                    </a:moveTo>
                    <a:cubicBezTo>
                      <a:pt x="434" y="439"/>
                      <a:pt x="433" y="440"/>
                      <a:pt x="433" y="440"/>
                    </a:cubicBezTo>
                    <a:cubicBezTo>
                      <a:pt x="433" y="440"/>
                      <a:pt x="434" y="439"/>
                      <a:pt x="434" y="439"/>
                    </a:cubicBezTo>
                    <a:moveTo>
                      <a:pt x="439" y="437"/>
                    </a:moveTo>
                    <a:cubicBezTo>
                      <a:pt x="438" y="438"/>
                      <a:pt x="437" y="438"/>
                      <a:pt x="436" y="439"/>
                    </a:cubicBezTo>
                    <a:cubicBezTo>
                      <a:pt x="437" y="438"/>
                      <a:pt x="438" y="438"/>
                      <a:pt x="439" y="437"/>
                    </a:cubicBezTo>
                    <a:moveTo>
                      <a:pt x="441" y="436"/>
                    </a:moveTo>
                    <a:cubicBezTo>
                      <a:pt x="440" y="437"/>
                      <a:pt x="440" y="437"/>
                      <a:pt x="440" y="437"/>
                    </a:cubicBezTo>
                    <a:cubicBezTo>
                      <a:pt x="440" y="437"/>
                      <a:pt x="440" y="437"/>
                      <a:pt x="441" y="436"/>
                    </a:cubicBezTo>
                    <a:moveTo>
                      <a:pt x="443" y="435"/>
                    </a:moveTo>
                    <a:cubicBezTo>
                      <a:pt x="442" y="436"/>
                      <a:pt x="442" y="436"/>
                      <a:pt x="442" y="436"/>
                    </a:cubicBezTo>
                    <a:cubicBezTo>
                      <a:pt x="442" y="436"/>
                      <a:pt x="442" y="436"/>
                      <a:pt x="443" y="435"/>
                    </a:cubicBezTo>
                    <a:moveTo>
                      <a:pt x="444" y="435"/>
                    </a:moveTo>
                    <a:cubicBezTo>
                      <a:pt x="444" y="435"/>
                      <a:pt x="444" y="435"/>
                      <a:pt x="444" y="435"/>
                    </a:cubicBezTo>
                    <a:cubicBezTo>
                      <a:pt x="444" y="435"/>
                      <a:pt x="444" y="435"/>
                      <a:pt x="444" y="435"/>
                    </a:cubicBezTo>
                    <a:moveTo>
                      <a:pt x="446" y="434"/>
                    </a:moveTo>
                    <a:cubicBezTo>
                      <a:pt x="446" y="434"/>
                      <a:pt x="446" y="434"/>
                      <a:pt x="446" y="434"/>
                    </a:cubicBezTo>
                    <a:cubicBezTo>
                      <a:pt x="446" y="434"/>
                      <a:pt x="446" y="434"/>
                      <a:pt x="446" y="434"/>
                    </a:cubicBezTo>
                    <a:moveTo>
                      <a:pt x="452" y="432"/>
                    </a:moveTo>
                    <a:cubicBezTo>
                      <a:pt x="450" y="432"/>
                      <a:pt x="449" y="433"/>
                      <a:pt x="447" y="434"/>
                    </a:cubicBezTo>
                    <a:cubicBezTo>
                      <a:pt x="449" y="433"/>
                      <a:pt x="450" y="432"/>
                      <a:pt x="452" y="432"/>
                    </a:cubicBezTo>
                    <a:moveTo>
                      <a:pt x="461" y="428"/>
                    </a:moveTo>
                    <a:cubicBezTo>
                      <a:pt x="458" y="429"/>
                      <a:pt x="456" y="430"/>
                      <a:pt x="453" y="431"/>
                    </a:cubicBezTo>
                    <a:cubicBezTo>
                      <a:pt x="456" y="430"/>
                      <a:pt x="458" y="429"/>
                      <a:pt x="461" y="428"/>
                    </a:cubicBezTo>
                    <a:moveTo>
                      <a:pt x="464" y="426"/>
                    </a:moveTo>
                    <a:cubicBezTo>
                      <a:pt x="464" y="427"/>
                      <a:pt x="463" y="427"/>
                      <a:pt x="463" y="427"/>
                    </a:cubicBezTo>
                    <a:cubicBezTo>
                      <a:pt x="463" y="427"/>
                      <a:pt x="464" y="427"/>
                      <a:pt x="464" y="426"/>
                    </a:cubicBezTo>
                    <a:moveTo>
                      <a:pt x="468" y="425"/>
                    </a:moveTo>
                    <a:cubicBezTo>
                      <a:pt x="467" y="425"/>
                      <a:pt x="465" y="426"/>
                      <a:pt x="464" y="426"/>
                    </a:cubicBezTo>
                    <a:cubicBezTo>
                      <a:pt x="466" y="426"/>
                      <a:pt x="467" y="425"/>
                      <a:pt x="468" y="425"/>
                    </a:cubicBezTo>
                    <a:moveTo>
                      <a:pt x="472" y="423"/>
                    </a:moveTo>
                    <a:cubicBezTo>
                      <a:pt x="471" y="423"/>
                      <a:pt x="470" y="424"/>
                      <a:pt x="470" y="424"/>
                    </a:cubicBezTo>
                    <a:cubicBezTo>
                      <a:pt x="470" y="424"/>
                      <a:pt x="471" y="423"/>
                      <a:pt x="472" y="423"/>
                    </a:cubicBezTo>
                    <a:moveTo>
                      <a:pt x="484" y="418"/>
                    </a:moveTo>
                    <a:cubicBezTo>
                      <a:pt x="484" y="418"/>
                      <a:pt x="484" y="418"/>
                      <a:pt x="483" y="418"/>
                    </a:cubicBezTo>
                    <a:cubicBezTo>
                      <a:pt x="484" y="418"/>
                      <a:pt x="484" y="418"/>
                      <a:pt x="484" y="418"/>
                    </a:cubicBezTo>
                    <a:moveTo>
                      <a:pt x="485" y="417"/>
                    </a:moveTo>
                    <a:cubicBezTo>
                      <a:pt x="485" y="417"/>
                      <a:pt x="485" y="418"/>
                      <a:pt x="485" y="418"/>
                    </a:cubicBezTo>
                    <a:cubicBezTo>
                      <a:pt x="485" y="418"/>
                      <a:pt x="485" y="417"/>
                      <a:pt x="485" y="417"/>
                    </a:cubicBezTo>
                    <a:moveTo>
                      <a:pt x="488" y="416"/>
                    </a:moveTo>
                    <a:cubicBezTo>
                      <a:pt x="488" y="416"/>
                      <a:pt x="487" y="417"/>
                      <a:pt x="486" y="417"/>
                    </a:cubicBezTo>
                    <a:cubicBezTo>
                      <a:pt x="487" y="417"/>
                      <a:pt x="488" y="416"/>
                      <a:pt x="488" y="416"/>
                    </a:cubicBezTo>
                    <a:moveTo>
                      <a:pt x="491" y="415"/>
                    </a:moveTo>
                    <a:cubicBezTo>
                      <a:pt x="490" y="415"/>
                      <a:pt x="490" y="415"/>
                      <a:pt x="490" y="415"/>
                    </a:cubicBezTo>
                    <a:cubicBezTo>
                      <a:pt x="490" y="415"/>
                      <a:pt x="490" y="415"/>
                      <a:pt x="491" y="415"/>
                    </a:cubicBezTo>
                    <a:moveTo>
                      <a:pt x="491" y="415"/>
                    </a:moveTo>
                    <a:cubicBezTo>
                      <a:pt x="491" y="415"/>
                      <a:pt x="491" y="415"/>
                      <a:pt x="491" y="415"/>
                    </a:cubicBezTo>
                    <a:cubicBezTo>
                      <a:pt x="491" y="415"/>
                      <a:pt x="491" y="415"/>
                      <a:pt x="491" y="415"/>
                    </a:cubicBezTo>
                    <a:moveTo>
                      <a:pt x="498" y="412"/>
                    </a:moveTo>
                    <a:cubicBezTo>
                      <a:pt x="497" y="412"/>
                      <a:pt x="497" y="413"/>
                      <a:pt x="496" y="413"/>
                    </a:cubicBezTo>
                    <a:cubicBezTo>
                      <a:pt x="497" y="413"/>
                      <a:pt x="497" y="412"/>
                      <a:pt x="498" y="412"/>
                    </a:cubicBezTo>
                    <a:moveTo>
                      <a:pt x="501" y="411"/>
                    </a:moveTo>
                    <a:cubicBezTo>
                      <a:pt x="500" y="411"/>
                      <a:pt x="499" y="412"/>
                      <a:pt x="498" y="412"/>
                    </a:cubicBezTo>
                    <a:cubicBezTo>
                      <a:pt x="499" y="412"/>
                      <a:pt x="500" y="411"/>
                      <a:pt x="501" y="411"/>
                    </a:cubicBezTo>
                    <a:moveTo>
                      <a:pt x="515" y="405"/>
                    </a:moveTo>
                    <a:cubicBezTo>
                      <a:pt x="512" y="406"/>
                      <a:pt x="509" y="407"/>
                      <a:pt x="506" y="409"/>
                    </a:cubicBezTo>
                    <a:cubicBezTo>
                      <a:pt x="509" y="407"/>
                      <a:pt x="512" y="406"/>
                      <a:pt x="515" y="405"/>
                    </a:cubicBezTo>
                    <a:moveTo>
                      <a:pt x="520" y="403"/>
                    </a:moveTo>
                    <a:cubicBezTo>
                      <a:pt x="520" y="403"/>
                      <a:pt x="519" y="403"/>
                      <a:pt x="519" y="403"/>
                    </a:cubicBezTo>
                    <a:cubicBezTo>
                      <a:pt x="519" y="403"/>
                      <a:pt x="520" y="403"/>
                      <a:pt x="520" y="403"/>
                    </a:cubicBezTo>
                    <a:moveTo>
                      <a:pt x="523" y="401"/>
                    </a:moveTo>
                    <a:cubicBezTo>
                      <a:pt x="523" y="402"/>
                      <a:pt x="522" y="402"/>
                      <a:pt x="521" y="402"/>
                    </a:cubicBezTo>
                    <a:cubicBezTo>
                      <a:pt x="522" y="402"/>
                      <a:pt x="523" y="402"/>
                      <a:pt x="523" y="401"/>
                    </a:cubicBezTo>
                    <a:moveTo>
                      <a:pt x="524" y="401"/>
                    </a:moveTo>
                    <a:cubicBezTo>
                      <a:pt x="524" y="401"/>
                      <a:pt x="524" y="401"/>
                      <a:pt x="524" y="401"/>
                    </a:cubicBezTo>
                    <a:cubicBezTo>
                      <a:pt x="524" y="401"/>
                      <a:pt x="524" y="401"/>
                      <a:pt x="524" y="401"/>
                    </a:cubicBezTo>
                    <a:moveTo>
                      <a:pt x="531" y="398"/>
                    </a:moveTo>
                    <a:cubicBezTo>
                      <a:pt x="531" y="398"/>
                      <a:pt x="530" y="398"/>
                      <a:pt x="529" y="399"/>
                    </a:cubicBezTo>
                    <a:cubicBezTo>
                      <a:pt x="530" y="398"/>
                      <a:pt x="531" y="398"/>
                      <a:pt x="531" y="398"/>
                    </a:cubicBezTo>
                    <a:moveTo>
                      <a:pt x="536" y="396"/>
                    </a:moveTo>
                    <a:cubicBezTo>
                      <a:pt x="535" y="396"/>
                      <a:pt x="534" y="397"/>
                      <a:pt x="534" y="397"/>
                    </a:cubicBezTo>
                    <a:cubicBezTo>
                      <a:pt x="534" y="397"/>
                      <a:pt x="535" y="396"/>
                      <a:pt x="536" y="396"/>
                    </a:cubicBezTo>
                    <a:moveTo>
                      <a:pt x="539" y="395"/>
                    </a:moveTo>
                    <a:cubicBezTo>
                      <a:pt x="538" y="395"/>
                      <a:pt x="537" y="396"/>
                      <a:pt x="536" y="396"/>
                    </a:cubicBezTo>
                    <a:cubicBezTo>
                      <a:pt x="537" y="396"/>
                      <a:pt x="538" y="395"/>
                      <a:pt x="539" y="395"/>
                    </a:cubicBezTo>
                    <a:moveTo>
                      <a:pt x="560" y="386"/>
                    </a:moveTo>
                    <a:cubicBezTo>
                      <a:pt x="560" y="386"/>
                      <a:pt x="560" y="386"/>
                      <a:pt x="559" y="386"/>
                    </a:cubicBezTo>
                    <a:cubicBezTo>
                      <a:pt x="560" y="386"/>
                      <a:pt x="560" y="386"/>
                      <a:pt x="560" y="386"/>
                    </a:cubicBezTo>
                    <a:moveTo>
                      <a:pt x="561" y="385"/>
                    </a:moveTo>
                    <a:cubicBezTo>
                      <a:pt x="561" y="385"/>
                      <a:pt x="561" y="385"/>
                      <a:pt x="560" y="386"/>
                    </a:cubicBezTo>
                    <a:cubicBezTo>
                      <a:pt x="561" y="385"/>
                      <a:pt x="561" y="385"/>
                      <a:pt x="561" y="385"/>
                    </a:cubicBezTo>
                    <a:moveTo>
                      <a:pt x="562" y="385"/>
                    </a:moveTo>
                    <a:cubicBezTo>
                      <a:pt x="562" y="385"/>
                      <a:pt x="562" y="385"/>
                      <a:pt x="562" y="385"/>
                    </a:cubicBezTo>
                    <a:cubicBezTo>
                      <a:pt x="562" y="385"/>
                      <a:pt x="562" y="385"/>
                      <a:pt x="562" y="385"/>
                    </a:cubicBezTo>
                    <a:moveTo>
                      <a:pt x="566" y="383"/>
                    </a:moveTo>
                    <a:cubicBezTo>
                      <a:pt x="565" y="384"/>
                      <a:pt x="564" y="384"/>
                      <a:pt x="563" y="384"/>
                    </a:cubicBezTo>
                    <a:cubicBezTo>
                      <a:pt x="564" y="384"/>
                      <a:pt x="565" y="384"/>
                      <a:pt x="566" y="383"/>
                    </a:cubicBezTo>
                    <a:moveTo>
                      <a:pt x="566" y="383"/>
                    </a:moveTo>
                    <a:cubicBezTo>
                      <a:pt x="566" y="383"/>
                      <a:pt x="566" y="383"/>
                      <a:pt x="566" y="383"/>
                    </a:cubicBezTo>
                    <a:cubicBezTo>
                      <a:pt x="566" y="383"/>
                      <a:pt x="566" y="383"/>
                      <a:pt x="566" y="383"/>
                    </a:cubicBezTo>
                    <a:moveTo>
                      <a:pt x="578" y="378"/>
                    </a:moveTo>
                    <a:cubicBezTo>
                      <a:pt x="576" y="379"/>
                      <a:pt x="574" y="380"/>
                      <a:pt x="572" y="381"/>
                    </a:cubicBezTo>
                    <a:cubicBezTo>
                      <a:pt x="574" y="380"/>
                      <a:pt x="576" y="379"/>
                      <a:pt x="578" y="378"/>
                    </a:cubicBezTo>
                    <a:moveTo>
                      <a:pt x="580" y="377"/>
                    </a:moveTo>
                    <a:cubicBezTo>
                      <a:pt x="579" y="377"/>
                      <a:pt x="579" y="378"/>
                      <a:pt x="579" y="378"/>
                    </a:cubicBezTo>
                    <a:cubicBezTo>
                      <a:pt x="579" y="378"/>
                      <a:pt x="579" y="377"/>
                      <a:pt x="580" y="377"/>
                    </a:cubicBezTo>
                    <a:moveTo>
                      <a:pt x="583" y="376"/>
                    </a:moveTo>
                    <a:cubicBezTo>
                      <a:pt x="583" y="376"/>
                      <a:pt x="582" y="376"/>
                      <a:pt x="582" y="376"/>
                    </a:cubicBezTo>
                    <a:cubicBezTo>
                      <a:pt x="582" y="376"/>
                      <a:pt x="583" y="376"/>
                      <a:pt x="583" y="376"/>
                    </a:cubicBezTo>
                    <a:moveTo>
                      <a:pt x="584" y="375"/>
                    </a:moveTo>
                    <a:cubicBezTo>
                      <a:pt x="584" y="376"/>
                      <a:pt x="583" y="376"/>
                      <a:pt x="583" y="376"/>
                    </a:cubicBezTo>
                    <a:cubicBezTo>
                      <a:pt x="583" y="376"/>
                      <a:pt x="584" y="376"/>
                      <a:pt x="584" y="375"/>
                    </a:cubicBezTo>
                    <a:moveTo>
                      <a:pt x="585" y="375"/>
                    </a:moveTo>
                    <a:cubicBezTo>
                      <a:pt x="585" y="375"/>
                      <a:pt x="585" y="375"/>
                      <a:pt x="584" y="375"/>
                    </a:cubicBezTo>
                    <a:cubicBezTo>
                      <a:pt x="585" y="375"/>
                      <a:pt x="585" y="375"/>
                      <a:pt x="585" y="375"/>
                    </a:cubicBezTo>
                    <a:moveTo>
                      <a:pt x="588" y="374"/>
                    </a:moveTo>
                    <a:cubicBezTo>
                      <a:pt x="587" y="374"/>
                      <a:pt x="586" y="375"/>
                      <a:pt x="585" y="375"/>
                    </a:cubicBezTo>
                    <a:cubicBezTo>
                      <a:pt x="586" y="375"/>
                      <a:pt x="587" y="374"/>
                      <a:pt x="588" y="374"/>
                    </a:cubicBezTo>
                    <a:moveTo>
                      <a:pt x="590" y="373"/>
                    </a:moveTo>
                    <a:cubicBezTo>
                      <a:pt x="589" y="373"/>
                      <a:pt x="589" y="373"/>
                      <a:pt x="588" y="374"/>
                    </a:cubicBezTo>
                    <a:cubicBezTo>
                      <a:pt x="589" y="373"/>
                      <a:pt x="589" y="373"/>
                      <a:pt x="590" y="373"/>
                    </a:cubicBezTo>
                    <a:moveTo>
                      <a:pt x="592" y="372"/>
                    </a:moveTo>
                    <a:cubicBezTo>
                      <a:pt x="592" y="372"/>
                      <a:pt x="591" y="372"/>
                      <a:pt x="591" y="372"/>
                    </a:cubicBezTo>
                    <a:cubicBezTo>
                      <a:pt x="591" y="372"/>
                      <a:pt x="592" y="372"/>
                      <a:pt x="592" y="372"/>
                    </a:cubicBezTo>
                    <a:moveTo>
                      <a:pt x="594" y="371"/>
                    </a:moveTo>
                    <a:cubicBezTo>
                      <a:pt x="594" y="371"/>
                      <a:pt x="593" y="372"/>
                      <a:pt x="592" y="372"/>
                    </a:cubicBezTo>
                    <a:cubicBezTo>
                      <a:pt x="593" y="372"/>
                      <a:pt x="594" y="371"/>
                      <a:pt x="594" y="371"/>
                    </a:cubicBezTo>
                    <a:moveTo>
                      <a:pt x="599" y="369"/>
                    </a:moveTo>
                    <a:cubicBezTo>
                      <a:pt x="598" y="370"/>
                      <a:pt x="597" y="370"/>
                      <a:pt x="596" y="370"/>
                    </a:cubicBezTo>
                    <a:cubicBezTo>
                      <a:pt x="597" y="370"/>
                      <a:pt x="598" y="370"/>
                      <a:pt x="599" y="369"/>
                    </a:cubicBezTo>
                    <a:moveTo>
                      <a:pt x="603" y="368"/>
                    </a:moveTo>
                    <a:cubicBezTo>
                      <a:pt x="602" y="368"/>
                      <a:pt x="601" y="368"/>
                      <a:pt x="601" y="368"/>
                    </a:cubicBezTo>
                    <a:cubicBezTo>
                      <a:pt x="601" y="368"/>
                      <a:pt x="602" y="368"/>
                      <a:pt x="603" y="368"/>
                    </a:cubicBezTo>
                    <a:moveTo>
                      <a:pt x="604" y="367"/>
                    </a:moveTo>
                    <a:cubicBezTo>
                      <a:pt x="604" y="367"/>
                      <a:pt x="603" y="367"/>
                      <a:pt x="603" y="367"/>
                    </a:cubicBezTo>
                    <a:cubicBezTo>
                      <a:pt x="603" y="367"/>
                      <a:pt x="604" y="367"/>
                      <a:pt x="604" y="367"/>
                    </a:cubicBezTo>
                    <a:moveTo>
                      <a:pt x="605" y="367"/>
                    </a:moveTo>
                    <a:cubicBezTo>
                      <a:pt x="605" y="367"/>
                      <a:pt x="605" y="367"/>
                      <a:pt x="605" y="367"/>
                    </a:cubicBezTo>
                    <a:cubicBezTo>
                      <a:pt x="605" y="367"/>
                      <a:pt x="605" y="367"/>
                      <a:pt x="605" y="367"/>
                    </a:cubicBezTo>
                    <a:moveTo>
                      <a:pt x="609" y="365"/>
                    </a:moveTo>
                    <a:cubicBezTo>
                      <a:pt x="608" y="365"/>
                      <a:pt x="608" y="365"/>
                      <a:pt x="608" y="365"/>
                    </a:cubicBezTo>
                    <a:cubicBezTo>
                      <a:pt x="608" y="365"/>
                      <a:pt x="608" y="365"/>
                      <a:pt x="609" y="365"/>
                    </a:cubicBezTo>
                    <a:moveTo>
                      <a:pt x="610" y="364"/>
                    </a:moveTo>
                    <a:cubicBezTo>
                      <a:pt x="610" y="364"/>
                      <a:pt x="609" y="365"/>
                      <a:pt x="609" y="365"/>
                    </a:cubicBezTo>
                    <a:cubicBezTo>
                      <a:pt x="610" y="365"/>
                      <a:pt x="610" y="365"/>
                      <a:pt x="610" y="364"/>
                    </a:cubicBezTo>
                    <a:moveTo>
                      <a:pt x="611" y="364"/>
                    </a:moveTo>
                    <a:cubicBezTo>
                      <a:pt x="611" y="364"/>
                      <a:pt x="611" y="364"/>
                      <a:pt x="611" y="364"/>
                    </a:cubicBezTo>
                    <a:cubicBezTo>
                      <a:pt x="611" y="364"/>
                      <a:pt x="611" y="364"/>
                      <a:pt x="611" y="364"/>
                    </a:cubicBezTo>
                    <a:moveTo>
                      <a:pt x="646" y="349"/>
                    </a:moveTo>
                    <a:cubicBezTo>
                      <a:pt x="646" y="349"/>
                      <a:pt x="645" y="349"/>
                      <a:pt x="645" y="350"/>
                    </a:cubicBezTo>
                    <a:cubicBezTo>
                      <a:pt x="645" y="349"/>
                      <a:pt x="646" y="349"/>
                      <a:pt x="646" y="349"/>
                    </a:cubicBezTo>
                    <a:moveTo>
                      <a:pt x="652" y="347"/>
                    </a:moveTo>
                    <a:cubicBezTo>
                      <a:pt x="651" y="347"/>
                      <a:pt x="651" y="347"/>
                      <a:pt x="651" y="347"/>
                    </a:cubicBezTo>
                    <a:cubicBezTo>
                      <a:pt x="651" y="347"/>
                      <a:pt x="651" y="347"/>
                      <a:pt x="652" y="347"/>
                    </a:cubicBezTo>
                    <a:moveTo>
                      <a:pt x="653" y="346"/>
                    </a:moveTo>
                    <a:cubicBezTo>
                      <a:pt x="652" y="346"/>
                      <a:pt x="652" y="346"/>
                      <a:pt x="652" y="347"/>
                    </a:cubicBezTo>
                    <a:cubicBezTo>
                      <a:pt x="652" y="346"/>
                      <a:pt x="652" y="346"/>
                      <a:pt x="653" y="346"/>
                    </a:cubicBezTo>
                    <a:moveTo>
                      <a:pt x="654" y="346"/>
                    </a:moveTo>
                    <a:cubicBezTo>
                      <a:pt x="654" y="346"/>
                      <a:pt x="654" y="346"/>
                      <a:pt x="654" y="346"/>
                    </a:cubicBezTo>
                    <a:cubicBezTo>
                      <a:pt x="654" y="346"/>
                      <a:pt x="654" y="346"/>
                      <a:pt x="654" y="346"/>
                    </a:cubicBezTo>
                    <a:moveTo>
                      <a:pt x="657" y="344"/>
                    </a:moveTo>
                    <a:cubicBezTo>
                      <a:pt x="657" y="345"/>
                      <a:pt x="656" y="345"/>
                      <a:pt x="656" y="345"/>
                    </a:cubicBezTo>
                    <a:cubicBezTo>
                      <a:pt x="656" y="345"/>
                      <a:pt x="657" y="344"/>
                      <a:pt x="657" y="344"/>
                    </a:cubicBezTo>
                    <a:moveTo>
                      <a:pt x="660" y="343"/>
                    </a:moveTo>
                    <a:cubicBezTo>
                      <a:pt x="660" y="343"/>
                      <a:pt x="660" y="343"/>
                      <a:pt x="659" y="343"/>
                    </a:cubicBezTo>
                    <a:cubicBezTo>
                      <a:pt x="660" y="343"/>
                      <a:pt x="660" y="343"/>
                      <a:pt x="660" y="343"/>
                    </a:cubicBezTo>
                    <a:moveTo>
                      <a:pt x="662" y="342"/>
                    </a:moveTo>
                    <a:cubicBezTo>
                      <a:pt x="661" y="343"/>
                      <a:pt x="661" y="343"/>
                      <a:pt x="661" y="343"/>
                    </a:cubicBezTo>
                    <a:cubicBezTo>
                      <a:pt x="661" y="343"/>
                      <a:pt x="661" y="343"/>
                      <a:pt x="662" y="342"/>
                    </a:cubicBezTo>
                    <a:moveTo>
                      <a:pt x="663" y="342"/>
                    </a:moveTo>
                    <a:cubicBezTo>
                      <a:pt x="663" y="342"/>
                      <a:pt x="662" y="342"/>
                      <a:pt x="662" y="342"/>
                    </a:cubicBezTo>
                    <a:cubicBezTo>
                      <a:pt x="662" y="342"/>
                      <a:pt x="663" y="342"/>
                      <a:pt x="663" y="342"/>
                    </a:cubicBezTo>
                    <a:moveTo>
                      <a:pt x="666" y="341"/>
                    </a:moveTo>
                    <a:cubicBezTo>
                      <a:pt x="665" y="341"/>
                      <a:pt x="664" y="341"/>
                      <a:pt x="664" y="342"/>
                    </a:cubicBezTo>
                    <a:cubicBezTo>
                      <a:pt x="664" y="341"/>
                      <a:pt x="665" y="341"/>
                      <a:pt x="666" y="341"/>
                    </a:cubicBezTo>
                    <a:moveTo>
                      <a:pt x="668" y="340"/>
                    </a:moveTo>
                    <a:cubicBezTo>
                      <a:pt x="667" y="340"/>
                      <a:pt x="667" y="340"/>
                      <a:pt x="667" y="340"/>
                    </a:cubicBezTo>
                    <a:cubicBezTo>
                      <a:pt x="667" y="340"/>
                      <a:pt x="667" y="340"/>
                      <a:pt x="668" y="340"/>
                    </a:cubicBezTo>
                    <a:moveTo>
                      <a:pt x="670" y="339"/>
                    </a:moveTo>
                    <a:cubicBezTo>
                      <a:pt x="670" y="339"/>
                      <a:pt x="669" y="339"/>
                      <a:pt x="668" y="340"/>
                    </a:cubicBezTo>
                    <a:cubicBezTo>
                      <a:pt x="669" y="339"/>
                      <a:pt x="669" y="339"/>
                      <a:pt x="670" y="339"/>
                    </a:cubicBezTo>
                    <a:moveTo>
                      <a:pt x="672" y="338"/>
                    </a:moveTo>
                    <a:cubicBezTo>
                      <a:pt x="671" y="338"/>
                      <a:pt x="671" y="338"/>
                      <a:pt x="671" y="339"/>
                    </a:cubicBezTo>
                    <a:cubicBezTo>
                      <a:pt x="671" y="338"/>
                      <a:pt x="671" y="338"/>
                      <a:pt x="672" y="338"/>
                    </a:cubicBezTo>
                    <a:moveTo>
                      <a:pt x="673" y="338"/>
                    </a:moveTo>
                    <a:cubicBezTo>
                      <a:pt x="673" y="338"/>
                      <a:pt x="672" y="338"/>
                      <a:pt x="672" y="338"/>
                    </a:cubicBezTo>
                    <a:cubicBezTo>
                      <a:pt x="672" y="338"/>
                      <a:pt x="673" y="338"/>
                      <a:pt x="673" y="338"/>
                    </a:cubicBezTo>
                    <a:moveTo>
                      <a:pt x="674" y="337"/>
                    </a:moveTo>
                    <a:cubicBezTo>
                      <a:pt x="674" y="337"/>
                      <a:pt x="674" y="337"/>
                      <a:pt x="674" y="337"/>
                    </a:cubicBezTo>
                    <a:cubicBezTo>
                      <a:pt x="674" y="337"/>
                      <a:pt x="674" y="337"/>
                      <a:pt x="674" y="337"/>
                    </a:cubicBezTo>
                    <a:moveTo>
                      <a:pt x="686" y="332"/>
                    </a:moveTo>
                    <a:cubicBezTo>
                      <a:pt x="684" y="333"/>
                      <a:pt x="682" y="334"/>
                      <a:pt x="679" y="335"/>
                    </a:cubicBezTo>
                    <a:cubicBezTo>
                      <a:pt x="682" y="334"/>
                      <a:pt x="684" y="333"/>
                      <a:pt x="686" y="332"/>
                    </a:cubicBezTo>
                    <a:moveTo>
                      <a:pt x="687" y="332"/>
                    </a:moveTo>
                    <a:cubicBezTo>
                      <a:pt x="687" y="332"/>
                      <a:pt x="687" y="332"/>
                      <a:pt x="687" y="332"/>
                    </a:cubicBezTo>
                    <a:cubicBezTo>
                      <a:pt x="687" y="332"/>
                      <a:pt x="687" y="332"/>
                      <a:pt x="687" y="332"/>
                    </a:cubicBezTo>
                    <a:moveTo>
                      <a:pt x="692" y="330"/>
                    </a:moveTo>
                    <a:cubicBezTo>
                      <a:pt x="691" y="330"/>
                      <a:pt x="690" y="330"/>
                      <a:pt x="689" y="331"/>
                    </a:cubicBezTo>
                    <a:cubicBezTo>
                      <a:pt x="690" y="330"/>
                      <a:pt x="691" y="330"/>
                      <a:pt x="692" y="330"/>
                    </a:cubicBezTo>
                    <a:moveTo>
                      <a:pt x="701" y="326"/>
                    </a:moveTo>
                    <a:cubicBezTo>
                      <a:pt x="701" y="326"/>
                      <a:pt x="701" y="326"/>
                      <a:pt x="701" y="326"/>
                    </a:cubicBezTo>
                    <a:cubicBezTo>
                      <a:pt x="701" y="326"/>
                      <a:pt x="701" y="326"/>
                      <a:pt x="701" y="326"/>
                    </a:cubicBezTo>
                    <a:moveTo>
                      <a:pt x="703" y="325"/>
                    </a:moveTo>
                    <a:cubicBezTo>
                      <a:pt x="703" y="325"/>
                      <a:pt x="702" y="325"/>
                      <a:pt x="702" y="325"/>
                    </a:cubicBezTo>
                    <a:cubicBezTo>
                      <a:pt x="702" y="325"/>
                      <a:pt x="703" y="325"/>
                      <a:pt x="703" y="325"/>
                    </a:cubicBezTo>
                    <a:moveTo>
                      <a:pt x="708" y="323"/>
                    </a:moveTo>
                    <a:cubicBezTo>
                      <a:pt x="708" y="323"/>
                      <a:pt x="708" y="323"/>
                      <a:pt x="708" y="323"/>
                    </a:cubicBezTo>
                    <a:cubicBezTo>
                      <a:pt x="708" y="323"/>
                      <a:pt x="708" y="323"/>
                      <a:pt x="708" y="323"/>
                    </a:cubicBezTo>
                    <a:moveTo>
                      <a:pt x="713" y="320"/>
                    </a:moveTo>
                    <a:cubicBezTo>
                      <a:pt x="713" y="320"/>
                      <a:pt x="713" y="321"/>
                      <a:pt x="713" y="321"/>
                    </a:cubicBezTo>
                    <a:cubicBezTo>
                      <a:pt x="713" y="321"/>
                      <a:pt x="713" y="320"/>
                      <a:pt x="713" y="320"/>
                    </a:cubicBezTo>
                    <a:moveTo>
                      <a:pt x="719" y="318"/>
                    </a:moveTo>
                    <a:cubicBezTo>
                      <a:pt x="719" y="318"/>
                      <a:pt x="718" y="318"/>
                      <a:pt x="718" y="318"/>
                    </a:cubicBezTo>
                    <a:cubicBezTo>
                      <a:pt x="718" y="318"/>
                      <a:pt x="719" y="318"/>
                      <a:pt x="719" y="318"/>
                    </a:cubicBezTo>
                    <a:moveTo>
                      <a:pt x="723" y="316"/>
                    </a:moveTo>
                    <a:cubicBezTo>
                      <a:pt x="722" y="317"/>
                      <a:pt x="722" y="317"/>
                      <a:pt x="721" y="317"/>
                    </a:cubicBezTo>
                    <a:cubicBezTo>
                      <a:pt x="722" y="317"/>
                      <a:pt x="722" y="317"/>
                      <a:pt x="723" y="316"/>
                    </a:cubicBezTo>
                    <a:moveTo>
                      <a:pt x="731" y="313"/>
                    </a:moveTo>
                    <a:cubicBezTo>
                      <a:pt x="728" y="314"/>
                      <a:pt x="726" y="315"/>
                      <a:pt x="724" y="316"/>
                    </a:cubicBezTo>
                    <a:cubicBezTo>
                      <a:pt x="726" y="315"/>
                      <a:pt x="728" y="314"/>
                      <a:pt x="731" y="313"/>
                    </a:cubicBezTo>
                    <a:moveTo>
                      <a:pt x="733" y="312"/>
                    </a:moveTo>
                    <a:cubicBezTo>
                      <a:pt x="733" y="312"/>
                      <a:pt x="732" y="312"/>
                      <a:pt x="732" y="312"/>
                    </a:cubicBezTo>
                    <a:cubicBezTo>
                      <a:pt x="732" y="312"/>
                      <a:pt x="733" y="312"/>
                      <a:pt x="733" y="312"/>
                    </a:cubicBezTo>
                    <a:moveTo>
                      <a:pt x="747" y="306"/>
                    </a:moveTo>
                    <a:cubicBezTo>
                      <a:pt x="746" y="306"/>
                      <a:pt x="746" y="307"/>
                      <a:pt x="745" y="307"/>
                    </a:cubicBezTo>
                    <a:cubicBezTo>
                      <a:pt x="746" y="307"/>
                      <a:pt x="746" y="306"/>
                      <a:pt x="747" y="306"/>
                    </a:cubicBezTo>
                    <a:moveTo>
                      <a:pt x="750" y="305"/>
                    </a:moveTo>
                    <a:cubicBezTo>
                      <a:pt x="750" y="305"/>
                      <a:pt x="749" y="305"/>
                      <a:pt x="748" y="305"/>
                    </a:cubicBezTo>
                    <a:cubicBezTo>
                      <a:pt x="749" y="305"/>
                      <a:pt x="750" y="305"/>
                      <a:pt x="750" y="305"/>
                    </a:cubicBezTo>
                    <a:moveTo>
                      <a:pt x="755" y="303"/>
                    </a:moveTo>
                    <a:cubicBezTo>
                      <a:pt x="754" y="303"/>
                      <a:pt x="754" y="303"/>
                      <a:pt x="753" y="303"/>
                    </a:cubicBezTo>
                    <a:cubicBezTo>
                      <a:pt x="754" y="303"/>
                      <a:pt x="754" y="303"/>
                      <a:pt x="755" y="303"/>
                    </a:cubicBezTo>
                    <a:moveTo>
                      <a:pt x="758" y="301"/>
                    </a:moveTo>
                    <a:cubicBezTo>
                      <a:pt x="757" y="302"/>
                      <a:pt x="756" y="302"/>
                      <a:pt x="755" y="303"/>
                    </a:cubicBezTo>
                    <a:cubicBezTo>
                      <a:pt x="756" y="302"/>
                      <a:pt x="757" y="302"/>
                      <a:pt x="758" y="301"/>
                    </a:cubicBezTo>
                    <a:moveTo>
                      <a:pt x="761" y="300"/>
                    </a:moveTo>
                    <a:cubicBezTo>
                      <a:pt x="760" y="301"/>
                      <a:pt x="760" y="301"/>
                      <a:pt x="759" y="301"/>
                    </a:cubicBezTo>
                    <a:cubicBezTo>
                      <a:pt x="759" y="301"/>
                      <a:pt x="760" y="301"/>
                      <a:pt x="761" y="300"/>
                    </a:cubicBezTo>
                    <a:moveTo>
                      <a:pt x="762" y="300"/>
                    </a:moveTo>
                    <a:cubicBezTo>
                      <a:pt x="762" y="300"/>
                      <a:pt x="762" y="300"/>
                      <a:pt x="762" y="300"/>
                    </a:cubicBezTo>
                    <a:cubicBezTo>
                      <a:pt x="762" y="300"/>
                      <a:pt x="762" y="300"/>
                      <a:pt x="762" y="300"/>
                    </a:cubicBezTo>
                    <a:moveTo>
                      <a:pt x="764" y="299"/>
                    </a:moveTo>
                    <a:cubicBezTo>
                      <a:pt x="763" y="299"/>
                      <a:pt x="763" y="299"/>
                      <a:pt x="763" y="299"/>
                    </a:cubicBezTo>
                    <a:cubicBezTo>
                      <a:pt x="763" y="299"/>
                      <a:pt x="763" y="299"/>
                      <a:pt x="764" y="299"/>
                    </a:cubicBezTo>
                    <a:moveTo>
                      <a:pt x="765" y="298"/>
                    </a:moveTo>
                    <a:cubicBezTo>
                      <a:pt x="765" y="299"/>
                      <a:pt x="764" y="299"/>
                      <a:pt x="764" y="299"/>
                    </a:cubicBezTo>
                    <a:cubicBezTo>
                      <a:pt x="764" y="299"/>
                      <a:pt x="765" y="299"/>
                      <a:pt x="765" y="298"/>
                    </a:cubicBezTo>
                    <a:moveTo>
                      <a:pt x="768" y="297"/>
                    </a:moveTo>
                    <a:cubicBezTo>
                      <a:pt x="767" y="298"/>
                      <a:pt x="766" y="298"/>
                      <a:pt x="765" y="298"/>
                    </a:cubicBezTo>
                    <a:cubicBezTo>
                      <a:pt x="766" y="298"/>
                      <a:pt x="767" y="298"/>
                      <a:pt x="768" y="297"/>
                    </a:cubicBezTo>
                    <a:moveTo>
                      <a:pt x="772" y="295"/>
                    </a:moveTo>
                    <a:cubicBezTo>
                      <a:pt x="772" y="296"/>
                      <a:pt x="771" y="296"/>
                      <a:pt x="771" y="296"/>
                    </a:cubicBezTo>
                    <a:cubicBezTo>
                      <a:pt x="771" y="296"/>
                      <a:pt x="772" y="296"/>
                      <a:pt x="772" y="295"/>
                    </a:cubicBezTo>
                    <a:moveTo>
                      <a:pt x="778" y="293"/>
                    </a:moveTo>
                    <a:cubicBezTo>
                      <a:pt x="777" y="293"/>
                      <a:pt x="777" y="293"/>
                      <a:pt x="776" y="294"/>
                    </a:cubicBezTo>
                    <a:cubicBezTo>
                      <a:pt x="777" y="293"/>
                      <a:pt x="777" y="293"/>
                      <a:pt x="778" y="293"/>
                    </a:cubicBezTo>
                    <a:moveTo>
                      <a:pt x="779" y="292"/>
                    </a:moveTo>
                    <a:cubicBezTo>
                      <a:pt x="779" y="293"/>
                      <a:pt x="779" y="293"/>
                      <a:pt x="778" y="293"/>
                    </a:cubicBezTo>
                    <a:cubicBezTo>
                      <a:pt x="779" y="293"/>
                      <a:pt x="779" y="293"/>
                      <a:pt x="779" y="292"/>
                    </a:cubicBezTo>
                    <a:moveTo>
                      <a:pt x="784" y="291"/>
                    </a:moveTo>
                    <a:cubicBezTo>
                      <a:pt x="783" y="291"/>
                      <a:pt x="783" y="291"/>
                      <a:pt x="782" y="291"/>
                    </a:cubicBezTo>
                    <a:cubicBezTo>
                      <a:pt x="783" y="291"/>
                      <a:pt x="783" y="291"/>
                      <a:pt x="784" y="291"/>
                    </a:cubicBezTo>
                    <a:moveTo>
                      <a:pt x="786" y="290"/>
                    </a:moveTo>
                    <a:cubicBezTo>
                      <a:pt x="785" y="290"/>
                      <a:pt x="785" y="290"/>
                      <a:pt x="785" y="290"/>
                    </a:cubicBezTo>
                    <a:cubicBezTo>
                      <a:pt x="785" y="290"/>
                      <a:pt x="785" y="290"/>
                      <a:pt x="786" y="290"/>
                    </a:cubicBezTo>
                    <a:moveTo>
                      <a:pt x="788" y="289"/>
                    </a:moveTo>
                    <a:cubicBezTo>
                      <a:pt x="788" y="289"/>
                      <a:pt x="788" y="289"/>
                      <a:pt x="788" y="289"/>
                    </a:cubicBezTo>
                    <a:cubicBezTo>
                      <a:pt x="788" y="289"/>
                      <a:pt x="788" y="289"/>
                      <a:pt x="788" y="289"/>
                    </a:cubicBezTo>
                    <a:moveTo>
                      <a:pt x="811" y="279"/>
                    </a:moveTo>
                    <a:cubicBezTo>
                      <a:pt x="804" y="282"/>
                      <a:pt x="797" y="285"/>
                      <a:pt x="790" y="288"/>
                    </a:cubicBezTo>
                    <a:cubicBezTo>
                      <a:pt x="797" y="285"/>
                      <a:pt x="804" y="282"/>
                      <a:pt x="811" y="279"/>
                    </a:cubicBezTo>
                    <a:moveTo>
                      <a:pt x="814" y="278"/>
                    </a:moveTo>
                    <a:cubicBezTo>
                      <a:pt x="814" y="278"/>
                      <a:pt x="813" y="278"/>
                      <a:pt x="813" y="278"/>
                    </a:cubicBezTo>
                    <a:cubicBezTo>
                      <a:pt x="813" y="278"/>
                      <a:pt x="814" y="278"/>
                      <a:pt x="814" y="278"/>
                    </a:cubicBezTo>
                    <a:moveTo>
                      <a:pt x="816" y="277"/>
                    </a:moveTo>
                    <a:cubicBezTo>
                      <a:pt x="816" y="277"/>
                      <a:pt x="816" y="277"/>
                      <a:pt x="816" y="277"/>
                    </a:cubicBezTo>
                    <a:cubicBezTo>
                      <a:pt x="816" y="277"/>
                      <a:pt x="816" y="277"/>
                      <a:pt x="816" y="277"/>
                    </a:cubicBezTo>
                    <a:moveTo>
                      <a:pt x="830" y="271"/>
                    </a:moveTo>
                    <a:cubicBezTo>
                      <a:pt x="826" y="273"/>
                      <a:pt x="822" y="274"/>
                      <a:pt x="818" y="276"/>
                    </a:cubicBezTo>
                    <a:cubicBezTo>
                      <a:pt x="822" y="274"/>
                      <a:pt x="826" y="273"/>
                      <a:pt x="830" y="271"/>
                    </a:cubicBezTo>
                    <a:moveTo>
                      <a:pt x="831" y="271"/>
                    </a:moveTo>
                    <a:cubicBezTo>
                      <a:pt x="830" y="271"/>
                      <a:pt x="830" y="271"/>
                      <a:pt x="830" y="271"/>
                    </a:cubicBezTo>
                    <a:cubicBezTo>
                      <a:pt x="830" y="271"/>
                      <a:pt x="830" y="271"/>
                      <a:pt x="831" y="271"/>
                    </a:cubicBezTo>
                    <a:moveTo>
                      <a:pt x="839" y="267"/>
                    </a:moveTo>
                    <a:cubicBezTo>
                      <a:pt x="838" y="267"/>
                      <a:pt x="838" y="267"/>
                      <a:pt x="838" y="268"/>
                    </a:cubicBezTo>
                    <a:cubicBezTo>
                      <a:pt x="838" y="267"/>
                      <a:pt x="838" y="267"/>
                      <a:pt x="839" y="267"/>
                    </a:cubicBezTo>
                    <a:moveTo>
                      <a:pt x="841" y="266"/>
                    </a:moveTo>
                    <a:cubicBezTo>
                      <a:pt x="840" y="266"/>
                      <a:pt x="840" y="267"/>
                      <a:pt x="839" y="267"/>
                    </a:cubicBezTo>
                    <a:cubicBezTo>
                      <a:pt x="840" y="267"/>
                      <a:pt x="840" y="266"/>
                      <a:pt x="841" y="266"/>
                    </a:cubicBezTo>
                    <a:moveTo>
                      <a:pt x="845" y="265"/>
                    </a:moveTo>
                    <a:cubicBezTo>
                      <a:pt x="844" y="265"/>
                      <a:pt x="843" y="265"/>
                      <a:pt x="842" y="266"/>
                    </a:cubicBezTo>
                    <a:cubicBezTo>
                      <a:pt x="843" y="265"/>
                      <a:pt x="844" y="265"/>
                      <a:pt x="845" y="265"/>
                    </a:cubicBezTo>
                    <a:moveTo>
                      <a:pt x="850" y="262"/>
                    </a:moveTo>
                    <a:cubicBezTo>
                      <a:pt x="849" y="263"/>
                      <a:pt x="847" y="264"/>
                      <a:pt x="845" y="264"/>
                    </a:cubicBezTo>
                    <a:cubicBezTo>
                      <a:pt x="847" y="264"/>
                      <a:pt x="849" y="263"/>
                      <a:pt x="850" y="262"/>
                    </a:cubicBezTo>
                    <a:moveTo>
                      <a:pt x="853" y="261"/>
                    </a:moveTo>
                    <a:cubicBezTo>
                      <a:pt x="852" y="261"/>
                      <a:pt x="852" y="262"/>
                      <a:pt x="851" y="262"/>
                    </a:cubicBezTo>
                    <a:cubicBezTo>
                      <a:pt x="852" y="262"/>
                      <a:pt x="852" y="261"/>
                      <a:pt x="853" y="261"/>
                    </a:cubicBezTo>
                    <a:moveTo>
                      <a:pt x="855" y="260"/>
                    </a:moveTo>
                    <a:cubicBezTo>
                      <a:pt x="855" y="260"/>
                      <a:pt x="854" y="260"/>
                      <a:pt x="854" y="261"/>
                    </a:cubicBezTo>
                    <a:cubicBezTo>
                      <a:pt x="854" y="261"/>
                      <a:pt x="855" y="260"/>
                      <a:pt x="855" y="260"/>
                    </a:cubicBezTo>
                    <a:moveTo>
                      <a:pt x="856" y="260"/>
                    </a:moveTo>
                    <a:cubicBezTo>
                      <a:pt x="856" y="260"/>
                      <a:pt x="856" y="260"/>
                      <a:pt x="856" y="260"/>
                    </a:cubicBezTo>
                    <a:cubicBezTo>
                      <a:pt x="856" y="260"/>
                      <a:pt x="856" y="260"/>
                      <a:pt x="856" y="260"/>
                    </a:cubicBezTo>
                    <a:moveTo>
                      <a:pt x="861" y="258"/>
                    </a:moveTo>
                    <a:cubicBezTo>
                      <a:pt x="860" y="258"/>
                      <a:pt x="860" y="258"/>
                      <a:pt x="860" y="258"/>
                    </a:cubicBezTo>
                    <a:cubicBezTo>
                      <a:pt x="860" y="258"/>
                      <a:pt x="860" y="258"/>
                      <a:pt x="861" y="258"/>
                    </a:cubicBezTo>
                    <a:moveTo>
                      <a:pt x="867" y="255"/>
                    </a:moveTo>
                    <a:cubicBezTo>
                      <a:pt x="865" y="256"/>
                      <a:pt x="863" y="257"/>
                      <a:pt x="861" y="258"/>
                    </a:cubicBezTo>
                    <a:cubicBezTo>
                      <a:pt x="863" y="257"/>
                      <a:pt x="865" y="256"/>
                      <a:pt x="867" y="255"/>
                    </a:cubicBezTo>
                    <a:moveTo>
                      <a:pt x="868" y="255"/>
                    </a:moveTo>
                    <a:cubicBezTo>
                      <a:pt x="868" y="255"/>
                      <a:pt x="868" y="255"/>
                      <a:pt x="868" y="255"/>
                    </a:cubicBezTo>
                    <a:cubicBezTo>
                      <a:pt x="868" y="255"/>
                      <a:pt x="868" y="255"/>
                      <a:pt x="868" y="255"/>
                    </a:cubicBezTo>
                    <a:moveTo>
                      <a:pt x="872" y="253"/>
                    </a:moveTo>
                    <a:cubicBezTo>
                      <a:pt x="871" y="254"/>
                      <a:pt x="870" y="254"/>
                      <a:pt x="869" y="254"/>
                    </a:cubicBezTo>
                    <a:cubicBezTo>
                      <a:pt x="870" y="254"/>
                      <a:pt x="871" y="254"/>
                      <a:pt x="872" y="253"/>
                    </a:cubicBezTo>
                    <a:moveTo>
                      <a:pt x="877" y="251"/>
                    </a:moveTo>
                    <a:cubicBezTo>
                      <a:pt x="876" y="251"/>
                      <a:pt x="876" y="251"/>
                      <a:pt x="875" y="252"/>
                    </a:cubicBezTo>
                    <a:cubicBezTo>
                      <a:pt x="876" y="251"/>
                      <a:pt x="876" y="251"/>
                      <a:pt x="877" y="251"/>
                    </a:cubicBezTo>
                    <a:moveTo>
                      <a:pt x="879" y="250"/>
                    </a:moveTo>
                    <a:cubicBezTo>
                      <a:pt x="879" y="250"/>
                      <a:pt x="879" y="250"/>
                      <a:pt x="878" y="250"/>
                    </a:cubicBezTo>
                    <a:cubicBezTo>
                      <a:pt x="879" y="250"/>
                      <a:pt x="879" y="250"/>
                      <a:pt x="879" y="250"/>
                    </a:cubicBezTo>
                    <a:moveTo>
                      <a:pt x="881" y="249"/>
                    </a:moveTo>
                    <a:cubicBezTo>
                      <a:pt x="880" y="249"/>
                      <a:pt x="880" y="250"/>
                      <a:pt x="880" y="250"/>
                    </a:cubicBezTo>
                    <a:cubicBezTo>
                      <a:pt x="880" y="250"/>
                      <a:pt x="880" y="249"/>
                      <a:pt x="881" y="249"/>
                    </a:cubicBezTo>
                    <a:moveTo>
                      <a:pt x="891" y="245"/>
                    </a:moveTo>
                    <a:cubicBezTo>
                      <a:pt x="888" y="246"/>
                      <a:pt x="885" y="248"/>
                      <a:pt x="881" y="249"/>
                    </a:cubicBezTo>
                    <a:cubicBezTo>
                      <a:pt x="885" y="248"/>
                      <a:pt x="888" y="246"/>
                      <a:pt x="891" y="245"/>
                    </a:cubicBezTo>
                    <a:moveTo>
                      <a:pt x="897" y="242"/>
                    </a:moveTo>
                    <a:cubicBezTo>
                      <a:pt x="896" y="243"/>
                      <a:pt x="895" y="243"/>
                      <a:pt x="894" y="244"/>
                    </a:cubicBezTo>
                    <a:cubicBezTo>
                      <a:pt x="895" y="243"/>
                      <a:pt x="896" y="243"/>
                      <a:pt x="897" y="242"/>
                    </a:cubicBezTo>
                    <a:moveTo>
                      <a:pt x="902" y="240"/>
                    </a:moveTo>
                    <a:cubicBezTo>
                      <a:pt x="902" y="240"/>
                      <a:pt x="902" y="240"/>
                      <a:pt x="901" y="240"/>
                    </a:cubicBezTo>
                    <a:cubicBezTo>
                      <a:pt x="902" y="240"/>
                      <a:pt x="902" y="240"/>
                      <a:pt x="902" y="240"/>
                    </a:cubicBezTo>
                    <a:moveTo>
                      <a:pt x="903" y="240"/>
                    </a:moveTo>
                    <a:cubicBezTo>
                      <a:pt x="903" y="240"/>
                      <a:pt x="903" y="240"/>
                      <a:pt x="903" y="240"/>
                    </a:cubicBezTo>
                    <a:cubicBezTo>
                      <a:pt x="903" y="240"/>
                      <a:pt x="903" y="240"/>
                      <a:pt x="903" y="240"/>
                    </a:cubicBezTo>
                    <a:moveTo>
                      <a:pt x="910" y="237"/>
                    </a:moveTo>
                    <a:cubicBezTo>
                      <a:pt x="909" y="237"/>
                      <a:pt x="909" y="237"/>
                      <a:pt x="908" y="237"/>
                    </a:cubicBezTo>
                    <a:cubicBezTo>
                      <a:pt x="909" y="237"/>
                      <a:pt x="909" y="237"/>
                      <a:pt x="910" y="237"/>
                    </a:cubicBezTo>
                    <a:moveTo>
                      <a:pt x="911" y="236"/>
                    </a:moveTo>
                    <a:cubicBezTo>
                      <a:pt x="911" y="236"/>
                      <a:pt x="911" y="236"/>
                      <a:pt x="911" y="237"/>
                    </a:cubicBezTo>
                    <a:cubicBezTo>
                      <a:pt x="911" y="236"/>
                      <a:pt x="911" y="236"/>
                      <a:pt x="911" y="236"/>
                    </a:cubicBezTo>
                    <a:moveTo>
                      <a:pt x="913" y="235"/>
                    </a:moveTo>
                    <a:cubicBezTo>
                      <a:pt x="913" y="235"/>
                      <a:pt x="913" y="236"/>
                      <a:pt x="912" y="236"/>
                    </a:cubicBezTo>
                    <a:cubicBezTo>
                      <a:pt x="913" y="236"/>
                      <a:pt x="913" y="235"/>
                      <a:pt x="913" y="235"/>
                    </a:cubicBezTo>
                    <a:moveTo>
                      <a:pt x="914" y="235"/>
                    </a:moveTo>
                    <a:cubicBezTo>
                      <a:pt x="914" y="235"/>
                      <a:pt x="914" y="235"/>
                      <a:pt x="914" y="235"/>
                    </a:cubicBezTo>
                    <a:cubicBezTo>
                      <a:pt x="914" y="235"/>
                      <a:pt x="914" y="235"/>
                      <a:pt x="914" y="235"/>
                    </a:cubicBezTo>
                    <a:moveTo>
                      <a:pt x="918" y="233"/>
                    </a:moveTo>
                    <a:cubicBezTo>
                      <a:pt x="917" y="234"/>
                      <a:pt x="916" y="234"/>
                      <a:pt x="915" y="235"/>
                    </a:cubicBezTo>
                    <a:cubicBezTo>
                      <a:pt x="916" y="234"/>
                      <a:pt x="917" y="234"/>
                      <a:pt x="918" y="233"/>
                    </a:cubicBezTo>
                    <a:moveTo>
                      <a:pt x="919" y="233"/>
                    </a:moveTo>
                    <a:cubicBezTo>
                      <a:pt x="919" y="233"/>
                      <a:pt x="919" y="233"/>
                      <a:pt x="918" y="233"/>
                    </a:cubicBezTo>
                    <a:cubicBezTo>
                      <a:pt x="918" y="233"/>
                      <a:pt x="919" y="233"/>
                      <a:pt x="919" y="233"/>
                    </a:cubicBezTo>
                    <a:moveTo>
                      <a:pt x="936" y="226"/>
                    </a:moveTo>
                    <a:cubicBezTo>
                      <a:pt x="930" y="228"/>
                      <a:pt x="925" y="230"/>
                      <a:pt x="919" y="233"/>
                    </a:cubicBezTo>
                    <a:cubicBezTo>
                      <a:pt x="925" y="230"/>
                      <a:pt x="931" y="228"/>
                      <a:pt x="936" y="226"/>
                    </a:cubicBezTo>
                    <a:moveTo>
                      <a:pt x="939" y="225"/>
                    </a:moveTo>
                    <a:cubicBezTo>
                      <a:pt x="938" y="225"/>
                      <a:pt x="938" y="225"/>
                      <a:pt x="937" y="225"/>
                    </a:cubicBezTo>
                    <a:cubicBezTo>
                      <a:pt x="938" y="225"/>
                      <a:pt x="938" y="225"/>
                      <a:pt x="939" y="225"/>
                    </a:cubicBezTo>
                    <a:moveTo>
                      <a:pt x="940" y="224"/>
                    </a:moveTo>
                    <a:cubicBezTo>
                      <a:pt x="940" y="224"/>
                      <a:pt x="939" y="224"/>
                      <a:pt x="939" y="224"/>
                    </a:cubicBezTo>
                    <a:cubicBezTo>
                      <a:pt x="939" y="224"/>
                      <a:pt x="940" y="224"/>
                      <a:pt x="940" y="224"/>
                    </a:cubicBezTo>
                    <a:moveTo>
                      <a:pt x="942" y="223"/>
                    </a:moveTo>
                    <a:cubicBezTo>
                      <a:pt x="942" y="223"/>
                      <a:pt x="941" y="224"/>
                      <a:pt x="941" y="224"/>
                    </a:cubicBezTo>
                    <a:cubicBezTo>
                      <a:pt x="941" y="224"/>
                      <a:pt x="942" y="223"/>
                      <a:pt x="942" y="223"/>
                    </a:cubicBezTo>
                    <a:moveTo>
                      <a:pt x="943" y="223"/>
                    </a:moveTo>
                    <a:cubicBezTo>
                      <a:pt x="943" y="223"/>
                      <a:pt x="943" y="223"/>
                      <a:pt x="943" y="223"/>
                    </a:cubicBezTo>
                    <a:cubicBezTo>
                      <a:pt x="943" y="223"/>
                      <a:pt x="943" y="223"/>
                      <a:pt x="943" y="223"/>
                    </a:cubicBezTo>
                    <a:moveTo>
                      <a:pt x="946" y="221"/>
                    </a:moveTo>
                    <a:cubicBezTo>
                      <a:pt x="946" y="221"/>
                      <a:pt x="946" y="222"/>
                      <a:pt x="945" y="222"/>
                    </a:cubicBezTo>
                    <a:cubicBezTo>
                      <a:pt x="946" y="222"/>
                      <a:pt x="946" y="221"/>
                      <a:pt x="946" y="221"/>
                    </a:cubicBezTo>
                    <a:moveTo>
                      <a:pt x="949" y="220"/>
                    </a:moveTo>
                    <a:cubicBezTo>
                      <a:pt x="949" y="220"/>
                      <a:pt x="948" y="221"/>
                      <a:pt x="947" y="221"/>
                    </a:cubicBezTo>
                    <a:cubicBezTo>
                      <a:pt x="948" y="221"/>
                      <a:pt x="949" y="220"/>
                      <a:pt x="949" y="220"/>
                    </a:cubicBezTo>
                    <a:moveTo>
                      <a:pt x="954" y="218"/>
                    </a:moveTo>
                    <a:cubicBezTo>
                      <a:pt x="954" y="218"/>
                      <a:pt x="954" y="218"/>
                      <a:pt x="953" y="218"/>
                    </a:cubicBezTo>
                    <a:cubicBezTo>
                      <a:pt x="954" y="218"/>
                      <a:pt x="954" y="218"/>
                      <a:pt x="954" y="218"/>
                    </a:cubicBezTo>
                    <a:moveTo>
                      <a:pt x="957" y="217"/>
                    </a:moveTo>
                    <a:cubicBezTo>
                      <a:pt x="957" y="217"/>
                      <a:pt x="957" y="217"/>
                      <a:pt x="957" y="217"/>
                    </a:cubicBezTo>
                    <a:cubicBezTo>
                      <a:pt x="957" y="217"/>
                      <a:pt x="957" y="217"/>
                      <a:pt x="957" y="217"/>
                    </a:cubicBezTo>
                    <a:moveTo>
                      <a:pt x="959" y="216"/>
                    </a:moveTo>
                    <a:cubicBezTo>
                      <a:pt x="959" y="216"/>
                      <a:pt x="959" y="216"/>
                      <a:pt x="959" y="216"/>
                    </a:cubicBezTo>
                    <a:cubicBezTo>
                      <a:pt x="959" y="216"/>
                      <a:pt x="959" y="216"/>
                      <a:pt x="959" y="216"/>
                    </a:cubicBezTo>
                    <a:moveTo>
                      <a:pt x="961" y="215"/>
                    </a:moveTo>
                    <a:cubicBezTo>
                      <a:pt x="961" y="215"/>
                      <a:pt x="961" y="215"/>
                      <a:pt x="961" y="215"/>
                    </a:cubicBezTo>
                    <a:cubicBezTo>
                      <a:pt x="961" y="215"/>
                      <a:pt x="961" y="215"/>
                      <a:pt x="961" y="215"/>
                    </a:cubicBezTo>
                    <a:moveTo>
                      <a:pt x="966" y="213"/>
                    </a:moveTo>
                    <a:cubicBezTo>
                      <a:pt x="965" y="213"/>
                      <a:pt x="965" y="213"/>
                      <a:pt x="965" y="213"/>
                    </a:cubicBezTo>
                    <a:cubicBezTo>
                      <a:pt x="965" y="213"/>
                      <a:pt x="965" y="213"/>
                      <a:pt x="966" y="213"/>
                    </a:cubicBezTo>
                    <a:moveTo>
                      <a:pt x="967" y="212"/>
                    </a:moveTo>
                    <a:cubicBezTo>
                      <a:pt x="967" y="212"/>
                      <a:pt x="967" y="213"/>
                      <a:pt x="967" y="213"/>
                    </a:cubicBezTo>
                    <a:cubicBezTo>
                      <a:pt x="967" y="213"/>
                      <a:pt x="967" y="212"/>
                      <a:pt x="967" y="212"/>
                    </a:cubicBezTo>
                    <a:moveTo>
                      <a:pt x="972" y="210"/>
                    </a:moveTo>
                    <a:cubicBezTo>
                      <a:pt x="972" y="210"/>
                      <a:pt x="972" y="211"/>
                      <a:pt x="971" y="211"/>
                    </a:cubicBezTo>
                    <a:cubicBezTo>
                      <a:pt x="972" y="211"/>
                      <a:pt x="972" y="210"/>
                      <a:pt x="972" y="210"/>
                    </a:cubicBezTo>
                    <a:moveTo>
                      <a:pt x="974" y="210"/>
                    </a:moveTo>
                    <a:cubicBezTo>
                      <a:pt x="974" y="210"/>
                      <a:pt x="973" y="210"/>
                      <a:pt x="973" y="210"/>
                    </a:cubicBezTo>
                    <a:cubicBezTo>
                      <a:pt x="973" y="210"/>
                      <a:pt x="974" y="210"/>
                      <a:pt x="974" y="210"/>
                    </a:cubicBezTo>
                    <a:moveTo>
                      <a:pt x="979" y="208"/>
                    </a:moveTo>
                    <a:cubicBezTo>
                      <a:pt x="977" y="208"/>
                      <a:pt x="976" y="209"/>
                      <a:pt x="975" y="209"/>
                    </a:cubicBezTo>
                    <a:cubicBezTo>
                      <a:pt x="976" y="209"/>
                      <a:pt x="977" y="208"/>
                      <a:pt x="979" y="208"/>
                    </a:cubicBezTo>
                    <a:moveTo>
                      <a:pt x="980" y="207"/>
                    </a:moveTo>
                    <a:cubicBezTo>
                      <a:pt x="980" y="207"/>
                      <a:pt x="980" y="207"/>
                      <a:pt x="980" y="207"/>
                    </a:cubicBezTo>
                    <a:cubicBezTo>
                      <a:pt x="980" y="207"/>
                      <a:pt x="980" y="207"/>
                      <a:pt x="980" y="207"/>
                    </a:cubicBezTo>
                    <a:moveTo>
                      <a:pt x="987" y="204"/>
                    </a:moveTo>
                    <a:cubicBezTo>
                      <a:pt x="987" y="204"/>
                      <a:pt x="987" y="204"/>
                      <a:pt x="987" y="204"/>
                    </a:cubicBezTo>
                    <a:cubicBezTo>
                      <a:pt x="987" y="204"/>
                      <a:pt x="987" y="204"/>
                      <a:pt x="987" y="204"/>
                    </a:cubicBezTo>
                    <a:moveTo>
                      <a:pt x="989" y="203"/>
                    </a:moveTo>
                    <a:cubicBezTo>
                      <a:pt x="988" y="203"/>
                      <a:pt x="988" y="204"/>
                      <a:pt x="988" y="204"/>
                    </a:cubicBezTo>
                    <a:cubicBezTo>
                      <a:pt x="988" y="204"/>
                      <a:pt x="988" y="203"/>
                      <a:pt x="989" y="203"/>
                    </a:cubicBezTo>
                    <a:moveTo>
                      <a:pt x="1000" y="198"/>
                    </a:moveTo>
                    <a:cubicBezTo>
                      <a:pt x="997" y="200"/>
                      <a:pt x="993" y="202"/>
                      <a:pt x="989" y="203"/>
                    </a:cubicBezTo>
                    <a:cubicBezTo>
                      <a:pt x="993" y="202"/>
                      <a:pt x="997" y="200"/>
                      <a:pt x="1000" y="198"/>
                    </a:cubicBezTo>
                    <a:moveTo>
                      <a:pt x="1005" y="196"/>
                    </a:moveTo>
                    <a:cubicBezTo>
                      <a:pt x="1004" y="197"/>
                      <a:pt x="1003" y="197"/>
                      <a:pt x="1001" y="198"/>
                    </a:cubicBezTo>
                    <a:cubicBezTo>
                      <a:pt x="1003" y="197"/>
                      <a:pt x="1004" y="197"/>
                      <a:pt x="1005" y="196"/>
                    </a:cubicBezTo>
                    <a:moveTo>
                      <a:pt x="1009" y="195"/>
                    </a:moveTo>
                    <a:cubicBezTo>
                      <a:pt x="1008" y="195"/>
                      <a:pt x="1007" y="196"/>
                      <a:pt x="1006" y="196"/>
                    </a:cubicBezTo>
                    <a:cubicBezTo>
                      <a:pt x="1007" y="196"/>
                      <a:pt x="1008" y="195"/>
                      <a:pt x="1009" y="195"/>
                    </a:cubicBezTo>
                    <a:moveTo>
                      <a:pt x="1019" y="190"/>
                    </a:moveTo>
                    <a:cubicBezTo>
                      <a:pt x="1016" y="192"/>
                      <a:pt x="1013" y="193"/>
                      <a:pt x="1010" y="194"/>
                    </a:cubicBezTo>
                    <a:cubicBezTo>
                      <a:pt x="1013" y="193"/>
                      <a:pt x="1016" y="192"/>
                      <a:pt x="1019" y="190"/>
                    </a:cubicBezTo>
                    <a:moveTo>
                      <a:pt x="1022" y="189"/>
                    </a:moveTo>
                    <a:cubicBezTo>
                      <a:pt x="1021" y="189"/>
                      <a:pt x="1020" y="190"/>
                      <a:pt x="1019" y="190"/>
                    </a:cubicBezTo>
                    <a:cubicBezTo>
                      <a:pt x="1020" y="190"/>
                      <a:pt x="1021" y="189"/>
                      <a:pt x="1022" y="189"/>
                    </a:cubicBezTo>
                    <a:moveTo>
                      <a:pt x="1024" y="188"/>
                    </a:moveTo>
                    <a:cubicBezTo>
                      <a:pt x="1024" y="188"/>
                      <a:pt x="1023" y="189"/>
                      <a:pt x="1023" y="189"/>
                    </a:cubicBezTo>
                    <a:cubicBezTo>
                      <a:pt x="1023" y="189"/>
                      <a:pt x="1024" y="188"/>
                      <a:pt x="1024" y="188"/>
                    </a:cubicBezTo>
                    <a:moveTo>
                      <a:pt x="1026" y="187"/>
                    </a:moveTo>
                    <a:cubicBezTo>
                      <a:pt x="1026" y="188"/>
                      <a:pt x="1025" y="188"/>
                      <a:pt x="1024" y="188"/>
                    </a:cubicBezTo>
                    <a:cubicBezTo>
                      <a:pt x="1025" y="188"/>
                      <a:pt x="1026" y="188"/>
                      <a:pt x="1026" y="187"/>
                    </a:cubicBezTo>
                    <a:moveTo>
                      <a:pt x="1029" y="186"/>
                    </a:moveTo>
                    <a:cubicBezTo>
                      <a:pt x="1028" y="187"/>
                      <a:pt x="1028" y="187"/>
                      <a:pt x="1027" y="187"/>
                    </a:cubicBezTo>
                    <a:cubicBezTo>
                      <a:pt x="1028" y="187"/>
                      <a:pt x="1028" y="187"/>
                      <a:pt x="1029" y="186"/>
                    </a:cubicBezTo>
                    <a:moveTo>
                      <a:pt x="1031" y="185"/>
                    </a:moveTo>
                    <a:cubicBezTo>
                      <a:pt x="1030" y="186"/>
                      <a:pt x="1030" y="186"/>
                      <a:pt x="1029" y="186"/>
                    </a:cubicBezTo>
                    <a:cubicBezTo>
                      <a:pt x="1030" y="186"/>
                      <a:pt x="1030" y="186"/>
                      <a:pt x="1031" y="185"/>
                    </a:cubicBezTo>
                    <a:moveTo>
                      <a:pt x="1038" y="183"/>
                    </a:moveTo>
                    <a:cubicBezTo>
                      <a:pt x="1037" y="183"/>
                      <a:pt x="1037" y="183"/>
                      <a:pt x="1036" y="183"/>
                    </a:cubicBezTo>
                    <a:cubicBezTo>
                      <a:pt x="1037" y="183"/>
                      <a:pt x="1037" y="183"/>
                      <a:pt x="1038" y="183"/>
                    </a:cubicBezTo>
                    <a:moveTo>
                      <a:pt x="1039" y="182"/>
                    </a:moveTo>
                    <a:cubicBezTo>
                      <a:pt x="1039" y="182"/>
                      <a:pt x="1039" y="182"/>
                      <a:pt x="1038" y="182"/>
                    </a:cubicBezTo>
                    <a:cubicBezTo>
                      <a:pt x="1039" y="182"/>
                      <a:pt x="1039" y="182"/>
                      <a:pt x="1039" y="182"/>
                    </a:cubicBezTo>
                    <a:moveTo>
                      <a:pt x="1067" y="170"/>
                    </a:moveTo>
                    <a:cubicBezTo>
                      <a:pt x="1059" y="173"/>
                      <a:pt x="1052" y="176"/>
                      <a:pt x="1044" y="180"/>
                    </a:cubicBezTo>
                    <a:cubicBezTo>
                      <a:pt x="1052" y="176"/>
                      <a:pt x="1060" y="173"/>
                      <a:pt x="1067" y="170"/>
                    </a:cubicBezTo>
                    <a:moveTo>
                      <a:pt x="1077" y="166"/>
                    </a:moveTo>
                    <a:cubicBezTo>
                      <a:pt x="1074" y="167"/>
                      <a:pt x="1071" y="168"/>
                      <a:pt x="1068" y="170"/>
                    </a:cubicBezTo>
                    <a:cubicBezTo>
                      <a:pt x="1071" y="168"/>
                      <a:pt x="1074" y="167"/>
                      <a:pt x="1077" y="166"/>
                    </a:cubicBezTo>
                    <a:moveTo>
                      <a:pt x="1090" y="160"/>
                    </a:moveTo>
                    <a:cubicBezTo>
                      <a:pt x="1086" y="162"/>
                      <a:pt x="1081" y="164"/>
                      <a:pt x="1077" y="166"/>
                    </a:cubicBezTo>
                    <a:cubicBezTo>
                      <a:pt x="1081" y="164"/>
                      <a:pt x="1086" y="162"/>
                      <a:pt x="1090" y="160"/>
                    </a:cubicBezTo>
                    <a:moveTo>
                      <a:pt x="1096" y="158"/>
                    </a:moveTo>
                    <a:cubicBezTo>
                      <a:pt x="1095" y="158"/>
                      <a:pt x="1094" y="159"/>
                      <a:pt x="1093" y="159"/>
                    </a:cubicBezTo>
                    <a:cubicBezTo>
                      <a:pt x="1094" y="159"/>
                      <a:pt x="1095" y="158"/>
                      <a:pt x="1096" y="158"/>
                    </a:cubicBezTo>
                    <a:moveTo>
                      <a:pt x="1099" y="156"/>
                    </a:moveTo>
                    <a:cubicBezTo>
                      <a:pt x="1099" y="156"/>
                      <a:pt x="1099" y="156"/>
                      <a:pt x="1099" y="156"/>
                    </a:cubicBezTo>
                    <a:cubicBezTo>
                      <a:pt x="1099" y="156"/>
                      <a:pt x="1099" y="156"/>
                      <a:pt x="1099" y="156"/>
                    </a:cubicBezTo>
                    <a:moveTo>
                      <a:pt x="1100" y="156"/>
                    </a:moveTo>
                    <a:cubicBezTo>
                      <a:pt x="1100" y="156"/>
                      <a:pt x="1100" y="156"/>
                      <a:pt x="1100" y="156"/>
                    </a:cubicBezTo>
                    <a:cubicBezTo>
                      <a:pt x="1100" y="156"/>
                      <a:pt x="1100" y="156"/>
                      <a:pt x="1100" y="156"/>
                    </a:cubicBezTo>
                    <a:moveTo>
                      <a:pt x="1103" y="155"/>
                    </a:moveTo>
                    <a:cubicBezTo>
                      <a:pt x="1102" y="155"/>
                      <a:pt x="1101" y="155"/>
                      <a:pt x="1100" y="156"/>
                    </a:cubicBezTo>
                    <a:cubicBezTo>
                      <a:pt x="1101" y="155"/>
                      <a:pt x="1102" y="155"/>
                      <a:pt x="1103" y="155"/>
                    </a:cubicBezTo>
                    <a:moveTo>
                      <a:pt x="1110" y="152"/>
                    </a:moveTo>
                    <a:cubicBezTo>
                      <a:pt x="1108" y="153"/>
                      <a:pt x="1106" y="153"/>
                      <a:pt x="1104" y="154"/>
                    </a:cubicBezTo>
                    <a:cubicBezTo>
                      <a:pt x="1106" y="153"/>
                      <a:pt x="1108" y="153"/>
                      <a:pt x="1110" y="152"/>
                    </a:cubicBezTo>
                    <a:moveTo>
                      <a:pt x="1113" y="151"/>
                    </a:moveTo>
                    <a:cubicBezTo>
                      <a:pt x="1112" y="151"/>
                      <a:pt x="1111" y="151"/>
                      <a:pt x="1110" y="152"/>
                    </a:cubicBezTo>
                    <a:cubicBezTo>
                      <a:pt x="1111" y="151"/>
                      <a:pt x="1112" y="151"/>
                      <a:pt x="1113" y="151"/>
                    </a:cubicBezTo>
                    <a:moveTo>
                      <a:pt x="1119" y="148"/>
                    </a:moveTo>
                    <a:cubicBezTo>
                      <a:pt x="1117" y="149"/>
                      <a:pt x="1115" y="150"/>
                      <a:pt x="1113" y="150"/>
                    </a:cubicBezTo>
                    <a:cubicBezTo>
                      <a:pt x="1115" y="150"/>
                      <a:pt x="1117" y="149"/>
                      <a:pt x="1119" y="148"/>
                    </a:cubicBezTo>
                    <a:moveTo>
                      <a:pt x="1126" y="145"/>
                    </a:moveTo>
                    <a:cubicBezTo>
                      <a:pt x="1124" y="146"/>
                      <a:pt x="1122" y="147"/>
                      <a:pt x="1120" y="148"/>
                    </a:cubicBezTo>
                    <a:cubicBezTo>
                      <a:pt x="1122" y="147"/>
                      <a:pt x="1124" y="146"/>
                      <a:pt x="1126" y="145"/>
                    </a:cubicBezTo>
                    <a:moveTo>
                      <a:pt x="1130" y="143"/>
                    </a:moveTo>
                    <a:cubicBezTo>
                      <a:pt x="1129" y="144"/>
                      <a:pt x="1128" y="144"/>
                      <a:pt x="1126" y="145"/>
                    </a:cubicBezTo>
                    <a:cubicBezTo>
                      <a:pt x="1128" y="144"/>
                      <a:pt x="1129" y="144"/>
                      <a:pt x="1130" y="143"/>
                    </a:cubicBezTo>
                    <a:moveTo>
                      <a:pt x="1132" y="142"/>
                    </a:moveTo>
                    <a:cubicBezTo>
                      <a:pt x="1132" y="143"/>
                      <a:pt x="1131" y="143"/>
                      <a:pt x="1131" y="143"/>
                    </a:cubicBezTo>
                    <a:cubicBezTo>
                      <a:pt x="1131" y="143"/>
                      <a:pt x="1132" y="143"/>
                      <a:pt x="1132" y="142"/>
                    </a:cubicBezTo>
                    <a:moveTo>
                      <a:pt x="1133" y="142"/>
                    </a:moveTo>
                    <a:cubicBezTo>
                      <a:pt x="1133" y="142"/>
                      <a:pt x="1133" y="142"/>
                      <a:pt x="1132" y="142"/>
                    </a:cubicBezTo>
                    <a:cubicBezTo>
                      <a:pt x="1133" y="142"/>
                      <a:pt x="1133" y="142"/>
                      <a:pt x="1133" y="142"/>
                    </a:cubicBezTo>
                    <a:moveTo>
                      <a:pt x="1135" y="141"/>
                    </a:moveTo>
                    <a:cubicBezTo>
                      <a:pt x="1135" y="141"/>
                      <a:pt x="1135" y="141"/>
                      <a:pt x="1135" y="141"/>
                    </a:cubicBezTo>
                    <a:cubicBezTo>
                      <a:pt x="1135" y="141"/>
                      <a:pt x="1135" y="141"/>
                      <a:pt x="1135" y="141"/>
                    </a:cubicBezTo>
                    <a:moveTo>
                      <a:pt x="1136" y="140"/>
                    </a:moveTo>
                    <a:cubicBezTo>
                      <a:pt x="1136" y="141"/>
                      <a:pt x="1136" y="141"/>
                      <a:pt x="1136" y="141"/>
                    </a:cubicBezTo>
                    <a:cubicBezTo>
                      <a:pt x="1136" y="141"/>
                      <a:pt x="1136" y="141"/>
                      <a:pt x="1136" y="140"/>
                    </a:cubicBezTo>
                    <a:moveTo>
                      <a:pt x="1139" y="140"/>
                    </a:moveTo>
                    <a:cubicBezTo>
                      <a:pt x="1139" y="140"/>
                      <a:pt x="1139" y="140"/>
                      <a:pt x="1139" y="140"/>
                    </a:cubicBezTo>
                    <a:cubicBezTo>
                      <a:pt x="1139" y="140"/>
                      <a:pt x="1139" y="140"/>
                      <a:pt x="1139" y="140"/>
                    </a:cubicBezTo>
                    <a:moveTo>
                      <a:pt x="1147" y="136"/>
                    </a:moveTo>
                    <a:cubicBezTo>
                      <a:pt x="1147" y="136"/>
                      <a:pt x="1146" y="136"/>
                      <a:pt x="1146" y="136"/>
                    </a:cubicBezTo>
                    <a:cubicBezTo>
                      <a:pt x="1147" y="136"/>
                      <a:pt x="1147" y="136"/>
                      <a:pt x="1147" y="136"/>
                    </a:cubicBezTo>
                    <a:moveTo>
                      <a:pt x="1147" y="136"/>
                    </a:moveTo>
                    <a:cubicBezTo>
                      <a:pt x="1147" y="136"/>
                      <a:pt x="1147" y="136"/>
                      <a:pt x="1147" y="136"/>
                    </a:cubicBezTo>
                    <a:cubicBezTo>
                      <a:pt x="1147" y="136"/>
                      <a:pt x="1147" y="136"/>
                      <a:pt x="1147" y="136"/>
                    </a:cubicBezTo>
                    <a:moveTo>
                      <a:pt x="1151" y="134"/>
                    </a:moveTo>
                    <a:cubicBezTo>
                      <a:pt x="1151" y="134"/>
                      <a:pt x="1151" y="134"/>
                      <a:pt x="1151" y="134"/>
                    </a:cubicBezTo>
                    <a:cubicBezTo>
                      <a:pt x="1151" y="134"/>
                      <a:pt x="1151" y="134"/>
                      <a:pt x="1151" y="134"/>
                    </a:cubicBezTo>
                    <a:moveTo>
                      <a:pt x="1155" y="133"/>
                    </a:moveTo>
                    <a:cubicBezTo>
                      <a:pt x="1154" y="133"/>
                      <a:pt x="1154" y="133"/>
                      <a:pt x="1153" y="133"/>
                    </a:cubicBezTo>
                    <a:cubicBezTo>
                      <a:pt x="1154" y="133"/>
                      <a:pt x="1154" y="133"/>
                      <a:pt x="1155" y="133"/>
                    </a:cubicBezTo>
                    <a:moveTo>
                      <a:pt x="1155" y="132"/>
                    </a:moveTo>
                    <a:cubicBezTo>
                      <a:pt x="1155" y="133"/>
                      <a:pt x="1155" y="133"/>
                      <a:pt x="1155" y="133"/>
                    </a:cubicBezTo>
                    <a:cubicBezTo>
                      <a:pt x="1155" y="133"/>
                      <a:pt x="1155" y="133"/>
                      <a:pt x="1155" y="132"/>
                    </a:cubicBezTo>
                    <a:moveTo>
                      <a:pt x="1159" y="131"/>
                    </a:moveTo>
                    <a:cubicBezTo>
                      <a:pt x="1158" y="131"/>
                      <a:pt x="1157" y="132"/>
                      <a:pt x="1156" y="132"/>
                    </a:cubicBezTo>
                    <a:cubicBezTo>
                      <a:pt x="1157" y="132"/>
                      <a:pt x="1158" y="131"/>
                      <a:pt x="1159" y="131"/>
                    </a:cubicBezTo>
                    <a:moveTo>
                      <a:pt x="1160" y="130"/>
                    </a:moveTo>
                    <a:cubicBezTo>
                      <a:pt x="1160" y="130"/>
                      <a:pt x="1160" y="131"/>
                      <a:pt x="1159" y="131"/>
                    </a:cubicBezTo>
                    <a:cubicBezTo>
                      <a:pt x="1160" y="131"/>
                      <a:pt x="1160" y="130"/>
                      <a:pt x="1160" y="130"/>
                    </a:cubicBezTo>
                    <a:moveTo>
                      <a:pt x="1161" y="130"/>
                    </a:moveTo>
                    <a:cubicBezTo>
                      <a:pt x="1161" y="130"/>
                      <a:pt x="1161" y="130"/>
                      <a:pt x="1161" y="130"/>
                    </a:cubicBezTo>
                    <a:cubicBezTo>
                      <a:pt x="1161" y="130"/>
                      <a:pt x="1161" y="130"/>
                      <a:pt x="1161" y="130"/>
                    </a:cubicBezTo>
                    <a:moveTo>
                      <a:pt x="1163" y="129"/>
                    </a:moveTo>
                    <a:cubicBezTo>
                      <a:pt x="1163" y="129"/>
                      <a:pt x="1163" y="129"/>
                      <a:pt x="1162" y="129"/>
                    </a:cubicBezTo>
                    <a:cubicBezTo>
                      <a:pt x="1163" y="129"/>
                      <a:pt x="1163" y="129"/>
                      <a:pt x="1163" y="129"/>
                    </a:cubicBezTo>
                    <a:moveTo>
                      <a:pt x="1164" y="129"/>
                    </a:moveTo>
                    <a:cubicBezTo>
                      <a:pt x="1164" y="129"/>
                      <a:pt x="1164" y="129"/>
                      <a:pt x="1164" y="129"/>
                    </a:cubicBezTo>
                    <a:cubicBezTo>
                      <a:pt x="1164" y="129"/>
                      <a:pt x="1164" y="129"/>
                      <a:pt x="1164" y="129"/>
                    </a:cubicBezTo>
                    <a:moveTo>
                      <a:pt x="1169" y="127"/>
                    </a:moveTo>
                    <a:cubicBezTo>
                      <a:pt x="1169" y="127"/>
                      <a:pt x="1168" y="127"/>
                      <a:pt x="1168" y="127"/>
                    </a:cubicBezTo>
                    <a:cubicBezTo>
                      <a:pt x="1168" y="127"/>
                      <a:pt x="1169" y="127"/>
                      <a:pt x="1169" y="127"/>
                    </a:cubicBezTo>
                    <a:moveTo>
                      <a:pt x="1171" y="126"/>
                    </a:moveTo>
                    <a:cubicBezTo>
                      <a:pt x="1171" y="126"/>
                      <a:pt x="1171" y="126"/>
                      <a:pt x="1171" y="126"/>
                    </a:cubicBezTo>
                    <a:cubicBezTo>
                      <a:pt x="1171" y="126"/>
                      <a:pt x="1171" y="126"/>
                      <a:pt x="1171" y="126"/>
                    </a:cubicBezTo>
                    <a:moveTo>
                      <a:pt x="1172" y="125"/>
                    </a:moveTo>
                    <a:cubicBezTo>
                      <a:pt x="1172" y="126"/>
                      <a:pt x="1172" y="126"/>
                      <a:pt x="1171" y="126"/>
                    </a:cubicBezTo>
                    <a:cubicBezTo>
                      <a:pt x="1172" y="126"/>
                      <a:pt x="1172" y="126"/>
                      <a:pt x="1172" y="125"/>
                    </a:cubicBezTo>
                    <a:moveTo>
                      <a:pt x="1183" y="120"/>
                    </a:moveTo>
                    <a:cubicBezTo>
                      <a:pt x="1183" y="121"/>
                      <a:pt x="1182" y="121"/>
                      <a:pt x="1182" y="121"/>
                    </a:cubicBezTo>
                    <a:cubicBezTo>
                      <a:pt x="1182" y="121"/>
                      <a:pt x="1183" y="121"/>
                      <a:pt x="1183" y="120"/>
                    </a:cubicBezTo>
                    <a:moveTo>
                      <a:pt x="1187" y="119"/>
                    </a:moveTo>
                    <a:cubicBezTo>
                      <a:pt x="1187" y="119"/>
                      <a:pt x="1186" y="119"/>
                      <a:pt x="1186" y="119"/>
                    </a:cubicBezTo>
                    <a:cubicBezTo>
                      <a:pt x="1186" y="119"/>
                      <a:pt x="1187" y="119"/>
                      <a:pt x="1187" y="119"/>
                    </a:cubicBezTo>
                    <a:moveTo>
                      <a:pt x="1188" y="119"/>
                    </a:moveTo>
                    <a:cubicBezTo>
                      <a:pt x="1188" y="119"/>
                      <a:pt x="1187" y="119"/>
                      <a:pt x="1187" y="119"/>
                    </a:cubicBezTo>
                    <a:cubicBezTo>
                      <a:pt x="1187" y="119"/>
                      <a:pt x="1188" y="119"/>
                      <a:pt x="1188" y="119"/>
                    </a:cubicBezTo>
                    <a:moveTo>
                      <a:pt x="1188" y="118"/>
                    </a:moveTo>
                    <a:cubicBezTo>
                      <a:pt x="1188" y="118"/>
                      <a:pt x="1188" y="118"/>
                      <a:pt x="1188" y="119"/>
                    </a:cubicBezTo>
                    <a:cubicBezTo>
                      <a:pt x="1188" y="118"/>
                      <a:pt x="1188" y="118"/>
                      <a:pt x="1188" y="118"/>
                    </a:cubicBezTo>
                    <a:moveTo>
                      <a:pt x="1189" y="118"/>
                    </a:moveTo>
                    <a:cubicBezTo>
                      <a:pt x="1189" y="118"/>
                      <a:pt x="1189" y="118"/>
                      <a:pt x="1189" y="118"/>
                    </a:cubicBezTo>
                    <a:cubicBezTo>
                      <a:pt x="1189" y="118"/>
                      <a:pt x="1189" y="118"/>
                      <a:pt x="1189" y="118"/>
                    </a:cubicBezTo>
                    <a:moveTo>
                      <a:pt x="1206" y="111"/>
                    </a:moveTo>
                    <a:cubicBezTo>
                      <a:pt x="1206" y="111"/>
                      <a:pt x="1206" y="111"/>
                      <a:pt x="1205" y="111"/>
                    </a:cubicBezTo>
                    <a:cubicBezTo>
                      <a:pt x="1206" y="111"/>
                      <a:pt x="1206" y="111"/>
                      <a:pt x="1206" y="111"/>
                    </a:cubicBezTo>
                    <a:moveTo>
                      <a:pt x="1206" y="111"/>
                    </a:moveTo>
                    <a:cubicBezTo>
                      <a:pt x="1206" y="111"/>
                      <a:pt x="1206" y="111"/>
                      <a:pt x="1206" y="111"/>
                    </a:cubicBezTo>
                    <a:cubicBezTo>
                      <a:pt x="1206" y="111"/>
                      <a:pt x="1206" y="111"/>
                      <a:pt x="1206" y="111"/>
                    </a:cubicBezTo>
                    <a:moveTo>
                      <a:pt x="1210" y="109"/>
                    </a:moveTo>
                    <a:cubicBezTo>
                      <a:pt x="1209" y="109"/>
                      <a:pt x="1209" y="109"/>
                      <a:pt x="1209" y="110"/>
                    </a:cubicBezTo>
                    <a:cubicBezTo>
                      <a:pt x="1209" y="109"/>
                      <a:pt x="1209" y="109"/>
                      <a:pt x="1210" y="109"/>
                    </a:cubicBezTo>
                    <a:moveTo>
                      <a:pt x="1211" y="109"/>
                    </a:moveTo>
                    <a:cubicBezTo>
                      <a:pt x="1211" y="109"/>
                      <a:pt x="1211" y="109"/>
                      <a:pt x="1211" y="109"/>
                    </a:cubicBezTo>
                    <a:cubicBezTo>
                      <a:pt x="1211" y="109"/>
                      <a:pt x="1211" y="109"/>
                      <a:pt x="1211" y="109"/>
                    </a:cubicBezTo>
                    <a:moveTo>
                      <a:pt x="1212" y="108"/>
                    </a:moveTo>
                    <a:cubicBezTo>
                      <a:pt x="1212" y="108"/>
                      <a:pt x="1212" y="108"/>
                      <a:pt x="1212" y="109"/>
                    </a:cubicBezTo>
                    <a:cubicBezTo>
                      <a:pt x="1212" y="108"/>
                      <a:pt x="1212" y="108"/>
                      <a:pt x="1212" y="108"/>
                    </a:cubicBezTo>
                    <a:moveTo>
                      <a:pt x="1216" y="107"/>
                    </a:moveTo>
                    <a:cubicBezTo>
                      <a:pt x="1215" y="107"/>
                      <a:pt x="1214" y="107"/>
                      <a:pt x="1213" y="108"/>
                    </a:cubicBezTo>
                    <a:cubicBezTo>
                      <a:pt x="1214" y="107"/>
                      <a:pt x="1215" y="107"/>
                      <a:pt x="1216" y="107"/>
                    </a:cubicBezTo>
                    <a:moveTo>
                      <a:pt x="1216" y="106"/>
                    </a:moveTo>
                    <a:cubicBezTo>
                      <a:pt x="1216" y="106"/>
                      <a:pt x="1216" y="107"/>
                      <a:pt x="1216" y="107"/>
                    </a:cubicBezTo>
                    <a:cubicBezTo>
                      <a:pt x="1216" y="107"/>
                      <a:pt x="1216" y="106"/>
                      <a:pt x="1216" y="106"/>
                    </a:cubicBezTo>
                    <a:moveTo>
                      <a:pt x="1220" y="105"/>
                    </a:moveTo>
                    <a:cubicBezTo>
                      <a:pt x="1219" y="105"/>
                      <a:pt x="1219" y="105"/>
                      <a:pt x="1219" y="106"/>
                    </a:cubicBezTo>
                    <a:cubicBezTo>
                      <a:pt x="1219" y="105"/>
                      <a:pt x="1219" y="105"/>
                      <a:pt x="1220" y="105"/>
                    </a:cubicBezTo>
                    <a:moveTo>
                      <a:pt x="1224" y="103"/>
                    </a:moveTo>
                    <a:cubicBezTo>
                      <a:pt x="1222" y="104"/>
                      <a:pt x="1221" y="104"/>
                      <a:pt x="1220" y="105"/>
                    </a:cubicBezTo>
                    <a:cubicBezTo>
                      <a:pt x="1221" y="104"/>
                      <a:pt x="1222" y="104"/>
                      <a:pt x="1224" y="103"/>
                    </a:cubicBezTo>
                    <a:moveTo>
                      <a:pt x="1224" y="103"/>
                    </a:moveTo>
                    <a:cubicBezTo>
                      <a:pt x="1224" y="103"/>
                      <a:pt x="1224" y="103"/>
                      <a:pt x="1224" y="103"/>
                    </a:cubicBezTo>
                    <a:cubicBezTo>
                      <a:pt x="1224" y="103"/>
                      <a:pt x="1224" y="103"/>
                      <a:pt x="1224" y="103"/>
                    </a:cubicBezTo>
                    <a:moveTo>
                      <a:pt x="1229" y="101"/>
                    </a:moveTo>
                    <a:cubicBezTo>
                      <a:pt x="1228" y="102"/>
                      <a:pt x="1226" y="102"/>
                      <a:pt x="1225" y="103"/>
                    </a:cubicBezTo>
                    <a:cubicBezTo>
                      <a:pt x="1226" y="102"/>
                      <a:pt x="1228" y="102"/>
                      <a:pt x="1229" y="101"/>
                    </a:cubicBezTo>
                    <a:moveTo>
                      <a:pt x="1230" y="101"/>
                    </a:moveTo>
                    <a:cubicBezTo>
                      <a:pt x="1230" y="101"/>
                      <a:pt x="1230" y="101"/>
                      <a:pt x="1229" y="101"/>
                    </a:cubicBezTo>
                    <a:cubicBezTo>
                      <a:pt x="1230" y="101"/>
                      <a:pt x="1230" y="101"/>
                      <a:pt x="1230" y="101"/>
                    </a:cubicBezTo>
                    <a:moveTo>
                      <a:pt x="1230" y="101"/>
                    </a:moveTo>
                    <a:cubicBezTo>
                      <a:pt x="1230" y="101"/>
                      <a:pt x="1230" y="101"/>
                      <a:pt x="1230" y="101"/>
                    </a:cubicBezTo>
                    <a:cubicBezTo>
                      <a:pt x="1230" y="101"/>
                      <a:pt x="1230" y="101"/>
                      <a:pt x="1230" y="101"/>
                    </a:cubicBezTo>
                    <a:moveTo>
                      <a:pt x="1232" y="100"/>
                    </a:moveTo>
                    <a:cubicBezTo>
                      <a:pt x="1232" y="100"/>
                      <a:pt x="1232" y="100"/>
                      <a:pt x="1232" y="100"/>
                    </a:cubicBezTo>
                    <a:cubicBezTo>
                      <a:pt x="1232" y="100"/>
                      <a:pt x="1232" y="100"/>
                      <a:pt x="1232" y="100"/>
                    </a:cubicBezTo>
                    <a:moveTo>
                      <a:pt x="1233" y="99"/>
                    </a:moveTo>
                    <a:cubicBezTo>
                      <a:pt x="1233" y="99"/>
                      <a:pt x="1233" y="99"/>
                      <a:pt x="1233" y="99"/>
                    </a:cubicBezTo>
                    <a:cubicBezTo>
                      <a:pt x="1233" y="99"/>
                      <a:pt x="1233" y="99"/>
                      <a:pt x="1233" y="99"/>
                    </a:cubicBezTo>
                    <a:moveTo>
                      <a:pt x="1237" y="98"/>
                    </a:moveTo>
                    <a:cubicBezTo>
                      <a:pt x="1237" y="98"/>
                      <a:pt x="1237" y="98"/>
                      <a:pt x="1237" y="98"/>
                    </a:cubicBezTo>
                    <a:cubicBezTo>
                      <a:pt x="1237" y="98"/>
                      <a:pt x="1237" y="98"/>
                      <a:pt x="1237" y="98"/>
                    </a:cubicBezTo>
                    <a:moveTo>
                      <a:pt x="1242" y="96"/>
                    </a:moveTo>
                    <a:cubicBezTo>
                      <a:pt x="1242" y="96"/>
                      <a:pt x="1242" y="96"/>
                      <a:pt x="1242" y="96"/>
                    </a:cubicBezTo>
                    <a:cubicBezTo>
                      <a:pt x="1242" y="96"/>
                      <a:pt x="1242" y="96"/>
                      <a:pt x="1242" y="96"/>
                    </a:cubicBezTo>
                    <a:moveTo>
                      <a:pt x="1249" y="93"/>
                    </a:moveTo>
                    <a:cubicBezTo>
                      <a:pt x="1247" y="94"/>
                      <a:pt x="1245" y="94"/>
                      <a:pt x="1243" y="95"/>
                    </a:cubicBezTo>
                    <a:cubicBezTo>
                      <a:pt x="1245" y="94"/>
                      <a:pt x="1247" y="94"/>
                      <a:pt x="1249" y="93"/>
                    </a:cubicBezTo>
                    <a:moveTo>
                      <a:pt x="1252" y="91"/>
                    </a:moveTo>
                    <a:cubicBezTo>
                      <a:pt x="1251" y="92"/>
                      <a:pt x="1250" y="92"/>
                      <a:pt x="1249" y="93"/>
                    </a:cubicBezTo>
                    <a:cubicBezTo>
                      <a:pt x="1250" y="92"/>
                      <a:pt x="1251" y="92"/>
                      <a:pt x="1252" y="91"/>
                    </a:cubicBezTo>
                    <a:moveTo>
                      <a:pt x="1254" y="90"/>
                    </a:moveTo>
                    <a:cubicBezTo>
                      <a:pt x="1254" y="91"/>
                      <a:pt x="1253" y="91"/>
                      <a:pt x="1253" y="91"/>
                    </a:cubicBezTo>
                    <a:cubicBezTo>
                      <a:pt x="1253" y="91"/>
                      <a:pt x="1254" y="91"/>
                      <a:pt x="1254" y="90"/>
                    </a:cubicBezTo>
                    <a:moveTo>
                      <a:pt x="1258" y="89"/>
                    </a:moveTo>
                    <a:cubicBezTo>
                      <a:pt x="1257" y="89"/>
                      <a:pt x="1256" y="90"/>
                      <a:pt x="1255" y="90"/>
                    </a:cubicBezTo>
                    <a:cubicBezTo>
                      <a:pt x="1256" y="90"/>
                      <a:pt x="1257" y="89"/>
                      <a:pt x="1258" y="89"/>
                    </a:cubicBezTo>
                    <a:moveTo>
                      <a:pt x="1259" y="88"/>
                    </a:moveTo>
                    <a:cubicBezTo>
                      <a:pt x="1259" y="88"/>
                      <a:pt x="1259" y="88"/>
                      <a:pt x="1259" y="89"/>
                    </a:cubicBezTo>
                    <a:cubicBezTo>
                      <a:pt x="1259" y="88"/>
                      <a:pt x="1259" y="88"/>
                      <a:pt x="1259" y="88"/>
                    </a:cubicBezTo>
                    <a:moveTo>
                      <a:pt x="1261" y="87"/>
                    </a:moveTo>
                    <a:cubicBezTo>
                      <a:pt x="1261" y="87"/>
                      <a:pt x="1261" y="87"/>
                      <a:pt x="1261" y="88"/>
                    </a:cubicBezTo>
                    <a:cubicBezTo>
                      <a:pt x="1261" y="87"/>
                      <a:pt x="1261" y="87"/>
                      <a:pt x="1261" y="87"/>
                    </a:cubicBezTo>
                    <a:moveTo>
                      <a:pt x="1266" y="86"/>
                    </a:moveTo>
                    <a:cubicBezTo>
                      <a:pt x="1265" y="86"/>
                      <a:pt x="1265" y="86"/>
                      <a:pt x="1264" y="86"/>
                    </a:cubicBezTo>
                    <a:cubicBezTo>
                      <a:pt x="1265" y="86"/>
                      <a:pt x="1265" y="86"/>
                      <a:pt x="1266" y="86"/>
                    </a:cubicBezTo>
                    <a:moveTo>
                      <a:pt x="1267" y="85"/>
                    </a:moveTo>
                    <a:cubicBezTo>
                      <a:pt x="1267" y="85"/>
                      <a:pt x="1267" y="85"/>
                      <a:pt x="1267" y="85"/>
                    </a:cubicBezTo>
                    <a:cubicBezTo>
                      <a:pt x="1267" y="85"/>
                      <a:pt x="1267" y="85"/>
                      <a:pt x="1267" y="85"/>
                    </a:cubicBezTo>
                    <a:moveTo>
                      <a:pt x="1269" y="84"/>
                    </a:moveTo>
                    <a:cubicBezTo>
                      <a:pt x="1269" y="84"/>
                      <a:pt x="1269" y="84"/>
                      <a:pt x="1269" y="84"/>
                    </a:cubicBezTo>
                    <a:cubicBezTo>
                      <a:pt x="1269" y="84"/>
                      <a:pt x="1269" y="84"/>
                      <a:pt x="1269" y="84"/>
                    </a:cubicBezTo>
                    <a:moveTo>
                      <a:pt x="1272" y="83"/>
                    </a:moveTo>
                    <a:cubicBezTo>
                      <a:pt x="1272" y="83"/>
                      <a:pt x="1272" y="83"/>
                      <a:pt x="1272" y="83"/>
                    </a:cubicBezTo>
                    <a:cubicBezTo>
                      <a:pt x="1272" y="83"/>
                      <a:pt x="1272" y="83"/>
                      <a:pt x="1272" y="83"/>
                    </a:cubicBezTo>
                    <a:moveTo>
                      <a:pt x="1276" y="81"/>
                    </a:moveTo>
                    <a:cubicBezTo>
                      <a:pt x="1275" y="81"/>
                      <a:pt x="1275" y="82"/>
                      <a:pt x="1274" y="82"/>
                    </a:cubicBezTo>
                    <a:cubicBezTo>
                      <a:pt x="1275" y="82"/>
                      <a:pt x="1275" y="81"/>
                      <a:pt x="1276" y="81"/>
                    </a:cubicBezTo>
                    <a:moveTo>
                      <a:pt x="1276" y="81"/>
                    </a:moveTo>
                    <a:cubicBezTo>
                      <a:pt x="1276" y="81"/>
                      <a:pt x="1276" y="81"/>
                      <a:pt x="1276" y="81"/>
                    </a:cubicBezTo>
                    <a:cubicBezTo>
                      <a:pt x="1276" y="81"/>
                      <a:pt x="1276" y="81"/>
                      <a:pt x="1276" y="81"/>
                    </a:cubicBezTo>
                    <a:moveTo>
                      <a:pt x="1278" y="80"/>
                    </a:moveTo>
                    <a:cubicBezTo>
                      <a:pt x="1277" y="81"/>
                      <a:pt x="1277" y="81"/>
                      <a:pt x="1277" y="81"/>
                    </a:cubicBezTo>
                    <a:cubicBezTo>
                      <a:pt x="1277" y="81"/>
                      <a:pt x="1277" y="81"/>
                      <a:pt x="1278" y="80"/>
                    </a:cubicBezTo>
                    <a:moveTo>
                      <a:pt x="1286" y="77"/>
                    </a:moveTo>
                    <a:cubicBezTo>
                      <a:pt x="1283" y="78"/>
                      <a:pt x="1280" y="79"/>
                      <a:pt x="1278" y="80"/>
                    </a:cubicBezTo>
                    <a:cubicBezTo>
                      <a:pt x="1281" y="79"/>
                      <a:pt x="1283" y="78"/>
                      <a:pt x="1286" y="77"/>
                    </a:cubicBezTo>
                    <a:moveTo>
                      <a:pt x="1290" y="75"/>
                    </a:moveTo>
                    <a:cubicBezTo>
                      <a:pt x="1289" y="76"/>
                      <a:pt x="1288" y="76"/>
                      <a:pt x="1286" y="77"/>
                    </a:cubicBezTo>
                    <a:cubicBezTo>
                      <a:pt x="1288" y="76"/>
                      <a:pt x="1289" y="76"/>
                      <a:pt x="1290" y="75"/>
                    </a:cubicBezTo>
                    <a:moveTo>
                      <a:pt x="1291" y="75"/>
                    </a:moveTo>
                    <a:cubicBezTo>
                      <a:pt x="1291" y="75"/>
                      <a:pt x="1290" y="75"/>
                      <a:pt x="1290" y="75"/>
                    </a:cubicBezTo>
                    <a:cubicBezTo>
                      <a:pt x="1290" y="75"/>
                      <a:pt x="1291" y="75"/>
                      <a:pt x="1291" y="75"/>
                    </a:cubicBezTo>
                    <a:moveTo>
                      <a:pt x="1291" y="75"/>
                    </a:moveTo>
                    <a:cubicBezTo>
                      <a:pt x="1291" y="75"/>
                      <a:pt x="1291" y="75"/>
                      <a:pt x="1291" y="75"/>
                    </a:cubicBezTo>
                    <a:cubicBezTo>
                      <a:pt x="1291" y="75"/>
                      <a:pt x="1291" y="75"/>
                      <a:pt x="1291" y="75"/>
                    </a:cubicBezTo>
                    <a:moveTo>
                      <a:pt x="1297" y="72"/>
                    </a:moveTo>
                    <a:cubicBezTo>
                      <a:pt x="1295" y="73"/>
                      <a:pt x="1293" y="74"/>
                      <a:pt x="1292" y="75"/>
                    </a:cubicBezTo>
                    <a:cubicBezTo>
                      <a:pt x="1293" y="74"/>
                      <a:pt x="1295" y="73"/>
                      <a:pt x="1297" y="72"/>
                    </a:cubicBezTo>
                    <a:moveTo>
                      <a:pt x="1303" y="69"/>
                    </a:moveTo>
                    <a:cubicBezTo>
                      <a:pt x="1302" y="70"/>
                      <a:pt x="1299" y="71"/>
                      <a:pt x="1298" y="72"/>
                    </a:cubicBezTo>
                    <a:cubicBezTo>
                      <a:pt x="1300" y="71"/>
                      <a:pt x="1302" y="70"/>
                      <a:pt x="1303" y="69"/>
                    </a:cubicBezTo>
                    <a:moveTo>
                      <a:pt x="1305" y="69"/>
                    </a:moveTo>
                    <a:cubicBezTo>
                      <a:pt x="1305" y="69"/>
                      <a:pt x="1304" y="69"/>
                      <a:pt x="1304" y="69"/>
                    </a:cubicBezTo>
                    <a:cubicBezTo>
                      <a:pt x="1304" y="69"/>
                      <a:pt x="1305" y="69"/>
                      <a:pt x="1305" y="69"/>
                    </a:cubicBezTo>
                    <a:moveTo>
                      <a:pt x="1309" y="67"/>
                    </a:moveTo>
                    <a:cubicBezTo>
                      <a:pt x="1308" y="68"/>
                      <a:pt x="1307" y="68"/>
                      <a:pt x="1306" y="68"/>
                    </a:cubicBezTo>
                    <a:cubicBezTo>
                      <a:pt x="1307" y="68"/>
                      <a:pt x="1308" y="68"/>
                      <a:pt x="1309" y="67"/>
                    </a:cubicBezTo>
                    <a:moveTo>
                      <a:pt x="1310" y="67"/>
                    </a:moveTo>
                    <a:cubicBezTo>
                      <a:pt x="1310" y="67"/>
                      <a:pt x="1310" y="67"/>
                      <a:pt x="1310" y="67"/>
                    </a:cubicBezTo>
                    <a:cubicBezTo>
                      <a:pt x="1310" y="67"/>
                      <a:pt x="1310" y="67"/>
                      <a:pt x="1310" y="67"/>
                    </a:cubicBezTo>
                    <a:moveTo>
                      <a:pt x="1314" y="65"/>
                    </a:moveTo>
                    <a:cubicBezTo>
                      <a:pt x="1313" y="65"/>
                      <a:pt x="1312" y="66"/>
                      <a:pt x="1310" y="67"/>
                    </a:cubicBezTo>
                    <a:cubicBezTo>
                      <a:pt x="1312" y="66"/>
                      <a:pt x="1313" y="65"/>
                      <a:pt x="1314" y="65"/>
                    </a:cubicBezTo>
                    <a:moveTo>
                      <a:pt x="1315" y="65"/>
                    </a:moveTo>
                    <a:cubicBezTo>
                      <a:pt x="1315" y="65"/>
                      <a:pt x="1315" y="65"/>
                      <a:pt x="1315" y="65"/>
                    </a:cubicBezTo>
                    <a:cubicBezTo>
                      <a:pt x="1315" y="65"/>
                      <a:pt x="1315" y="65"/>
                      <a:pt x="1315" y="65"/>
                    </a:cubicBezTo>
                    <a:moveTo>
                      <a:pt x="1316" y="64"/>
                    </a:moveTo>
                    <a:cubicBezTo>
                      <a:pt x="1315" y="64"/>
                      <a:pt x="1315" y="64"/>
                      <a:pt x="1315" y="65"/>
                    </a:cubicBezTo>
                    <a:cubicBezTo>
                      <a:pt x="1315" y="64"/>
                      <a:pt x="1315" y="64"/>
                      <a:pt x="1316" y="64"/>
                    </a:cubicBezTo>
                    <a:moveTo>
                      <a:pt x="1316" y="64"/>
                    </a:moveTo>
                    <a:cubicBezTo>
                      <a:pt x="1316" y="64"/>
                      <a:pt x="1316" y="64"/>
                      <a:pt x="1316" y="64"/>
                    </a:cubicBezTo>
                    <a:cubicBezTo>
                      <a:pt x="1316" y="64"/>
                      <a:pt x="1316" y="64"/>
                      <a:pt x="1316" y="64"/>
                    </a:cubicBezTo>
                    <a:moveTo>
                      <a:pt x="1319" y="63"/>
                    </a:moveTo>
                    <a:cubicBezTo>
                      <a:pt x="1319" y="63"/>
                      <a:pt x="1319" y="63"/>
                      <a:pt x="1319" y="63"/>
                    </a:cubicBezTo>
                    <a:cubicBezTo>
                      <a:pt x="1319" y="63"/>
                      <a:pt x="1319" y="63"/>
                      <a:pt x="1319" y="63"/>
                    </a:cubicBezTo>
                    <a:moveTo>
                      <a:pt x="1321" y="62"/>
                    </a:moveTo>
                    <a:cubicBezTo>
                      <a:pt x="1321" y="62"/>
                      <a:pt x="1321" y="62"/>
                      <a:pt x="1321" y="62"/>
                    </a:cubicBezTo>
                    <a:cubicBezTo>
                      <a:pt x="1321" y="62"/>
                      <a:pt x="1321" y="62"/>
                      <a:pt x="1321" y="62"/>
                    </a:cubicBezTo>
                    <a:moveTo>
                      <a:pt x="1322" y="62"/>
                    </a:moveTo>
                    <a:cubicBezTo>
                      <a:pt x="1322" y="62"/>
                      <a:pt x="1322" y="62"/>
                      <a:pt x="1322" y="62"/>
                    </a:cubicBezTo>
                    <a:cubicBezTo>
                      <a:pt x="1322" y="62"/>
                      <a:pt x="1322" y="62"/>
                      <a:pt x="1322" y="62"/>
                    </a:cubicBezTo>
                    <a:moveTo>
                      <a:pt x="1323" y="61"/>
                    </a:moveTo>
                    <a:cubicBezTo>
                      <a:pt x="1323" y="61"/>
                      <a:pt x="1322" y="61"/>
                      <a:pt x="1322" y="62"/>
                    </a:cubicBezTo>
                    <a:cubicBezTo>
                      <a:pt x="1322" y="61"/>
                      <a:pt x="1323" y="61"/>
                      <a:pt x="1323" y="61"/>
                    </a:cubicBezTo>
                    <a:moveTo>
                      <a:pt x="1324" y="61"/>
                    </a:moveTo>
                    <a:cubicBezTo>
                      <a:pt x="1324" y="61"/>
                      <a:pt x="1323" y="61"/>
                      <a:pt x="1323" y="61"/>
                    </a:cubicBezTo>
                    <a:cubicBezTo>
                      <a:pt x="1323" y="61"/>
                      <a:pt x="1324" y="61"/>
                      <a:pt x="1324" y="61"/>
                    </a:cubicBezTo>
                    <a:moveTo>
                      <a:pt x="1324" y="61"/>
                    </a:moveTo>
                    <a:cubicBezTo>
                      <a:pt x="1324" y="61"/>
                      <a:pt x="1324" y="61"/>
                      <a:pt x="1324" y="61"/>
                    </a:cubicBezTo>
                    <a:cubicBezTo>
                      <a:pt x="1324" y="61"/>
                      <a:pt x="1324" y="61"/>
                      <a:pt x="1324" y="61"/>
                    </a:cubicBezTo>
                    <a:moveTo>
                      <a:pt x="1327" y="59"/>
                    </a:moveTo>
                    <a:cubicBezTo>
                      <a:pt x="1327" y="60"/>
                      <a:pt x="1327" y="60"/>
                      <a:pt x="1326" y="60"/>
                    </a:cubicBezTo>
                    <a:cubicBezTo>
                      <a:pt x="1327" y="60"/>
                      <a:pt x="1327" y="60"/>
                      <a:pt x="1327" y="59"/>
                    </a:cubicBezTo>
                    <a:moveTo>
                      <a:pt x="1328" y="59"/>
                    </a:moveTo>
                    <a:cubicBezTo>
                      <a:pt x="1328" y="59"/>
                      <a:pt x="1328" y="59"/>
                      <a:pt x="1328" y="59"/>
                    </a:cubicBezTo>
                    <a:cubicBezTo>
                      <a:pt x="1328" y="59"/>
                      <a:pt x="1328" y="59"/>
                      <a:pt x="1328" y="59"/>
                    </a:cubicBezTo>
                    <a:moveTo>
                      <a:pt x="1328" y="59"/>
                    </a:moveTo>
                    <a:cubicBezTo>
                      <a:pt x="1328" y="59"/>
                      <a:pt x="1328" y="59"/>
                      <a:pt x="1328" y="59"/>
                    </a:cubicBezTo>
                    <a:cubicBezTo>
                      <a:pt x="1328" y="59"/>
                      <a:pt x="1328" y="59"/>
                      <a:pt x="1328" y="59"/>
                    </a:cubicBezTo>
                    <a:moveTo>
                      <a:pt x="1331" y="58"/>
                    </a:moveTo>
                    <a:cubicBezTo>
                      <a:pt x="1330" y="58"/>
                      <a:pt x="1330" y="58"/>
                      <a:pt x="1330" y="58"/>
                    </a:cubicBezTo>
                    <a:cubicBezTo>
                      <a:pt x="1330" y="58"/>
                      <a:pt x="1330" y="58"/>
                      <a:pt x="1331" y="58"/>
                    </a:cubicBezTo>
                    <a:moveTo>
                      <a:pt x="1333" y="57"/>
                    </a:moveTo>
                    <a:cubicBezTo>
                      <a:pt x="1332" y="57"/>
                      <a:pt x="1332" y="57"/>
                      <a:pt x="1332" y="57"/>
                    </a:cubicBezTo>
                    <a:cubicBezTo>
                      <a:pt x="1332" y="57"/>
                      <a:pt x="1332" y="57"/>
                      <a:pt x="1333" y="57"/>
                    </a:cubicBezTo>
                    <a:moveTo>
                      <a:pt x="1334" y="57"/>
                    </a:moveTo>
                    <a:cubicBezTo>
                      <a:pt x="1334" y="57"/>
                      <a:pt x="1334" y="57"/>
                      <a:pt x="1334" y="57"/>
                    </a:cubicBezTo>
                    <a:cubicBezTo>
                      <a:pt x="1334" y="57"/>
                      <a:pt x="1334" y="57"/>
                      <a:pt x="1334" y="57"/>
                    </a:cubicBezTo>
                    <a:moveTo>
                      <a:pt x="1336" y="56"/>
                    </a:moveTo>
                    <a:cubicBezTo>
                      <a:pt x="1335" y="56"/>
                      <a:pt x="1335" y="56"/>
                      <a:pt x="1334" y="56"/>
                    </a:cubicBezTo>
                    <a:cubicBezTo>
                      <a:pt x="1335" y="56"/>
                      <a:pt x="1335" y="56"/>
                      <a:pt x="1336" y="56"/>
                    </a:cubicBezTo>
                    <a:moveTo>
                      <a:pt x="1337" y="55"/>
                    </a:moveTo>
                    <a:cubicBezTo>
                      <a:pt x="1337" y="55"/>
                      <a:pt x="1337" y="55"/>
                      <a:pt x="1337" y="55"/>
                    </a:cubicBezTo>
                    <a:cubicBezTo>
                      <a:pt x="1337" y="55"/>
                      <a:pt x="1337" y="55"/>
                      <a:pt x="1337" y="55"/>
                    </a:cubicBezTo>
                    <a:moveTo>
                      <a:pt x="1341" y="54"/>
                    </a:moveTo>
                    <a:cubicBezTo>
                      <a:pt x="1341" y="54"/>
                      <a:pt x="1340" y="54"/>
                      <a:pt x="1340" y="54"/>
                    </a:cubicBezTo>
                    <a:cubicBezTo>
                      <a:pt x="1340" y="54"/>
                      <a:pt x="1341" y="54"/>
                      <a:pt x="1341" y="54"/>
                    </a:cubicBezTo>
                    <a:moveTo>
                      <a:pt x="1346" y="51"/>
                    </a:moveTo>
                    <a:cubicBezTo>
                      <a:pt x="1344" y="52"/>
                      <a:pt x="1343" y="52"/>
                      <a:pt x="1342" y="53"/>
                    </a:cubicBezTo>
                    <a:cubicBezTo>
                      <a:pt x="1343" y="52"/>
                      <a:pt x="1344" y="52"/>
                      <a:pt x="1346" y="51"/>
                    </a:cubicBezTo>
                    <a:moveTo>
                      <a:pt x="1347" y="51"/>
                    </a:moveTo>
                    <a:cubicBezTo>
                      <a:pt x="1347" y="51"/>
                      <a:pt x="1346" y="51"/>
                      <a:pt x="1346" y="51"/>
                    </a:cubicBezTo>
                    <a:cubicBezTo>
                      <a:pt x="1346" y="51"/>
                      <a:pt x="1347" y="51"/>
                      <a:pt x="1347" y="51"/>
                    </a:cubicBezTo>
                    <a:moveTo>
                      <a:pt x="1349" y="50"/>
                    </a:moveTo>
                    <a:cubicBezTo>
                      <a:pt x="1349" y="50"/>
                      <a:pt x="1348" y="50"/>
                      <a:pt x="1348" y="51"/>
                    </a:cubicBezTo>
                    <a:cubicBezTo>
                      <a:pt x="1348" y="50"/>
                      <a:pt x="1349" y="50"/>
                      <a:pt x="1349" y="50"/>
                    </a:cubicBezTo>
                    <a:moveTo>
                      <a:pt x="1350" y="50"/>
                    </a:moveTo>
                    <a:cubicBezTo>
                      <a:pt x="1349" y="50"/>
                      <a:pt x="1349" y="50"/>
                      <a:pt x="1349" y="50"/>
                    </a:cubicBezTo>
                    <a:cubicBezTo>
                      <a:pt x="1349" y="50"/>
                      <a:pt x="1349" y="50"/>
                      <a:pt x="1350" y="50"/>
                    </a:cubicBezTo>
                    <a:moveTo>
                      <a:pt x="1355" y="48"/>
                    </a:moveTo>
                    <a:cubicBezTo>
                      <a:pt x="1353" y="48"/>
                      <a:pt x="1351" y="49"/>
                      <a:pt x="1350" y="50"/>
                    </a:cubicBezTo>
                    <a:cubicBezTo>
                      <a:pt x="1351" y="49"/>
                      <a:pt x="1353" y="48"/>
                      <a:pt x="1355" y="48"/>
                    </a:cubicBezTo>
                    <a:moveTo>
                      <a:pt x="1357" y="47"/>
                    </a:moveTo>
                    <a:cubicBezTo>
                      <a:pt x="1356" y="47"/>
                      <a:pt x="1355" y="47"/>
                      <a:pt x="1355" y="48"/>
                    </a:cubicBezTo>
                    <a:cubicBezTo>
                      <a:pt x="1355" y="47"/>
                      <a:pt x="1356" y="47"/>
                      <a:pt x="1357" y="47"/>
                    </a:cubicBezTo>
                    <a:moveTo>
                      <a:pt x="1357" y="47"/>
                    </a:moveTo>
                    <a:cubicBezTo>
                      <a:pt x="1357" y="47"/>
                      <a:pt x="1357" y="47"/>
                      <a:pt x="1357" y="47"/>
                    </a:cubicBezTo>
                    <a:cubicBezTo>
                      <a:pt x="1357" y="47"/>
                      <a:pt x="1357" y="47"/>
                      <a:pt x="1357" y="47"/>
                    </a:cubicBezTo>
                    <a:moveTo>
                      <a:pt x="1360" y="45"/>
                    </a:moveTo>
                    <a:cubicBezTo>
                      <a:pt x="1360" y="45"/>
                      <a:pt x="1359" y="46"/>
                      <a:pt x="1359" y="46"/>
                    </a:cubicBezTo>
                    <a:cubicBezTo>
                      <a:pt x="1359" y="46"/>
                      <a:pt x="1360" y="46"/>
                      <a:pt x="1360" y="45"/>
                    </a:cubicBezTo>
                    <a:moveTo>
                      <a:pt x="1361" y="45"/>
                    </a:moveTo>
                    <a:cubicBezTo>
                      <a:pt x="1360" y="45"/>
                      <a:pt x="1360" y="45"/>
                      <a:pt x="1360" y="45"/>
                    </a:cubicBezTo>
                    <a:cubicBezTo>
                      <a:pt x="1360" y="45"/>
                      <a:pt x="1360" y="45"/>
                      <a:pt x="1361" y="45"/>
                    </a:cubicBezTo>
                    <a:moveTo>
                      <a:pt x="1361" y="45"/>
                    </a:moveTo>
                    <a:cubicBezTo>
                      <a:pt x="1361" y="45"/>
                      <a:pt x="1361" y="45"/>
                      <a:pt x="1361" y="45"/>
                    </a:cubicBezTo>
                    <a:cubicBezTo>
                      <a:pt x="1361" y="45"/>
                      <a:pt x="1361" y="45"/>
                      <a:pt x="1361" y="45"/>
                    </a:cubicBezTo>
                    <a:moveTo>
                      <a:pt x="1363" y="44"/>
                    </a:moveTo>
                    <a:cubicBezTo>
                      <a:pt x="1363" y="44"/>
                      <a:pt x="1363" y="44"/>
                      <a:pt x="1363" y="44"/>
                    </a:cubicBezTo>
                    <a:cubicBezTo>
                      <a:pt x="1363" y="44"/>
                      <a:pt x="1363" y="44"/>
                      <a:pt x="1363" y="44"/>
                    </a:cubicBezTo>
                    <a:moveTo>
                      <a:pt x="1366" y="43"/>
                    </a:moveTo>
                    <a:cubicBezTo>
                      <a:pt x="1366" y="43"/>
                      <a:pt x="1366" y="43"/>
                      <a:pt x="1366" y="43"/>
                    </a:cubicBezTo>
                    <a:cubicBezTo>
                      <a:pt x="1366" y="43"/>
                      <a:pt x="1366" y="43"/>
                      <a:pt x="1366" y="43"/>
                    </a:cubicBezTo>
                    <a:moveTo>
                      <a:pt x="1367" y="42"/>
                    </a:moveTo>
                    <a:cubicBezTo>
                      <a:pt x="1367" y="42"/>
                      <a:pt x="1367" y="42"/>
                      <a:pt x="1367" y="42"/>
                    </a:cubicBezTo>
                    <a:cubicBezTo>
                      <a:pt x="1367" y="42"/>
                      <a:pt x="1367" y="42"/>
                      <a:pt x="1367" y="42"/>
                    </a:cubicBezTo>
                    <a:moveTo>
                      <a:pt x="1368" y="42"/>
                    </a:moveTo>
                    <a:cubicBezTo>
                      <a:pt x="1368" y="42"/>
                      <a:pt x="1368" y="42"/>
                      <a:pt x="1367" y="42"/>
                    </a:cubicBezTo>
                    <a:cubicBezTo>
                      <a:pt x="1368" y="42"/>
                      <a:pt x="1368" y="42"/>
                      <a:pt x="1368" y="42"/>
                    </a:cubicBezTo>
                    <a:moveTo>
                      <a:pt x="1368" y="42"/>
                    </a:moveTo>
                    <a:cubicBezTo>
                      <a:pt x="1368" y="42"/>
                      <a:pt x="1368" y="42"/>
                      <a:pt x="1368" y="42"/>
                    </a:cubicBezTo>
                    <a:cubicBezTo>
                      <a:pt x="1368" y="42"/>
                      <a:pt x="1368" y="42"/>
                      <a:pt x="1368" y="42"/>
                    </a:cubicBezTo>
                    <a:moveTo>
                      <a:pt x="1368" y="42"/>
                    </a:moveTo>
                    <a:cubicBezTo>
                      <a:pt x="1368" y="42"/>
                      <a:pt x="1368" y="42"/>
                      <a:pt x="1368" y="42"/>
                    </a:cubicBezTo>
                    <a:cubicBezTo>
                      <a:pt x="1368" y="42"/>
                      <a:pt x="1368" y="42"/>
                      <a:pt x="1368" y="42"/>
                    </a:cubicBezTo>
                    <a:moveTo>
                      <a:pt x="1369" y="42"/>
                    </a:moveTo>
                    <a:cubicBezTo>
                      <a:pt x="1369" y="42"/>
                      <a:pt x="1369" y="42"/>
                      <a:pt x="1369" y="42"/>
                    </a:cubicBezTo>
                    <a:cubicBezTo>
                      <a:pt x="1369" y="42"/>
                      <a:pt x="1369" y="42"/>
                      <a:pt x="1369" y="42"/>
                    </a:cubicBezTo>
                    <a:moveTo>
                      <a:pt x="1372" y="40"/>
                    </a:moveTo>
                    <a:cubicBezTo>
                      <a:pt x="1371" y="41"/>
                      <a:pt x="1370" y="41"/>
                      <a:pt x="1369" y="42"/>
                    </a:cubicBezTo>
                    <a:cubicBezTo>
                      <a:pt x="1370" y="41"/>
                      <a:pt x="1371" y="41"/>
                      <a:pt x="1372" y="40"/>
                    </a:cubicBezTo>
                    <a:moveTo>
                      <a:pt x="1372" y="40"/>
                    </a:moveTo>
                    <a:cubicBezTo>
                      <a:pt x="1372" y="40"/>
                      <a:pt x="1372" y="40"/>
                      <a:pt x="1372" y="40"/>
                    </a:cubicBezTo>
                    <a:cubicBezTo>
                      <a:pt x="1372" y="40"/>
                      <a:pt x="1372" y="40"/>
                      <a:pt x="1372" y="40"/>
                    </a:cubicBezTo>
                    <a:moveTo>
                      <a:pt x="1372" y="40"/>
                    </a:moveTo>
                    <a:cubicBezTo>
                      <a:pt x="1372" y="40"/>
                      <a:pt x="1372" y="40"/>
                      <a:pt x="1372" y="40"/>
                    </a:cubicBezTo>
                    <a:cubicBezTo>
                      <a:pt x="1372" y="40"/>
                      <a:pt x="1372" y="40"/>
                      <a:pt x="1372" y="40"/>
                    </a:cubicBezTo>
                    <a:moveTo>
                      <a:pt x="1373" y="40"/>
                    </a:moveTo>
                    <a:cubicBezTo>
                      <a:pt x="1372" y="40"/>
                      <a:pt x="1372" y="40"/>
                      <a:pt x="1372" y="40"/>
                    </a:cubicBezTo>
                    <a:cubicBezTo>
                      <a:pt x="1372" y="40"/>
                      <a:pt x="1373" y="40"/>
                      <a:pt x="1373" y="40"/>
                    </a:cubicBezTo>
                    <a:moveTo>
                      <a:pt x="1375" y="39"/>
                    </a:moveTo>
                    <a:cubicBezTo>
                      <a:pt x="1374" y="39"/>
                      <a:pt x="1374" y="40"/>
                      <a:pt x="1373" y="40"/>
                    </a:cubicBezTo>
                    <a:cubicBezTo>
                      <a:pt x="1374" y="40"/>
                      <a:pt x="1374" y="39"/>
                      <a:pt x="1375" y="39"/>
                    </a:cubicBezTo>
                    <a:moveTo>
                      <a:pt x="1375" y="39"/>
                    </a:moveTo>
                    <a:cubicBezTo>
                      <a:pt x="1375" y="39"/>
                      <a:pt x="1375" y="39"/>
                      <a:pt x="1375" y="39"/>
                    </a:cubicBezTo>
                    <a:cubicBezTo>
                      <a:pt x="1375" y="39"/>
                      <a:pt x="1375" y="39"/>
                      <a:pt x="1375" y="39"/>
                    </a:cubicBezTo>
                    <a:moveTo>
                      <a:pt x="1376" y="39"/>
                    </a:moveTo>
                    <a:cubicBezTo>
                      <a:pt x="1376" y="39"/>
                      <a:pt x="1376" y="39"/>
                      <a:pt x="1376" y="39"/>
                    </a:cubicBezTo>
                    <a:cubicBezTo>
                      <a:pt x="1376" y="39"/>
                      <a:pt x="1376" y="39"/>
                      <a:pt x="1376" y="39"/>
                    </a:cubicBezTo>
                    <a:moveTo>
                      <a:pt x="1377" y="38"/>
                    </a:moveTo>
                    <a:cubicBezTo>
                      <a:pt x="1377" y="38"/>
                      <a:pt x="1376" y="38"/>
                      <a:pt x="1376" y="39"/>
                    </a:cubicBezTo>
                    <a:cubicBezTo>
                      <a:pt x="1376" y="38"/>
                      <a:pt x="1377" y="38"/>
                      <a:pt x="1377" y="38"/>
                    </a:cubicBezTo>
                    <a:moveTo>
                      <a:pt x="1381" y="36"/>
                    </a:moveTo>
                    <a:cubicBezTo>
                      <a:pt x="1380" y="37"/>
                      <a:pt x="1378" y="38"/>
                      <a:pt x="1377" y="38"/>
                    </a:cubicBezTo>
                    <a:cubicBezTo>
                      <a:pt x="1378" y="38"/>
                      <a:pt x="1380" y="37"/>
                      <a:pt x="1381" y="36"/>
                    </a:cubicBezTo>
                    <a:moveTo>
                      <a:pt x="1385" y="35"/>
                    </a:moveTo>
                    <a:cubicBezTo>
                      <a:pt x="1383" y="35"/>
                      <a:pt x="1382" y="36"/>
                      <a:pt x="1381" y="36"/>
                    </a:cubicBezTo>
                    <a:cubicBezTo>
                      <a:pt x="1382" y="36"/>
                      <a:pt x="1383" y="35"/>
                      <a:pt x="1385" y="35"/>
                    </a:cubicBezTo>
                    <a:moveTo>
                      <a:pt x="1386" y="34"/>
                    </a:moveTo>
                    <a:cubicBezTo>
                      <a:pt x="1386" y="34"/>
                      <a:pt x="1385" y="35"/>
                      <a:pt x="1385" y="35"/>
                    </a:cubicBezTo>
                    <a:cubicBezTo>
                      <a:pt x="1385" y="35"/>
                      <a:pt x="1386" y="34"/>
                      <a:pt x="1386" y="34"/>
                    </a:cubicBezTo>
                    <a:moveTo>
                      <a:pt x="1386" y="34"/>
                    </a:moveTo>
                    <a:cubicBezTo>
                      <a:pt x="1386" y="34"/>
                      <a:pt x="1386" y="34"/>
                      <a:pt x="1386" y="34"/>
                    </a:cubicBezTo>
                    <a:cubicBezTo>
                      <a:pt x="1386" y="34"/>
                      <a:pt x="1386" y="34"/>
                      <a:pt x="1386" y="34"/>
                    </a:cubicBezTo>
                    <a:moveTo>
                      <a:pt x="1387" y="34"/>
                    </a:moveTo>
                    <a:cubicBezTo>
                      <a:pt x="1386" y="34"/>
                      <a:pt x="1386" y="34"/>
                      <a:pt x="1386" y="34"/>
                    </a:cubicBezTo>
                    <a:cubicBezTo>
                      <a:pt x="1387" y="34"/>
                      <a:pt x="1387" y="34"/>
                      <a:pt x="1387" y="34"/>
                    </a:cubicBezTo>
                    <a:moveTo>
                      <a:pt x="1387" y="34"/>
                    </a:moveTo>
                    <a:cubicBezTo>
                      <a:pt x="1387" y="34"/>
                      <a:pt x="1387" y="34"/>
                      <a:pt x="1387" y="34"/>
                    </a:cubicBezTo>
                    <a:cubicBezTo>
                      <a:pt x="1387" y="34"/>
                      <a:pt x="1387" y="34"/>
                      <a:pt x="1387" y="34"/>
                    </a:cubicBezTo>
                    <a:moveTo>
                      <a:pt x="1388" y="34"/>
                    </a:moveTo>
                    <a:cubicBezTo>
                      <a:pt x="1388" y="34"/>
                      <a:pt x="1388" y="34"/>
                      <a:pt x="1387" y="34"/>
                    </a:cubicBezTo>
                    <a:cubicBezTo>
                      <a:pt x="1388" y="34"/>
                      <a:pt x="1388" y="34"/>
                      <a:pt x="1388" y="34"/>
                    </a:cubicBezTo>
                    <a:moveTo>
                      <a:pt x="1388" y="33"/>
                    </a:moveTo>
                    <a:cubicBezTo>
                      <a:pt x="1388" y="33"/>
                      <a:pt x="1388" y="33"/>
                      <a:pt x="1388" y="33"/>
                    </a:cubicBezTo>
                    <a:cubicBezTo>
                      <a:pt x="1388" y="33"/>
                      <a:pt x="1388" y="33"/>
                      <a:pt x="1388" y="33"/>
                    </a:cubicBezTo>
                    <a:moveTo>
                      <a:pt x="1390" y="33"/>
                    </a:moveTo>
                    <a:cubicBezTo>
                      <a:pt x="1389" y="33"/>
                      <a:pt x="1389" y="33"/>
                      <a:pt x="1389" y="33"/>
                    </a:cubicBezTo>
                    <a:cubicBezTo>
                      <a:pt x="1389" y="33"/>
                      <a:pt x="1389" y="33"/>
                      <a:pt x="1390" y="33"/>
                    </a:cubicBezTo>
                    <a:moveTo>
                      <a:pt x="1390" y="33"/>
                    </a:moveTo>
                    <a:cubicBezTo>
                      <a:pt x="1390" y="33"/>
                      <a:pt x="1390" y="33"/>
                      <a:pt x="1390" y="33"/>
                    </a:cubicBezTo>
                    <a:cubicBezTo>
                      <a:pt x="1390" y="33"/>
                      <a:pt x="1390" y="33"/>
                      <a:pt x="1390" y="33"/>
                    </a:cubicBezTo>
                    <a:moveTo>
                      <a:pt x="1390" y="33"/>
                    </a:moveTo>
                    <a:cubicBezTo>
                      <a:pt x="1390" y="33"/>
                      <a:pt x="1390" y="33"/>
                      <a:pt x="1390" y="33"/>
                    </a:cubicBezTo>
                    <a:cubicBezTo>
                      <a:pt x="1390" y="33"/>
                      <a:pt x="1390" y="33"/>
                      <a:pt x="1390" y="33"/>
                    </a:cubicBezTo>
                    <a:moveTo>
                      <a:pt x="1391" y="32"/>
                    </a:moveTo>
                    <a:cubicBezTo>
                      <a:pt x="1391" y="32"/>
                      <a:pt x="1391" y="32"/>
                      <a:pt x="1391" y="32"/>
                    </a:cubicBezTo>
                    <a:cubicBezTo>
                      <a:pt x="1391" y="32"/>
                      <a:pt x="1391" y="32"/>
                      <a:pt x="1391" y="32"/>
                    </a:cubicBezTo>
                    <a:moveTo>
                      <a:pt x="1391" y="32"/>
                    </a:moveTo>
                    <a:cubicBezTo>
                      <a:pt x="1391" y="32"/>
                      <a:pt x="1391" y="32"/>
                      <a:pt x="1391" y="32"/>
                    </a:cubicBezTo>
                    <a:cubicBezTo>
                      <a:pt x="1391" y="32"/>
                      <a:pt x="1391" y="32"/>
                      <a:pt x="1391" y="32"/>
                    </a:cubicBezTo>
                    <a:moveTo>
                      <a:pt x="1391" y="32"/>
                    </a:moveTo>
                    <a:cubicBezTo>
                      <a:pt x="1391" y="32"/>
                      <a:pt x="1391" y="32"/>
                      <a:pt x="1391" y="32"/>
                    </a:cubicBezTo>
                    <a:cubicBezTo>
                      <a:pt x="1391" y="32"/>
                      <a:pt x="1391" y="32"/>
                      <a:pt x="1391" y="32"/>
                    </a:cubicBezTo>
                    <a:moveTo>
                      <a:pt x="1392" y="32"/>
                    </a:moveTo>
                    <a:cubicBezTo>
                      <a:pt x="1392" y="32"/>
                      <a:pt x="1392" y="32"/>
                      <a:pt x="1392" y="32"/>
                    </a:cubicBezTo>
                    <a:cubicBezTo>
                      <a:pt x="1392" y="32"/>
                      <a:pt x="1392" y="32"/>
                      <a:pt x="1392" y="32"/>
                    </a:cubicBezTo>
                    <a:moveTo>
                      <a:pt x="1393" y="31"/>
                    </a:moveTo>
                    <a:cubicBezTo>
                      <a:pt x="1393" y="31"/>
                      <a:pt x="1393" y="31"/>
                      <a:pt x="1393" y="31"/>
                    </a:cubicBezTo>
                    <a:cubicBezTo>
                      <a:pt x="1393" y="31"/>
                      <a:pt x="1393" y="31"/>
                      <a:pt x="1393" y="31"/>
                    </a:cubicBezTo>
                    <a:moveTo>
                      <a:pt x="1398" y="29"/>
                    </a:moveTo>
                    <a:cubicBezTo>
                      <a:pt x="1398" y="29"/>
                      <a:pt x="1398" y="29"/>
                      <a:pt x="1398" y="29"/>
                    </a:cubicBezTo>
                    <a:cubicBezTo>
                      <a:pt x="1398" y="29"/>
                      <a:pt x="1398" y="29"/>
                      <a:pt x="1398" y="29"/>
                    </a:cubicBezTo>
                    <a:moveTo>
                      <a:pt x="1399" y="29"/>
                    </a:moveTo>
                    <a:cubicBezTo>
                      <a:pt x="1399" y="29"/>
                      <a:pt x="1399" y="29"/>
                      <a:pt x="1399" y="29"/>
                    </a:cubicBezTo>
                    <a:cubicBezTo>
                      <a:pt x="1399" y="29"/>
                      <a:pt x="1399" y="29"/>
                      <a:pt x="1399" y="29"/>
                    </a:cubicBezTo>
                    <a:moveTo>
                      <a:pt x="1404" y="27"/>
                    </a:moveTo>
                    <a:cubicBezTo>
                      <a:pt x="1404" y="27"/>
                      <a:pt x="1404" y="27"/>
                      <a:pt x="1404" y="27"/>
                    </a:cubicBezTo>
                    <a:cubicBezTo>
                      <a:pt x="1404" y="27"/>
                      <a:pt x="1404" y="27"/>
                      <a:pt x="1404" y="27"/>
                    </a:cubicBezTo>
                    <a:moveTo>
                      <a:pt x="1405" y="26"/>
                    </a:moveTo>
                    <a:cubicBezTo>
                      <a:pt x="1405" y="26"/>
                      <a:pt x="1405" y="26"/>
                      <a:pt x="1405" y="26"/>
                    </a:cubicBezTo>
                    <a:cubicBezTo>
                      <a:pt x="1405" y="26"/>
                      <a:pt x="1405" y="26"/>
                      <a:pt x="1405" y="26"/>
                    </a:cubicBezTo>
                    <a:moveTo>
                      <a:pt x="1407" y="25"/>
                    </a:moveTo>
                    <a:cubicBezTo>
                      <a:pt x="1407" y="25"/>
                      <a:pt x="1407" y="25"/>
                      <a:pt x="1406" y="26"/>
                    </a:cubicBezTo>
                    <a:cubicBezTo>
                      <a:pt x="1407" y="25"/>
                      <a:pt x="1407" y="25"/>
                      <a:pt x="1407" y="25"/>
                    </a:cubicBezTo>
                    <a:moveTo>
                      <a:pt x="1408" y="25"/>
                    </a:moveTo>
                    <a:cubicBezTo>
                      <a:pt x="1407" y="25"/>
                      <a:pt x="1407" y="25"/>
                      <a:pt x="1407" y="25"/>
                    </a:cubicBezTo>
                    <a:cubicBezTo>
                      <a:pt x="1408" y="25"/>
                      <a:pt x="1408" y="25"/>
                      <a:pt x="1408" y="25"/>
                    </a:cubicBezTo>
                    <a:moveTo>
                      <a:pt x="1408" y="25"/>
                    </a:moveTo>
                    <a:cubicBezTo>
                      <a:pt x="1408" y="25"/>
                      <a:pt x="1408" y="25"/>
                      <a:pt x="1408" y="25"/>
                    </a:cubicBezTo>
                    <a:cubicBezTo>
                      <a:pt x="1408" y="25"/>
                      <a:pt x="1408" y="25"/>
                      <a:pt x="1408" y="25"/>
                    </a:cubicBezTo>
                    <a:moveTo>
                      <a:pt x="1409" y="24"/>
                    </a:moveTo>
                    <a:cubicBezTo>
                      <a:pt x="1409" y="25"/>
                      <a:pt x="1409" y="25"/>
                      <a:pt x="1408" y="25"/>
                    </a:cubicBezTo>
                    <a:cubicBezTo>
                      <a:pt x="1409" y="25"/>
                      <a:pt x="1409" y="25"/>
                      <a:pt x="1409" y="24"/>
                    </a:cubicBezTo>
                    <a:moveTo>
                      <a:pt x="1410" y="24"/>
                    </a:moveTo>
                    <a:cubicBezTo>
                      <a:pt x="1410" y="24"/>
                      <a:pt x="1410" y="24"/>
                      <a:pt x="1410" y="24"/>
                    </a:cubicBezTo>
                    <a:cubicBezTo>
                      <a:pt x="1410" y="24"/>
                      <a:pt x="1410" y="24"/>
                      <a:pt x="1410" y="24"/>
                    </a:cubicBezTo>
                    <a:moveTo>
                      <a:pt x="1411" y="24"/>
                    </a:moveTo>
                    <a:cubicBezTo>
                      <a:pt x="1411" y="24"/>
                      <a:pt x="1411" y="24"/>
                      <a:pt x="1411" y="24"/>
                    </a:cubicBezTo>
                    <a:cubicBezTo>
                      <a:pt x="1411" y="24"/>
                      <a:pt x="1411" y="24"/>
                      <a:pt x="1411" y="24"/>
                    </a:cubicBezTo>
                    <a:moveTo>
                      <a:pt x="1411" y="23"/>
                    </a:moveTo>
                    <a:cubicBezTo>
                      <a:pt x="1411" y="24"/>
                      <a:pt x="1411" y="23"/>
                      <a:pt x="1411" y="24"/>
                    </a:cubicBezTo>
                    <a:cubicBezTo>
                      <a:pt x="1411" y="24"/>
                      <a:pt x="1411" y="24"/>
                      <a:pt x="1411" y="23"/>
                    </a:cubicBezTo>
                    <a:moveTo>
                      <a:pt x="1415" y="22"/>
                    </a:moveTo>
                    <a:cubicBezTo>
                      <a:pt x="1415" y="22"/>
                      <a:pt x="1415" y="22"/>
                      <a:pt x="1415" y="22"/>
                    </a:cubicBezTo>
                    <a:cubicBezTo>
                      <a:pt x="1415" y="22"/>
                      <a:pt x="1415" y="22"/>
                      <a:pt x="1415" y="22"/>
                    </a:cubicBezTo>
                    <a:moveTo>
                      <a:pt x="1418" y="21"/>
                    </a:moveTo>
                    <a:cubicBezTo>
                      <a:pt x="1418" y="21"/>
                      <a:pt x="1418" y="21"/>
                      <a:pt x="1418" y="21"/>
                    </a:cubicBezTo>
                    <a:cubicBezTo>
                      <a:pt x="1418" y="21"/>
                      <a:pt x="1418" y="21"/>
                      <a:pt x="1418" y="21"/>
                    </a:cubicBezTo>
                    <a:moveTo>
                      <a:pt x="1419" y="20"/>
                    </a:moveTo>
                    <a:cubicBezTo>
                      <a:pt x="1419" y="20"/>
                      <a:pt x="1419" y="20"/>
                      <a:pt x="1418" y="21"/>
                    </a:cubicBezTo>
                    <a:cubicBezTo>
                      <a:pt x="1419" y="20"/>
                      <a:pt x="1419" y="20"/>
                      <a:pt x="1419" y="20"/>
                    </a:cubicBezTo>
                    <a:moveTo>
                      <a:pt x="1420" y="20"/>
                    </a:moveTo>
                    <a:cubicBezTo>
                      <a:pt x="1420" y="20"/>
                      <a:pt x="1420" y="20"/>
                      <a:pt x="1420" y="20"/>
                    </a:cubicBezTo>
                    <a:cubicBezTo>
                      <a:pt x="1420" y="20"/>
                      <a:pt x="1420" y="20"/>
                      <a:pt x="1420" y="20"/>
                    </a:cubicBezTo>
                    <a:moveTo>
                      <a:pt x="1421" y="20"/>
                    </a:moveTo>
                    <a:cubicBezTo>
                      <a:pt x="1421" y="20"/>
                      <a:pt x="1421" y="20"/>
                      <a:pt x="1421" y="20"/>
                    </a:cubicBezTo>
                    <a:cubicBezTo>
                      <a:pt x="1421" y="20"/>
                      <a:pt x="1421" y="20"/>
                      <a:pt x="1421" y="20"/>
                    </a:cubicBezTo>
                    <a:moveTo>
                      <a:pt x="1423" y="19"/>
                    </a:moveTo>
                    <a:cubicBezTo>
                      <a:pt x="1422" y="19"/>
                      <a:pt x="1421" y="19"/>
                      <a:pt x="1421" y="20"/>
                    </a:cubicBezTo>
                    <a:cubicBezTo>
                      <a:pt x="1422" y="19"/>
                      <a:pt x="1422" y="19"/>
                      <a:pt x="1423" y="19"/>
                    </a:cubicBezTo>
                    <a:moveTo>
                      <a:pt x="1423" y="19"/>
                    </a:moveTo>
                    <a:cubicBezTo>
                      <a:pt x="1423" y="19"/>
                      <a:pt x="1423" y="19"/>
                      <a:pt x="1423" y="19"/>
                    </a:cubicBezTo>
                    <a:cubicBezTo>
                      <a:pt x="1423" y="19"/>
                      <a:pt x="1423" y="19"/>
                      <a:pt x="1423" y="19"/>
                    </a:cubicBezTo>
                    <a:moveTo>
                      <a:pt x="1424" y="18"/>
                    </a:moveTo>
                    <a:cubicBezTo>
                      <a:pt x="1423" y="18"/>
                      <a:pt x="1424" y="18"/>
                      <a:pt x="1423" y="18"/>
                    </a:cubicBezTo>
                    <a:cubicBezTo>
                      <a:pt x="1423" y="18"/>
                      <a:pt x="1424" y="18"/>
                      <a:pt x="1424" y="18"/>
                    </a:cubicBezTo>
                    <a:moveTo>
                      <a:pt x="1425" y="18"/>
                    </a:moveTo>
                    <a:cubicBezTo>
                      <a:pt x="1425" y="18"/>
                      <a:pt x="1425" y="18"/>
                      <a:pt x="1425" y="18"/>
                    </a:cubicBezTo>
                    <a:cubicBezTo>
                      <a:pt x="1425" y="18"/>
                      <a:pt x="1425" y="18"/>
                      <a:pt x="1425" y="18"/>
                    </a:cubicBezTo>
                    <a:moveTo>
                      <a:pt x="1426" y="17"/>
                    </a:moveTo>
                    <a:cubicBezTo>
                      <a:pt x="1426" y="17"/>
                      <a:pt x="1426" y="17"/>
                      <a:pt x="1426" y="17"/>
                    </a:cubicBezTo>
                    <a:cubicBezTo>
                      <a:pt x="1426" y="17"/>
                      <a:pt x="1426" y="17"/>
                      <a:pt x="1426" y="17"/>
                    </a:cubicBezTo>
                    <a:moveTo>
                      <a:pt x="1426" y="17"/>
                    </a:moveTo>
                    <a:cubicBezTo>
                      <a:pt x="1426" y="17"/>
                      <a:pt x="1426" y="17"/>
                      <a:pt x="1426" y="17"/>
                    </a:cubicBezTo>
                    <a:cubicBezTo>
                      <a:pt x="1426" y="17"/>
                      <a:pt x="1426" y="17"/>
                      <a:pt x="1426" y="17"/>
                    </a:cubicBezTo>
                    <a:moveTo>
                      <a:pt x="1427" y="17"/>
                    </a:moveTo>
                    <a:cubicBezTo>
                      <a:pt x="1427" y="17"/>
                      <a:pt x="1427" y="17"/>
                      <a:pt x="1426" y="17"/>
                    </a:cubicBezTo>
                    <a:cubicBezTo>
                      <a:pt x="1427" y="17"/>
                      <a:pt x="1427" y="17"/>
                      <a:pt x="1427" y="17"/>
                    </a:cubicBezTo>
                    <a:moveTo>
                      <a:pt x="1428" y="17"/>
                    </a:moveTo>
                    <a:cubicBezTo>
                      <a:pt x="1427" y="17"/>
                      <a:pt x="1427" y="17"/>
                      <a:pt x="1427" y="17"/>
                    </a:cubicBezTo>
                    <a:cubicBezTo>
                      <a:pt x="1428" y="17"/>
                      <a:pt x="1428" y="17"/>
                      <a:pt x="1428" y="17"/>
                    </a:cubicBezTo>
                    <a:moveTo>
                      <a:pt x="1428" y="16"/>
                    </a:moveTo>
                    <a:cubicBezTo>
                      <a:pt x="1428" y="16"/>
                      <a:pt x="1428" y="16"/>
                      <a:pt x="1428" y="16"/>
                    </a:cubicBezTo>
                    <a:cubicBezTo>
                      <a:pt x="1428" y="16"/>
                      <a:pt x="1428" y="16"/>
                      <a:pt x="1428" y="16"/>
                    </a:cubicBezTo>
                    <a:moveTo>
                      <a:pt x="1429" y="16"/>
                    </a:moveTo>
                    <a:cubicBezTo>
                      <a:pt x="1429" y="16"/>
                      <a:pt x="1429" y="16"/>
                      <a:pt x="1429" y="16"/>
                    </a:cubicBezTo>
                    <a:cubicBezTo>
                      <a:pt x="1429" y="16"/>
                      <a:pt x="1429" y="16"/>
                      <a:pt x="1429" y="16"/>
                    </a:cubicBezTo>
                    <a:moveTo>
                      <a:pt x="1429" y="16"/>
                    </a:moveTo>
                    <a:cubicBezTo>
                      <a:pt x="1429" y="16"/>
                      <a:pt x="1429" y="16"/>
                      <a:pt x="1429" y="16"/>
                    </a:cubicBezTo>
                    <a:cubicBezTo>
                      <a:pt x="1429" y="16"/>
                      <a:pt x="1429" y="16"/>
                      <a:pt x="1429" y="16"/>
                    </a:cubicBezTo>
                    <a:moveTo>
                      <a:pt x="1430" y="16"/>
                    </a:moveTo>
                    <a:cubicBezTo>
                      <a:pt x="1430" y="16"/>
                      <a:pt x="1430" y="16"/>
                      <a:pt x="1430" y="16"/>
                    </a:cubicBezTo>
                    <a:cubicBezTo>
                      <a:pt x="1430" y="16"/>
                      <a:pt x="1430" y="16"/>
                      <a:pt x="1430" y="16"/>
                    </a:cubicBezTo>
                    <a:moveTo>
                      <a:pt x="1431" y="15"/>
                    </a:moveTo>
                    <a:cubicBezTo>
                      <a:pt x="1431" y="15"/>
                      <a:pt x="1431" y="15"/>
                      <a:pt x="1431" y="15"/>
                    </a:cubicBezTo>
                    <a:cubicBezTo>
                      <a:pt x="1431" y="15"/>
                      <a:pt x="1431" y="15"/>
                      <a:pt x="1431" y="15"/>
                    </a:cubicBezTo>
                    <a:moveTo>
                      <a:pt x="1431" y="15"/>
                    </a:moveTo>
                    <a:cubicBezTo>
                      <a:pt x="1431" y="15"/>
                      <a:pt x="1431" y="15"/>
                      <a:pt x="1431" y="15"/>
                    </a:cubicBezTo>
                    <a:cubicBezTo>
                      <a:pt x="1431" y="15"/>
                      <a:pt x="1431" y="15"/>
                      <a:pt x="1431" y="15"/>
                    </a:cubicBezTo>
                    <a:moveTo>
                      <a:pt x="1434" y="14"/>
                    </a:moveTo>
                    <a:cubicBezTo>
                      <a:pt x="1434" y="14"/>
                      <a:pt x="1434" y="14"/>
                      <a:pt x="1434" y="14"/>
                    </a:cubicBezTo>
                    <a:cubicBezTo>
                      <a:pt x="1434" y="14"/>
                      <a:pt x="1434" y="14"/>
                      <a:pt x="1434" y="14"/>
                    </a:cubicBezTo>
                    <a:moveTo>
                      <a:pt x="1434" y="14"/>
                    </a:moveTo>
                    <a:cubicBezTo>
                      <a:pt x="1434" y="14"/>
                      <a:pt x="1434" y="14"/>
                      <a:pt x="1434" y="14"/>
                    </a:cubicBezTo>
                    <a:cubicBezTo>
                      <a:pt x="1434" y="14"/>
                      <a:pt x="1434" y="14"/>
                      <a:pt x="1434" y="14"/>
                    </a:cubicBezTo>
                    <a:moveTo>
                      <a:pt x="1434" y="14"/>
                    </a:moveTo>
                    <a:cubicBezTo>
                      <a:pt x="1434" y="14"/>
                      <a:pt x="1434" y="14"/>
                      <a:pt x="1434" y="14"/>
                    </a:cubicBezTo>
                    <a:cubicBezTo>
                      <a:pt x="1434" y="14"/>
                      <a:pt x="1434" y="14"/>
                      <a:pt x="1434" y="14"/>
                    </a:cubicBezTo>
                    <a:moveTo>
                      <a:pt x="1435" y="14"/>
                    </a:moveTo>
                    <a:cubicBezTo>
                      <a:pt x="1435" y="14"/>
                      <a:pt x="1435" y="14"/>
                      <a:pt x="1435" y="14"/>
                    </a:cubicBezTo>
                    <a:cubicBezTo>
                      <a:pt x="1435" y="14"/>
                      <a:pt x="1435" y="14"/>
                      <a:pt x="1435" y="14"/>
                    </a:cubicBezTo>
                    <a:moveTo>
                      <a:pt x="1435" y="13"/>
                    </a:moveTo>
                    <a:cubicBezTo>
                      <a:pt x="1435" y="13"/>
                      <a:pt x="1435" y="13"/>
                      <a:pt x="1435" y="13"/>
                    </a:cubicBezTo>
                    <a:cubicBezTo>
                      <a:pt x="1435" y="13"/>
                      <a:pt x="1435" y="13"/>
                      <a:pt x="1435" y="13"/>
                    </a:cubicBezTo>
                    <a:moveTo>
                      <a:pt x="1439" y="12"/>
                    </a:moveTo>
                    <a:cubicBezTo>
                      <a:pt x="1439" y="12"/>
                      <a:pt x="1439" y="12"/>
                      <a:pt x="1439" y="12"/>
                    </a:cubicBezTo>
                    <a:cubicBezTo>
                      <a:pt x="1439" y="12"/>
                      <a:pt x="1439" y="12"/>
                      <a:pt x="1439" y="12"/>
                    </a:cubicBezTo>
                    <a:moveTo>
                      <a:pt x="1439" y="12"/>
                    </a:moveTo>
                    <a:cubicBezTo>
                      <a:pt x="1439" y="12"/>
                      <a:pt x="1439" y="12"/>
                      <a:pt x="1439" y="12"/>
                    </a:cubicBezTo>
                    <a:cubicBezTo>
                      <a:pt x="1439" y="12"/>
                      <a:pt x="1439" y="12"/>
                      <a:pt x="1439" y="12"/>
                    </a:cubicBezTo>
                    <a:moveTo>
                      <a:pt x="1440" y="11"/>
                    </a:moveTo>
                    <a:cubicBezTo>
                      <a:pt x="1440" y="12"/>
                      <a:pt x="1440" y="12"/>
                      <a:pt x="1440" y="12"/>
                    </a:cubicBezTo>
                    <a:cubicBezTo>
                      <a:pt x="1440" y="12"/>
                      <a:pt x="1440" y="11"/>
                      <a:pt x="1440" y="11"/>
                    </a:cubicBezTo>
                    <a:moveTo>
                      <a:pt x="1440" y="11"/>
                    </a:moveTo>
                    <a:cubicBezTo>
                      <a:pt x="1440" y="11"/>
                      <a:pt x="1440" y="11"/>
                      <a:pt x="1440" y="11"/>
                    </a:cubicBezTo>
                    <a:cubicBezTo>
                      <a:pt x="1440" y="11"/>
                      <a:pt x="1440" y="11"/>
                      <a:pt x="1440" y="11"/>
                    </a:cubicBezTo>
                    <a:moveTo>
                      <a:pt x="1441" y="11"/>
                    </a:moveTo>
                    <a:cubicBezTo>
                      <a:pt x="1440" y="11"/>
                      <a:pt x="1440" y="11"/>
                      <a:pt x="1440" y="11"/>
                    </a:cubicBezTo>
                    <a:cubicBezTo>
                      <a:pt x="1440" y="11"/>
                      <a:pt x="1440" y="11"/>
                      <a:pt x="1441" y="11"/>
                    </a:cubicBezTo>
                    <a:moveTo>
                      <a:pt x="1442" y="11"/>
                    </a:moveTo>
                    <a:cubicBezTo>
                      <a:pt x="1441" y="11"/>
                      <a:pt x="1441" y="11"/>
                      <a:pt x="1441" y="11"/>
                    </a:cubicBezTo>
                    <a:cubicBezTo>
                      <a:pt x="1442" y="11"/>
                      <a:pt x="1442" y="11"/>
                      <a:pt x="1442" y="11"/>
                    </a:cubicBezTo>
                    <a:moveTo>
                      <a:pt x="1442" y="10"/>
                    </a:moveTo>
                    <a:cubicBezTo>
                      <a:pt x="1442" y="10"/>
                      <a:pt x="1442" y="10"/>
                      <a:pt x="1442" y="10"/>
                    </a:cubicBezTo>
                    <a:cubicBezTo>
                      <a:pt x="1442" y="10"/>
                      <a:pt x="1442" y="10"/>
                      <a:pt x="1442" y="10"/>
                    </a:cubicBezTo>
                    <a:moveTo>
                      <a:pt x="1443" y="10"/>
                    </a:moveTo>
                    <a:cubicBezTo>
                      <a:pt x="1443" y="10"/>
                      <a:pt x="1443" y="10"/>
                      <a:pt x="1443" y="10"/>
                    </a:cubicBezTo>
                    <a:cubicBezTo>
                      <a:pt x="1443" y="10"/>
                      <a:pt x="1443" y="10"/>
                      <a:pt x="1443" y="10"/>
                    </a:cubicBezTo>
                    <a:moveTo>
                      <a:pt x="1443" y="10"/>
                    </a:moveTo>
                    <a:cubicBezTo>
                      <a:pt x="1443" y="10"/>
                      <a:pt x="1443" y="10"/>
                      <a:pt x="1443" y="10"/>
                    </a:cubicBezTo>
                    <a:cubicBezTo>
                      <a:pt x="1443" y="10"/>
                      <a:pt x="1443" y="10"/>
                      <a:pt x="1443" y="10"/>
                    </a:cubicBezTo>
                    <a:moveTo>
                      <a:pt x="1443" y="10"/>
                    </a:moveTo>
                    <a:cubicBezTo>
                      <a:pt x="1443" y="10"/>
                      <a:pt x="1443" y="10"/>
                      <a:pt x="1443" y="10"/>
                    </a:cubicBezTo>
                    <a:cubicBezTo>
                      <a:pt x="1443" y="10"/>
                      <a:pt x="1443" y="10"/>
                      <a:pt x="1443" y="10"/>
                    </a:cubicBezTo>
                    <a:moveTo>
                      <a:pt x="1443" y="10"/>
                    </a:moveTo>
                    <a:cubicBezTo>
                      <a:pt x="1443" y="10"/>
                      <a:pt x="1443" y="10"/>
                      <a:pt x="1443" y="10"/>
                    </a:cubicBezTo>
                    <a:cubicBezTo>
                      <a:pt x="1443" y="10"/>
                      <a:pt x="1443" y="10"/>
                      <a:pt x="1443" y="10"/>
                    </a:cubicBezTo>
                    <a:moveTo>
                      <a:pt x="1444" y="10"/>
                    </a:moveTo>
                    <a:cubicBezTo>
                      <a:pt x="1444" y="10"/>
                      <a:pt x="1444" y="10"/>
                      <a:pt x="1443" y="10"/>
                    </a:cubicBezTo>
                    <a:cubicBezTo>
                      <a:pt x="1444" y="10"/>
                      <a:pt x="1444" y="10"/>
                      <a:pt x="1444" y="10"/>
                    </a:cubicBezTo>
                    <a:moveTo>
                      <a:pt x="1445" y="9"/>
                    </a:moveTo>
                    <a:cubicBezTo>
                      <a:pt x="1444" y="9"/>
                      <a:pt x="1444" y="9"/>
                      <a:pt x="1444" y="9"/>
                    </a:cubicBezTo>
                    <a:cubicBezTo>
                      <a:pt x="1444" y="9"/>
                      <a:pt x="1445" y="9"/>
                      <a:pt x="1445" y="9"/>
                    </a:cubicBezTo>
                    <a:moveTo>
                      <a:pt x="1445" y="9"/>
                    </a:moveTo>
                    <a:cubicBezTo>
                      <a:pt x="1445" y="9"/>
                      <a:pt x="1445" y="9"/>
                      <a:pt x="1445" y="9"/>
                    </a:cubicBezTo>
                    <a:cubicBezTo>
                      <a:pt x="1445" y="9"/>
                      <a:pt x="1445" y="9"/>
                      <a:pt x="1445" y="9"/>
                    </a:cubicBezTo>
                    <a:moveTo>
                      <a:pt x="1445" y="9"/>
                    </a:moveTo>
                    <a:cubicBezTo>
                      <a:pt x="1445" y="9"/>
                      <a:pt x="1445" y="9"/>
                      <a:pt x="1445" y="9"/>
                    </a:cubicBezTo>
                    <a:cubicBezTo>
                      <a:pt x="1445" y="9"/>
                      <a:pt x="1445" y="9"/>
                      <a:pt x="1445" y="9"/>
                    </a:cubicBezTo>
                    <a:moveTo>
                      <a:pt x="1446" y="9"/>
                    </a:moveTo>
                    <a:cubicBezTo>
                      <a:pt x="1446" y="9"/>
                      <a:pt x="1446" y="9"/>
                      <a:pt x="1446" y="9"/>
                    </a:cubicBezTo>
                    <a:cubicBezTo>
                      <a:pt x="1446" y="9"/>
                      <a:pt x="1446" y="9"/>
                      <a:pt x="1446" y="9"/>
                    </a:cubicBezTo>
                    <a:moveTo>
                      <a:pt x="1446" y="9"/>
                    </a:moveTo>
                    <a:cubicBezTo>
                      <a:pt x="1446" y="9"/>
                      <a:pt x="1446" y="9"/>
                      <a:pt x="1446" y="9"/>
                    </a:cubicBezTo>
                    <a:cubicBezTo>
                      <a:pt x="1446" y="9"/>
                      <a:pt x="1446" y="9"/>
                      <a:pt x="1446" y="9"/>
                    </a:cubicBezTo>
                    <a:moveTo>
                      <a:pt x="1446" y="9"/>
                    </a:moveTo>
                    <a:cubicBezTo>
                      <a:pt x="1446" y="9"/>
                      <a:pt x="1446" y="9"/>
                      <a:pt x="1446" y="9"/>
                    </a:cubicBezTo>
                    <a:cubicBezTo>
                      <a:pt x="1446" y="9"/>
                      <a:pt x="1446" y="9"/>
                      <a:pt x="1446" y="9"/>
                    </a:cubicBezTo>
                    <a:moveTo>
                      <a:pt x="1446" y="9"/>
                    </a:moveTo>
                    <a:cubicBezTo>
                      <a:pt x="1446" y="9"/>
                      <a:pt x="1446" y="9"/>
                      <a:pt x="1446" y="9"/>
                    </a:cubicBezTo>
                    <a:cubicBezTo>
                      <a:pt x="1446" y="9"/>
                      <a:pt x="1446" y="9"/>
                      <a:pt x="1446" y="9"/>
                    </a:cubicBezTo>
                    <a:moveTo>
                      <a:pt x="1447" y="8"/>
                    </a:moveTo>
                    <a:cubicBezTo>
                      <a:pt x="1447" y="8"/>
                      <a:pt x="1447" y="8"/>
                      <a:pt x="1447" y="8"/>
                    </a:cubicBezTo>
                    <a:cubicBezTo>
                      <a:pt x="1447" y="8"/>
                      <a:pt x="1447" y="8"/>
                      <a:pt x="1447" y="8"/>
                    </a:cubicBezTo>
                    <a:moveTo>
                      <a:pt x="1448" y="8"/>
                    </a:moveTo>
                    <a:cubicBezTo>
                      <a:pt x="1448" y="8"/>
                      <a:pt x="1448" y="8"/>
                      <a:pt x="1447" y="8"/>
                    </a:cubicBezTo>
                    <a:cubicBezTo>
                      <a:pt x="1448" y="8"/>
                      <a:pt x="1448" y="8"/>
                      <a:pt x="1448" y="8"/>
                    </a:cubicBezTo>
                    <a:moveTo>
                      <a:pt x="1449" y="8"/>
                    </a:moveTo>
                    <a:cubicBezTo>
                      <a:pt x="1448" y="8"/>
                      <a:pt x="1448" y="8"/>
                      <a:pt x="1448" y="8"/>
                    </a:cubicBezTo>
                    <a:cubicBezTo>
                      <a:pt x="1448" y="8"/>
                      <a:pt x="1448" y="8"/>
                      <a:pt x="1449" y="8"/>
                    </a:cubicBezTo>
                    <a:moveTo>
                      <a:pt x="1449" y="8"/>
                    </a:moveTo>
                    <a:cubicBezTo>
                      <a:pt x="1449" y="8"/>
                      <a:pt x="1449" y="8"/>
                      <a:pt x="1449" y="8"/>
                    </a:cubicBezTo>
                    <a:cubicBezTo>
                      <a:pt x="1449" y="8"/>
                      <a:pt x="1449" y="8"/>
                      <a:pt x="1449" y="8"/>
                    </a:cubicBezTo>
                    <a:moveTo>
                      <a:pt x="1449" y="8"/>
                    </a:moveTo>
                    <a:cubicBezTo>
                      <a:pt x="1449" y="8"/>
                      <a:pt x="1449" y="8"/>
                      <a:pt x="1449" y="8"/>
                    </a:cubicBezTo>
                    <a:cubicBezTo>
                      <a:pt x="1449" y="8"/>
                      <a:pt x="1449" y="8"/>
                      <a:pt x="1449" y="8"/>
                    </a:cubicBezTo>
                    <a:moveTo>
                      <a:pt x="1450" y="7"/>
                    </a:moveTo>
                    <a:cubicBezTo>
                      <a:pt x="1450" y="7"/>
                      <a:pt x="1450" y="7"/>
                      <a:pt x="1450" y="7"/>
                    </a:cubicBezTo>
                    <a:cubicBezTo>
                      <a:pt x="1450" y="7"/>
                      <a:pt x="1450" y="7"/>
                      <a:pt x="1450" y="7"/>
                    </a:cubicBezTo>
                    <a:moveTo>
                      <a:pt x="1451" y="7"/>
                    </a:moveTo>
                    <a:cubicBezTo>
                      <a:pt x="1450" y="7"/>
                      <a:pt x="1451" y="7"/>
                      <a:pt x="1450" y="7"/>
                    </a:cubicBezTo>
                    <a:cubicBezTo>
                      <a:pt x="1450" y="7"/>
                      <a:pt x="1451" y="7"/>
                      <a:pt x="1451" y="7"/>
                    </a:cubicBezTo>
                    <a:moveTo>
                      <a:pt x="1451" y="7"/>
                    </a:moveTo>
                    <a:cubicBezTo>
                      <a:pt x="1451" y="7"/>
                      <a:pt x="1451" y="7"/>
                      <a:pt x="1451" y="7"/>
                    </a:cubicBezTo>
                    <a:cubicBezTo>
                      <a:pt x="1451" y="7"/>
                      <a:pt x="1451" y="7"/>
                      <a:pt x="1451" y="7"/>
                    </a:cubicBezTo>
                    <a:moveTo>
                      <a:pt x="1451" y="7"/>
                    </a:moveTo>
                    <a:cubicBezTo>
                      <a:pt x="1451" y="7"/>
                      <a:pt x="1451" y="7"/>
                      <a:pt x="1451" y="7"/>
                    </a:cubicBezTo>
                    <a:cubicBezTo>
                      <a:pt x="1451" y="7"/>
                      <a:pt x="1451" y="7"/>
                      <a:pt x="1451" y="7"/>
                    </a:cubicBezTo>
                    <a:moveTo>
                      <a:pt x="1451" y="6"/>
                    </a:moveTo>
                    <a:cubicBezTo>
                      <a:pt x="1451" y="7"/>
                      <a:pt x="1451" y="7"/>
                      <a:pt x="1451" y="7"/>
                    </a:cubicBezTo>
                    <a:cubicBezTo>
                      <a:pt x="1451" y="7"/>
                      <a:pt x="1451" y="7"/>
                      <a:pt x="1451" y="6"/>
                    </a:cubicBezTo>
                    <a:moveTo>
                      <a:pt x="1452" y="6"/>
                    </a:moveTo>
                    <a:cubicBezTo>
                      <a:pt x="1452" y="6"/>
                      <a:pt x="1452" y="6"/>
                      <a:pt x="1452" y="6"/>
                    </a:cubicBezTo>
                    <a:cubicBezTo>
                      <a:pt x="1452" y="6"/>
                      <a:pt x="1452" y="6"/>
                      <a:pt x="1452" y="6"/>
                    </a:cubicBezTo>
                    <a:moveTo>
                      <a:pt x="1452" y="6"/>
                    </a:moveTo>
                    <a:cubicBezTo>
                      <a:pt x="1452" y="6"/>
                      <a:pt x="1452" y="6"/>
                      <a:pt x="1452" y="6"/>
                    </a:cubicBezTo>
                    <a:cubicBezTo>
                      <a:pt x="1452" y="6"/>
                      <a:pt x="1452" y="6"/>
                      <a:pt x="1452" y="6"/>
                    </a:cubicBezTo>
                    <a:moveTo>
                      <a:pt x="1453" y="6"/>
                    </a:moveTo>
                    <a:cubicBezTo>
                      <a:pt x="1453" y="6"/>
                      <a:pt x="1453" y="6"/>
                      <a:pt x="1452" y="6"/>
                    </a:cubicBezTo>
                    <a:cubicBezTo>
                      <a:pt x="1453" y="6"/>
                      <a:pt x="1453" y="6"/>
                      <a:pt x="1453" y="6"/>
                    </a:cubicBezTo>
                    <a:moveTo>
                      <a:pt x="1453" y="6"/>
                    </a:moveTo>
                    <a:cubicBezTo>
                      <a:pt x="1453" y="6"/>
                      <a:pt x="1453" y="6"/>
                      <a:pt x="1453" y="6"/>
                    </a:cubicBezTo>
                    <a:cubicBezTo>
                      <a:pt x="1453" y="6"/>
                      <a:pt x="1453" y="6"/>
                      <a:pt x="1453" y="6"/>
                    </a:cubicBezTo>
                    <a:moveTo>
                      <a:pt x="1453" y="6"/>
                    </a:moveTo>
                    <a:cubicBezTo>
                      <a:pt x="1453" y="6"/>
                      <a:pt x="1453" y="6"/>
                      <a:pt x="1453" y="6"/>
                    </a:cubicBezTo>
                    <a:cubicBezTo>
                      <a:pt x="1453" y="6"/>
                      <a:pt x="1453" y="6"/>
                      <a:pt x="1453" y="6"/>
                    </a:cubicBezTo>
                    <a:moveTo>
                      <a:pt x="1453" y="6"/>
                    </a:moveTo>
                    <a:cubicBezTo>
                      <a:pt x="1453" y="6"/>
                      <a:pt x="1453" y="6"/>
                      <a:pt x="1453" y="6"/>
                    </a:cubicBezTo>
                    <a:cubicBezTo>
                      <a:pt x="1453" y="6"/>
                      <a:pt x="1453" y="6"/>
                      <a:pt x="1453" y="6"/>
                    </a:cubicBezTo>
                    <a:moveTo>
                      <a:pt x="1454" y="6"/>
                    </a:moveTo>
                    <a:cubicBezTo>
                      <a:pt x="1454" y="6"/>
                      <a:pt x="1454" y="6"/>
                      <a:pt x="1454" y="6"/>
                    </a:cubicBezTo>
                    <a:cubicBezTo>
                      <a:pt x="1454" y="6"/>
                      <a:pt x="1454" y="6"/>
                      <a:pt x="1454" y="6"/>
                    </a:cubicBezTo>
                    <a:moveTo>
                      <a:pt x="1454" y="5"/>
                    </a:moveTo>
                    <a:cubicBezTo>
                      <a:pt x="1454" y="5"/>
                      <a:pt x="1454" y="5"/>
                      <a:pt x="1454" y="5"/>
                    </a:cubicBezTo>
                    <a:cubicBezTo>
                      <a:pt x="1454" y="5"/>
                      <a:pt x="1454" y="5"/>
                      <a:pt x="1454" y="5"/>
                    </a:cubicBezTo>
                    <a:moveTo>
                      <a:pt x="1454" y="5"/>
                    </a:moveTo>
                    <a:cubicBezTo>
                      <a:pt x="1454" y="5"/>
                      <a:pt x="1454" y="5"/>
                      <a:pt x="1454" y="5"/>
                    </a:cubicBezTo>
                    <a:cubicBezTo>
                      <a:pt x="1454" y="5"/>
                      <a:pt x="1454" y="5"/>
                      <a:pt x="1454" y="5"/>
                    </a:cubicBezTo>
                    <a:moveTo>
                      <a:pt x="1454" y="5"/>
                    </a:moveTo>
                    <a:cubicBezTo>
                      <a:pt x="1454" y="5"/>
                      <a:pt x="1454" y="5"/>
                      <a:pt x="1454" y="5"/>
                    </a:cubicBezTo>
                    <a:cubicBezTo>
                      <a:pt x="1454" y="5"/>
                      <a:pt x="1454" y="5"/>
                      <a:pt x="1454" y="5"/>
                    </a:cubicBezTo>
                    <a:moveTo>
                      <a:pt x="1455" y="5"/>
                    </a:moveTo>
                    <a:cubicBezTo>
                      <a:pt x="1455" y="5"/>
                      <a:pt x="1455" y="5"/>
                      <a:pt x="1455" y="5"/>
                    </a:cubicBezTo>
                    <a:cubicBezTo>
                      <a:pt x="1455" y="5"/>
                      <a:pt x="1455" y="5"/>
                      <a:pt x="1455" y="5"/>
                    </a:cubicBezTo>
                    <a:moveTo>
                      <a:pt x="1455" y="5"/>
                    </a:moveTo>
                    <a:cubicBezTo>
                      <a:pt x="1455" y="5"/>
                      <a:pt x="1455" y="5"/>
                      <a:pt x="1455" y="5"/>
                    </a:cubicBezTo>
                    <a:cubicBezTo>
                      <a:pt x="1455" y="5"/>
                      <a:pt x="1455" y="5"/>
                      <a:pt x="1455" y="5"/>
                    </a:cubicBezTo>
                    <a:moveTo>
                      <a:pt x="1455" y="5"/>
                    </a:moveTo>
                    <a:cubicBezTo>
                      <a:pt x="1455" y="5"/>
                      <a:pt x="1455" y="5"/>
                      <a:pt x="1455" y="5"/>
                    </a:cubicBezTo>
                    <a:cubicBezTo>
                      <a:pt x="1455" y="5"/>
                      <a:pt x="1455" y="5"/>
                      <a:pt x="1455" y="5"/>
                    </a:cubicBezTo>
                    <a:moveTo>
                      <a:pt x="1456" y="5"/>
                    </a:moveTo>
                    <a:cubicBezTo>
                      <a:pt x="1455" y="5"/>
                      <a:pt x="1456" y="5"/>
                      <a:pt x="1455" y="5"/>
                    </a:cubicBezTo>
                    <a:cubicBezTo>
                      <a:pt x="1456" y="5"/>
                      <a:pt x="1456" y="5"/>
                      <a:pt x="1456" y="5"/>
                    </a:cubicBezTo>
                    <a:moveTo>
                      <a:pt x="1456" y="5"/>
                    </a:moveTo>
                    <a:cubicBezTo>
                      <a:pt x="1456" y="5"/>
                      <a:pt x="1456" y="5"/>
                      <a:pt x="1456" y="5"/>
                    </a:cubicBezTo>
                    <a:cubicBezTo>
                      <a:pt x="1456" y="5"/>
                      <a:pt x="1456" y="5"/>
                      <a:pt x="1456" y="5"/>
                    </a:cubicBezTo>
                    <a:moveTo>
                      <a:pt x="1456" y="4"/>
                    </a:moveTo>
                    <a:cubicBezTo>
                      <a:pt x="1456" y="4"/>
                      <a:pt x="1456" y="4"/>
                      <a:pt x="1456" y="4"/>
                    </a:cubicBezTo>
                    <a:cubicBezTo>
                      <a:pt x="1456" y="4"/>
                      <a:pt x="1456" y="4"/>
                      <a:pt x="1456" y="4"/>
                    </a:cubicBezTo>
                    <a:moveTo>
                      <a:pt x="1457" y="4"/>
                    </a:moveTo>
                    <a:cubicBezTo>
                      <a:pt x="1457" y="4"/>
                      <a:pt x="1457" y="4"/>
                      <a:pt x="1457" y="4"/>
                    </a:cubicBezTo>
                    <a:cubicBezTo>
                      <a:pt x="1457" y="4"/>
                      <a:pt x="1457" y="4"/>
                      <a:pt x="1457" y="4"/>
                    </a:cubicBezTo>
                    <a:moveTo>
                      <a:pt x="1457" y="4"/>
                    </a:moveTo>
                    <a:cubicBezTo>
                      <a:pt x="1457" y="4"/>
                      <a:pt x="1457" y="4"/>
                      <a:pt x="1457" y="4"/>
                    </a:cubicBezTo>
                    <a:cubicBezTo>
                      <a:pt x="1457" y="4"/>
                      <a:pt x="1457" y="4"/>
                      <a:pt x="1457" y="4"/>
                    </a:cubicBezTo>
                    <a:moveTo>
                      <a:pt x="1457" y="4"/>
                    </a:moveTo>
                    <a:cubicBezTo>
                      <a:pt x="1457" y="4"/>
                      <a:pt x="1457" y="4"/>
                      <a:pt x="1457" y="4"/>
                    </a:cubicBezTo>
                    <a:cubicBezTo>
                      <a:pt x="1457" y="4"/>
                      <a:pt x="1457" y="4"/>
                      <a:pt x="1457" y="4"/>
                    </a:cubicBezTo>
                    <a:moveTo>
                      <a:pt x="1457" y="4"/>
                    </a:moveTo>
                    <a:cubicBezTo>
                      <a:pt x="1457" y="4"/>
                      <a:pt x="1457" y="4"/>
                      <a:pt x="1457" y="4"/>
                    </a:cubicBezTo>
                    <a:cubicBezTo>
                      <a:pt x="1457" y="4"/>
                      <a:pt x="1457" y="4"/>
                      <a:pt x="1457" y="4"/>
                    </a:cubicBezTo>
                    <a:moveTo>
                      <a:pt x="1460" y="3"/>
                    </a:moveTo>
                    <a:cubicBezTo>
                      <a:pt x="1460" y="3"/>
                      <a:pt x="1460" y="3"/>
                      <a:pt x="1460" y="3"/>
                    </a:cubicBezTo>
                    <a:cubicBezTo>
                      <a:pt x="1460" y="3"/>
                      <a:pt x="1460" y="3"/>
                      <a:pt x="1460" y="3"/>
                    </a:cubicBezTo>
                    <a:moveTo>
                      <a:pt x="1461" y="2"/>
                    </a:moveTo>
                    <a:cubicBezTo>
                      <a:pt x="1461" y="2"/>
                      <a:pt x="1461" y="2"/>
                      <a:pt x="1461" y="2"/>
                    </a:cubicBezTo>
                    <a:cubicBezTo>
                      <a:pt x="1461" y="2"/>
                      <a:pt x="1461" y="2"/>
                      <a:pt x="1461" y="2"/>
                    </a:cubicBezTo>
                    <a:moveTo>
                      <a:pt x="1463" y="1"/>
                    </a:moveTo>
                    <a:cubicBezTo>
                      <a:pt x="1463" y="1"/>
                      <a:pt x="1463" y="1"/>
                      <a:pt x="1463" y="1"/>
                    </a:cubicBezTo>
                    <a:cubicBezTo>
                      <a:pt x="1463" y="1"/>
                      <a:pt x="1463" y="1"/>
                      <a:pt x="1463" y="1"/>
                    </a:cubicBezTo>
                    <a:moveTo>
                      <a:pt x="1463" y="1"/>
                    </a:moveTo>
                    <a:cubicBezTo>
                      <a:pt x="1463" y="1"/>
                      <a:pt x="1463" y="1"/>
                      <a:pt x="1463" y="1"/>
                    </a:cubicBezTo>
                    <a:cubicBezTo>
                      <a:pt x="1463" y="1"/>
                      <a:pt x="1463" y="1"/>
                      <a:pt x="1463" y="1"/>
                    </a:cubicBezTo>
                    <a:moveTo>
                      <a:pt x="1463" y="1"/>
                    </a:moveTo>
                    <a:cubicBezTo>
                      <a:pt x="1463" y="1"/>
                      <a:pt x="1463" y="1"/>
                      <a:pt x="1463" y="1"/>
                    </a:cubicBezTo>
                    <a:cubicBezTo>
                      <a:pt x="1463" y="1"/>
                      <a:pt x="1463" y="1"/>
                      <a:pt x="1463" y="1"/>
                    </a:cubicBezTo>
                    <a:moveTo>
                      <a:pt x="1463" y="1"/>
                    </a:moveTo>
                    <a:cubicBezTo>
                      <a:pt x="1463" y="1"/>
                      <a:pt x="1463" y="1"/>
                      <a:pt x="1463" y="1"/>
                    </a:cubicBezTo>
                    <a:cubicBezTo>
                      <a:pt x="1463" y="1"/>
                      <a:pt x="1463" y="1"/>
                      <a:pt x="1463" y="1"/>
                    </a:cubicBezTo>
                    <a:moveTo>
                      <a:pt x="1464" y="1"/>
                    </a:moveTo>
                    <a:cubicBezTo>
                      <a:pt x="1464" y="1"/>
                      <a:pt x="1464" y="1"/>
                      <a:pt x="1464" y="1"/>
                    </a:cubicBezTo>
                    <a:cubicBezTo>
                      <a:pt x="1464" y="1"/>
                      <a:pt x="1464" y="1"/>
                      <a:pt x="1464" y="1"/>
                    </a:cubicBezTo>
                    <a:moveTo>
                      <a:pt x="1464" y="1"/>
                    </a:moveTo>
                    <a:cubicBezTo>
                      <a:pt x="1464" y="1"/>
                      <a:pt x="1464" y="1"/>
                      <a:pt x="1464" y="1"/>
                    </a:cubicBezTo>
                    <a:cubicBezTo>
                      <a:pt x="1464" y="1"/>
                      <a:pt x="1464" y="1"/>
                      <a:pt x="1464" y="1"/>
                    </a:cubicBezTo>
                    <a:moveTo>
                      <a:pt x="1464" y="1"/>
                    </a:moveTo>
                    <a:cubicBezTo>
                      <a:pt x="1464" y="1"/>
                      <a:pt x="1464" y="1"/>
                      <a:pt x="1464" y="1"/>
                    </a:cubicBezTo>
                    <a:cubicBezTo>
                      <a:pt x="1464" y="1"/>
                      <a:pt x="1464" y="1"/>
                      <a:pt x="1464" y="1"/>
                    </a:cubicBezTo>
                    <a:moveTo>
                      <a:pt x="1466" y="0"/>
                    </a:moveTo>
                    <a:cubicBezTo>
                      <a:pt x="1466" y="0"/>
                      <a:pt x="1466" y="0"/>
                      <a:pt x="1466" y="0"/>
                    </a:cubicBezTo>
                    <a:cubicBezTo>
                      <a:pt x="1466" y="0"/>
                      <a:pt x="1466" y="0"/>
                      <a:pt x="1466" y="0"/>
                    </a:cubicBezTo>
                    <a:moveTo>
                      <a:pt x="1466" y="0"/>
                    </a:moveTo>
                    <a:cubicBezTo>
                      <a:pt x="1466" y="0"/>
                      <a:pt x="1466" y="0"/>
                      <a:pt x="1466" y="0"/>
                    </a:cubicBezTo>
                    <a:cubicBezTo>
                      <a:pt x="1466" y="0"/>
                      <a:pt x="1466" y="0"/>
                      <a:pt x="1466" y="0"/>
                    </a:cubicBezTo>
                    <a:moveTo>
                      <a:pt x="1467" y="0"/>
                    </a:moveTo>
                    <a:cubicBezTo>
                      <a:pt x="1467" y="0"/>
                      <a:pt x="1467" y="0"/>
                      <a:pt x="1467" y="0"/>
                    </a:cubicBezTo>
                    <a:cubicBezTo>
                      <a:pt x="1467" y="0"/>
                      <a:pt x="1467" y="0"/>
                      <a:pt x="1467" y="0"/>
                    </a:cubicBezTo>
                    <a:moveTo>
                      <a:pt x="1467" y="0"/>
                    </a:moveTo>
                    <a:cubicBezTo>
                      <a:pt x="1467" y="0"/>
                      <a:pt x="1467" y="0"/>
                      <a:pt x="1467" y="0"/>
                    </a:cubicBezTo>
                    <a:cubicBezTo>
                      <a:pt x="1467" y="0"/>
                      <a:pt x="1467" y="0"/>
                      <a:pt x="1467" y="0"/>
                    </a:cubicBezTo>
                    <a:moveTo>
                      <a:pt x="1467" y="0"/>
                    </a:moveTo>
                    <a:cubicBezTo>
                      <a:pt x="1467" y="0"/>
                      <a:pt x="1467" y="0"/>
                      <a:pt x="1467" y="0"/>
                    </a:cubicBezTo>
                    <a:cubicBezTo>
                      <a:pt x="1467" y="0"/>
                      <a:pt x="1467" y="0"/>
                      <a:pt x="1467" y="0"/>
                    </a:cubicBezTo>
                  </a:path>
                </a:pathLst>
              </a:custGeom>
              <a:solidFill>
                <a:srgbClr val="3BCA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E6FF"/>
                  </a:solidFill>
                  <a:effectLst/>
                  <a:uLnTx/>
                  <a:uFillTx/>
                  <a:latin typeface="Segoe UI"/>
                  <a:ea typeface="+mn-ea"/>
                  <a:cs typeface="+mn-cs"/>
                </a:endParaRPr>
              </a:p>
            </p:txBody>
          </p:sp>
        </p:grpSp>
      </p:grpSp>
      <p:sp>
        <p:nvSpPr>
          <p:cNvPr id="2" name="Rectangle 1">
            <a:extLst>
              <a:ext uri="{FF2B5EF4-FFF2-40B4-BE49-F238E27FC236}">
                <a16:creationId xmlns:a16="http://schemas.microsoft.com/office/drawing/2014/main" id="{2FEC52A3-3F2D-4B7F-88D0-4B289F97865C}"/>
              </a:ext>
            </a:extLst>
          </p:cNvPr>
          <p:cNvSpPr/>
          <p:nvPr/>
        </p:nvSpPr>
        <p:spPr>
          <a:xfrm>
            <a:off x="388141" y="4729455"/>
            <a:ext cx="2315533" cy="738664"/>
          </a:xfrm>
          <a:prstGeom prst="rect">
            <a:avLst/>
          </a:prstGeom>
        </p:spPr>
        <p:txBody>
          <a:bodyPr wrap="square">
            <a:spAutoFit/>
          </a:bodyPr>
          <a:lstStyle/>
          <a:p>
            <a:pPr algn="ctr"/>
            <a:r>
              <a:rPr lang="en-US" sz="1400" dirty="0"/>
              <a:t>Industry-leading performance on demanding workloads</a:t>
            </a:r>
          </a:p>
        </p:txBody>
      </p:sp>
      <p:sp>
        <p:nvSpPr>
          <p:cNvPr id="39" name="Rectangle 38">
            <a:extLst>
              <a:ext uri="{FF2B5EF4-FFF2-40B4-BE49-F238E27FC236}">
                <a16:creationId xmlns:a16="http://schemas.microsoft.com/office/drawing/2014/main" id="{3AD083DF-C068-4AD3-A397-C6FEC7279F16}"/>
              </a:ext>
            </a:extLst>
          </p:cNvPr>
          <p:cNvSpPr/>
          <p:nvPr/>
        </p:nvSpPr>
        <p:spPr>
          <a:xfrm>
            <a:off x="3223898" y="4722573"/>
            <a:ext cx="2458446" cy="523220"/>
          </a:xfrm>
          <a:prstGeom prst="rect">
            <a:avLst/>
          </a:prstGeom>
        </p:spPr>
        <p:txBody>
          <a:bodyPr wrap="square">
            <a:spAutoFit/>
          </a:bodyPr>
          <a:lstStyle/>
          <a:p>
            <a:pPr algn="ctr"/>
            <a:r>
              <a:rPr lang="en-US" sz="1400" dirty="0"/>
              <a:t>Integration with Power BI and Azure Machine Learning</a:t>
            </a:r>
          </a:p>
        </p:txBody>
      </p:sp>
      <p:sp>
        <p:nvSpPr>
          <p:cNvPr id="47" name="Rectangle 46">
            <a:extLst>
              <a:ext uri="{FF2B5EF4-FFF2-40B4-BE49-F238E27FC236}">
                <a16:creationId xmlns:a16="http://schemas.microsoft.com/office/drawing/2014/main" id="{24E8D92E-A378-4106-A1F4-DAE6EB8F701E}"/>
              </a:ext>
            </a:extLst>
          </p:cNvPr>
          <p:cNvSpPr/>
          <p:nvPr/>
        </p:nvSpPr>
        <p:spPr>
          <a:xfrm>
            <a:off x="6240715" y="4722573"/>
            <a:ext cx="2380772" cy="738664"/>
          </a:xfrm>
          <a:prstGeom prst="rect">
            <a:avLst/>
          </a:prstGeom>
        </p:spPr>
        <p:txBody>
          <a:bodyPr wrap="square">
            <a:spAutoFit/>
          </a:bodyPr>
          <a:lstStyle/>
          <a:p>
            <a:pPr algn="ctr"/>
            <a:r>
              <a:rPr lang="en-US" sz="1400" dirty="0"/>
              <a:t>Data prep and management, big data, and AI in a single workspace</a:t>
            </a:r>
          </a:p>
        </p:txBody>
      </p:sp>
      <p:sp>
        <p:nvSpPr>
          <p:cNvPr id="50" name="Rectangle 49">
            <a:extLst>
              <a:ext uri="{FF2B5EF4-FFF2-40B4-BE49-F238E27FC236}">
                <a16:creationId xmlns:a16="http://schemas.microsoft.com/office/drawing/2014/main" id="{2234AF5C-C77D-4BD3-B690-1FBF7469B498}"/>
              </a:ext>
            </a:extLst>
          </p:cNvPr>
          <p:cNvSpPr/>
          <p:nvPr/>
        </p:nvSpPr>
        <p:spPr>
          <a:xfrm>
            <a:off x="9247454" y="4722573"/>
            <a:ext cx="2586525" cy="523220"/>
          </a:xfrm>
          <a:prstGeom prst="rect">
            <a:avLst/>
          </a:prstGeom>
        </p:spPr>
        <p:txBody>
          <a:bodyPr wrap="square">
            <a:spAutoFit/>
          </a:bodyPr>
          <a:lstStyle/>
          <a:p>
            <a:pPr algn="ctr"/>
            <a:r>
              <a:rPr lang="en-US" sz="1400" dirty="0"/>
              <a:t>Fine-grained access controls and layers of protection</a:t>
            </a:r>
          </a:p>
        </p:txBody>
      </p:sp>
      <p:sp>
        <p:nvSpPr>
          <p:cNvPr id="7" name="Title 6">
            <a:extLst>
              <a:ext uri="{FF2B5EF4-FFF2-40B4-BE49-F238E27FC236}">
                <a16:creationId xmlns:a16="http://schemas.microsoft.com/office/drawing/2014/main" id="{82C118B6-15C0-41F4-B1DE-BE7880A6B511}"/>
              </a:ext>
            </a:extLst>
          </p:cNvPr>
          <p:cNvSpPr>
            <a:spLocks noGrp="1"/>
          </p:cNvSpPr>
          <p:nvPr>
            <p:ph type="title"/>
          </p:nvPr>
        </p:nvSpPr>
        <p:spPr>
          <a:xfrm>
            <a:off x="426424" y="440495"/>
            <a:ext cx="11336039" cy="758022"/>
          </a:xfrm>
        </p:spPr>
        <p:txBody>
          <a:bodyPr/>
          <a:lstStyle/>
          <a:p>
            <a:r>
              <a:rPr lang="en-US" dirty="0"/>
              <a:t>Azure Synapse Analytics</a:t>
            </a:r>
          </a:p>
        </p:txBody>
      </p:sp>
      <p:sp>
        <p:nvSpPr>
          <p:cNvPr id="8" name="Text Placeholder 7">
            <a:extLst>
              <a:ext uri="{FF2B5EF4-FFF2-40B4-BE49-F238E27FC236}">
                <a16:creationId xmlns:a16="http://schemas.microsoft.com/office/drawing/2014/main" id="{E9F61938-F8DF-4FA9-9B60-42602791A524}"/>
              </a:ext>
            </a:extLst>
          </p:cNvPr>
          <p:cNvSpPr>
            <a:spLocks noGrp="1"/>
          </p:cNvSpPr>
          <p:nvPr>
            <p:ph type="body" sz="quarter" idx="12"/>
          </p:nvPr>
        </p:nvSpPr>
        <p:spPr/>
        <p:txBody>
          <a:bodyPr/>
          <a:lstStyle/>
          <a:p>
            <a:r>
              <a:rPr lang="en-US" dirty="0"/>
              <a:t>Limitless analytics service with unmatched time to insight</a:t>
            </a:r>
          </a:p>
        </p:txBody>
      </p:sp>
    </p:spTree>
    <p:extLst>
      <p:ext uri="{BB962C8B-B14F-4D97-AF65-F5344CB8AC3E}">
        <p14:creationId xmlns:p14="http://schemas.microsoft.com/office/powerpoint/2010/main" val="37528195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4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6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anim calcmode="lin" valueType="num">
                                      <p:cBhvr>
                                        <p:cTn id="23" dur="500" fill="hold"/>
                                        <p:tgtEl>
                                          <p:spTgt spid="6"/>
                                        </p:tgtEl>
                                        <p:attrNameLst>
                                          <p:attrName>ppt_x</p:attrName>
                                        </p:attrNameLst>
                                      </p:cBhvr>
                                      <p:tavLst>
                                        <p:tav tm="0">
                                          <p:val>
                                            <p:strVal val="#ppt_x"/>
                                          </p:val>
                                        </p:tav>
                                        <p:tav tm="100000">
                                          <p:val>
                                            <p:strVal val="#ppt_x"/>
                                          </p:val>
                                        </p:tav>
                                      </p:tavLst>
                                    </p:anim>
                                    <p:anim calcmode="lin" valueType="num">
                                      <p:cBhvr>
                                        <p:cTn id="24"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78EB86-38B0-49E7-B534-B72846171BB0}"/>
              </a:ext>
            </a:extLst>
          </p:cNvPr>
          <p:cNvSpPr/>
          <p:nvPr/>
        </p:nvSpPr>
        <p:spPr>
          <a:xfrm>
            <a:off x="5014916" y="1939866"/>
            <a:ext cx="2162168" cy="338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err="1">
                <a:ln>
                  <a:noFill/>
                </a:ln>
                <a:solidFill>
                  <a:schemeClr val="tx2"/>
                </a:solidFill>
                <a:effectLst/>
                <a:uLnTx/>
                <a:uFillTx/>
                <a:latin typeface="+mj-lt"/>
                <a:ea typeface="+mn-ea"/>
                <a:cs typeface="Segoe UI Semibold" panose="020B0702040204020203" pitchFamily="34" charset="0"/>
              </a:rPr>
              <a:t>DirectQuery</a:t>
            </a:r>
            <a:endParaRPr kumimoji="0" lang="en-US" sz="1600" i="0" u="none" strike="noStrike" kern="1200" cap="none" spc="0" normalizeH="0" baseline="0" noProof="0" dirty="0">
              <a:ln>
                <a:noFill/>
              </a:ln>
              <a:solidFill>
                <a:schemeClr val="tx2"/>
              </a:solidFill>
              <a:effectLst/>
              <a:uLnTx/>
              <a:uFillTx/>
              <a:latin typeface="+mj-lt"/>
              <a:ea typeface="+mn-ea"/>
              <a:cs typeface="Segoe UI Semibold" panose="020B0702040204020203" pitchFamily="34" charset="0"/>
            </a:endParaRPr>
          </a:p>
        </p:txBody>
      </p:sp>
      <p:sp>
        <p:nvSpPr>
          <p:cNvPr id="12" name="Rectangle 11">
            <a:extLst>
              <a:ext uri="{FF2B5EF4-FFF2-40B4-BE49-F238E27FC236}">
                <a16:creationId xmlns:a16="http://schemas.microsoft.com/office/drawing/2014/main" id="{0ADC63CA-E9F7-4964-8160-C620B9B1F826}"/>
              </a:ext>
            </a:extLst>
          </p:cNvPr>
          <p:cNvSpPr/>
          <p:nvPr/>
        </p:nvSpPr>
        <p:spPr>
          <a:xfrm>
            <a:off x="8487068" y="1816756"/>
            <a:ext cx="2211714" cy="584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tx2"/>
                </a:solidFill>
                <a:effectLst/>
                <a:uLnTx/>
                <a:uFillTx/>
                <a:latin typeface="+mj-lt"/>
                <a:ea typeface="+mn-ea"/>
                <a:cs typeface="Segoe UI Semibold" panose="020B0702040204020203" pitchFamily="34" charset="0"/>
              </a:rPr>
              <a:t>Composite Models &amp;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tx2"/>
                </a:solidFill>
                <a:effectLst/>
                <a:uLnTx/>
                <a:uFillTx/>
                <a:latin typeface="+mj-lt"/>
                <a:ea typeface="+mn-ea"/>
                <a:cs typeface="Segoe UI Semibold" panose="020B0702040204020203" pitchFamily="34" charset="0"/>
              </a:rPr>
              <a:t>Aggregation Tables</a:t>
            </a:r>
          </a:p>
        </p:txBody>
      </p:sp>
      <p:sp>
        <p:nvSpPr>
          <p:cNvPr id="38" name="TextBox 37">
            <a:extLst>
              <a:ext uri="{FF2B5EF4-FFF2-40B4-BE49-F238E27FC236}">
                <a16:creationId xmlns:a16="http://schemas.microsoft.com/office/drawing/2014/main" id="{C17E3278-47D0-449B-8D29-7381A135B931}"/>
              </a:ext>
            </a:extLst>
          </p:cNvPr>
          <p:cNvSpPr txBox="1"/>
          <p:nvPr/>
        </p:nvSpPr>
        <p:spPr>
          <a:xfrm>
            <a:off x="4690215" y="4297173"/>
            <a:ext cx="2799156" cy="1538883"/>
          </a:xfrm>
          <a:prstGeom prst="rect">
            <a:avLst/>
          </a:prstGeom>
        </p:spPr>
        <p:txBody>
          <a:bodyPr wrap="square">
            <a:spAutoFit/>
          </a:bodyPr>
          <a:lstStyle>
            <a:defPPr>
              <a:defRPr lang="en-US"/>
            </a:defPPr>
            <a:lvl1pPr algn="ctr">
              <a:defRPr sz="1400"/>
            </a:lvl1pPr>
          </a:lstStyle>
          <a:p>
            <a:pPr>
              <a:spcAft>
                <a:spcPts val="600"/>
              </a:spcAft>
            </a:pPr>
            <a:r>
              <a:rPr lang="en-US" dirty="0"/>
              <a:t>The enterprise solution</a:t>
            </a:r>
          </a:p>
          <a:p>
            <a:pPr>
              <a:spcAft>
                <a:spcPts val="600"/>
              </a:spcAft>
            </a:pPr>
            <a:r>
              <a:rPr lang="en-US" dirty="0"/>
              <a:t>Avoid data movement</a:t>
            </a:r>
          </a:p>
          <a:p>
            <a:pPr>
              <a:spcAft>
                <a:spcPts val="600"/>
              </a:spcAft>
            </a:pPr>
            <a:r>
              <a:rPr lang="en-US" dirty="0"/>
              <a:t>Delegate query work to the back-end source; take advantage of Azure Synapse’s advanced features</a:t>
            </a:r>
          </a:p>
        </p:txBody>
      </p:sp>
      <p:sp>
        <p:nvSpPr>
          <p:cNvPr id="39" name="TextBox 38">
            <a:extLst>
              <a:ext uri="{FF2B5EF4-FFF2-40B4-BE49-F238E27FC236}">
                <a16:creationId xmlns:a16="http://schemas.microsoft.com/office/drawing/2014/main" id="{6552C327-E94C-45F5-B232-64C2970E1921}"/>
              </a:ext>
            </a:extLst>
          </p:cNvPr>
          <p:cNvSpPr txBox="1"/>
          <p:nvPr/>
        </p:nvSpPr>
        <p:spPr>
          <a:xfrm>
            <a:off x="8250676" y="4297173"/>
            <a:ext cx="2684498" cy="1031051"/>
          </a:xfrm>
          <a:prstGeom prst="rect">
            <a:avLst/>
          </a:prstGeom>
        </p:spPr>
        <p:txBody>
          <a:bodyPr wrap="square">
            <a:spAutoFit/>
          </a:bodyPr>
          <a:lstStyle>
            <a:defPPr>
              <a:defRPr lang="en-US"/>
            </a:defPPr>
            <a:lvl1pPr algn="ctr">
              <a:defRPr sz="1400"/>
            </a:lvl1pPr>
          </a:lstStyle>
          <a:p>
            <a:pPr>
              <a:spcAft>
                <a:spcPts val="600"/>
              </a:spcAft>
            </a:pPr>
            <a:r>
              <a:rPr lang="en-US" dirty="0"/>
              <a:t>Why choose? Import and </a:t>
            </a:r>
            <a:r>
              <a:rPr lang="en-US" dirty="0" err="1"/>
              <a:t>DirectQuery</a:t>
            </a:r>
            <a:r>
              <a:rPr lang="en-US" dirty="0"/>
              <a:t> in a single model</a:t>
            </a:r>
          </a:p>
          <a:p>
            <a:pPr>
              <a:spcAft>
                <a:spcPts val="600"/>
              </a:spcAft>
            </a:pPr>
            <a:r>
              <a:rPr lang="en-US" dirty="0"/>
              <a:t>Keep summarized data local; get detail data from the source</a:t>
            </a:r>
          </a:p>
        </p:txBody>
      </p:sp>
      <p:sp>
        <p:nvSpPr>
          <p:cNvPr id="41" name="Rectangle 40">
            <a:extLst>
              <a:ext uri="{FF2B5EF4-FFF2-40B4-BE49-F238E27FC236}">
                <a16:creationId xmlns:a16="http://schemas.microsoft.com/office/drawing/2014/main" id="{7B1E3D8D-BDEC-42A2-8570-FAE5D0CA7436}"/>
              </a:ext>
            </a:extLst>
          </p:cNvPr>
          <p:cNvSpPr/>
          <p:nvPr/>
        </p:nvSpPr>
        <p:spPr>
          <a:xfrm>
            <a:off x="1493218" y="1939866"/>
            <a:ext cx="2203377" cy="338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tx2"/>
                </a:solidFill>
                <a:effectLst/>
                <a:uLnTx/>
                <a:uFillTx/>
                <a:latin typeface="+mj-lt"/>
                <a:ea typeface="+mn-ea"/>
                <a:cs typeface="Segoe UI Semibold" panose="020B0702040204020203" pitchFamily="34" charset="0"/>
              </a:rPr>
              <a:t>Import</a:t>
            </a:r>
          </a:p>
        </p:txBody>
      </p:sp>
      <p:sp>
        <p:nvSpPr>
          <p:cNvPr id="45" name="TextBox 44">
            <a:extLst>
              <a:ext uri="{FF2B5EF4-FFF2-40B4-BE49-F238E27FC236}">
                <a16:creationId xmlns:a16="http://schemas.microsoft.com/office/drawing/2014/main" id="{6567DAC9-D149-48FE-B86F-271C8A714205}"/>
              </a:ext>
            </a:extLst>
          </p:cNvPr>
          <p:cNvSpPr txBox="1"/>
          <p:nvPr/>
        </p:nvSpPr>
        <p:spPr>
          <a:xfrm>
            <a:off x="1132404" y="4297173"/>
            <a:ext cx="2925004" cy="1031051"/>
          </a:xfrm>
          <a:prstGeom prst="rect">
            <a:avLst/>
          </a:prstGeom>
        </p:spPr>
        <p:txBody>
          <a:bodyPr wrap="square">
            <a:spAutoFit/>
          </a:bodyPr>
          <a:lstStyle>
            <a:defPPr>
              <a:defRPr lang="en-US"/>
            </a:defPPr>
            <a:lvl1pPr algn="ctr">
              <a:defRPr sz="1400"/>
            </a:lvl1pPr>
          </a:lstStyle>
          <a:p>
            <a:pPr>
              <a:spcAft>
                <a:spcPts val="600"/>
              </a:spcAft>
            </a:pPr>
            <a:r>
              <a:rPr lang="en-US" dirty="0"/>
              <a:t>Great for small data sources and personal data discovery</a:t>
            </a:r>
          </a:p>
          <a:p>
            <a:pPr>
              <a:spcAft>
                <a:spcPts val="600"/>
              </a:spcAft>
            </a:pPr>
            <a:r>
              <a:rPr lang="en-US" dirty="0"/>
              <a:t>Fine for CSV files, spreadsheet data and summarized OLTP data</a:t>
            </a:r>
          </a:p>
        </p:txBody>
      </p:sp>
      <p:sp>
        <p:nvSpPr>
          <p:cNvPr id="53" name="Title 14">
            <a:extLst>
              <a:ext uri="{FF2B5EF4-FFF2-40B4-BE49-F238E27FC236}">
                <a16:creationId xmlns:a16="http://schemas.microsoft.com/office/drawing/2014/main" id="{AB7DECD4-525D-BD4C-8109-AC4086AF40D0}"/>
              </a:ext>
            </a:extLst>
          </p:cNvPr>
          <p:cNvSpPr>
            <a:spLocks noGrp="1"/>
          </p:cNvSpPr>
          <p:nvPr>
            <p:ph type="title"/>
          </p:nvPr>
        </p:nvSpPr>
        <p:spPr/>
        <p:txBody>
          <a:bodyPr/>
          <a:lstStyle/>
          <a:p>
            <a:r>
              <a:rPr lang="en-US"/>
              <a:t>Power BI</a:t>
            </a:r>
          </a:p>
        </p:txBody>
      </p:sp>
      <p:grpSp>
        <p:nvGrpSpPr>
          <p:cNvPr id="63" name="Group 62">
            <a:extLst>
              <a:ext uri="{FF2B5EF4-FFF2-40B4-BE49-F238E27FC236}">
                <a16:creationId xmlns:a16="http://schemas.microsoft.com/office/drawing/2014/main" id="{B88C5991-AE9F-C146-BB73-5CB0C73E9087}"/>
              </a:ext>
            </a:extLst>
          </p:cNvPr>
          <p:cNvGrpSpPr/>
          <p:nvPr/>
        </p:nvGrpSpPr>
        <p:grpSpPr>
          <a:xfrm>
            <a:off x="1977526" y="2647500"/>
            <a:ext cx="1234762" cy="1234758"/>
            <a:chOff x="3161025" y="2758650"/>
            <a:chExt cx="1234762" cy="1234758"/>
          </a:xfrm>
        </p:grpSpPr>
        <p:sp>
          <p:nvSpPr>
            <p:cNvPr id="37" name="Oval 36">
              <a:extLst>
                <a:ext uri="{FF2B5EF4-FFF2-40B4-BE49-F238E27FC236}">
                  <a16:creationId xmlns:a16="http://schemas.microsoft.com/office/drawing/2014/main" id="{9964B9DC-D52C-41E2-89A7-6BA843B3F38D}"/>
                </a:ext>
              </a:extLst>
            </p:cNvPr>
            <p:cNvSpPr/>
            <p:nvPr/>
          </p:nvSpPr>
          <p:spPr bwMode="auto">
            <a:xfrm>
              <a:off x="3161025" y="2758650"/>
              <a:ext cx="1234762" cy="1234758"/>
            </a:xfrm>
            <a:prstGeom prst="ellipse">
              <a:avLst/>
            </a:prstGeom>
            <a:solidFill>
              <a:schemeClr val="bg1"/>
            </a:solidFill>
            <a:ln w="10795" cap="flat" cmpd="sng" algn="ctr">
              <a:noFill/>
              <a:prstDash val="solid"/>
            </a:ln>
            <a:effectLst>
              <a:outerShdw blurRad="190500" dist="50800" dir="2400000" algn="tl" rotWithShape="0">
                <a:prstClr val="black">
                  <a:alpha val="40000"/>
                </a:prst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54" name="Graphic 53">
              <a:extLst>
                <a:ext uri="{FF2B5EF4-FFF2-40B4-BE49-F238E27FC236}">
                  <a16:creationId xmlns:a16="http://schemas.microsoft.com/office/drawing/2014/main" id="{BC811F39-E8A0-704D-A372-DAD6C2EC2E4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24545" y="3119555"/>
              <a:ext cx="507722" cy="507722"/>
            </a:xfrm>
            <a:prstGeom prst="rect">
              <a:avLst/>
            </a:prstGeom>
          </p:spPr>
        </p:pic>
      </p:grpSp>
      <p:grpSp>
        <p:nvGrpSpPr>
          <p:cNvPr id="64" name="Group 63">
            <a:extLst>
              <a:ext uri="{FF2B5EF4-FFF2-40B4-BE49-F238E27FC236}">
                <a16:creationId xmlns:a16="http://schemas.microsoft.com/office/drawing/2014/main" id="{A5E0F455-F0E7-B04D-9BF8-C50C07E49893}"/>
              </a:ext>
            </a:extLst>
          </p:cNvPr>
          <p:cNvGrpSpPr/>
          <p:nvPr/>
        </p:nvGrpSpPr>
        <p:grpSpPr>
          <a:xfrm>
            <a:off x="5478619" y="2647500"/>
            <a:ext cx="1234762" cy="1234758"/>
            <a:chOff x="5480362" y="2758650"/>
            <a:chExt cx="1234762" cy="1234758"/>
          </a:xfrm>
        </p:grpSpPr>
        <p:sp>
          <p:nvSpPr>
            <p:cNvPr id="46" name="Oval 45">
              <a:extLst>
                <a:ext uri="{FF2B5EF4-FFF2-40B4-BE49-F238E27FC236}">
                  <a16:creationId xmlns:a16="http://schemas.microsoft.com/office/drawing/2014/main" id="{F1B16A80-5DC5-4D33-96A2-F37C27A84A59}"/>
                </a:ext>
              </a:extLst>
            </p:cNvPr>
            <p:cNvSpPr/>
            <p:nvPr/>
          </p:nvSpPr>
          <p:spPr bwMode="auto">
            <a:xfrm>
              <a:off x="5480362" y="2758650"/>
              <a:ext cx="1234762" cy="1234758"/>
            </a:xfrm>
            <a:prstGeom prst="ellipse">
              <a:avLst/>
            </a:prstGeom>
            <a:solidFill>
              <a:schemeClr val="bg1"/>
            </a:solidFill>
            <a:ln w="10795" cap="flat" cmpd="sng" algn="ctr">
              <a:noFill/>
              <a:prstDash val="solid"/>
            </a:ln>
            <a:effectLst>
              <a:outerShdw blurRad="190500" dist="50800" dir="2400000" algn="tl" rotWithShape="0">
                <a:prstClr val="black">
                  <a:alpha val="40000"/>
                </a:prst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55" name="Graphic 54">
              <a:extLst>
                <a:ext uri="{FF2B5EF4-FFF2-40B4-BE49-F238E27FC236}">
                  <a16:creationId xmlns:a16="http://schemas.microsoft.com/office/drawing/2014/main" id="{65D24945-B2A3-0048-8624-8F4E466AF91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64557" y="3144816"/>
              <a:ext cx="457200" cy="457200"/>
            </a:xfrm>
            <a:prstGeom prst="rect">
              <a:avLst/>
            </a:prstGeom>
          </p:spPr>
        </p:pic>
      </p:grpSp>
      <p:grpSp>
        <p:nvGrpSpPr>
          <p:cNvPr id="65" name="Group 64">
            <a:extLst>
              <a:ext uri="{FF2B5EF4-FFF2-40B4-BE49-F238E27FC236}">
                <a16:creationId xmlns:a16="http://schemas.microsoft.com/office/drawing/2014/main" id="{BA594F4D-C981-FC46-A7AB-50A9173B4724}"/>
              </a:ext>
            </a:extLst>
          </p:cNvPr>
          <p:cNvGrpSpPr/>
          <p:nvPr/>
        </p:nvGrpSpPr>
        <p:grpSpPr>
          <a:xfrm>
            <a:off x="8979713" y="2647500"/>
            <a:ext cx="1234762" cy="1234758"/>
            <a:chOff x="7799699" y="2758650"/>
            <a:chExt cx="1234762" cy="1234758"/>
          </a:xfrm>
        </p:grpSpPr>
        <p:sp>
          <p:nvSpPr>
            <p:cNvPr id="48" name="Oval 47">
              <a:extLst>
                <a:ext uri="{FF2B5EF4-FFF2-40B4-BE49-F238E27FC236}">
                  <a16:creationId xmlns:a16="http://schemas.microsoft.com/office/drawing/2014/main" id="{3931CDB1-1ACB-4613-8F61-2342285156D0}"/>
                </a:ext>
              </a:extLst>
            </p:cNvPr>
            <p:cNvSpPr/>
            <p:nvPr/>
          </p:nvSpPr>
          <p:spPr bwMode="auto">
            <a:xfrm>
              <a:off x="7799699" y="2758650"/>
              <a:ext cx="1234762" cy="1234758"/>
            </a:xfrm>
            <a:prstGeom prst="ellipse">
              <a:avLst/>
            </a:prstGeom>
            <a:solidFill>
              <a:schemeClr val="bg1"/>
            </a:solidFill>
            <a:ln w="10795" cap="flat" cmpd="sng" algn="ctr">
              <a:noFill/>
              <a:prstDash val="solid"/>
            </a:ln>
            <a:effectLst>
              <a:outerShdw blurRad="190500" dist="50800" dir="2400000" algn="tl" rotWithShape="0">
                <a:prstClr val="black">
                  <a:alpha val="40000"/>
                </a:prst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56" name="Graphic 55">
              <a:extLst>
                <a:ext uri="{FF2B5EF4-FFF2-40B4-BE49-F238E27FC236}">
                  <a16:creationId xmlns:a16="http://schemas.microsoft.com/office/drawing/2014/main" id="{6B4C41EA-FB01-204F-928B-9471CB61F88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188480" y="3162649"/>
              <a:ext cx="457200" cy="457200"/>
            </a:xfrm>
            <a:prstGeom prst="rect">
              <a:avLst/>
            </a:prstGeom>
          </p:spPr>
        </p:pic>
      </p:grpSp>
    </p:spTree>
    <p:extLst>
      <p:ext uri="{BB962C8B-B14F-4D97-AF65-F5344CB8AC3E}">
        <p14:creationId xmlns:p14="http://schemas.microsoft.com/office/powerpoint/2010/main" val="202969903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53D2696-8F93-4EE4-95DB-8F59DC3E15D7}"/>
              </a:ext>
            </a:extLst>
          </p:cNvPr>
          <p:cNvSpPr>
            <a:spLocks noGrp="1"/>
          </p:cNvSpPr>
          <p:nvPr>
            <p:ph type="body" sz="quarter" idx="12"/>
          </p:nvPr>
        </p:nvSpPr>
        <p:spPr/>
        <p:txBody>
          <a:bodyPr/>
          <a:lstStyle/>
          <a:p>
            <a:r>
              <a:rPr lang="en-US" dirty="0"/>
              <a:t>Industry leading combination for Enterprise Business Intelligence in the Cloud</a:t>
            </a:r>
          </a:p>
        </p:txBody>
      </p:sp>
      <p:sp>
        <p:nvSpPr>
          <p:cNvPr id="53" name="Title 14">
            <a:extLst>
              <a:ext uri="{FF2B5EF4-FFF2-40B4-BE49-F238E27FC236}">
                <a16:creationId xmlns:a16="http://schemas.microsoft.com/office/drawing/2014/main" id="{AB7DECD4-525D-BD4C-8109-AC4086AF40D0}"/>
              </a:ext>
            </a:extLst>
          </p:cNvPr>
          <p:cNvSpPr>
            <a:spLocks noGrp="1"/>
          </p:cNvSpPr>
          <p:nvPr>
            <p:ph type="title"/>
          </p:nvPr>
        </p:nvSpPr>
        <p:spPr/>
        <p:txBody>
          <a:bodyPr/>
          <a:lstStyle/>
          <a:p>
            <a:r>
              <a:rPr lang="en-US" dirty="0"/>
              <a:t>Power BI + Azure Synapse Analytics</a:t>
            </a:r>
          </a:p>
        </p:txBody>
      </p:sp>
      <p:pic>
        <p:nvPicPr>
          <p:cNvPr id="3" name="Graphic 2" descr="Add">
            <a:extLst>
              <a:ext uri="{FF2B5EF4-FFF2-40B4-BE49-F238E27FC236}">
                <a16:creationId xmlns:a16="http://schemas.microsoft.com/office/drawing/2014/main" id="{2D6D6D33-1B86-488E-BE0F-74CC651B4E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72835" y="3445572"/>
            <a:ext cx="1198722" cy="1198722"/>
          </a:xfrm>
          <a:prstGeom prst="rect">
            <a:avLst/>
          </a:prstGeom>
        </p:spPr>
      </p:pic>
      <p:grpSp>
        <p:nvGrpSpPr>
          <p:cNvPr id="6" name="Group 5">
            <a:extLst>
              <a:ext uri="{FF2B5EF4-FFF2-40B4-BE49-F238E27FC236}">
                <a16:creationId xmlns:a16="http://schemas.microsoft.com/office/drawing/2014/main" id="{467AD292-9BE8-4BDC-BDD4-7B8D154EBAAF}"/>
              </a:ext>
            </a:extLst>
          </p:cNvPr>
          <p:cNvGrpSpPr/>
          <p:nvPr/>
        </p:nvGrpSpPr>
        <p:grpSpPr>
          <a:xfrm>
            <a:off x="1193754" y="2390710"/>
            <a:ext cx="2863482" cy="914400"/>
            <a:chOff x="1193754" y="2077447"/>
            <a:chExt cx="2863482" cy="914400"/>
          </a:xfrm>
        </p:grpSpPr>
        <p:grpSp>
          <p:nvGrpSpPr>
            <p:cNvPr id="18" name="Group 17">
              <a:extLst>
                <a:ext uri="{FF2B5EF4-FFF2-40B4-BE49-F238E27FC236}">
                  <a16:creationId xmlns:a16="http://schemas.microsoft.com/office/drawing/2014/main" id="{E5F0B93C-4D6C-4B48-95DB-E08AB06819B1}"/>
                </a:ext>
              </a:extLst>
            </p:cNvPr>
            <p:cNvGrpSpPr>
              <a:grpSpLocks noChangeAspect="1"/>
            </p:cNvGrpSpPr>
            <p:nvPr/>
          </p:nvGrpSpPr>
          <p:grpSpPr>
            <a:xfrm>
              <a:off x="3142833" y="2077447"/>
              <a:ext cx="914403" cy="914400"/>
              <a:chOff x="841687" y="2758648"/>
              <a:chExt cx="1234761" cy="1234757"/>
            </a:xfrm>
          </p:grpSpPr>
          <p:sp>
            <p:nvSpPr>
              <p:cNvPr id="19" name="Oval 18">
                <a:extLst>
                  <a:ext uri="{FF2B5EF4-FFF2-40B4-BE49-F238E27FC236}">
                    <a16:creationId xmlns:a16="http://schemas.microsoft.com/office/drawing/2014/main" id="{4B141268-5C33-4986-A13F-BD961792AA7C}"/>
                  </a:ext>
                </a:extLst>
              </p:cNvPr>
              <p:cNvSpPr/>
              <p:nvPr/>
            </p:nvSpPr>
            <p:spPr bwMode="auto">
              <a:xfrm>
                <a:off x="841687" y="2758648"/>
                <a:ext cx="1234761" cy="1234757"/>
              </a:xfrm>
              <a:prstGeom prst="ellipse">
                <a:avLst/>
              </a:prstGeom>
              <a:solidFill>
                <a:schemeClr val="bg1"/>
              </a:solidFill>
              <a:ln w="10795" cap="flat" cmpd="sng" algn="ctr">
                <a:noFill/>
                <a:prstDash val="solid"/>
              </a:ln>
              <a:effectLst>
                <a:outerShdw blurRad="190500" dist="50800" dir="2400000" algn="tl" rotWithShape="0">
                  <a:prstClr val="black">
                    <a:alpha val="40000"/>
                  </a:prst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20" name="Graphic 19">
                <a:extLst>
                  <a:ext uri="{FF2B5EF4-FFF2-40B4-BE49-F238E27FC236}">
                    <a16:creationId xmlns:a16="http://schemas.microsoft.com/office/drawing/2014/main" id="{F11618A9-6AC3-4F96-838A-81092361E7E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27384" y="3144816"/>
                <a:ext cx="457199" cy="457199"/>
              </a:xfrm>
              <a:prstGeom prst="rect">
                <a:avLst/>
              </a:prstGeom>
            </p:spPr>
          </p:pic>
        </p:grpSp>
        <p:sp>
          <p:nvSpPr>
            <p:cNvPr id="29" name="Rectangle 28">
              <a:extLst>
                <a:ext uri="{FF2B5EF4-FFF2-40B4-BE49-F238E27FC236}">
                  <a16:creationId xmlns:a16="http://schemas.microsoft.com/office/drawing/2014/main" id="{C459310A-3ED4-42CC-A079-E3A68E6754DA}"/>
                </a:ext>
              </a:extLst>
            </p:cNvPr>
            <p:cNvSpPr/>
            <p:nvPr/>
          </p:nvSpPr>
          <p:spPr>
            <a:xfrm>
              <a:off x="1193754" y="2380759"/>
              <a:ext cx="1702544" cy="3077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Performance</a:t>
              </a:r>
            </a:p>
          </p:txBody>
        </p:sp>
      </p:grpSp>
      <p:grpSp>
        <p:nvGrpSpPr>
          <p:cNvPr id="7" name="Group 6">
            <a:extLst>
              <a:ext uri="{FF2B5EF4-FFF2-40B4-BE49-F238E27FC236}">
                <a16:creationId xmlns:a16="http://schemas.microsoft.com/office/drawing/2014/main" id="{F34BE8F4-1C01-4578-912A-16AAE319AFF1}"/>
              </a:ext>
            </a:extLst>
          </p:cNvPr>
          <p:cNvGrpSpPr/>
          <p:nvPr/>
        </p:nvGrpSpPr>
        <p:grpSpPr>
          <a:xfrm>
            <a:off x="1196839" y="3592281"/>
            <a:ext cx="2860397" cy="914400"/>
            <a:chOff x="1196839" y="3279018"/>
            <a:chExt cx="2860397" cy="914400"/>
          </a:xfrm>
        </p:grpSpPr>
        <p:grpSp>
          <p:nvGrpSpPr>
            <p:cNvPr id="21" name="Group 20">
              <a:extLst>
                <a:ext uri="{FF2B5EF4-FFF2-40B4-BE49-F238E27FC236}">
                  <a16:creationId xmlns:a16="http://schemas.microsoft.com/office/drawing/2014/main" id="{EBD723BB-7F36-452C-BE2E-57D43A609771}"/>
                </a:ext>
              </a:extLst>
            </p:cNvPr>
            <p:cNvGrpSpPr>
              <a:grpSpLocks noChangeAspect="1"/>
            </p:cNvGrpSpPr>
            <p:nvPr/>
          </p:nvGrpSpPr>
          <p:grpSpPr>
            <a:xfrm>
              <a:off x="3142833" y="3279018"/>
              <a:ext cx="914403" cy="914400"/>
              <a:chOff x="3161025" y="2758650"/>
              <a:chExt cx="1234762" cy="1234758"/>
            </a:xfrm>
          </p:grpSpPr>
          <p:sp>
            <p:nvSpPr>
              <p:cNvPr id="22" name="Oval 21">
                <a:extLst>
                  <a:ext uri="{FF2B5EF4-FFF2-40B4-BE49-F238E27FC236}">
                    <a16:creationId xmlns:a16="http://schemas.microsoft.com/office/drawing/2014/main" id="{C234F08D-0FC6-4927-920B-5205FE6E57B9}"/>
                  </a:ext>
                </a:extLst>
              </p:cNvPr>
              <p:cNvSpPr/>
              <p:nvPr/>
            </p:nvSpPr>
            <p:spPr bwMode="auto">
              <a:xfrm>
                <a:off x="3161025" y="2758650"/>
                <a:ext cx="1234762" cy="1234758"/>
              </a:xfrm>
              <a:prstGeom prst="ellipse">
                <a:avLst/>
              </a:prstGeom>
              <a:solidFill>
                <a:schemeClr val="bg1"/>
              </a:solidFill>
              <a:ln w="10795" cap="flat" cmpd="sng" algn="ctr">
                <a:noFill/>
                <a:prstDash val="solid"/>
              </a:ln>
              <a:effectLst>
                <a:outerShdw blurRad="190500" dist="50800" dir="2400000" algn="tl" rotWithShape="0">
                  <a:prstClr val="black">
                    <a:alpha val="40000"/>
                  </a:prst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23" name="Graphic 22">
                <a:extLst>
                  <a:ext uri="{FF2B5EF4-FFF2-40B4-BE49-F238E27FC236}">
                    <a16:creationId xmlns:a16="http://schemas.microsoft.com/office/drawing/2014/main" id="{0C280050-5290-453C-AE31-12AC57B8B67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524545" y="3119555"/>
                <a:ext cx="507722" cy="507722"/>
              </a:xfrm>
              <a:prstGeom prst="rect">
                <a:avLst/>
              </a:prstGeom>
            </p:spPr>
          </p:pic>
        </p:grpSp>
        <p:sp>
          <p:nvSpPr>
            <p:cNvPr id="30" name="Rectangle 29">
              <a:extLst>
                <a:ext uri="{FF2B5EF4-FFF2-40B4-BE49-F238E27FC236}">
                  <a16:creationId xmlns:a16="http://schemas.microsoft.com/office/drawing/2014/main" id="{7A063C82-F1B7-45F4-9F1B-F1A485D5C6E1}"/>
                </a:ext>
              </a:extLst>
            </p:cNvPr>
            <p:cNvSpPr/>
            <p:nvPr/>
          </p:nvSpPr>
          <p:spPr>
            <a:xfrm>
              <a:off x="1196839" y="3582330"/>
              <a:ext cx="1702544" cy="3077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Security</a:t>
              </a:r>
            </a:p>
          </p:txBody>
        </p:sp>
      </p:grpSp>
      <p:grpSp>
        <p:nvGrpSpPr>
          <p:cNvPr id="8" name="Group 7">
            <a:extLst>
              <a:ext uri="{FF2B5EF4-FFF2-40B4-BE49-F238E27FC236}">
                <a16:creationId xmlns:a16="http://schemas.microsoft.com/office/drawing/2014/main" id="{5B6E4C59-14E2-4009-8842-4D290040EBF2}"/>
              </a:ext>
            </a:extLst>
          </p:cNvPr>
          <p:cNvGrpSpPr/>
          <p:nvPr/>
        </p:nvGrpSpPr>
        <p:grpSpPr>
          <a:xfrm>
            <a:off x="1196839" y="4793852"/>
            <a:ext cx="2860397" cy="914400"/>
            <a:chOff x="1196839" y="4480589"/>
            <a:chExt cx="2860397" cy="914400"/>
          </a:xfrm>
        </p:grpSpPr>
        <p:grpSp>
          <p:nvGrpSpPr>
            <p:cNvPr id="24" name="Group 23">
              <a:extLst>
                <a:ext uri="{FF2B5EF4-FFF2-40B4-BE49-F238E27FC236}">
                  <a16:creationId xmlns:a16="http://schemas.microsoft.com/office/drawing/2014/main" id="{DFAC5BD8-E9B7-45F3-AFC4-64DF33D29C81}"/>
                </a:ext>
              </a:extLst>
            </p:cNvPr>
            <p:cNvGrpSpPr>
              <a:grpSpLocks noChangeAspect="1"/>
            </p:cNvGrpSpPr>
            <p:nvPr/>
          </p:nvGrpSpPr>
          <p:grpSpPr>
            <a:xfrm>
              <a:off x="3142833" y="4480589"/>
              <a:ext cx="914403" cy="914400"/>
              <a:chOff x="5480362" y="2758650"/>
              <a:chExt cx="1234762" cy="1234758"/>
            </a:xfrm>
          </p:grpSpPr>
          <p:sp>
            <p:nvSpPr>
              <p:cNvPr id="25" name="Oval 24">
                <a:extLst>
                  <a:ext uri="{FF2B5EF4-FFF2-40B4-BE49-F238E27FC236}">
                    <a16:creationId xmlns:a16="http://schemas.microsoft.com/office/drawing/2014/main" id="{D1BEC556-2639-491B-B865-83BBF6DE8411}"/>
                  </a:ext>
                </a:extLst>
              </p:cNvPr>
              <p:cNvSpPr/>
              <p:nvPr/>
            </p:nvSpPr>
            <p:spPr bwMode="auto">
              <a:xfrm>
                <a:off x="5480362" y="2758650"/>
                <a:ext cx="1234762" cy="1234758"/>
              </a:xfrm>
              <a:prstGeom prst="ellipse">
                <a:avLst/>
              </a:prstGeom>
              <a:solidFill>
                <a:schemeClr val="bg1"/>
              </a:solidFill>
              <a:ln w="10795" cap="flat" cmpd="sng" algn="ctr">
                <a:noFill/>
                <a:prstDash val="solid"/>
              </a:ln>
              <a:effectLst>
                <a:outerShdw blurRad="190500" dist="50800" dir="2400000" algn="tl" rotWithShape="0">
                  <a:prstClr val="black">
                    <a:alpha val="40000"/>
                  </a:prst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26" name="Graphic 25">
                <a:extLst>
                  <a:ext uri="{FF2B5EF4-FFF2-40B4-BE49-F238E27FC236}">
                    <a16:creationId xmlns:a16="http://schemas.microsoft.com/office/drawing/2014/main" id="{C1861674-B51B-49A8-956E-E30CC6F7226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864557" y="3144816"/>
                <a:ext cx="457200" cy="457200"/>
              </a:xfrm>
              <a:prstGeom prst="rect">
                <a:avLst/>
              </a:prstGeom>
            </p:spPr>
          </p:pic>
        </p:grpSp>
        <p:sp>
          <p:nvSpPr>
            <p:cNvPr id="31" name="Rectangle 30">
              <a:extLst>
                <a:ext uri="{FF2B5EF4-FFF2-40B4-BE49-F238E27FC236}">
                  <a16:creationId xmlns:a16="http://schemas.microsoft.com/office/drawing/2014/main" id="{77EE018C-B295-4701-B578-465D9C00CE4E}"/>
                </a:ext>
              </a:extLst>
            </p:cNvPr>
            <p:cNvSpPr/>
            <p:nvPr/>
          </p:nvSpPr>
          <p:spPr>
            <a:xfrm>
              <a:off x="1196839" y="4687449"/>
              <a:ext cx="1702544" cy="5232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Workload Management</a:t>
              </a:r>
            </a:p>
          </p:txBody>
        </p:sp>
      </p:grpSp>
      <p:grpSp>
        <p:nvGrpSpPr>
          <p:cNvPr id="9" name="Group 8">
            <a:extLst>
              <a:ext uri="{FF2B5EF4-FFF2-40B4-BE49-F238E27FC236}">
                <a16:creationId xmlns:a16="http://schemas.microsoft.com/office/drawing/2014/main" id="{2A25F4CD-733B-43C7-9287-BA77AADDE597}"/>
              </a:ext>
            </a:extLst>
          </p:cNvPr>
          <p:cNvGrpSpPr/>
          <p:nvPr/>
        </p:nvGrpSpPr>
        <p:grpSpPr>
          <a:xfrm>
            <a:off x="7734776" y="2390710"/>
            <a:ext cx="3096334" cy="914400"/>
            <a:chOff x="7734776" y="2077447"/>
            <a:chExt cx="3096334" cy="914400"/>
          </a:xfrm>
        </p:grpSpPr>
        <p:grpSp>
          <p:nvGrpSpPr>
            <p:cNvPr id="63" name="Group 62">
              <a:extLst>
                <a:ext uri="{FF2B5EF4-FFF2-40B4-BE49-F238E27FC236}">
                  <a16:creationId xmlns:a16="http://schemas.microsoft.com/office/drawing/2014/main" id="{B88C5991-AE9F-C146-BB73-5CB0C73E9087}"/>
                </a:ext>
              </a:extLst>
            </p:cNvPr>
            <p:cNvGrpSpPr>
              <a:grpSpLocks noChangeAspect="1"/>
            </p:cNvGrpSpPr>
            <p:nvPr/>
          </p:nvGrpSpPr>
          <p:grpSpPr>
            <a:xfrm>
              <a:off x="7734776" y="2077447"/>
              <a:ext cx="914403" cy="914400"/>
              <a:chOff x="3161025" y="2758650"/>
              <a:chExt cx="1234762" cy="1234758"/>
            </a:xfrm>
          </p:grpSpPr>
          <p:sp>
            <p:nvSpPr>
              <p:cNvPr id="37" name="Oval 36">
                <a:extLst>
                  <a:ext uri="{FF2B5EF4-FFF2-40B4-BE49-F238E27FC236}">
                    <a16:creationId xmlns:a16="http://schemas.microsoft.com/office/drawing/2014/main" id="{9964B9DC-D52C-41E2-89A7-6BA843B3F38D}"/>
                  </a:ext>
                </a:extLst>
              </p:cNvPr>
              <p:cNvSpPr/>
              <p:nvPr/>
            </p:nvSpPr>
            <p:spPr bwMode="auto">
              <a:xfrm>
                <a:off x="3161025" y="2758650"/>
                <a:ext cx="1234762" cy="1234758"/>
              </a:xfrm>
              <a:prstGeom prst="ellipse">
                <a:avLst/>
              </a:prstGeom>
              <a:solidFill>
                <a:schemeClr val="bg1"/>
              </a:solidFill>
              <a:ln w="10795" cap="flat" cmpd="sng" algn="ctr">
                <a:noFill/>
                <a:prstDash val="solid"/>
              </a:ln>
              <a:effectLst>
                <a:outerShdw blurRad="190500" dist="50800" dir="2400000" algn="tl" rotWithShape="0">
                  <a:prstClr val="black">
                    <a:alpha val="40000"/>
                  </a:prst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54" name="Graphic 53">
                <a:extLst>
                  <a:ext uri="{FF2B5EF4-FFF2-40B4-BE49-F238E27FC236}">
                    <a16:creationId xmlns:a16="http://schemas.microsoft.com/office/drawing/2014/main" id="{BC811F39-E8A0-704D-A372-DAD6C2EC2E4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524545" y="3119555"/>
                <a:ext cx="507722" cy="507722"/>
              </a:xfrm>
              <a:prstGeom prst="rect">
                <a:avLst/>
              </a:prstGeom>
            </p:spPr>
          </p:pic>
        </p:grpSp>
        <p:sp>
          <p:nvSpPr>
            <p:cNvPr id="32" name="Rectangle 31">
              <a:extLst>
                <a:ext uri="{FF2B5EF4-FFF2-40B4-BE49-F238E27FC236}">
                  <a16:creationId xmlns:a16="http://schemas.microsoft.com/office/drawing/2014/main" id="{F7E2AD6B-F4DF-4176-AC51-CE56EF3D6546}"/>
                </a:ext>
              </a:extLst>
            </p:cNvPr>
            <p:cNvSpPr/>
            <p:nvPr/>
          </p:nvSpPr>
          <p:spPr>
            <a:xfrm>
              <a:off x="9128566" y="2380759"/>
              <a:ext cx="1702544" cy="3077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In-Memory</a:t>
              </a:r>
            </a:p>
          </p:txBody>
        </p:sp>
      </p:grpSp>
      <p:grpSp>
        <p:nvGrpSpPr>
          <p:cNvPr id="10" name="Group 9">
            <a:extLst>
              <a:ext uri="{FF2B5EF4-FFF2-40B4-BE49-F238E27FC236}">
                <a16:creationId xmlns:a16="http://schemas.microsoft.com/office/drawing/2014/main" id="{091E040C-88DF-4729-9D2E-4F71A26B2B24}"/>
              </a:ext>
            </a:extLst>
          </p:cNvPr>
          <p:cNvGrpSpPr/>
          <p:nvPr/>
        </p:nvGrpSpPr>
        <p:grpSpPr>
          <a:xfrm>
            <a:off x="7734776" y="3592281"/>
            <a:ext cx="3096334" cy="914400"/>
            <a:chOff x="7734776" y="3279018"/>
            <a:chExt cx="3096334" cy="914400"/>
          </a:xfrm>
        </p:grpSpPr>
        <p:grpSp>
          <p:nvGrpSpPr>
            <p:cNvPr id="64" name="Group 63">
              <a:extLst>
                <a:ext uri="{FF2B5EF4-FFF2-40B4-BE49-F238E27FC236}">
                  <a16:creationId xmlns:a16="http://schemas.microsoft.com/office/drawing/2014/main" id="{A5E0F455-F0E7-B04D-9BF8-C50C07E49893}"/>
                </a:ext>
              </a:extLst>
            </p:cNvPr>
            <p:cNvGrpSpPr>
              <a:grpSpLocks noChangeAspect="1"/>
            </p:cNvGrpSpPr>
            <p:nvPr/>
          </p:nvGrpSpPr>
          <p:grpSpPr>
            <a:xfrm>
              <a:off x="7734776" y="3279018"/>
              <a:ext cx="914403" cy="914400"/>
              <a:chOff x="5480362" y="2758650"/>
              <a:chExt cx="1234762" cy="1234758"/>
            </a:xfrm>
          </p:grpSpPr>
          <p:sp>
            <p:nvSpPr>
              <p:cNvPr id="46" name="Oval 45">
                <a:extLst>
                  <a:ext uri="{FF2B5EF4-FFF2-40B4-BE49-F238E27FC236}">
                    <a16:creationId xmlns:a16="http://schemas.microsoft.com/office/drawing/2014/main" id="{F1B16A80-5DC5-4D33-96A2-F37C27A84A59}"/>
                  </a:ext>
                </a:extLst>
              </p:cNvPr>
              <p:cNvSpPr/>
              <p:nvPr/>
            </p:nvSpPr>
            <p:spPr bwMode="auto">
              <a:xfrm>
                <a:off x="5480362" y="2758650"/>
                <a:ext cx="1234762" cy="1234758"/>
              </a:xfrm>
              <a:prstGeom prst="ellipse">
                <a:avLst/>
              </a:prstGeom>
              <a:solidFill>
                <a:schemeClr val="bg1"/>
              </a:solidFill>
              <a:ln w="10795" cap="flat" cmpd="sng" algn="ctr">
                <a:noFill/>
                <a:prstDash val="solid"/>
              </a:ln>
              <a:effectLst>
                <a:outerShdw blurRad="190500" dist="50800" dir="2400000" algn="tl" rotWithShape="0">
                  <a:prstClr val="black">
                    <a:alpha val="40000"/>
                  </a:prst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55" name="Graphic 54">
                <a:extLst>
                  <a:ext uri="{FF2B5EF4-FFF2-40B4-BE49-F238E27FC236}">
                    <a16:creationId xmlns:a16="http://schemas.microsoft.com/office/drawing/2014/main" id="{65D24945-B2A3-0048-8624-8F4E466AF91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864557" y="3144816"/>
                <a:ext cx="457200" cy="457200"/>
              </a:xfrm>
              <a:prstGeom prst="rect">
                <a:avLst/>
              </a:prstGeom>
            </p:spPr>
          </p:pic>
        </p:grpSp>
        <p:sp>
          <p:nvSpPr>
            <p:cNvPr id="33" name="Rectangle 32">
              <a:extLst>
                <a:ext uri="{FF2B5EF4-FFF2-40B4-BE49-F238E27FC236}">
                  <a16:creationId xmlns:a16="http://schemas.microsoft.com/office/drawing/2014/main" id="{859E8203-2730-4C9C-BFAC-D5CCC892FF9B}"/>
                </a:ext>
              </a:extLst>
            </p:cNvPr>
            <p:cNvSpPr/>
            <p:nvPr/>
          </p:nvSpPr>
          <p:spPr>
            <a:xfrm>
              <a:off x="9128566" y="3582330"/>
              <a:ext cx="1702544" cy="3077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black"/>
                  </a:solidFill>
                  <a:effectLst/>
                  <a:uLnTx/>
                  <a:uFillTx/>
                  <a:latin typeface="Segoe UI Semibold" panose="020B0702040204020203" pitchFamily="34" charset="0"/>
                  <a:ea typeface="+mn-ea"/>
                  <a:cs typeface="Segoe UI Semibold" panose="020B0702040204020203" pitchFamily="34" charset="0"/>
                </a:rPr>
                <a:t>DirectQuery</a:t>
              </a:r>
              <a:endParaRPr kumimoji="0" lang="en-US" sz="1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grpSp>
      <p:grpSp>
        <p:nvGrpSpPr>
          <p:cNvPr id="13" name="Group 12">
            <a:extLst>
              <a:ext uri="{FF2B5EF4-FFF2-40B4-BE49-F238E27FC236}">
                <a16:creationId xmlns:a16="http://schemas.microsoft.com/office/drawing/2014/main" id="{664D27EE-88C5-4D47-AD98-B61AA7E7E985}"/>
              </a:ext>
            </a:extLst>
          </p:cNvPr>
          <p:cNvGrpSpPr/>
          <p:nvPr/>
        </p:nvGrpSpPr>
        <p:grpSpPr>
          <a:xfrm>
            <a:off x="7734776" y="4793852"/>
            <a:ext cx="3096334" cy="914400"/>
            <a:chOff x="7734776" y="4480589"/>
            <a:chExt cx="3096334" cy="914400"/>
          </a:xfrm>
        </p:grpSpPr>
        <p:grpSp>
          <p:nvGrpSpPr>
            <p:cNvPr id="65" name="Group 64">
              <a:extLst>
                <a:ext uri="{FF2B5EF4-FFF2-40B4-BE49-F238E27FC236}">
                  <a16:creationId xmlns:a16="http://schemas.microsoft.com/office/drawing/2014/main" id="{BA594F4D-C981-FC46-A7AB-50A9173B4724}"/>
                </a:ext>
              </a:extLst>
            </p:cNvPr>
            <p:cNvGrpSpPr>
              <a:grpSpLocks noChangeAspect="1"/>
            </p:cNvGrpSpPr>
            <p:nvPr/>
          </p:nvGrpSpPr>
          <p:grpSpPr>
            <a:xfrm>
              <a:off x="7734776" y="4480589"/>
              <a:ext cx="914403" cy="914400"/>
              <a:chOff x="7799699" y="2758650"/>
              <a:chExt cx="1234762" cy="1234758"/>
            </a:xfrm>
          </p:grpSpPr>
          <p:sp>
            <p:nvSpPr>
              <p:cNvPr id="48" name="Oval 47">
                <a:extLst>
                  <a:ext uri="{FF2B5EF4-FFF2-40B4-BE49-F238E27FC236}">
                    <a16:creationId xmlns:a16="http://schemas.microsoft.com/office/drawing/2014/main" id="{3931CDB1-1ACB-4613-8F61-2342285156D0}"/>
                  </a:ext>
                </a:extLst>
              </p:cNvPr>
              <p:cNvSpPr/>
              <p:nvPr/>
            </p:nvSpPr>
            <p:spPr bwMode="auto">
              <a:xfrm>
                <a:off x="7799699" y="2758650"/>
                <a:ext cx="1234762" cy="1234758"/>
              </a:xfrm>
              <a:prstGeom prst="ellipse">
                <a:avLst/>
              </a:prstGeom>
              <a:solidFill>
                <a:schemeClr val="bg1"/>
              </a:solidFill>
              <a:ln w="10795" cap="flat" cmpd="sng" algn="ctr">
                <a:noFill/>
                <a:prstDash val="solid"/>
              </a:ln>
              <a:effectLst>
                <a:outerShdw blurRad="190500" dist="50800" dir="2400000" algn="tl" rotWithShape="0">
                  <a:prstClr val="black">
                    <a:alpha val="40000"/>
                  </a:prst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56" name="Graphic 55">
                <a:extLst>
                  <a:ext uri="{FF2B5EF4-FFF2-40B4-BE49-F238E27FC236}">
                    <a16:creationId xmlns:a16="http://schemas.microsoft.com/office/drawing/2014/main" id="{6B4C41EA-FB01-204F-928B-9471CB61F88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188480" y="3162649"/>
                <a:ext cx="457200" cy="457200"/>
              </a:xfrm>
              <a:prstGeom prst="rect">
                <a:avLst/>
              </a:prstGeom>
            </p:spPr>
          </p:pic>
        </p:grpSp>
        <p:sp>
          <p:nvSpPr>
            <p:cNvPr id="34" name="Rectangle 33">
              <a:extLst>
                <a:ext uri="{FF2B5EF4-FFF2-40B4-BE49-F238E27FC236}">
                  <a16:creationId xmlns:a16="http://schemas.microsoft.com/office/drawing/2014/main" id="{8851F4DD-02CC-4A46-B88D-1BD42F1B239F}"/>
                </a:ext>
              </a:extLst>
            </p:cNvPr>
            <p:cNvSpPr/>
            <p:nvPr/>
          </p:nvSpPr>
          <p:spPr>
            <a:xfrm>
              <a:off x="9128566" y="4783901"/>
              <a:ext cx="1702544" cy="3077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Composite Models</a:t>
              </a:r>
            </a:p>
          </p:txBody>
        </p:sp>
      </p:grpSp>
      <p:sp>
        <p:nvSpPr>
          <p:cNvPr id="5" name="Rectangle 4">
            <a:extLst>
              <a:ext uri="{FF2B5EF4-FFF2-40B4-BE49-F238E27FC236}">
                <a16:creationId xmlns:a16="http://schemas.microsoft.com/office/drawing/2014/main" id="{9AB23E5E-741E-4D7F-A58E-7913C46D2A8B}"/>
              </a:ext>
            </a:extLst>
          </p:cNvPr>
          <p:cNvSpPr/>
          <p:nvPr/>
        </p:nvSpPr>
        <p:spPr>
          <a:xfrm>
            <a:off x="1741596" y="1660021"/>
            <a:ext cx="1855042"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algn="ctr"/>
            <a:r>
              <a:rPr lang="en-US" dirty="0">
                <a:solidFill>
                  <a:schemeClr val="tx2"/>
                </a:solidFill>
                <a:latin typeface="+mj-lt"/>
                <a:cs typeface="Segoe UI Semibold" panose="020B0702040204020203" pitchFamily="34" charset="0"/>
              </a:rPr>
              <a:t>Azure Synapse </a:t>
            </a:r>
          </a:p>
        </p:txBody>
      </p:sp>
      <p:sp>
        <p:nvSpPr>
          <p:cNvPr id="40" name="Rectangle 39">
            <a:extLst>
              <a:ext uri="{FF2B5EF4-FFF2-40B4-BE49-F238E27FC236}">
                <a16:creationId xmlns:a16="http://schemas.microsoft.com/office/drawing/2014/main" id="{D5270335-65FB-4545-B816-B4AF9A9CF7F1}"/>
              </a:ext>
            </a:extLst>
          </p:cNvPr>
          <p:cNvSpPr/>
          <p:nvPr/>
        </p:nvSpPr>
        <p:spPr>
          <a:xfrm>
            <a:off x="8516159" y="1660021"/>
            <a:ext cx="1224814"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algn="ctr"/>
            <a:r>
              <a:rPr lang="en-US">
                <a:solidFill>
                  <a:schemeClr val="tx2"/>
                </a:solidFill>
                <a:latin typeface="+mj-lt"/>
                <a:cs typeface="Segoe UI Semibold" panose="020B0702040204020203" pitchFamily="34" charset="0"/>
              </a:rPr>
              <a:t>Power BI</a:t>
            </a:r>
          </a:p>
        </p:txBody>
      </p:sp>
    </p:spTree>
    <p:extLst>
      <p:ext uri="{BB962C8B-B14F-4D97-AF65-F5344CB8AC3E}">
        <p14:creationId xmlns:p14="http://schemas.microsoft.com/office/powerpoint/2010/main" val="6074392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par>
                          <p:cTn id="28" fill="hold">
                            <p:stCondLst>
                              <p:cond delay="3000"/>
                            </p:stCondLst>
                            <p:childTnLst>
                              <p:par>
                                <p:cTn id="29" presetID="1"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par>
                          <p:cTn id="31" fill="hold">
                            <p:stCondLst>
                              <p:cond delay="3000"/>
                            </p:stCondLst>
                            <p:childTnLst>
                              <p:par>
                                <p:cTn id="32" presetID="1" presetClass="entr" presetSubtype="0" fill="hold" grpId="0" nodeType="afterEffect">
                                  <p:stCondLst>
                                    <p:cond delay="0"/>
                                  </p:stCondLst>
                                  <p:childTnLst>
                                    <p:set>
                                      <p:cBhvr>
                                        <p:cTn id="33"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E821C22-C233-CE4F-9090-6CA5B6591718}"/>
              </a:ext>
            </a:extLst>
          </p:cNvPr>
          <p:cNvSpPr>
            <a:spLocks noGrp="1"/>
          </p:cNvSpPr>
          <p:nvPr>
            <p:ph type="body" sz="quarter" idx="10"/>
          </p:nvPr>
        </p:nvSpPr>
        <p:spPr>
          <a:xfrm>
            <a:off x="437318" y="2141394"/>
            <a:ext cx="5555965" cy="4249881"/>
          </a:xfrm>
        </p:spPr>
        <p:txBody>
          <a:bodyPr/>
          <a:lstStyle/>
          <a:p>
            <a:pPr lvl="0"/>
            <a:r>
              <a:rPr lang="en-US" sz="1600" dirty="0"/>
              <a:t>Azure Synapse’s industry leading price-performance comes from leveraging the Azure ecosystem and core SQL Server engine improvements to produce massive gains in performance.</a:t>
            </a:r>
          </a:p>
          <a:p>
            <a:pPr lvl="0"/>
            <a:r>
              <a:rPr lang="en-US" sz="1600" dirty="0"/>
              <a:t>These benefits require no customer configuration and are provided out-of-the-box for every data warehouse</a:t>
            </a:r>
          </a:p>
          <a:p>
            <a:pPr lvl="1"/>
            <a:r>
              <a:rPr lang="en-US" sz="1400" b="1" dirty="0"/>
              <a:t>Gen2 adaptive caching </a:t>
            </a:r>
            <a:r>
              <a:rPr lang="en-US" sz="1400" dirty="0"/>
              <a:t>– using non-volatile memory solid-state drives (</a:t>
            </a:r>
            <a:r>
              <a:rPr lang="en-US" sz="1400" dirty="0" err="1"/>
              <a:t>NVMe</a:t>
            </a:r>
            <a:r>
              <a:rPr lang="en-US" sz="1400" dirty="0"/>
              <a:t>) to increase the I/O bandwidth available to queries</a:t>
            </a:r>
          </a:p>
          <a:p>
            <a:pPr lvl="1"/>
            <a:r>
              <a:rPr lang="en-US" sz="1400" b="1" dirty="0"/>
              <a:t>Azure FPGA-accelerated networking enhancements </a:t>
            </a:r>
            <a:r>
              <a:rPr lang="en-US" sz="1400" dirty="0"/>
              <a:t>– to move data at rates of up to 1GB/sec per node </a:t>
            </a:r>
          </a:p>
          <a:p>
            <a:pPr lvl="1"/>
            <a:r>
              <a:rPr lang="en-US" sz="1400" b="1" dirty="0"/>
              <a:t>Instant data movement </a:t>
            </a:r>
            <a:r>
              <a:rPr lang="en-US" sz="1400" dirty="0"/>
              <a:t>– leverages multi-core parallelism in underlying SQL Servers to move data efficiently between compute nodes</a:t>
            </a:r>
          </a:p>
          <a:p>
            <a:pPr lvl="1"/>
            <a:r>
              <a:rPr lang="en-US" sz="1400" b="1" dirty="0"/>
              <a:t>Query Optimization </a:t>
            </a:r>
            <a:r>
              <a:rPr lang="en-US" sz="1400" dirty="0"/>
              <a:t>– ongoing investments in distributed query optimization</a:t>
            </a:r>
          </a:p>
        </p:txBody>
      </p:sp>
      <p:sp>
        <p:nvSpPr>
          <p:cNvPr id="2" name="Title 1">
            <a:extLst>
              <a:ext uri="{FF2B5EF4-FFF2-40B4-BE49-F238E27FC236}">
                <a16:creationId xmlns:a16="http://schemas.microsoft.com/office/drawing/2014/main" id="{40BEF657-974E-43AD-9DA6-A83C3175BC04}"/>
              </a:ext>
            </a:extLst>
          </p:cNvPr>
          <p:cNvSpPr>
            <a:spLocks noGrp="1"/>
          </p:cNvSpPr>
          <p:nvPr>
            <p:ph type="title"/>
          </p:nvPr>
        </p:nvSpPr>
        <p:spPr/>
        <p:txBody>
          <a:bodyPr/>
          <a:lstStyle/>
          <a:p>
            <a:r>
              <a:rPr lang="en-US" dirty="0"/>
              <a:t>Azure Synapse performance advantage</a:t>
            </a:r>
          </a:p>
        </p:txBody>
      </p:sp>
      <p:sp>
        <p:nvSpPr>
          <p:cNvPr id="9" name="Text Placeholder 8">
            <a:extLst>
              <a:ext uri="{FF2B5EF4-FFF2-40B4-BE49-F238E27FC236}">
                <a16:creationId xmlns:a16="http://schemas.microsoft.com/office/drawing/2014/main" id="{A2E21E0E-2167-422F-B876-639E62EF0D8C}"/>
              </a:ext>
            </a:extLst>
          </p:cNvPr>
          <p:cNvSpPr>
            <a:spLocks noGrp="1"/>
          </p:cNvSpPr>
          <p:nvPr>
            <p:ph type="body" sz="quarter" idx="12"/>
          </p:nvPr>
        </p:nvSpPr>
        <p:spPr/>
        <p:txBody>
          <a:bodyPr/>
          <a:lstStyle/>
          <a:p>
            <a:r>
              <a:rPr lang="en-US" dirty="0"/>
              <a:t>Overview</a:t>
            </a:r>
          </a:p>
        </p:txBody>
      </p:sp>
      <p:sp>
        <p:nvSpPr>
          <p:cNvPr id="33" name="TextBox 32">
            <a:extLst>
              <a:ext uri="{FF2B5EF4-FFF2-40B4-BE49-F238E27FC236}">
                <a16:creationId xmlns:a16="http://schemas.microsoft.com/office/drawing/2014/main" id="{430D80C0-5851-43B7-9C52-1AF34E8CA66C}"/>
              </a:ext>
            </a:extLst>
          </p:cNvPr>
          <p:cNvSpPr txBox="1"/>
          <p:nvPr/>
        </p:nvSpPr>
        <p:spPr>
          <a:xfrm>
            <a:off x="7399314" y="1261730"/>
            <a:ext cx="2960445" cy="193899"/>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dirty="0">
                <a:latin typeface="+mj-lt"/>
              </a:rPr>
              <a:t>TPC-H 30TB Cloud DW Benchmark</a:t>
            </a:r>
          </a:p>
        </p:txBody>
      </p:sp>
      <p:sp>
        <p:nvSpPr>
          <p:cNvPr id="34" name="TextBox 33">
            <a:extLst>
              <a:ext uri="{FF2B5EF4-FFF2-40B4-BE49-F238E27FC236}">
                <a16:creationId xmlns:a16="http://schemas.microsoft.com/office/drawing/2014/main" id="{234E112B-4771-40D6-9FF0-1015563CDC71}"/>
              </a:ext>
            </a:extLst>
          </p:cNvPr>
          <p:cNvSpPr txBox="1"/>
          <p:nvPr/>
        </p:nvSpPr>
        <p:spPr>
          <a:xfrm>
            <a:off x="7399314" y="4246899"/>
            <a:ext cx="2960445" cy="193899"/>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dirty="0">
                <a:latin typeface="+mj-lt"/>
              </a:rPr>
              <a:t>TPC-DS 30TB Cloud DW Benchmark</a:t>
            </a:r>
          </a:p>
        </p:txBody>
      </p:sp>
      <p:sp>
        <p:nvSpPr>
          <p:cNvPr id="35" name="TextBox 34">
            <a:extLst>
              <a:ext uri="{FF2B5EF4-FFF2-40B4-BE49-F238E27FC236}">
                <a16:creationId xmlns:a16="http://schemas.microsoft.com/office/drawing/2014/main" id="{E41DB6D3-E5A9-4A67-B727-7F1A63A36C2A}"/>
              </a:ext>
            </a:extLst>
          </p:cNvPr>
          <p:cNvSpPr txBox="1"/>
          <p:nvPr/>
        </p:nvSpPr>
        <p:spPr>
          <a:xfrm>
            <a:off x="6970732" y="3760185"/>
            <a:ext cx="793487" cy="124650"/>
          </a:xfrm>
          <a:prstGeom prst="rect">
            <a:avLst/>
          </a:prstGeom>
          <a:noFill/>
        </p:spPr>
        <p:txBody>
          <a:bodyPr wrap="none" lIns="0" tIns="0" rIns="0" bIns="0"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900" b="1" i="0" u="none" strike="noStrike" kern="0" cap="none" spc="0" normalizeH="0" baseline="0" noProof="0" dirty="0">
                <a:ln>
                  <a:noFill/>
                </a:ln>
                <a:solidFill>
                  <a:schemeClr val="tx2"/>
                </a:solidFill>
                <a:effectLst/>
                <a:uLnTx/>
                <a:uFillTx/>
              </a:rPr>
              <a:t>Azure Synapse</a:t>
            </a:r>
          </a:p>
        </p:txBody>
      </p:sp>
      <p:sp>
        <p:nvSpPr>
          <p:cNvPr id="36" name="TextBox 35">
            <a:extLst>
              <a:ext uri="{FF2B5EF4-FFF2-40B4-BE49-F238E27FC236}">
                <a16:creationId xmlns:a16="http://schemas.microsoft.com/office/drawing/2014/main" id="{087F4F9B-FC0C-41FC-A960-CC3809C1788C}"/>
              </a:ext>
            </a:extLst>
          </p:cNvPr>
          <p:cNvSpPr txBox="1"/>
          <p:nvPr/>
        </p:nvSpPr>
        <p:spPr>
          <a:xfrm>
            <a:off x="9332584" y="3760185"/>
            <a:ext cx="389530" cy="124650"/>
          </a:xfrm>
          <a:prstGeom prst="rect">
            <a:avLst/>
          </a:prstGeom>
          <a:noFill/>
        </p:spPr>
        <p:txBody>
          <a:bodyPr wrap="none" lIns="0" tIns="0" rIns="0" bIns="0" rtlCol="0">
            <a:spAutoFit/>
          </a:bodyPr>
          <a:lstStyle>
            <a:defPPr>
              <a:defRPr lang="en-US"/>
            </a:defPPr>
            <a:lvl1pPr marR="0" lvl="0" indent="0" algn="ctr" defTabSz="914400" fontAlgn="auto">
              <a:lnSpc>
                <a:spcPct val="90000"/>
              </a:lnSpc>
              <a:spcBef>
                <a:spcPts val="0"/>
              </a:spcBef>
              <a:spcAft>
                <a:spcPts val="0"/>
              </a:spcAft>
              <a:buClrTx/>
              <a:buSzTx/>
              <a:buFontTx/>
              <a:buNone/>
              <a:tabLst/>
              <a:defRPr kumimoji="0" sz="800" b="1" i="0" u="none" strike="noStrike" cap="none" spc="0" normalizeH="0" baseline="0">
                <a:ln>
                  <a:noFill/>
                </a:ln>
                <a:gradFill>
                  <a:gsLst>
                    <a:gs pos="2917">
                      <a:srgbClr val="000000"/>
                    </a:gs>
                    <a:gs pos="30000">
                      <a:srgbClr val="000000"/>
                    </a:gs>
                  </a:gsLst>
                  <a:lin ang="5400000" scaled="0"/>
                </a:gradFill>
                <a:effectLst/>
                <a:uLnTx/>
                <a:uFillTx/>
                <a:latin typeface="Segoe UI"/>
              </a:defRPr>
            </a:lvl1p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900" b="1" i="0" u="none" strike="noStrike" kern="0" cap="none" spc="0" normalizeH="0" baseline="0" noProof="0" dirty="0">
                <a:ln>
                  <a:noFill/>
                </a:ln>
                <a:gradFill>
                  <a:gsLst>
                    <a:gs pos="2917">
                      <a:srgbClr val="000000"/>
                    </a:gs>
                    <a:gs pos="30000">
                      <a:srgbClr val="000000"/>
                    </a:gs>
                  </a:gsLst>
                  <a:lin ang="5400000" scaled="0"/>
                </a:gradFill>
                <a:effectLst/>
                <a:uLnTx/>
                <a:uFillTx/>
                <a:latin typeface="Segoe UI"/>
              </a:rPr>
              <a:t>Google</a:t>
            </a:r>
          </a:p>
        </p:txBody>
      </p:sp>
      <p:sp>
        <p:nvSpPr>
          <p:cNvPr id="37" name="TextBox 36">
            <a:extLst>
              <a:ext uri="{FF2B5EF4-FFF2-40B4-BE49-F238E27FC236}">
                <a16:creationId xmlns:a16="http://schemas.microsoft.com/office/drawing/2014/main" id="{EE69828F-0002-44EA-9006-A3B0CAAB73EA}"/>
              </a:ext>
            </a:extLst>
          </p:cNvPr>
          <p:cNvSpPr txBox="1"/>
          <p:nvPr/>
        </p:nvSpPr>
        <p:spPr>
          <a:xfrm>
            <a:off x="8399109" y="3760185"/>
            <a:ext cx="562655" cy="124650"/>
          </a:xfrm>
          <a:prstGeom prst="rect">
            <a:avLst/>
          </a:prstGeom>
          <a:noFill/>
        </p:spPr>
        <p:txBody>
          <a:bodyPr wrap="none" lIns="0" tIns="0" rIns="0" bIns="0" rtlCol="0">
            <a:spAutoFit/>
          </a:bodyPr>
          <a:lstStyle>
            <a:defPPr>
              <a:defRPr lang="en-US"/>
            </a:defPPr>
            <a:lvl1pPr marR="0" lvl="0" indent="0" algn="ctr" defTabSz="914400" fontAlgn="auto">
              <a:lnSpc>
                <a:spcPct val="90000"/>
              </a:lnSpc>
              <a:spcBef>
                <a:spcPts val="0"/>
              </a:spcBef>
              <a:spcAft>
                <a:spcPts val="0"/>
              </a:spcAft>
              <a:buClrTx/>
              <a:buSzTx/>
              <a:buFontTx/>
              <a:buNone/>
              <a:tabLst/>
              <a:defRPr kumimoji="0" sz="900" b="1" i="0" u="none" strike="noStrike" cap="none" spc="0" normalizeH="0" baseline="0">
                <a:ln>
                  <a:noFill/>
                </a:ln>
                <a:gradFill>
                  <a:gsLst>
                    <a:gs pos="2917">
                      <a:srgbClr val="000000"/>
                    </a:gs>
                    <a:gs pos="30000">
                      <a:srgbClr val="000000"/>
                    </a:gs>
                  </a:gsLst>
                  <a:lin ang="5400000" scaled="0"/>
                </a:gradFill>
                <a:effectLst/>
                <a:uLnTx/>
                <a:uFillTx/>
                <a:latin typeface="Segoe UI"/>
              </a:defRPr>
            </a:lvl1p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900" b="1" i="0" u="none" strike="noStrike" kern="0" cap="none" spc="0" normalizeH="0" baseline="0" noProof="0" dirty="0">
                <a:ln>
                  <a:noFill/>
                </a:ln>
                <a:solidFill>
                  <a:schemeClr val="accent3"/>
                </a:solidFill>
                <a:effectLst/>
                <a:uLnTx/>
                <a:uFillTx/>
                <a:latin typeface="Segoe UI"/>
              </a:rPr>
              <a:t>Snowflake</a:t>
            </a:r>
          </a:p>
        </p:txBody>
      </p:sp>
      <p:sp>
        <p:nvSpPr>
          <p:cNvPr id="38" name="TextBox 37">
            <a:extLst>
              <a:ext uri="{FF2B5EF4-FFF2-40B4-BE49-F238E27FC236}">
                <a16:creationId xmlns:a16="http://schemas.microsoft.com/office/drawing/2014/main" id="{B21B5FDD-4E99-4DE2-A02D-30FC6C07AA6E}"/>
              </a:ext>
            </a:extLst>
          </p:cNvPr>
          <p:cNvSpPr txBox="1"/>
          <p:nvPr/>
        </p:nvSpPr>
        <p:spPr>
          <a:xfrm>
            <a:off x="10214029" y="3760185"/>
            <a:ext cx="452048" cy="124650"/>
          </a:xfrm>
          <a:prstGeom prst="rect">
            <a:avLst/>
          </a:prstGeom>
          <a:noFill/>
        </p:spPr>
        <p:txBody>
          <a:bodyPr wrap="none" lIns="0" tIns="0" rIns="0" bIns="0" rtlCol="0">
            <a:spAutoFit/>
          </a:bodyPr>
          <a:lstStyle>
            <a:defPPr>
              <a:defRPr lang="en-US"/>
            </a:defPPr>
            <a:lvl1pPr marR="0" lvl="0" indent="0" algn="ctr" defTabSz="914400" fontAlgn="auto">
              <a:lnSpc>
                <a:spcPct val="90000"/>
              </a:lnSpc>
              <a:spcBef>
                <a:spcPts val="0"/>
              </a:spcBef>
              <a:spcAft>
                <a:spcPts val="0"/>
              </a:spcAft>
              <a:buClrTx/>
              <a:buSzTx/>
              <a:buFontTx/>
              <a:buNone/>
              <a:tabLst/>
              <a:defRPr kumimoji="0" sz="800" b="1" i="0" u="none" strike="noStrike" cap="none" spc="0" normalizeH="0" baseline="0">
                <a:ln>
                  <a:noFill/>
                </a:ln>
                <a:gradFill>
                  <a:gsLst>
                    <a:gs pos="2917">
                      <a:srgbClr val="000000"/>
                    </a:gs>
                    <a:gs pos="30000">
                      <a:srgbClr val="000000"/>
                    </a:gs>
                  </a:gsLst>
                  <a:lin ang="5400000" scaled="0"/>
                </a:gradFill>
                <a:effectLst/>
                <a:uLnTx/>
                <a:uFillTx/>
                <a:latin typeface="Segoe UI"/>
              </a:defRPr>
            </a:lvl1p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900" b="1" i="0" u="none" strike="noStrike" kern="0" cap="none" spc="0" normalizeH="0" baseline="0" noProof="0" dirty="0">
                <a:ln>
                  <a:noFill/>
                </a:ln>
                <a:solidFill>
                  <a:schemeClr val="tx2"/>
                </a:solidFill>
                <a:effectLst/>
                <a:uLnTx/>
                <a:uFillTx/>
                <a:latin typeface="Segoe UI"/>
              </a:rPr>
              <a:t>Redshift</a:t>
            </a:r>
          </a:p>
        </p:txBody>
      </p:sp>
      <p:sp>
        <p:nvSpPr>
          <p:cNvPr id="39" name="Rectangle 38">
            <a:extLst>
              <a:ext uri="{FF2B5EF4-FFF2-40B4-BE49-F238E27FC236}">
                <a16:creationId xmlns:a16="http://schemas.microsoft.com/office/drawing/2014/main" id="{76591956-C378-48BA-8C2A-2D610060D8CA}"/>
              </a:ext>
            </a:extLst>
          </p:cNvPr>
          <p:cNvSpPr/>
          <p:nvPr/>
        </p:nvSpPr>
        <p:spPr bwMode="auto">
          <a:xfrm>
            <a:off x="6778769" y="2813137"/>
            <a:ext cx="283240" cy="236074"/>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40" name="Rectangle 39">
            <a:extLst>
              <a:ext uri="{FF2B5EF4-FFF2-40B4-BE49-F238E27FC236}">
                <a16:creationId xmlns:a16="http://schemas.microsoft.com/office/drawing/2014/main" id="{7009FCFA-0FE7-4CED-806D-5E06BC8FEEAF}"/>
              </a:ext>
            </a:extLst>
          </p:cNvPr>
          <p:cNvSpPr/>
          <p:nvPr/>
        </p:nvSpPr>
        <p:spPr bwMode="auto">
          <a:xfrm>
            <a:off x="7214135" y="2854450"/>
            <a:ext cx="283240" cy="194761"/>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41" name="Rectangle 40">
            <a:extLst>
              <a:ext uri="{FF2B5EF4-FFF2-40B4-BE49-F238E27FC236}">
                <a16:creationId xmlns:a16="http://schemas.microsoft.com/office/drawing/2014/main" id="{7CFAB85C-3F50-4880-A6B1-949BD7707B3D}"/>
              </a:ext>
            </a:extLst>
          </p:cNvPr>
          <p:cNvSpPr/>
          <p:nvPr/>
        </p:nvSpPr>
        <p:spPr bwMode="auto">
          <a:xfrm>
            <a:off x="7649501" y="2771824"/>
            <a:ext cx="283240" cy="27738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42" name="Rectangle 41">
            <a:extLst>
              <a:ext uri="{FF2B5EF4-FFF2-40B4-BE49-F238E27FC236}">
                <a16:creationId xmlns:a16="http://schemas.microsoft.com/office/drawing/2014/main" id="{94545667-B7A5-4D36-9628-633C1311C7F0}"/>
              </a:ext>
            </a:extLst>
          </p:cNvPr>
          <p:cNvSpPr/>
          <p:nvPr/>
        </p:nvSpPr>
        <p:spPr bwMode="auto">
          <a:xfrm>
            <a:off x="8084867" y="2441320"/>
            <a:ext cx="283240" cy="607891"/>
          </a:xfrm>
          <a:prstGeom prst="rect">
            <a:avLst/>
          </a:prstGeom>
          <a:solidFill>
            <a:schemeClr val="bg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43" name="Rectangle 42">
            <a:extLst>
              <a:ext uri="{FF2B5EF4-FFF2-40B4-BE49-F238E27FC236}">
                <a16:creationId xmlns:a16="http://schemas.microsoft.com/office/drawing/2014/main" id="{4848EFEB-1CD0-4A94-81FE-0C795197E6E2}"/>
              </a:ext>
            </a:extLst>
          </p:cNvPr>
          <p:cNvSpPr/>
          <p:nvPr/>
        </p:nvSpPr>
        <p:spPr bwMode="auto">
          <a:xfrm>
            <a:off x="8520234" y="2400007"/>
            <a:ext cx="283240" cy="649203"/>
          </a:xfrm>
          <a:prstGeom prst="rect">
            <a:avLst/>
          </a:prstGeom>
          <a:solidFill>
            <a:schemeClr val="bg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44" name="Rectangle 43">
            <a:extLst>
              <a:ext uri="{FF2B5EF4-FFF2-40B4-BE49-F238E27FC236}">
                <a16:creationId xmlns:a16="http://schemas.microsoft.com/office/drawing/2014/main" id="{AFD812A7-A883-4E8D-B97F-EF3AD9CCA7AF}"/>
              </a:ext>
            </a:extLst>
          </p:cNvPr>
          <p:cNvSpPr/>
          <p:nvPr/>
        </p:nvSpPr>
        <p:spPr bwMode="auto">
          <a:xfrm>
            <a:off x="8955600" y="2152129"/>
            <a:ext cx="283240" cy="897081"/>
          </a:xfrm>
          <a:prstGeom prst="rect">
            <a:avLst/>
          </a:prstGeom>
          <a:solidFill>
            <a:schemeClr val="bg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45" name="Rectangle 44">
            <a:extLst>
              <a:ext uri="{FF2B5EF4-FFF2-40B4-BE49-F238E27FC236}">
                <a16:creationId xmlns:a16="http://schemas.microsoft.com/office/drawing/2014/main" id="{7E09A42B-92AE-47B9-B896-5E4FAB375030}"/>
              </a:ext>
            </a:extLst>
          </p:cNvPr>
          <p:cNvSpPr/>
          <p:nvPr/>
        </p:nvSpPr>
        <p:spPr bwMode="auto">
          <a:xfrm>
            <a:off x="9390967" y="1677384"/>
            <a:ext cx="283240" cy="1371827"/>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46" name="Rectangle 45">
            <a:extLst>
              <a:ext uri="{FF2B5EF4-FFF2-40B4-BE49-F238E27FC236}">
                <a16:creationId xmlns:a16="http://schemas.microsoft.com/office/drawing/2014/main" id="{4266510A-9878-42C1-A5DB-DAFC5119B6A6}"/>
              </a:ext>
            </a:extLst>
          </p:cNvPr>
          <p:cNvSpPr/>
          <p:nvPr/>
        </p:nvSpPr>
        <p:spPr bwMode="auto">
          <a:xfrm>
            <a:off x="9826333" y="2730511"/>
            <a:ext cx="283240" cy="3187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47" name="Rectangle 46">
            <a:extLst>
              <a:ext uri="{FF2B5EF4-FFF2-40B4-BE49-F238E27FC236}">
                <a16:creationId xmlns:a16="http://schemas.microsoft.com/office/drawing/2014/main" id="{EC34F67C-CEDB-434F-B4C5-783418486044}"/>
              </a:ext>
            </a:extLst>
          </p:cNvPr>
          <p:cNvSpPr/>
          <p:nvPr/>
        </p:nvSpPr>
        <p:spPr bwMode="auto">
          <a:xfrm>
            <a:off x="10261700" y="2765922"/>
            <a:ext cx="283240" cy="28328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48" name="Rectangle 47">
            <a:extLst>
              <a:ext uri="{FF2B5EF4-FFF2-40B4-BE49-F238E27FC236}">
                <a16:creationId xmlns:a16="http://schemas.microsoft.com/office/drawing/2014/main" id="{E4302A82-E6FE-498A-BCA2-DBF85266DA53}"/>
              </a:ext>
            </a:extLst>
          </p:cNvPr>
          <p:cNvSpPr/>
          <p:nvPr/>
        </p:nvSpPr>
        <p:spPr bwMode="auto">
          <a:xfrm>
            <a:off x="10697065" y="2748216"/>
            <a:ext cx="283240" cy="30099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cxnSp>
        <p:nvCxnSpPr>
          <p:cNvPr id="49" name="Straight Connector 48">
            <a:extLst>
              <a:ext uri="{FF2B5EF4-FFF2-40B4-BE49-F238E27FC236}">
                <a16:creationId xmlns:a16="http://schemas.microsoft.com/office/drawing/2014/main" id="{D55E9E55-21CC-4AC3-BE9F-E5D73566E208}"/>
              </a:ext>
            </a:extLst>
          </p:cNvPr>
          <p:cNvCxnSpPr>
            <a:cxnSpLocks/>
          </p:cNvCxnSpPr>
          <p:nvPr/>
        </p:nvCxnSpPr>
        <p:spPr>
          <a:xfrm>
            <a:off x="6613071" y="3049210"/>
            <a:ext cx="4532931" cy="1"/>
          </a:xfrm>
          <a:prstGeom prst="line">
            <a:avLst/>
          </a:prstGeom>
          <a:ln>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1C078E9B-EA75-49DB-9D7F-3CF4F06B22D9}"/>
              </a:ext>
            </a:extLst>
          </p:cNvPr>
          <p:cNvSpPr txBox="1"/>
          <p:nvPr/>
        </p:nvSpPr>
        <p:spPr>
          <a:xfrm>
            <a:off x="6801190" y="2677432"/>
            <a:ext cx="238396" cy="128553"/>
          </a:xfrm>
          <a:prstGeom prst="rect">
            <a:avLst/>
          </a:prstGeom>
          <a:noFill/>
        </p:spPr>
        <p:txBody>
          <a:bodyPr wrap="none" lIns="0" tIns="0" rIns="0" bIns="45720"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1000" b="1" i="0" u="none" strike="noStrike" kern="0" cap="none" spc="0" normalizeH="0" baseline="0" noProof="0" dirty="0">
                <a:ln>
                  <a:noFill/>
                </a:ln>
                <a:gradFill>
                  <a:gsLst>
                    <a:gs pos="2917">
                      <a:srgbClr val="000000"/>
                    </a:gs>
                    <a:gs pos="30000">
                      <a:srgbClr val="000000"/>
                    </a:gs>
                  </a:gsLst>
                  <a:lin ang="5400000" scaled="0"/>
                </a:gradFill>
                <a:effectLst/>
                <a:uLnTx/>
                <a:uFillTx/>
              </a:rPr>
              <a:t>$40</a:t>
            </a:r>
          </a:p>
        </p:txBody>
      </p:sp>
      <p:sp>
        <p:nvSpPr>
          <p:cNvPr id="51" name="TextBox 50">
            <a:extLst>
              <a:ext uri="{FF2B5EF4-FFF2-40B4-BE49-F238E27FC236}">
                <a16:creationId xmlns:a16="http://schemas.microsoft.com/office/drawing/2014/main" id="{03857F93-EDE6-40B3-81C0-03A2938D4A7D}"/>
              </a:ext>
            </a:extLst>
          </p:cNvPr>
          <p:cNvSpPr txBox="1"/>
          <p:nvPr/>
        </p:nvSpPr>
        <p:spPr>
          <a:xfrm>
            <a:off x="7237690" y="2720947"/>
            <a:ext cx="238395" cy="122619"/>
          </a:xfrm>
          <a:prstGeom prst="rect">
            <a:avLst/>
          </a:prstGeom>
          <a:noFill/>
        </p:spPr>
        <p:txBody>
          <a:bodyPr wrap="none" lIns="0" tIns="0" rIns="0" bIns="45720"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1000" b="1" i="0" u="none" strike="noStrike" kern="0" cap="none" spc="0" normalizeH="0" baseline="0" noProof="0" dirty="0">
                <a:ln>
                  <a:noFill/>
                </a:ln>
                <a:gradFill>
                  <a:gsLst>
                    <a:gs pos="2917">
                      <a:srgbClr val="000000"/>
                    </a:gs>
                    <a:gs pos="30000">
                      <a:srgbClr val="000000"/>
                    </a:gs>
                  </a:gsLst>
                  <a:lin ang="5400000" scaled="0"/>
                </a:gradFill>
                <a:effectLst/>
                <a:uLnTx/>
                <a:uFillTx/>
              </a:rPr>
              <a:t>$33</a:t>
            </a:r>
          </a:p>
        </p:txBody>
      </p:sp>
      <p:sp>
        <p:nvSpPr>
          <p:cNvPr id="52" name="TextBox 51">
            <a:extLst>
              <a:ext uri="{FF2B5EF4-FFF2-40B4-BE49-F238E27FC236}">
                <a16:creationId xmlns:a16="http://schemas.microsoft.com/office/drawing/2014/main" id="{E90A54BA-4317-42EC-9F0B-1102315DF34D}"/>
              </a:ext>
            </a:extLst>
          </p:cNvPr>
          <p:cNvSpPr txBox="1"/>
          <p:nvPr/>
        </p:nvSpPr>
        <p:spPr>
          <a:xfrm>
            <a:off x="7676810" y="2632386"/>
            <a:ext cx="238396" cy="128553"/>
          </a:xfrm>
          <a:prstGeom prst="rect">
            <a:avLst/>
          </a:prstGeom>
          <a:noFill/>
        </p:spPr>
        <p:txBody>
          <a:bodyPr wrap="none" lIns="0" tIns="0" rIns="0" bIns="45720"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1000" b="1" i="0" u="none" strike="noStrike" kern="0" cap="none" spc="0" normalizeH="0" baseline="0" noProof="0" dirty="0">
                <a:ln>
                  <a:noFill/>
                </a:ln>
                <a:gradFill>
                  <a:gsLst>
                    <a:gs pos="2917">
                      <a:srgbClr val="000000"/>
                    </a:gs>
                    <a:gs pos="30000">
                      <a:srgbClr val="000000"/>
                    </a:gs>
                  </a:gsLst>
                  <a:lin ang="5400000" scaled="0"/>
                </a:gradFill>
                <a:effectLst/>
                <a:uLnTx/>
                <a:uFillTx/>
              </a:rPr>
              <a:t>$47</a:t>
            </a:r>
          </a:p>
        </p:txBody>
      </p:sp>
      <p:sp>
        <p:nvSpPr>
          <p:cNvPr id="53" name="TextBox 52">
            <a:extLst>
              <a:ext uri="{FF2B5EF4-FFF2-40B4-BE49-F238E27FC236}">
                <a16:creationId xmlns:a16="http://schemas.microsoft.com/office/drawing/2014/main" id="{056D3726-B61A-4A73-9DDC-FB5AD42C5CA2}"/>
              </a:ext>
            </a:extLst>
          </p:cNvPr>
          <p:cNvSpPr txBox="1"/>
          <p:nvPr/>
        </p:nvSpPr>
        <p:spPr>
          <a:xfrm>
            <a:off x="8067556" y="2301883"/>
            <a:ext cx="317861" cy="128553"/>
          </a:xfrm>
          <a:prstGeom prst="rect">
            <a:avLst/>
          </a:prstGeom>
          <a:noFill/>
        </p:spPr>
        <p:txBody>
          <a:bodyPr wrap="none" lIns="0" tIns="0" rIns="0" bIns="45720"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1000" b="1" i="0" u="none" strike="noStrike" kern="0" cap="none" spc="0" normalizeH="0" baseline="0" noProof="0" dirty="0">
                <a:ln>
                  <a:noFill/>
                </a:ln>
                <a:gradFill>
                  <a:gsLst>
                    <a:gs pos="2917">
                      <a:srgbClr val="000000"/>
                    </a:gs>
                    <a:gs pos="30000">
                      <a:srgbClr val="000000"/>
                    </a:gs>
                  </a:gsLst>
                  <a:lin ang="5400000" scaled="0"/>
                </a:gradFill>
                <a:effectLst/>
                <a:uLnTx/>
                <a:uFillTx/>
              </a:rPr>
              <a:t>$103</a:t>
            </a:r>
          </a:p>
        </p:txBody>
      </p:sp>
      <p:sp>
        <p:nvSpPr>
          <p:cNvPr id="54" name="TextBox 53">
            <a:extLst>
              <a:ext uri="{FF2B5EF4-FFF2-40B4-BE49-F238E27FC236}">
                <a16:creationId xmlns:a16="http://schemas.microsoft.com/office/drawing/2014/main" id="{CB82C5C5-2770-43EA-8D29-9095133FB69B}"/>
              </a:ext>
            </a:extLst>
          </p:cNvPr>
          <p:cNvSpPr txBox="1"/>
          <p:nvPr/>
        </p:nvSpPr>
        <p:spPr>
          <a:xfrm>
            <a:off x="8502923" y="2259303"/>
            <a:ext cx="317861" cy="128553"/>
          </a:xfrm>
          <a:prstGeom prst="rect">
            <a:avLst/>
          </a:prstGeom>
          <a:noFill/>
        </p:spPr>
        <p:txBody>
          <a:bodyPr wrap="none" lIns="0" tIns="0" rIns="0" bIns="45720"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1000" b="1" i="0" u="none" strike="noStrike" kern="0" cap="none" spc="0" normalizeH="0" baseline="0" noProof="0" dirty="0">
                <a:ln>
                  <a:noFill/>
                </a:ln>
                <a:gradFill>
                  <a:gsLst>
                    <a:gs pos="2917">
                      <a:srgbClr val="000000"/>
                    </a:gs>
                    <a:gs pos="30000">
                      <a:srgbClr val="000000"/>
                    </a:gs>
                  </a:gsLst>
                  <a:lin ang="5400000" scaled="0"/>
                </a:gradFill>
                <a:effectLst/>
                <a:uLnTx/>
                <a:uFillTx/>
              </a:rPr>
              <a:t>$110</a:t>
            </a:r>
          </a:p>
        </p:txBody>
      </p:sp>
      <p:sp>
        <p:nvSpPr>
          <p:cNvPr id="55" name="TextBox 54">
            <a:extLst>
              <a:ext uri="{FF2B5EF4-FFF2-40B4-BE49-F238E27FC236}">
                <a16:creationId xmlns:a16="http://schemas.microsoft.com/office/drawing/2014/main" id="{A3F7BB9F-F0D1-4AAF-9BD1-E2A2970C5BFE}"/>
              </a:ext>
            </a:extLst>
          </p:cNvPr>
          <p:cNvSpPr txBox="1"/>
          <p:nvPr/>
        </p:nvSpPr>
        <p:spPr>
          <a:xfrm>
            <a:off x="8938289" y="2012692"/>
            <a:ext cx="317861" cy="128553"/>
          </a:xfrm>
          <a:prstGeom prst="rect">
            <a:avLst/>
          </a:prstGeom>
          <a:noFill/>
        </p:spPr>
        <p:txBody>
          <a:bodyPr wrap="none" lIns="0" tIns="0" rIns="0" bIns="45720"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1000" b="1" i="0" u="none" strike="noStrike" kern="0" cap="none" spc="0" normalizeH="0" baseline="0" noProof="0" dirty="0">
                <a:ln>
                  <a:noFill/>
                </a:ln>
                <a:gradFill>
                  <a:gsLst>
                    <a:gs pos="2917">
                      <a:srgbClr val="000000"/>
                    </a:gs>
                    <a:gs pos="30000">
                      <a:srgbClr val="000000"/>
                    </a:gs>
                  </a:gsLst>
                  <a:lin ang="5400000" scaled="0"/>
                </a:gradFill>
                <a:effectLst/>
                <a:uLnTx/>
                <a:uFillTx/>
              </a:rPr>
              <a:t>$152</a:t>
            </a:r>
          </a:p>
        </p:txBody>
      </p:sp>
      <p:sp>
        <p:nvSpPr>
          <p:cNvPr id="56" name="TextBox 55">
            <a:extLst>
              <a:ext uri="{FF2B5EF4-FFF2-40B4-BE49-F238E27FC236}">
                <a16:creationId xmlns:a16="http://schemas.microsoft.com/office/drawing/2014/main" id="{2032FEFE-2578-4345-A3A4-B8F83765FF23}"/>
              </a:ext>
            </a:extLst>
          </p:cNvPr>
          <p:cNvSpPr txBox="1"/>
          <p:nvPr/>
        </p:nvSpPr>
        <p:spPr>
          <a:xfrm>
            <a:off x="9376587" y="1536751"/>
            <a:ext cx="317861" cy="128553"/>
          </a:xfrm>
          <a:prstGeom prst="rect">
            <a:avLst/>
          </a:prstGeom>
          <a:noFill/>
        </p:spPr>
        <p:txBody>
          <a:bodyPr wrap="none" lIns="0" tIns="0" rIns="0" bIns="45720"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1000" b="1" i="0" u="none" strike="noStrike" kern="0" cap="none" spc="0" normalizeH="0" baseline="0" noProof="0" dirty="0">
                <a:ln>
                  <a:noFill/>
                </a:ln>
                <a:gradFill>
                  <a:gsLst>
                    <a:gs pos="2917">
                      <a:srgbClr val="000000"/>
                    </a:gs>
                    <a:gs pos="30000">
                      <a:srgbClr val="000000"/>
                    </a:gs>
                  </a:gsLst>
                  <a:lin ang="5400000" scaled="0"/>
                </a:gradFill>
                <a:effectLst/>
                <a:uLnTx/>
                <a:uFillTx/>
              </a:rPr>
              <a:t>$564</a:t>
            </a:r>
          </a:p>
        </p:txBody>
      </p:sp>
      <p:sp>
        <p:nvSpPr>
          <p:cNvPr id="57" name="TextBox 56">
            <a:extLst>
              <a:ext uri="{FF2B5EF4-FFF2-40B4-BE49-F238E27FC236}">
                <a16:creationId xmlns:a16="http://schemas.microsoft.com/office/drawing/2014/main" id="{FC74C32D-9206-46DC-8C8E-89658D77CA4E}"/>
              </a:ext>
            </a:extLst>
          </p:cNvPr>
          <p:cNvSpPr txBox="1"/>
          <p:nvPr/>
        </p:nvSpPr>
        <p:spPr>
          <a:xfrm>
            <a:off x="9855446" y="2595881"/>
            <a:ext cx="238396" cy="128553"/>
          </a:xfrm>
          <a:prstGeom prst="rect">
            <a:avLst/>
          </a:prstGeom>
          <a:noFill/>
        </p:spPr>
        <p:txBody>
          <a:bodyPr wrap="none" lIns="0" tIns="0" rIns="0" bIns="45720"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1000" b="1" i="0" u="none" strike="noStrike" kern="0" cap="none" spc="0" normalizeH="0" baseline="0" noProof="0" dirty="0">
                <a:ln>
                  <a:noFill/>
                </a:ln>
                <a:gradFill>
                  <a:gsLst>
                    <a:gs pos="2917">
                      <a:srgbClr val="000000"/>
                    </a:gs>
                    <a:gs pos="30000">
                      <a:srgbClr val="000000"/>
                    </a:gs>
                  </a:gsLst>
                  <a:lin ang="5400000" scaled="0"/>
                </a:gradFill>
                <a:effectLst/>
                <a:uLnTx/>
                <a:uFillTx/>
              </a:rPr>
              <a:t>$54</a:t>
            </a:r>
          </a:p>
        </p:txBody>
      </p:sp>
      <p:sp>
        <p:nvSpPr>
          <p:cNvPr id="58" name="TextBox 57">
            <a:extLst>
              <a:ext uri="{FF2B5EF4-FFF2-40B4-BE49-F238E27FC236}">
                <a16:creationId xmlns:a16="http://schemas.microsoft.com/office/drawing/2014/main" id="{31C91897-3739-4D77-88E8-8D0FDF5EC0A4}"/>
              </a:ext>
            </a:extLst>
          </p:cNvPr>
          <p:cNvSpPr txBox="1"/>
          <p:nvPr/>
        </p:nvSpPr>
        <p:spPr>
          <a:xfrm>
            <a:off x="10284121" y="2623467"/>
            <a:ext cx="238396" cy="128553"/>
          </a:xfrm>
          <a:prstGeom prst="rect">
            <a:avLst/>
          </a:prstGeom>
          <a:noFill/>
        </p:spPr>
        <p:txBody>
          <a:bodyPr wrap="none" lIns="0" tIns="0" rIns="0" bIns="45720"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1000" b="1" i="0" u="none" strike="noStrike" kern="0" cap="none" spc="0" normalizeH="0" baseline="0" noProof="0" dirty="0">
                <a:ln>
                  <a:noFill/>
                </a:ln>
                <a:gradFill>
                  <a:gsLst>
                    <a:gs pos="2917">
                      <a:srgbClr val="000000"/>
                    </a:gs>
                    <a:gs pos="30000">
                      <a:srgbClr val="000000"/>
                    </a:gs>
                  </a:gsLst>
                  <a:lin ang="5400000" scaled="0"/>
                </a:gradFill>
                <a:effectLst/>
                <a:uLnTx/>
                <a:uFillTx/>
              </a:rPr>
              <a:t>$48</a:t>
            </a:r>
          </a:p>
        </p:txBody>
      </p:sp>
      <p:sp>
        <p:nvSpPr>
          <p:cNvPr id="59" name="TextBox 58">
            <a:extLst>
              <a:ext uri="{FF2B5EF4-FFF2-40B4-BE49-F238E27FC236}">
                <a16:creationId xmlns:a16="http://schemas.microsoft.com/office/drawing/2014/main" id="{73C75720-8147-4267-B12C-D04BA801B038}"/>
              </a:ext>
            </a:extLst>
          </p:cNvPr>
          <p:cNvSpPr txBox="1"/>
          <p:nvPr/>
        </p:nvSpPr>
        <p:spPr>
          <a:xfrm>
            <a:off x="10719486" y="2605829"/>
            <a:ext cx="238396" cy="128553"/>
          </a:xfrm>
          <a:prstGeom prst="rect">
            <a:avLst/>
          </a:prstGeom>
          <a:noFill/>
        </p:spPr>
        <p:txBody>
          <a:bodyPr wrap="none" lIns="0" tIns="0" rIns="0" bIns="45720"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1000" b="1" i="0" u="none" strike="noStrike" kern="0" cap="none" spc="0" normalizeH="0" baseline="0" noProof="0" dirty="0">
                <a:ln>
                  <a:noFill/>
                </a:ln>
                <a:gradFill>
                  <a:gsLst>
                    <a:gs pos="2917">
                      <a:srgbClr val="000000"/>
                    </a:gs>
                    <a:gs pos="30000">
                      <a:srgbClr val="000000"/>
                    </a:gs>
                  </a:gsLst>
                  <a:lin ang="5400000" scaled="0"/>
                </a:gradFill>
                <a:effectLst/>
                <a:uLnTx/>
                <a:uFillTx/>
              </a:rPr>
              <a:t>$51</a:t>
            </a:r>
          </a:p>
        </p:txBody>
      </p:sp>
      <p:grpSp>
        <p:nvGrpSpPr>
          <p:cNvPr id="60" name="Group 59">
            <a:extLst>
              <a:ext uri="{FF2B5EF4-FFF2-40B4-BE49-F238E27FC236}">
                <a16:creationId xmlns:a16="http://schemas.microsoft.com/office/drawing/2014/main" id="{5AD2705D-31C0-4A93-B11D-CD71CF76EFA5}"/>
              </a:ext>
            </a:extLst>
          </p:cNvPr>
          <p:cNvGrpSpPr/>
          <p:nvPr/>
        </p:nvGrpSpPr>
        <p:grpSpPr>
          <a:xfrm rot="1307176">
            <a:off x="9282761" y="1852812"/>
            <a:ext cx="519656" cy="115269"/>
            <a:chOff x="9671014" y="1868621"/>
            <a:chExt cx="713525" cy="168713"/>
          </a:xfrm>
        </p:grpSpPr>
        <p:sp useBgFill="1">
          <p:nvSpPr>
            <p:cNvPr id="61" name="Rectangle 60">
              <a:extLst>
                <a:ext uri="{FF2B5EF4-FFF2-40B4-BE49-F238E27FC236}">
                  <a16:creationId xmlns:a16="http://schemas.microsoft.com/office/drawing/2014/main" id="{C453809D-E3E0-4F02-B61E-FF43A50C965E}"/>
                </a:ext>
              </a:extLst>
            </p:cNvPr>
            <p:cNvSpPr/>
            <p:nvPr/>
          </p:nvSpPr>
          <p:spPr bwMode="auto">
            <a:xfrm rot="21595190">
              <a:off x="9673074" y="1868957"/>
              <a:ext cx="711465" cy="158649"/>
            </a:xfrm>
            <a:prstGeom prst="rect">
              <a:avLst/>
            </a:prstGeom>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2" name="Rectangle 61">
              <a:extLst>
                <a:ext uri="{FF2B5EF4-FFF2-40B4-BE49-F238E27FC236}">
                  <a16:creationId xmlns:a16="http://schemas.microsoft.com/office/drawing/2014/main" id="{4A025FFE-09E3-4263-B384-2C2453CC41B1}"/>
                </a:ext>
              </a:extLst>
            </p:cNvPr>
            <p:cNvSpPr/>
            <p:nvPr/>
          </p:nvSpPr>
          <p:spPr bwMode="auto">
            <a:xfrm rot="21595190">
              <a:off x="9671959" y="1868621"/>
              <a:ext cx="711465" cy="20949"/>
            </a:xfrm>
            <a:prstGeom prst="rect">
              <a:avLst/>
            </a:prstGeom>
            <a:solidFill>
              <a:srgbClr val="000000"/>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3" name="Rectangle 62">
              <a:extLst>
                <a:ext uri="{FF2B5EF4-FFF2-40B4-BE49-F238E27FC236}">
                  <a16:creationId xmlns:a16="http://schemas.microsoft.com/office/drawing/2014/main" id="{DEC809C7-23BA-4E0E-AC4F-BA79C1BA07FE}"/>
                </a:ext>
              </a:extLst>
            </p:cNvPr>
            <p:cNvSpPr/>
            <p:nvPr/>
          </p:nvSpPr>
          <p:spPr bwMode="auto">
            <a:xfrm rot="21595190">
              <a:off x="9671014" y="2016385"/>
              <a:ext cx="711465" cy="20949"/>
            </a:xfrm>
            <a:prstGeom prst="rect">
              <a:avLst/>
            </a:prstGeom>
            <a:solidFill>
              <a:srgbClr val="000000"/>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64" name="TextBox 63">
            <a:extLst>
              <a:ext uri="{FF2B5EF4-FFF2-40B4-BE49-F238E27FC236}">
                <a16:creationId xmlns:a16="http://schemas.microsoft.com/office/drawing/2014/main" id="{DECD0C98-805F-4E87-B0AB-B2E218F4465C}"/>
              </a:ext>
            </a:extLst>
          </p:cNvPr>
          <p:cNvSpPr txBox="1"/>
          <p:nvPr/>
        </p:nvSpPr>
        <p:spPr>
          <a:xfrm rot="18900000">
            <a:off x="6691271" y="3199685"/>
            <a:ext cx="437058" cy="96950"/>
          </a:xfrm>
          <a:prstGeom prst="rect">
            <a:avLst/>
          </a:prstGeom>
          <a:noFill/>
        </p:spPr>
        <p:txBody>
          <a:bodyPr wrap="none" lIns="0" tIns="0" rIns="0" bIns="0"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700" i="0" u="none" strike="noStrike" kern="0" cap="none" spc="0" normalizeH="0" baseline="0" noProof="0" dirty="0">
                <a:ln>
                  <a:noFill/>
                </a:ln>
                <a:gradFill>
                  <a:gsLst>
                    <a:gs pos="2917">
                      <a:srgbClr val="000000"/>
                    </a:gs>
                    <a:gs pos="30000">
                      <a:srgbClr val="000000"/>
                    </a:gs>
                  </a:gsLst>
                  <a:lin ang="5400000" scaled="0"/>
                </a:gradFill>
                <a:effectLst/>
                <a:uLnTx/>
                <a:uFillTx/>
                <a:latin typeface="+mj-lt"/>
              </a:rPr>
              <a:t>DW5000C</a:t>
            </a:r>
          </a:p>
        </p:txBody>
      </p:sp>
      <p:sp>
        <p:nvSpPr>
          <p:cNvPr id="65" name="TextBox 64">
            <a:extLst>
              <a:ext uri="{FF2B5EF4-FFF2-40B4-BE49-F238E27FC236}">
                <a16:creationId xmlns:a16="http://schemas.microsoft.com/office/drawing/2014/main" id="{FDC29DD7-827C-4B2D-BC67-5EC879F40035}"/>
              </a:ext>
            </a:extLst>
          </p:cNvPr>
          <p:cNvSpPr txBox="1"/>
          <p:nvPr/>
        </p:nvSpPr>
        <p:spPr>
          <a:xfrm rot="18900000">
            <a:off x="7094726" y="3212720"/>
            <a:ext cx="476792" cy="96950"/>
          </a:xfrm>
          <a:prstGeom prst="rect">
            <a:avLst/>
          </a:prstGeom>
          <a:noFill/>
        </p:spPr>
        <p:txBody>
          <a:bodyPr wrap="none" lIns="0" tIns="0" rIns="0" bIns="0"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700" i="0" u="none" strike="noStrike" kern="0" cap="none" spc="0" normalizeH="0" baseline="0" noProof="0" dirty="0">
                <a:ln>
                  <a:noFill/>
                </a:ln>
                <a:gradFill>
                  <a:gsLst>
                    <a:gs pos="2917">
                      <a:srgbClr val="000000"/>
                    </a:gs>
                    <a:gs pos="30000">
                      <a:srgbClr val="000000"/>
                    </a:gs>
                  </a:gsLst>
                  <a:lin ang="5400000" scaled="0"/>
                </a:gradFill>
                <a:effectLst/>
                <a:uLnTx/>
                <a:uFillTx/>
                <a:latin typeface="+mj-lt"/>
              </a:rPr>
              <a:t>DW15000C</a:t>
            </a:r>
          </a:p>
        </p:txBody>
      </p:sp>
      <p:sp>
        <p:nvSpPr>
          <p:cNvPr id="66" name="TextBox 65">
            <a:extLst>
              <a:ext uri="{FF2B5EF4-FFF2-40B4-BE49-F238E27FC236}">
                <a16:creationId xmlns:a16="http://schemas.microsoft.com/office/drawing/2014/main" id="{A8BA27ED-2670-40C7-81DB-7088AB6F943F}"/>
              </a:ext>
            </a:extLst>
          </p:cNvPr>
          <p:cNvSpPr txBox="1"/>
          <p:nvPr/>
        </p:nvSpPr>
        <p:spPr>
          <a:xfrm rot="18900000">
            <a:off x="7545506" y="3217255"/>
            <a:ext cx="490612" cy="96950"/>
          </a:xfrm>
          <a:prstGeom prst="rect">
            <a:avLst/>
          </a:prstGeom>
          <a:noFill/>
        </p:spPr>
        <p:txBody>
          <a:bodyPr wrap="none" lIns="0" tIns="0" rIns="0" bIns="0"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700" i="0" u="none" strike="noStrike" kern="0" cap="none" spc="0" normalizeH="0" baseline="0" noProof="0" dirty="0">
                <a:ln>
                  <a:noFill/>
                </a:ln>
                <a:gradFill>
                  <a:gsLst>
                    <a:gs pos="2917">
                      <a:srgbClr val="000000"/>
                    </a:gs>
                    <a:gs pos="30000">
                      <a:srgbClr val="000000"/>
                    </a:gs>
                  </a:gsLst>
                  <a:lin ang="5400000" scaled="0"/>
                </a:gradFill>
                <a:effectLst/>
                <a:uLnTx/>
                <a:uFillTx/>
                <a:latin typeface="+mj-lt"/>
              </a:rPr>
              <a:t>DW30000C</a:t>
            </a:r>
          </a:p>
        </p:txBody>
      </p:sp>
      <p:sp>
        <p:nvSpPr>
          <p:cNvPr id="67" name="TextBox 66">
            <a:extLst>
              <a:ext uri="{FF2B5EF4-FFF2-40B4-BE49-F238E27FC236}">
                <a16:creationId xmlns:a16="http://schemas.microsoft.com/office/drawing/2014/main" id="{284DA02D-6511-4981-BA1F-70B993D80B7A}"/>
              </a:ext>
            </a:extLst>
          </p:cNvPr>
          <p:cNvSpPr txBox="1"/>
          <p:nvPr/>
        </p:nvSpPr>
        <p:spPr>
          <a:xfrm rot="18900000">
            <a:off x="8496290" y="3186651"/>
            <a:ext cx="397328" cy="96950"/>
          </a:xfrm>
          <a:prstGeom prst="rect">
            <a:avLst/>
          </a:prstGeom>
          <a:noFill/>
        </p:spPr>
        <p:txBody>
          <a:bodyPr wrap="none" lIns="0" tIns="0" rIns="0" bIns="0" rtlCol="0">
            <a:spAutoFit/>
          </a:bodyPr>
          <a:lstStyle/>
          <a:p>
            <a:pPr marL="0" marR="0" lvl="0" indent="0" algn="r" defTabSz="914400" eaLnBrk="1" fontAlgn="auto" latinLnBrk="0" hangingPunct="1">
              <a:lnSpc>
                <a:spcPct val="90000"/>
              </a:lnSpc>
              <a:spcBef>
                <a:spcPts val="0"/>
              </a:spcBef>
              <a:spcAft>
                <a:spcPts val="600"/>
              </a:spcAft>
              <a:buClrTx/>
              <a:buSzTx/>
              <a:buFontTx/>
              <a:buNone/>
              <a:tabLst/>
              <a:defRPr/>
            </a:pPr>
            <a:r>
              <a:rPr kumimoji="0" lang="en-US" sz="700" i="0" u="none" strike="noStrike" kern="0" cap="none" spc="0" normalizeH="0" baseline="0" noProof="0" dirty="0">
                <a:ln>
                  <a:noFill/>
                </a:ln>
                <a:gradFill>
                  <a:gsLst>
                    <a:gs pos="2917">
                      <a:srgbClr val="000000"/>
                    </a:gs>
                    <a:gs pos="30000">
                      <a:srgbClr val="000000"/>
                    </a:gs>
                  </a:gsLst>
                  <a:lin ang="5400000" scaled="0"/>
                </a:gradFill>
                <a:effectLst/>
                <a:uLnTx/>
                <a:uFillTx/>
                <a:latin typeface="+mj-lt"/>
              </a:rPr>
              <a:t>3X-Large</a:t>
            </a:r>
          </a:p>
        </p:txBody>
      </p:sp>
      <p:sp>
        <p:nvSpPr>
          <p:cNvPr id="68" name="TextBox 67">
            <a:extLst>
              <a:ext uri="{FF2B5EF4-FFF2-40B4-BE49-F238E27FC236}">
                <a16:creationId xmlns:a16="http://schemas.microsoft.com/office/drawing/2014/main" id="{BF3491A6-6E1D-42B2-BBC5-0EA2E1578209}"/>
              </a:ext>
            </a:extLst>
          </p:cNvPr>
          <p:cNvSpPr txBox="1"/>
          <p:nvPr/>
        </p:nvSpPr>
        <p:spPr>
          <a:xfrm rot="18900000">
            <a:off x="8063292" y="3186651"/>
            <a:ext cx="397328" cy="96950"/>
          </a:xfrm>
          <a:prstGeom prst="rect">
            <a:avLst/>
          </a:prstGeom>
          <a:noFill/>
        </p:spPr>
        <p:txBody>
          <a:bodyPr wrap="none" lIns="0" tIns="0" rIns="0" bIns="0" rtlCol="0">
            <a:spAutoFit/>
          </a:bodyPr>
          <a:lstStyle/>
          <a:p>
            <a:pPr marL="0" marR="0" lvl="0" indent="0" algn="r" defTabSz="914400" eaLnBrk="1" fontAlgn="auto" latinLnBrk="0" hangingPunct="1">
              <a:lnSpc>
                <a:spcPct val="90000"/>
              </a:lnSpc>
              <a:spcBef>
                <a:spcPts val="0"/>
              </a:spcBef>
              <a:spcAft>
                <a:spcPts val="600"/>
              </a:spcAft>
              <a:buClrTx/>
              <a:buSzTx/>
              <a:buFontTx/>
              <a:buNone/>
              <a:tabLst/>
              <a:defRPr/>
            </a:pPr>
            <a:r>
              <a:rPr kumimoji="0" lang="en-US" sz="700" i="0" u="none" strike="noStrike" kern="0" cap="none" spc="0" normalizeH="0" baseline="0" noProof="0" dirty="0">
                <a:ln>
                  <a:noFill/>
                </a:ln>
                <a:gradFill>
                  <a:gsLst>
                    <a:gs pos="2917">
                      <a:srgbClr val="000000"/>
                    </a:gs>
                    <a:gs pos="30000">
                      <a:srgbClr val="000000"/>
                    </a:gs>
                  </a:gsLst>
                  <a:lin ang="5400000" scaled="0"/>
                </a:gradFill>
                <a:effectLst/>
                <a:uLnTx/>
                <a:uFillTx/>
                <a:latin typeface="+mj-lt"/>
              </a:rPr>
              <a:t>2X-Large</a:t>
            </a:r>
          </a:p>
        </p:txBody>
      </p:sp>
      <p:sp>
        <p:nvSpPr>
          <p:cNvPr id="69" name="TextBox 68">
            <a:extLst>
              <a:ext uri="{FF2B5EF4-FFF2-40B4-BE49-F238E27FC236}">
                <a16:creationId xmlns:a16="http://schemas.microsoft.com/office/drawing/2014/main" id="{13895EB0-0FD0-4E71-91AD-EFAD76052BCE}"/>
              </a:ext>
            </a:extLst>
          </p:cNvPr>
          <p:cNvSpPr txBox="1"/>
          <p:nvPr/>
        </p:nvSpPr>
        <p:spPr>
          <a:xfrm rot="18900000">
            <a:off x="8901072" y="3187217"/>
            <a:ext cx="399054" cy="96950"/>
          </a:xfrm>
          <a:prstGeom prst="rect">
            <a:avLst/>
          </a:prstGeom>
          <a:noFill/>
        </p:spPr>
        <p:txBody>
          <a:bodyPr wrap="none" lIns="0" tIns="0" rIns="0" bIns="0" rtlCol="0">
            <a:spAutoFit/>
          </a:bodyPr>
          <a:lstStyle/>
          <a:p>
            <a:pPr marL="0" marR="0" lvl="0" indent="0" algn="r" defTabSz="914400" eaLnBrk="1" fontAlgn="auto" latinLnBrk="0" hangingPunct="1">
              <a:lnSpc>
                <a:spcPct val="90000"/>
              </a:lnSpc>
              <a:spcBef>
                <a:spcPts val="0"/>
              </a:spcBef>
              <a:spcAft>
                <a:spcPts val="600"/>
              </a:spcAft>
              <a:buClrTx/>
              <a:buSzTx/>
              <a:buFontTx/>
              <a:buNone/>
              <a:tabLst/>
              <a:defRPr/>
            </a:pPr>
            <a:r>
              <a:rPr kumimoji="0" lang="en-US" sz="700" i="0" u="none" strike="noStrike" kern="0" cap="none" spc="0" normalizeH="0" baseline="0" noProof="0" dirty="0">
                <a:ln>
                  <a:noFill/>
                </a:ln>
                <a:gradFill>
                  <a:gsLst>
                    <a:gs pos="2917">
                      <a:srgbClr val="000000"/>
                    </a:gs>
                    <a:gs pos="30000">
                      <a:srgbClr val="000000"/>
                    </a:gs>
                  </a:gsLst>
                  <a:lin ang="5400000" scaled="0"/>
                </a:gradFill>
                <a:effectLst/>
                <a:uLnTx/>
                <a:uFillTx/>
                <a:latin typeface="+mj-lt"/>
              </a:rPr>
              <a:t>4X-Large</a:t>
            </a:r>
          </a:p>
        </p:txBody>
      </p:sp>
      <p:sp>
        <p:nvSpPr>
          <p:cNvPr id="70" name="TextBox 69">
            <a:extLst>
              <a:ext uri="{FF2B5EF4-FFF2-40B4-BE49-F238E27FC236}">
                <a16:creationId xmlns:a16="http://schemas.microsoft.com/office/drawing/2014/main" id="{C48F6B5A-0A72-453F-86D4-480ECC2F53DC}"/>
              </a:ext>
            </a:extLst>
          </p:cNvPr>
          <p:cNvSpPr txBox="1"/>
          <p:nvPr/>
        </p:nvSpPr>
        <p:spPr>
          <a:xfrm rot="18900000">
            <a:off x="9344263" y="3190618"/>
            <a:ext cx="409419" cy="96950"/>
          </a:xfrm>
          <a:prstGeom prst="rect">
            <a:avLst/>
          </a:prstGeom>
          <a:noFill/>
        </p:spPr>
        <p:txBody>
          <a:bodyPr wrap="none" lIns="0" tIns="0" rIns="0" bIns="0" rtlCol="0">
            <a:spAutoFit/>
          </a:bodyPr>
          <a:lstStyle/>
          <a:p>
            <a:pPr marL="0" marR="0" lvl="0" indent="0" algn="r" defTabSz="914400" eaLnBrk="1" fontAlgn="auto" latinLnBrk="0" hangingPunct="1">
              <a:lnSpc>
                <a:spcPct val="90000"/>
              </a:lnSpc>
              <a:spcBef>
                <a:spcPts val="0"/>
              </a:spcBef>
              <a:spcAft>
                <a:spcPts val="600"/>
              </a:spcAft>
              <a:buClrTx/>
              <a:buSzTx/>
              <a:buFontTx/>
              <a:buNone/>
              <a:tabLst/>
              <a:defRPr/>
            </a:pPr>
            <a:r>
              <a:rPr kumimoji="0" lang="en-US" sz="700" i="0" u="none" strike="noStrike" kern="0" cap="none" spc="0" normalizeH="0" baseline="0" noProof="0" dirty="0" err="1">
                <a:ln>
                  <a:noFill/>
                </a:ln>
                <a:gradFill>
                  <a:gsLst>
                    <a:gs pos="2917">
                      <a:srgbClr val="000000"/>
                    </a:gs>
                    <a:gs pos="30000">
                      <a:srgbClr val="000000"/>
                    </a:gs>
                  </a:gsLst>
                  <a:lin ang="5400000" scaled="0"/>
                </a:gradFill>
                <a:effectLst/>
                <a:uLnTx/>
                <a:uFillTx/>
                <a:latin typeface="+mj-lt"/>
              </a:rPr>
              <a:t>BigQuery</a:t>
            </a:r>
            <a:endParaRPr kumimoji="0" lang="en-US" sz="700" i="0" u="none" strike="noStrike" kern="0" cap="none" spc="0" normalizeH="0" baseline="0" noProof="0" dirty="0">
              <a:ln>
                <a:noFill/>
              </a:ln>
              <a:gradFill>
                <a:gsLst>
                  <a:gs pos="2917">
                    <a:srgbClr val="000000"/>
                  </a:gs>
                  <a:gs pos="30000">
                    <a:srgbClr val="000000"/>
                  </a:gs>
                </a:gsLst>
                <a:lin ang="5400000" scaled="0"/>
              </a:gradFill>
              <a:effectLst/>
              <a:uLnTx/>
              <a:uFillTx/>
              <a:latin typeface="+mj-lt"/>
            </a:endParaRPr>
          </a:p>
        </p:txBody>
      </p:sp>
      <p:sp>
        <p:nvSpPr>
          <p:cNvPr id="71" name="TextBox 70">
            <a:extLst>
              <a:ext uri="{FF2B5EF4-FFF2-40B4-BE49-F238E27FC236}">
                <a16:creationId xmlns:a16="http://schemas.microsoft.com/office/drawing/2014/main" id="{880D102E-A992-4359-98F4-5006D00B8190}"/>
              </a:ext>
            </a:extLst>
          </p:cNvPr>
          <p:cNvSpPr txBox="1"/>
          <p:nvPr/>
        </p:nvSpPr>
        <p:spPr>
          <a:xfrm rot="18900000">
            <a:off x="9670798" y="3213286"/>
            <a:ext cx="521791" cy="193899"/>
          </a:xfrm>
          <a:prstGeom prst="rect">
            <a:avLst/>
          </a:prstGeom>
          <a:noFill/>
        </p:spPr>
        <p:txBody>
          <a:bodyPr wrap="square" lIns="0" tIns="0" rIns="0" bIns="0" rtlCol="0">
            <a:spAutoFit/>
          </a:bodyPr>
          <a:lstStyle/>
          <a:p>
            <a:pPr marL="0" marR="0" lvl="0" indent="0" algn="r" defTabSz="914400" eaLnBrk="1" fontAlgn="auto" latinLnBrk="0" hangingPunct="1">
              <a:lnSpc>
                <a:spcPct val="90000"/>
              </a:lnSpc>
              <a:spcBef>
                <a:spcPts val="0"/>
              </a:spcBef>
              <a:spcAft>
                <a:spcPts val="600"/>
              </a:spcAft>
              <a:buClrTx/>
              <a:buSzTx/>
              <a:buFontTx/>
              <a:buNone/>
              <a:tabLst/>
              <a:defRPr/>
            </a:pPr>
            <a:r>
              <a:rPr kumimoji="0" lang="en-US" sz="700" i="0" u="none" strike="noStrike" kern="0" cap="none" spc="0" normalizeH="0" baseline="0" noProof="0" dirty="0">
                <a:ln>
                  <a:noFill/>
                </a:ln>
                <a:gradFill>
                  <a:gsLst>
                    <a:gs pos="2917">
                      <a:srgbClr val="000000"/>
                    </a:gs>
                    <a:gs pos="30000">
                      <a:srgbClr val="000000"/>
                    </a:gs>
                  </a:gsLst>
                  <a:lin ang="5400000" scaled="0"/>
                </a:gradFill>
                <a:effectLst/>
                <a:uLnTx/>
                <a:uFillTx/>
                <a:latin typeface="+mj-lt"/>
              </a:rPr>
              <a:t>dc2.8xlarge 10N</a:t>
            </a:r>
          </a:p>
        </p:txBody>
      </p:sp>
      <p:sp>
        <p:nvSpPr>
          <p:cNvPr id="72" name="TextBox 71">
            <a:extLst>
              <a:ext uri="{FF2B5EF4-FFF2-40B4-BE49-F238E27FC236}">
                <a16:creationId xmlns:a16="http://schemas.microsoft.com/office/drawing/2014/main" id="{D12B111E-BFA4-4E36-A899-CF6F84616EFE}"/>
              </a:ext>
            </a:extLst>
          </p:cNvPr>
          <p:cNvSpPr txBox="1"/>
          <p:nvPr/>
        </p:nvSpPr>
        <p:spPr>
          <a:xfrm rot="18900000">
            <a:off x="10112932" y="3213286"/>
            <a:ext cx="521791" cy="193899"/>
          </a:xfrm>
          <a:prstGeom prst="rect">
            <a:avLst/>
          </a:prstGeom>
          <a:noFill/>
        </p:spPr>
        <p:txBody>
          <a:bodyPr wrap="square" lIns="0" tIns="0" rIns="0" bIns="0" rtlCol="0">
            <a:spAutoFit/>
          </a:bodyPr>
          <a:lstStyle/>
          <a:p>
            <a:pPr marL="0" marR="0" lvl="0" indent="0" algn="r" defTabSz="914400" eaLnBrk="1" fontAlgn="auto" latinLnBrk="0" hangingPunct="1">
              <a:lnSpc>
                <a:spcPct val="90000"/>
              </a:lnSpc>
              <a:spcBef>
                <a:spcPts val="0"/>
              </a:spcBef>
              <a:spcAft>
                <a:spcPts val="600"/>
              </a:spcAft>
              <a:buClrTx/>
              <a:buSzTx/>
              <a:buFontTx/>
              <a:buNone/>
              <a:tabLst/>
              <a:defRPr/>
            </a:pPr>
            <a:r>
              <a:rPr kumimoji="0" lang="en-US" sz="700" i="0" u="none" strike="noStrike" kern="0" cap="none" spc="0" normalizeH="0" baseline="0" noProof="0" dirty="0">
                <a:ln>
                  <a:noFill/>
                </a:ln>
                <a:gradFill>
                  <a:gsLst>
                    <a:gs pos="2917">
                      <a:srgbClr val="000000"/>
                    </a:gs>
                    <a:gs pos="30000">
                      <a:srgbClr val="000000"/>
                    </a:gs>
                  </a:gsLst>
                  <a:lin ang="5400000" scaled="0"/>
                </a:gradFill>
                <a:effectLst/>
                <a:uLnTx/>
                <a:uFillTx/>
                <a:latin typeface="+mj-lt"/>
              </a:rPr>
              <a:t>dc2.8xlarge 30N</a:t>
            </a:r>
          </a:p>
        </p:txBody>
      </p:sp>
      <p:sp>
        <p:nvSpPr>
          <p:cNvPr id="73" name="TextBox 72">
            <a:extLst>
              <a:ext uri="{FF2B5EF4-FFF2-40B4-BE49-F238E27FC236}">
                <a16:creationId xmlns:a16="http://schemas.microsoft.com/office/drawing/2014/main" id="{65A4BB4C-54F5-4884-BAF8-A93D8911066D}"/>
              </a:ext>
            </a:extLst>
          </p:cNvPr>
          <p:cNvSpPr txBox="1"/>
          <p:nvPr/>
        </p:nvSpPr>
        <p:spPr>
          <a:xfrm rot="18900000">
            <a:off x="10577789" y="3213286"/>
            <a:ext cx="521791" cy="193899"/>
          </a:xfrm>
          <a:prstGeom prst="rect">
            <a:avLst/>
          </a:prstGeom>
          <a:noFill/>
        </p:spPr>
        <p:txBody>
          <a:bodyPr wrap="square" lIns="0" tIns="0" rIns="0" bIns="0" rtlCol="0">
            <a:spAutoFit/>
          </a:bodyPr>
          <a:lstStyle/>
          <a:p>
            <a:pPr marL="0" marR="0" lvl="0" indent="0" algn="r" defTabSz="914400" eaLnBrk="1" fontAlgn="auto" latinLnBrk="0" hangingPunct="1">
              <a:lnSpc>
                <a:spcPct val="90000"/>
              </a:lnSpc>
              <a:spcBef>
                <a:spcPts val="0"/>
              </a:spcBef>
              <a:spcAft>
                <a:spcPts val="600"/>
              </a:spcAft>
              <a:buClrTx/>
              <a:buSzTx/>
              <a:buFontTx/>
              <a:buNone/>
              <a:tabLst/>
              <a:defRPr/>
            </a:pPr>
            <a:r>
              <a:rPr kumimoji="0" lang="en-US" sz="700" i="0" u="none" strike="noStrike" kern="0" cap="none" spc="0" normalizeH="0" baseline="0" noProof="0" dirty="0">
                <a:ln>
                  <a:noFill/>
                </a:ln>
                <a:gradFill>
                  <a:gsLst>
                    <a:gs pos="2917">
                      <a:srgbClr val="000000"/>
                    </a:gs>
                    <a:gs pos="30000">
                      <a:srgbClr val="000000"/>
                    </a:gs>
                  </a:gsLst>
                  <a:lin ang="5400000" scaled="0"/>
                </a:gradFill>
                <a:effectLst/>
                <a:uLnTx/>
                <a:uFillTx/>
                <a:latin typeface="+mj-lt"/>
              </a:rPr>
              <a:t>dc2.8xlarge 60N</a:t>
            </a:r>
          </a:p>
        </p:txBody>
      </p:sp>
      <p:pic>
        <p:nvPicPr>
          <p:cNvPr id="74" name="Picture 73">
            <a:extLst>
              <a:ext uri="{FF2B5EF4-FFF2-40B4-BE49-F238E27FC236}">
                <a16:creationId xmlns:a16="http://schemas.microsoft.com/office/drawing/2014/main" id="{3F25C2F5-10C5-4907-915C-FF577B50D08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8584835" y="3529124"/>
            <a:ext cx="191202" cy="174438"/>
          </a:xfrm>
          <a:prstGeom prst="rect">
            <a:avLst/>
          </a:prstGeom>
        </p:spPr>
      </p:pic>
      <p:pic>
        <p:nvPicPr>
          <p:cNvPr id="75" name="Picture 74">
            <a:extLst>
              <a:ext uri="{FF2B5EF4-FFF2-40B4-BE49-F238E27FC236}">
                <a16:creationId xmlns:a16="http://schemas.microsoft.com/office/drawing/2014/main" id="{290250DC-2A35-4A91-AE8F-E7BC846D5B0E}"/>
              </a:ext>
            </a:extLst>
          </p:cNvPr>
          <p:cNvPicPr>
            <a:picLocks noChangeAspect="1"/>
          </p:cNvPicPr>
          <p:nvPr/>
        </p:nvPicPr>
        <p:blipFill>
          <a:blip r:embed="rId4"/>
          <a:stretch>
            <a:fillRect/>
          </a:stretch>
        </p:blipFill>
        <p:spPr>
          <a:xfrm>
            <a:off x="10316414" y="3499899"/>
            <a:ext cx="247279" cy="235864"/>
          </a:xfrm>
          <a:prstGeom prst="rect">
            <a:avLst/>
          </a:prstGeom>
        </p:spPr>
      </p:pic>
      <p:pic>
        <p:nvPicPr>
          <p:cNvPr id="76" name="Picture 75" descr="A close up of graphics&#10;&#10;Description automatically generated">
            <a:extLst>
              <a:ext uri="{FF2B5EF4-FFF2-40B4-BE49-F238E27FC236}">
                <a16:creationId xmlns:a16="http://schemas.microsoft.com/office/drawing/2014/main" id="{07CA0BE6-085F-46C7-AE01-004EC74C9740}"/>
              </a:ext>
            </a:extLst>
          </p:cNvPr>
          <p:cNvPicPr>
            <a:picLocks noChangeAspect="1"/>
          </p:cNvPicPr>
          <p:nvPr/>
        </p:nvPicPr>
        <p:blipFill>
          <a:blip r:embed="rId5"/>
          <a:stretch>
            <a:fillRect/>
          </a:stretch>
        </p:blipFill>
        <p:spPr>
          <a:xfrm>
            <a:off x="9410554" y="3506109"/>
            <a:ext cx="233591" cy="222808"/>
          </a:xfrm>
          <a:prstGeom prst="rect">
            <a:avLst/>
          </a:prstGeom>
        </p:spPr>
      </p:pic>
      <p:pic>
        <p:nvPicPr>
          <p:cNvPr id="77" name="Picture 76" descr="A picture containing clock&#10;&#10;Description automatically generated">
            <a:extLst>
              <a:ext uri="{FF2B5EF4-FFF2-40B4-BE49-F238E27FC236}">
                <a16:creationId xmlns:a16="http://schemas.microsoft.com/office/drawing/2014/main" id="{85CB39E1-F200-4626-8D4B-48CDB300EF61}"/>
              </a:ext>
            </a:extLst>
          </p:cNvPr>
          <p:cNvPicPr>
            <a:picLocks noChangeAspect="1"/>
          </p:cNvPicPr>
          <p:nvPr/>
        </p:nvPicPr>
        <p:blipFill>
          <a:blip r:embed="rId6"/>
          <a:stretch>
            <a:fillRect/>
          </a:stretch>
        </p:blipFill>
        <p:spPr>
          <a:xfrm>
            <a:off x="7266190" y="3526346"/>
            <a:ext cx="202571" cy="202571"/>
          </a:xfrm>
          <a:prstGeom prst="rect">
            <a:avLst/>
          </a:prstGeom>
        </p:spPr>
      </p:pic>
      <p:grpSp>
        <p:nvGrpSpPr>
          <p:cNvPr id="78" name="Group 77">
            <a:extLst>
              <a:ext uri="{FF2B5EF4-FFF2-40B4-BE49-F238E27FC236}">
                <a16:creationId xmlns:a16="http://schemas.microsoft.com/office/drawing/2014/main" id="{C67BB10F-5C4A-46A9-B777-CF561EF36236}"/>
              </a:ext>
            </a:extLst>
          </p:cNvPr>
          <p:cNvGrpSpPr/>
          <p:nvPr/>
        </p:nvGrpSpPr>
        <p:grpSpPr>
          <a:xfrm>
            <a:off x="6809257" y="5337683"/>
            <a:ext cx="3404113" cy="700064"/>
            <a:chOff x="7217291" y="4307231"/>
            <a:chExt cx="3006905" cy="1691320"/>
          </a:xfrm>
        </p:grpSpPr>
        <p:sp>
          <p:nvSpPr>
            <p:cNvPr id="79" name="Rectangle 78">
              <a:extLst>
                <a:ext uri="{FF2B5EF4-FFF2-40B4-BE49-F238E27FC236}">
                  <a16:creationId xmlns:a16="http://schemas.microsoft.com/office/drawing/2014/main" id="{6F0EAC0E-5B0B-4BE4-A16F-F56C83A3C048}"/>
                </a:ext>
              </a:extLst>
            </p:cNvPr>
            <p:cNvSpPr/>
            <p:nvPr/>
          </p:nvSpPr>
          <p:spPr bwMode="auto">
            <a:xfrm>
              <a:off x="7217291" y="5544565"/>
              <a:ext cx="429795" cy="45398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80" name="Rectangle 79">
              <a:extLst>
                <a:ext uri="{FF2B5EF4-FFF2-40B4-BE49-F238E27FC236}">
                  <a16:creationId xmlns:a16="http://schemas.microsoft.com/office/drawing/2014/main" id="{03748AE4-6978-4FB9-B9FF-A73755AA71C2}"/>
                </a:ext>
              </a:extLst>
            </p:cNvPr>
            <p:cNvSpPr/>
            <p:nvPr/>
          </p:nvSpPr>
          <p:spPr bwMode="auto">
            <a:xfrm>
              <a:off x="7861569" y="5149924"/>
              <a:ext cx="429795" cy="84862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81" name="Rectangle 80">
              <a:extLst>
                <a:ext uri="{FF2B5EF4-FFF2-40B4-BE49-F238E27FC236}">
                  <a16:creationId xmlns:a16="http://schemas.microsoft.com/office/drawing/2014/main" id="{484F032B-5196-493F-8DA6-35A59DF634FF}"/>
                </a:ext>
              </a:extLst>
            </p:cNvPr>
            <p:cNvSpPr/>
            <p:nvPr/>
          </p:nvSpPr>
          <p:spPr bwMode="auto">
            <a:xfrm>
              <a:off x="8505847" y="5387301"/>
              <a:ext cx="429795" cy="611250"/>
            </a:xfrm>
            <a:prstGeom prst="rect">
              <a:avLst/>
            </a:prstGeom>
            <a:solidFill>
              <a:schemeClr val="bg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82" name="Rectangle 81">
              <a:extLst>
                <a:ext uri="{FF2B5EF4-FFF2-40B4-BE49-F238E27FC236}">
                  <a16:creationId xmlns:a16="http://schemas.microsoft.com/office/drawing/2014/main" id="{563E5BD7-D610-487A-B3A5-7014B5378148}"/>
                </a:ext>
              </a:extLst>
            </p:cNvPr>
            <p:cNvSpPr/>
            <p:nvPr/>
          </p:nvSpPr>
          <p:spPr bwMode="auto">
            <a:xfrm>
              <a:off x="9150123" y="5081677"/>
              <a:ext cx="429795" cy="916874"/>
            </a:xfrm>
            <a:prstGeom prst="rect">
              <a:avLst/>
            </a:prstGeom>
            <a:solidFill>
              <a:schemeClr val="bg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83" name="Rectangle 82">
              <a:extLst>
                <a:ext uri="{FF2B5EF4-FFF2-40B4-BE49-F238E27FC236}">
                  <a16:creationId xmlns:a16="http://schemas.microsoft.com/office/drawing/2014/main" id="{E1002BF3-85C4-44A1-A26A-6E2F0E27AD89}"/>
                </a:ext>
              </a:extLst>
            </p:cNvPr>
            <p:cNvSpPr/>
            <p:nvPr/>
          </p:nvSpPr>
          <p:spPr bwMode="auto">
            <a:xfrm>
              <a:off x="9794401" y="4307231"/>
              <a:ext cx="429795" cy="1691320"/>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sp>
        <p:nvSpPr>
          <p:cNvPr id="84" name="Rectangle 83">
            <a:extLst>
              <a:ext uri="{FF2B5EF4-FFF2-40B4-BE49-F238E27FC236}">
                <a16:creationId xmlns:a16="http://schemas.microsoft.com/office/drawing/2014/main" id="{CC5ACFC0-86F1-448C-B557-FB6450C70AEC}"/>
              </a:ext>
            </a:extLst>
          </p:cNvPr>
          <p:cNvSpPr/>
          <p:nvPr/>
        </p:nvSpPr>
        <p:spPr bwMode="auto">
          <a:xfrm>
            <a:off x="10456187" y="4784456"/>
            <a:ext cx="486570" cy="1253292"/>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85" name="TextBox 84">
            <a:extLst>
              <a:ext uri="{FF2B5EF4-FFF2-40B4-BE49-F238E27FC236}">
                <a16:creationId xmlns:a16="http://schemas.microsoft.com/office/drawing/2014/main" id="{0B8F1C29-F9F2-4C7E-BDC5-33D516D6D8AF}"/>
              </a:ext>
            </a:extLst>
          </p:cNvPr>
          <p:cNvSpPr txBox="1"/>
          <p:nvPr/>
        </p:nvSpPr>
        <p:spPr>
          <a:xfrm>
            <a:off x="6885583" y="5663168"/>
            <a:ext cx="333915" cy="184666"/>
          </a:xfrm>
          <a:prstGeom prst="rect">
            <a:avLst/>
          </a:prstGeom>
          <a:noFill/>
        </p:spPr>
        <p:txBody>
          <a:bodyPr wrap="none" lIns="0" tIns="0" rIns="0" bIns="45720"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1000" b="1" i="0" u="none" strike="noStrike" kern="0" cap="none" spc="0" normalizeH="0" baseline="0" noProof="0" dirty="0">
                <a:ln>
                  <a:noFill/>
                </a:ln>
                <a:gradFill>
                  <a:gsLst>
                    <a:gs pos="2917">
                      <a:srgbClr val="000000"/>
                    </a:gs>
                    <a:gs pos="30000">
                      <a:srgbClr val="000000"/>
                    </a:gs>
                  </a:gsLst>
                  <a:lin ang="5400000" scaled="0"/>
                </a:gradFill>
                <a:effectLst/>
                <a:uLnTx/>
                <a:uFillTx/>
              </a:rPr>
              <a:t>$153</a:t>
            </a:r>
          </a:p>
        </p:txBody>
      </p:sp>
      <p:sp>
        <p:nvSpPr>
          <p:cNvPr id="86" name="TextBox 85">
            <a:extLst>
              <a:ext uri="{FF2B5EF4-FFF2-40B4-BE49-F238E27FC236}">
                <a16:creationId xmlns:a16="http://schemas.microsoft.com/office/drawing/2014/main" id="{F0715171-4265-4BAD-92C9-0023D0D7F069}"/>
              </a:ext>
            </a:extLst>
          </p:cNvPr>
          <p:cNvSpPr txBox="1"/>
          <p:nvPr/>
        </p:nvSpPr>
        <p:spPr>
          <a:xfrm>
            <a:off x="7614969" y="5501821"/>
            <a:ext cx="333915" cy="184666"/>
          </a:xfrm>
          <a:prstGeom prst="rect">
            <a:avLst/>
          </a:prstGeom>
          <a:noFill/>
        </p:spPr>
        <p:txBody>
          <a:bodyPr wrap="none" lIns="0" tIns="0" rIns="0" bIns="45720"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1000" b="1" i="0" u="none" strike="noStrike" kern="0" cap="none" spc="0" normalizeH="0" baseline="0" noProof="0" dirty="0">
                <a:ln>
                  <a:noFill/>
                </a:ln>
                <a:gradFill>
                  <a:gsLst>
                    <a:gs pos="2917">
                      <a:srgbClr val="000000"/>
                    </a:gs>
                    <a:gs pos="30000">
                      <a:srgbClr val="000000"/>
                    </a:gs>
                  </a:gsLst>
                  <a:lin ang="5400000" scaled="0"/>
                </a:gradFill>
                <a:effectLst/>
                <a:uLnTx/>
                <a:uFillTx/>
              </a:rPr>
              <a:t>$286</a:t>
            </a:r>
          </a:p>
        </p:txBody>
      </p:sp>
      <p:sp>
        <p:nvSpPr>
          <p:cNvPr id="87" name="TextBox 86">
            <a:extLst>
              <a:ext uri="{FF2B5EF4-FFF2-40B4-BE49-F238E27FC236}">
                <a16:creationId xmlns:a16="http://schemas.microsoft.com/office/drawing/2014/main" id="{D23DA231-3FE5-443E-B712-BCA5CEE63D23}"/>
              </a:ext>
            </a:extLst>
          </p:cNvPr>
          <p:cNvSpPr txBox="1"/>
          <p:nvPr/>
        </p:nvSpPr>
        <p:spPr>
          <a:xfrm>
            <a:off x="8344356" y="5596833"/>
            <a:ext cx="333915" cy="184666"/>
          </a:xfrm>
          <a:prstGeom prst="rect">
            <a:avLst/>
          </a:prstGeom>
          <a:noFill/>
        </p:spPr>
        <p:txBody>
          <a:bodyPr wrap="none" lIns="0" tIns="0" rIns="0" bIns="45720"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1000" b="1" i="0" u="none" strike="noStrike" kern="0" cap="none" spc="0" normalizeH="0" baseline="0" noProof="0" dirty="0">
                <a:ln>
                  <a:noFill/>
                </a:ln>
                <a:gradFill>
                  <a:gsLst>
                    <a:gs pos="2917">
                      <a:srgbClr val="000000"/>
                    </a:gs>
                    <a:gs pos="30000">
                      <a:srgbClr val="000000"/>
                    </a:gs>
                  </a:gsLst>
                  <a:lin ang="5400000" scaled="0"/>
                </a:gradFill>
                <a:effectLst/>
                <a:uLnTx/>
                <a:uFillTx/>
              </a:rPr>
              <a:t>$206</a:t>
            </a:r>
          </a:p>
        </p:txBody>
      </p:sp>
      <p:sp>
        <p:nvSpPr>
          <p:cNvPr id="88" name="TextBox 87">
            <a:extLst>
              <a:ext uri="{FF2B5EF4-FFF2-40B4-BE49-F238E27FC236}">
                <a16:creationId xmlns:a16="http://schemas.microsoft.com/office/drawing/2014/main" id="{98C64F74-25BA-46C0-970D-A807C65D9D42}"/>
              </a:ext>
            </a:extLst>
          </p:cNvPr>
          <p:cNvSpPr txBox="1"/>
          <p:nvPr/>
        </p:nvSpPr>
        <p:spPr>
          <a:xfrm>
            <a:off x="9073742" y="5473572"/>
            <a:ext cx="333915" cy="184666"/>
          </a:xfrm>
          <a:prstGeom prst="rect">
            <a:avLst/>
          </a:prstGeom>
          <a:noFill/>
        </p:spPr>
        <p:txBody>
          <a:bodyPr wrap="none" lIns="0" tIns="0" rIns="0" bIns="45720"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1000" b="1" i="0" u="none" strike="noStrike" kern="0" cap="none" spc="0" normalizeH="0" baseline="0" noProof="0" dirty="0">
                <a:ln>
                  <a:noFill/>
                </a:ln>
                <a:gradFill>
                  <a:gsLst>
                    <a:gs pos="2917">
                      <a:srgbClr val="000000"/>
                    </a:gs>
                    <a:gs pos="30000">
                      <a:srgbClr val="000000"/>
                    </a:gs>
                  </a:gsLst>
                  <a:lin ang="5400000" scaled="0"/>
                </a:gradFill>
                <a:effectLst/>
                <a:uLnTx/>
                <a:uFillTx/>
              </a:rPr>
              <a:t>$309</a:t>
            </a:r>
          </a:p>
        </p:txBody>
      </p:sp>
      <p:sp>
        <p:nvSpPr>
          <p:cNvPr id="89" name="TextBox 88">
            <a:extLst>
              <a:ext uri="{FF2B5EF4-FFF2-40B4-BE49-F238E27FC236}">
                <a16:creationId xmlns:a16="http://schemas.microsoft.com/office/drawing/2014/main" id="{4F2E948D-4866-4371-BEC6-1D9753FB2AF5}"/>
              </a:ext>
            </a:extLst>
          </p:cNvPr>
          <p:cNvSpPr txBox="1"/>
          <p:nvPr/>
        </p:nvSpPr>
        <p:spPr>
          <a:xfrm>
            <a:off x="9803128" y="5153017"/>
            <a:ext cx="333915" cy="184666"/>
          </a:xfrm>
          <a:prstGeom prst="rect">
            <a:avLst/>
          </a:prstGeom>
          <a:noFill/>
        </p:spPr>
        <p:txBody>
          <a:bodyPr wrap="none" lIns="0" tIns="0" rIns="0" bIns="45720"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1000" b="1" i="0" u="none" strike="noStrike" kern="0" cap="none" spc="0" normalizeH="0" baseline="0" noProof="0" dirty="0">
                <a:ln>
                  <a:noFill/>
                </a:ln>
                <a:gradFill>
                  <a:gsLst>
                    <a:gs pos="2917">
                      <a:srgbClr val="000000"/>
                    </a:gs>
                    <a:gs pos="30000">
                      <a:srgbClr val="000000"/>
                    </a:gs>
                  </a:gsLst>
                  <a:lin ang="5400000" scaled="0"/>
                </a:gradFill>
                <a:effectLst/>
                <a:uLnTx/>
                <a:uFillTx/>
              </a:rPr>
              <a:t>$570</a:t>
            </a:r>
          </a:p>
        </p:txBody>
      </p:sp>
      <p:sp>
        <p:nvSpPr>
          <p:cNvPr id="90" name="TextBox 89">
            <a:extLst>
              <a:ext uri="{FF2B5EF4-FFF2-40B4-BE49-F238E27FC236}">
                <a16:creationId xmlns:a16="http://schemas.microsoft.com/office/drawing/2014/main" id="{B5A8919E-CEFD-46AB-AEF9-16F7FC82097C}"/>
              </a:ext>
            </a:extLst>
          </p:cNvPr>
          <p:cNvSpPr txBox="1"/>
          <p:nvPr/>
        </p:nvSpPr>
        <p:spPr>
          <a:xfrm>
            <a:off x="10490775" y="4597865"/>
            <a:ext cx="417395" cy="184666"/>
          </a:xfrm>
          <a:prstGeom prst="rect">
            <a:avLst/>
          </a:prstGeom>
          <a:noFill/>
        </p:spPr>
        <p:txBody>
          <a:bodyPr wrap="none" lIns="0" tIns="0" rIns="0" bIns="45720"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1000" b="1" i="0" u="none" strike="noStrike" kern="0" cap="none" spc="0" normalizeH="0" baseline="0" noProof="0" dirty="0">
                <a:ln>
                  <a:noFill/>
                </a:ln>
                <a:gradFill>
                  <a:gsLst>
                    <a:gs pos="2917">
                      <a:srgbClr val="000000"/>
                    </a:gs>
                    <a:gs pos="30000">
                      <a:srgbClr val="000000"/>
                    </a:gs>
                  </a:gsLst>
                  <a:lin ang="5400000" scaled="0"/>
                </a:gradFill>
                <a:effectLst/>
                <a:uLnTx/>
                <a:uFillTx/>
              </a:rPr>
              <a:t>$1310</a:t>
            </a:r>
          </a:p>
        </p:txBody>
      </p:sp>
      <p:grpSp>
        <p:nvGrpSpPr>
          <p:cNvPr id="91" name="Group 90">
            <a:extLst>
              <a:ext uri="{FF2B5EF4-FFF2-40B4-BE49-F238E27FC236}">
                <a16:creationId xmlns:a16="http://schemas.microsoft.com/office/drawing/2014/main" id="{7B318782-8CFD-4A84-B6AB-3C1B5B7BF38B}"/>
              </a:ext>
            </a:extLst>
          </p:cNvPr>
          <p:cNvGrpSpPr/>
          <p:nvPr/>
        </p:nvGrpSpPr>
        <p:grpSpPr>
          <a:xfrm rot="1307176">
            <a:off x="10313435" y="5076744"/>
            <a:ext cx="776175" cy="134058"/>
            <a:chOff x="9671014" y="1868621"/>
            <a:chExt cx="713525" cy="168713"/>
          </a:xfrm>
        </p:grpSpPr>
        <p:sp useBgFill="1">
          <p:nvSpPr>
            <p:cNvPr id="92" name="Rectangle 91">
              <a:extLst>
                <a:ext uri="{FF2B5EF4-FFF2-40B4-BE49-F238E27FC236}">
                  <a16:creationId xmlns:a16="http://schemas.microsoft.com/office/drawing/2014/main" id="{BC498CC9-2B25-42E4-BDDB-DB94B3823006}"/>
                </a:ext>
              </a:extLst>
            </p:cNvPr>
            <p:cNvSpPr/>
            <p:nvPr/>
          </p:nvSpPr>
          <p:spPr bwMode="auto">
            <a:xfrm rot="21595190">
              <a:off x="9673074" y="1868957"/>
              <a:ext cx="711465" cy="158649"/>
            </a:xfrm>
            <a:prstGeom prst="rect">
              <a:avLst/>
            </a:prstGeom>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3" name="Rectangle 92">
              <a:extLst>
                <a:ext uri="{FF2B5EF4-FFF2-40B4-BE49-F238E27FC236}">
                  <a16:creationId xmlns:a16="http://schemas.microsoft.com/office/drawing/2014/main" id="{1A46ECBB-EFCC-4E40-A2F1-2FEC3DE261B8}"/>
                </a:ext>
              </a:extLst>
            </p:cNvPr>
            <p:cNvSpPr/>
            <p:nvPr/>
          </p:nvSpPr>
          <p:spPr bwMode="auto">
            <a:xfrm rot="21595190">
              <a:off x="9671959" y="1868621"/>
              <a:ext cx="711465" cy="20949"/>
            </a:xfrm>
            <a:prstGeom prst="rect">
              <a:avLst/>
            </a:prstGeom>
            <a:solidFill>
              <a:srgbClr val="000000"/>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4" name="Rectangle 93">
              <a:extLst>
                <a:ext uri="{FF2B5EF4-FFF2-40B4-BE49-F238E27FC236}">
                  <a16:creationId xmlns:a16="http://schemas.microsoft.com/office/drawing/2014/main" id="{40FDD6F4-F95A-48CC-BF43-D4255F926054}"/>
                </a:ext>
              </a:extLst>
            </p:cNvPr>
            <p:cNvSpPr/>
            <p:nvPr/>
          </p:nvSpPr>
          <p:spPr bwMode="auto">
            <a:xfrm rot="21595190">
              <a:off x="9671014" y="2016385"/>
              <a:ext cx="711465" cy="20949"/>
            </a:xfrm>
            <a:prstGeom prst="rect">
              <a:avLst/>
            </a:prstGeom>
            <a:solidFill>
              <a:srgbClr val="000000"/>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95" name="TextBox 94">
            <a:extLst>
              <a:ext uri="{FF2B5EF4-FFF2-40B4-BE49-F238E27FC236}">
                <a16:creationId xmlns:a16="http://schemas.microsoft.com/office/drawing/2014/main" id="{04057495-924E-477C-92AD-1DA295FEAEC1}"/>
              </a:ext>
            </a:extLst>
          </p:cNvPr>
          <p:cNvSpPr txBox="1"/>
          <p:nvPr/>
        </p:nvSpPr>
        <p:spPr>
          <a:xfrm>
            <a:off x="6801190" y="6082638"/>
            <a:ext cx="496723" cy="249299"/>
          </a:xfrm>
          <a:prstGeom prst="rect">
            <a:avLst/>
          </a:prstGeom>
          <a:noFill/>
        </p:spPr>
        <p:txBody>
          <a:bodyPr wrap="square" lIns="0" tIns="0" rIns="0" bIns="0"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900" i="0" u="none" strike="noStrike" kern="0" cap="none" spc="0" normalizeH="0" baseline="0" noProof="0" dirty="0">
                <a:ln>
                  <a:noFill/>
                </a:ln>
                <a:gradFill>
                  <a:gsLst>
                    <a:gs pos="2917">
                      <a:srgbClr val="000000"/>
                    </a:gs>
                    <a:gs pos="30000">
                      <a:srgbClr val="000000"/>
                    </a:gs>
                  </a:gsLst>
                  <a:lin ang="5400000" scaled="0"/>
                </a:gradFill>
                <a:effectLst/>
                <a:uLnTx/>
                <a:uFillTx/>
                <a:latin typeface="+mj-lt"/>
              </a:rPr>
              <a:t>Azure Synapse</a:t>
            </a:r>
          </a:p>
        </p:txBody>
      </p:sp>
      <p:sp>
        <p:nvSpPr>
          <p:cNvPr id="96" name="TextBox 95">
            <a:extLst>
              <a:ext uri="{FF2B5EF4-FFF2-40B4-BE49-F238E27FC236}">
                <a16:creationId xmlns:a16="http://schemas.microsoft.com/office/drawing/2014/main" id="{75D4A973-ED6F-4E19-BDA2-FF5AC8E769F6}"/>
              </a:ext>
            </a:extLst>
          </p:cNvPr>
          <p:cNvSpPr txBox="1"/>
          <p:nvPr/>
        </p:nvSpPr>
        <p:spPr>
          <a:xfrm>
            <a:off x="7531066" y="6082638"/>
            <a:ext cx="519489" cy="249299"/>
          </a:xfrm>
          <a:prstGeom prst="rect">
            <a:avLst/>
          </a:prstGeom>
          <a:noFill/>
        </p:spPr>
        <p:txBody>
          <a:bodyPr wrap="square" lIns="0" tIns="0" rIns="0" bIns="0"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900" i="0" u="none" strike="noStrike" kern="0" cap="none" spc="0" normalizeH="0" baseline="0" noProof="0" dirty="0">
                <a:ln>
                  <a:noFill/>
                </a:ln>
                <a:gradFill>
                  <a:gsLst>
                    <a:gs pos="2917">
                      <a:srgbClr val="000000"/>
                    </a:gs>
                    <a:gs pos="30000">
                      <a:srgbClr val="000000"/>
                    </a:gs>
                  </a:gsLst>
                  <a:lin ang="5400000" scaled="0"/>
                </a:gradFill>
                <a:effectLst/>
                <a:uLnTx/>
                <a:uFillTx/>
                <a:latin typeface="+mj-lt"/>
              </a:rPr>
              <a:t>Amazon Redshift</a:t>
            </a:r>
          </a:p>
        </p:txBody>
      </p:sp>
      <p:sp>
        <p:nvSpPr>
          <p:cNvPr id="97" name="TextBox 96">
            <a:extLst>
              <a:ext uri="{FF2B5EF4-FFF2-40B4-BE49-F238E27FC236}">
                <a16:creationId xmlns:a16="http://schemas.microsoft.com/office/drawing/2014/main" id="{7EA27814-2321-45D4-B322-6D386C5219E7}"/>
              </a:ext>
            </a:extLst>
          </p:cNvPr>
          <p:cNvSpPr txBox="1"/>
          <p:nvPr/>
        </p:nvSpPr>
        <p:spPr>
          <a:xfrm>
            <a:off x="8211901" y="6082638"/>
            <a:ext cx="604475" cy="249299"/>
          </a:xfrm>
          <a:prstGeom prst="rect">
            <a:avLst/>
          </a:prstGeom>
          <a:noFill/>
        </p:spPr>
        <p:txBody>
          <a:bodyPr wrap="square" lIns="0" tIns="0" rIns="0" bIns="0"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900" i="0" u="none" strike="noStrike" kern="0" cap="none" spc="0" normalizeH="0" baseline="0" noProof="0" dirty="0">
                <a:ln>
                  <a:noFill/>
                </a:ln>
                <a:gradFill>
                  <a:gsLst>
                    <a:gs pos="2917">
                      <a:srgbClr val="000000"/>
                    </a:gs>
                    <a:gs pos="30000">
                      <a:srgbClr val="000000"/>
                    </a:gs>
                  </a:gsLst>
                  <a:lin ang="5400000" scaled="0"/>
                </a:gradFill>
                <a:effectLst/>
                <a:uLnTx/>
                <a:uFillTx/>
                <a:latin typeface="+mj-lt"/>
              </a:rPr>
              <a:t>Snowflake Standard</a:t>
            </a:r>
          </a:p>
        </p:txBody>
      </p:sp>
      <p:sp>
        <p:nvSpPr>
          <p:cNvPr id="98" name="TextBox 97">
            <a:extLst>
              <a:ext uri="{FF2B5EF4-FFF2-40B4-BE49-F238E27FC236}">
                <a16:creationId xmlns:a16="http://schemas.microsoft.com/office/drawing/2014/main" id="{CEE75567-492F-4CCD-B9E8-492626AB77EA}"/>
              </a:ext>
            </a:extLst>
          </p:cNvPr>
          <p:cNvSpPr txBox="1"/>
          <p:nvPr/>
        </p:nvSpPr>
        <p:spPr>
          <a:xfrm>
            <a:off x="8920444" y="6082638"/>
            <a:ext cx="636794" cy="249299"/>
          </a:xfrm>
          <a:prstGeom prst="rect">
            <a:avLst/>
          </a:prstGeom>
          <a:noFill/>
        </p:spPr>
        <p:txBody>
          <a:bodyPr wrap="square" lIns="0" tIns="0" rIns="0" bIns="0"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900" i="0" u="none" strike="noStrike" kern="0" cap="none" spc="0" normalizeH="0" baseline="0" noProof="0" dirty="0">
                <a:ln>
                  <a:noFill/>
                </a:ln>
                <a:gradFill>
                  <a:gsLst>
                    <a:gs pos="2917">
                      <a:srgbClr val="000000"/>
                    </a:gs>
                    <a:gs pos="30000">
                      <a:srgbClr val="000000"/>
                    </a:gs>
                  </a:gsLst>
                  <a:lin ang="5400000" scaled="0"/>
                </a:gradFill>
                <a:effectLst/>
                <a:uLnTx/>
                <a:uFillTx/>
                <a:latin typeface="+mj-lt"/>
              </a:rPr>
              <a:t>Snowflake Enterprise</a:t>
            </a:r>
          </a:p>
        </p:txBody>
      </p:sp>
      <p:sp>
        <p:nvSpPr>
          <p:cNvPr id="99" name="TextBox 98">
            <a:extLst>
              <a:ext uri="{FF2B5EF4-FFF2-40B4-BE49-F238E27FC236}">
                <a16:creationId xmlns:a16="http://schemas.microsoft.com/office/drawing/2014/main" id="{2BFF4E8D-2D5C-4477-BAE7-ADE8148A52A6}"/>
              </a:ext>
            </a:extLst>
          </p:cNvPr>
          <p:cNvSpPr txBox="1"/>
          <p:nvPr/>
        </p:nvSpPr>
        <p:spPr>
          <a:xfrm>
            <a:off x="9659229" y="6082638"/>
            <a:ext cx="602470" cy="373949"/>
          </a:xfrm>
          <a:prstGeom prst="rect">
            <a:avLst/>
          </a:prstGeom>
          <a:noFill/>
        </p:spPr>
        <p:txBody>
          <a:bodyPr wrap="square" lIns="0" tIns="0" rIns="0" bIns="0"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900" i="0" u="none" strike="noStrike" kern="0" cap="none" spc="0" normalizeH="0" baseline="0" noProof="0" dirty="0">
                <a:ln>
                  <a:noFill/>
                </a:ln>
                <a:gradFill>
                  <a:gsLst>
                    <a:gs pos="2917">
                      <a:srgbClr val="000000"/>
                    </a:gs>
                    <a:gs pos="30000">
                      <a:srgbClr val="000000"/>
                    </a:gs>
                  </a:gsLst>
                  <a:lin ang="5400000" scaled="0"/>
                </a:gradFill>
                <a:effectLst/>
                <a:uLnTx/>
                <a:uFillTx/>
                <a:latin typeface="+mj-lt"/>
              </a:rPr>
              <a:t>Google</a:t>
            </a:r>
            <a:br>
              <a:rPr kumimoji="0" lang="en-US" sz="900" i="0" u="none" strike="noStrike" kern="0" cap="none" spc="0" normalizeH="0" baseline="0" noProof="0" dirty="0">
                <a:ln>
                  <a:noFill/>
                </a:ln>
                <a:gradFill>
                  <a:gsLst>
                    <a:gs pos="2917">
                      <a:srgbClr val="000000"/>
                    </a:gs>
                    <a:gs pos="30000">
                      <a:srgbClr val="000000"/>
                    </a:gs>
                  </a:gsLst>
                  <a:lin ang="5400000" scaled="0"/>
                </a:gradFill>
                <a:effectLst/>
                <a:uLnTx/>
                <a:uFillTx/>
                <a:latin typeface="+mj-lt"/>
              </a:rPr>
            </a:br>
            <a:r>
              <a:rPr kumimoji="0" lang="en-US" sz="900" i="0" u="none" strike="noStrike" kern="0" cap="none" spc="0" normalizeH="0" baseline="0" noProof="0" dirty="0" err="1">
                <a:ln>
                  <a:noFill/>
                </a:ln>
                <a:gradFill>
                  <a:gsLst>
                    <a:gs pos="2917">
                      <a:srgbClr val="000000"/>
                    </a:gs>
                    <a:gs pos="30000">
                      <a:srgbClr val="000000"/>
                    </a:gs>
                  </a:gsLst>
                  <a:lin ang="5400000" scaled="0"/>
                </a:gradFill>
                <a:effectLst/>
                <a:uLnTx/>
                <a:uFillTx/>
                <a:latin typeface="+mj-lt"/>
              </a:rPr>
              <a:t>BigQuery</a:t>
            </a:r>
            <a:r>
              <a:rPr kumimoji="0" lang="en-US" sz="900" i="0" u="none" strike="noStrike" kern="0" cap="none" spc="0" normalizeH="0" baseline="0" noProof="0" dirty="0">
                <a:ln>
                  <a:noFill/>
                </a:ln>
                <a:gradFill>
                  <a:gsLst>
                    <a:gs pos="2917">
                      <a:srgbClr val="000000"/>
                    </a:gs>
                    <a:gs pos="30000">
                      <a:srgbClr val="000000"/>
                    </a:gs>
                  </a:gsLst>
                  <a:lin ang="5400000" scaled="0"/>
                </a:gradFill>
                <a:effectLst/>
                <a:uLnTx/>
                <a:uFillTx/>
                <a:latin typeface="+mj-lt"/>
              </a:rPr>
              <a:t> Flat Rate</a:t>
            </a:r>
          </a:p>
        </p:txBody>
      </p:sp>
      <p:sp>
        <p:nvSpPr>
          <p:cNvPr id="100" name="TextBox 99">
            <a:extLst>
              <a:ext uri="{FF2B5EF4-FFF2-40B4-BE49-F238E27FC236}">
                <a16:creationId xmlns:a16="http://schemas.microsoft.com/office/drawing/2014/main" id="{6623D40A-C5E4-48D0-BDD3-B1CD77ED21E2}"/>
              </a:ext>
            </a:extLst>
          </p:cNvPr>
          <p:cNvSpPr txBox="1"/>
          <p:nvPr/>
        </p:nvSpPr>
        <p:spPr>
          <a:xfrm>
            <a:off x="10393083" y="6082638"/>
            <a:ext cx="621946" cy="373949"/>
          </a:xfrm>
          <a:prstGeom prst="rect">
            <a:avLst/>
          </a:prstGeom>
          <a:noFill/>
        </p:spPr>
        <p:txBody>
          <a:bodyPr wrap="square" lIns="0" tIns="0" rIns="0" bIns="0"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900" i="0" u="none" strike="noStrike" kern="0" cap="none" spc="0" normalizeH="0" baseline="0" noProof="0" dirty="0">
                <a:ln>
                  <a:noFill/>
                </a:ln>
                <a:gradFill>
                  <a:gsLst>
                    <a:gs pos="2917">
                      <a:srgbClr val="000000"/>
                    </a:gs>
                    <a:gs pos="30000">
                      <a:srgbClr val="000000"/>
                    </a:gs>
                  </a:gsLst>
                  <a:lin ang="5400000" scaled="0"/>
                </a:gradFill>
                <a:effectLst/>
                <a:uLnTx/>
                <a:uFillTx/>
                <a:latin typeface="+mj-lt"/>
              </a:rPr>
              <a:t>Google </a:t>
            </a:r>
            <a:r>
              <a:rPr kumimoji="0" lang="en-US" sz="900" i="0" u="none" strike="noStrike" kern="0" cap="none" spc="0" normalizeH="0" baseline="0" noProof="0" dirty="0" err="1">
                <a:ln>
                  <a:noFill/>
                </a:ln>
                <a:gradFill>
                  <a:gsLst>
                    <a:gs pos="2917">
                      <a:srgbClr val="000000"/>
                    </a:gs>
                    <a:gs pos="30000">
                      <a:srgbClr val="000000"/>
                    </a:gs>
                  </a:gsLst>
                  <a:lin ang="5400000" scaled="0"/>
                </a:gradFill>
                <a:effectLst/>
                <a:uLnTx/>
                <a:uFillTx/>
                <a:latin typeface="+mj-lt"/>
              </a:rPr>
              <a:t>BigQuery</a:t>
            </a:r>
            <a:r>
              <a:rPr kumimoji="0" lang="en-US" sz="900" i="0" u="none" strike="noStrike" kern="0" cap="none" spc="0" normalizeH="0" baseline="0" noProof="0" dirty="0">
                <a:ln>
                  <a:noFill/>
                </a:ln>
                <a:gradFill>
                  <a:gsLst>
                    <a:gs pos="2917">
                      <a:srgbClr val="000000"/>
                    </a:gs>
                    <a:gs pos="30000">
                      <a:srgbClr val="000000"/>
                    </a:gs>
                  </a:gsLst>
                  <a:lin ang="5400000" scaled="0"/>
                </a:gradFill>
                <a:effectLst/>
                <a:uLnTx/>
                <a:uFillTx/>
                <a:latin typeface="+mj-lt"/>
              </a:rPr>
              <a:t> Per Byte</a:t>
            </a:r>
          </a:p>
        </p:txBody>
      </p:sp>
      <p:cxnSp>
        <p:nvCxnSpPr>
          <p:cNvPr id="101" name="Straight Connector 100">
            <a:extLst>
              <a:ext uri="{FF2B5EF4-FFF2-40B4-BE49-F238E27FC236}">
                <a16:creationId xmlns:a16="http://schemas.microsoft.com/office/drawing/2014/main" id="{E9553005-21FF-4F8A-9DDE-A970AD588345}"/>
              </a:ext>
            </a:extLst>
          </p:cNvPr>
          <p:cNvCxnSpPr>
            <a:cxnSpLocks/>
          </p:cNvCxnSpPr>
          <p:nvPr/>
        </p:nvCxnSpPr>
        <p:spPr>
          <a:xfrm>
            <a:off x="6613071" y="6035822"/>
            <a:ext cx="4532931" cy="1"/>
          </a:xfrm>
          <a:prstGeom prst="line">
            <a:avLst/>
          </a:prstGeom>
          <a:ln>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45220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CF117-4B27-5F43-B5C0-6DA5ED34B69C}"/>
              </a:ext>
            </a:extLst>
          </p:cNvPr>
          <p:cNvSpPr>
            <a:spLocks noGrp="1"/>
          </p:cNvSpPr>
          <p:nvPr>
            <p:ph type="title"/>
          </p:nvPr>
        </p:nvSpPr>
        <p:spPr/>
        <p:txBody>
          <a:bodyPr/>
          <a:lstStyle/>
          <a:p>
            <a:r>
              <a:rPr lang="en-US"/>
              <a:t>Performance Optimized Storage</a:t>
            </a:r>
          </a:p>
        </p:txBody>
      </p:sp>
      <p:sp>
        <p:nvSpPr>
          <p:cNvPr id="5" name="Rectangle 4">
            <a:extLst>
              <a:ext uri="{FF2B5EF4-FFF2-40B4-BE49-F238E27FC236}">
                <a16:creationId xmlns:a16="http://schemas.microsoft.com/office/drawing/2014/main" id="{D3BC8213-BE0D-4522-AE10-CC183638C8F9}"/>
              </a:ext>
            </a:extLst>
          </p:cNvPr>
          <p:cNvSpPr/>
          <p:nvPr/>
        </p:nvSpPr>
        <p:spPr>
          <a:xfrm>
            <a:off x="588263" y="3099842"/>
            <a:ext cx="2534350" cy="249299"/>
          </a:xfrm>
          <a:prstGeom prst="rect">
            <a:avLst/>
          </a:prstGeom>
        </p:spPr>
        <p:txBody>
          <a:bodyPr wrap="square" lIns="0" tIns="0" rIns="0" bIns="0">
            <a:spAutoFit/>
          </a:bodyPr>
          <a:lstStyle/>
          <a:p>
            <a:pPr marL="17" marR="0" lvl="0" indent="0" algn="ctr" defTabSz="914400" rtl="0" eaLnBrk="1" fontAlgn="auto" latinLnBrk="0" hangingPunct="1">
              <a:lnSpc>
                <a:spcPct val="90000"/>
              </a:lnSpc>
              <a:spcBef>
                <a:spcPts val="0"/>
              </a:spcBef>
              <a:spcAft>
                <a:spcPts val="12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Elastic Architecture</a:t>
            </a:r>
          </a:p>
        </p:txBody>
      </p:sp>
      <p:sp>
        <p:nvSpPr>
          <p:cNvPr id="7" name="Rectangle 6">
            <a:extLst>
              <a:ext uri="{FF2B5EF4-FFF2-40B4-BE49-F238E27FC236}">
                <a16:creationId xmlns:a16="http://schemas.microsoft.com/office/drawing/2014/main" id="{2A5A2155-D793-C04F-B681-A0FCE6E5B359}"/>
              </a:ext>
            </a:extLst>
          </p:cNvPr>
          <p:cNvSpPr/>
          <p:nvPr/>
        </p:nvSpPr>
        <p:spPr>
          <a:xfrm>
            <a:off x="3413125" y="3099842"/>
            <a:ext cx="2531570" cy="249299"/>
          </a:xfrm>
          <a:prstGeom prst="rect">
            <a:avLst/>
          </a:prstGeom>
        </p:spPr>
        <p:txBody>
          <a:bodyPr wrap="square" lIns="0" tIns="0" rIns="0" bIns="0">
            <a:spAutoFit/>
          </a:bodyPr>
          <a:lstStyle/>
          <a:p>
            <a:pPr marL="17" marR="0" lvl="0" indent="0" algn="ctr" defTabSz="914400" rtl="0" eaLnBrk="1" fontAlgn="auto" latinLnBrk="0" hangingPunct="1">
              <a:lnSpc>
                <a:spcPct val="90000"/>
              </a:lnSpc>
              <a:spcBef>
                <a:spcPts val="0"/>
              </a:spcBef>
              <a:spcAft>
                <a:spcPts val="1200"/>
              </a:spcAft>
              <a:buClrTx/>
              <a:buSzTx/>
              <a:buFontTx/>
              <a:buNone/>
              <a:tabLst/>
              <a:defRPr/>
            </a:pPr>
            <a:r>
              <a:rPr kumimoji="0" lang="en-US" sz="18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Columnar Storage</a:t>
            </a:r>
          </a:p>
        </p:txBody>
      </p:sp>
      <p:sp>
        <p:nvSpPr>
          <p:cNvPr id="8" name="Rectangle 7">
            <a:extLst>
              <a:ext uri="{FF2B5EF4-FFF2-40B4-BE49-F238E27FC236}">
                <a16:creationId xmlns:a16="http://schemas.microsoft.com/office/drawing/2014/main" id="{6B5C0F10-F01F-4A44-AA03-BA7950BEE292}"/>
              </a:ext>
            </a:extLst>
          </p:cNvPr>
          <p:cNvSpPr/>
          <p:nvPr/>
        </p:nvSpPr>
        <p:spPr>
          <a:xfrm>
            <a:off x="6240464" y="3099842"/>
            <a:ext cx="2536824" cy="249299"/>
          </a:xfrm>
          <a:prstGeom prst="rect">
            <a:avLst/>
          </a:prstGeom>
        </p:spPr>
        <p:txBody>
          <a:bodyPr wrap="square" lIns="0" tIns="0" rIns="0" bIns="0">
            <a:spAutoFit/>
          </a:bodyPr>
          <a:lstStyle/>
          <a:p>
            <a:pPr marL="17" marR="0" lvl="0" indent="0" algn="ctr" defTabSz="914400" rtl="0" eaLnBrk="1" fontAlgn="auto" latinLnBrk="0" hangingPunct="1">
              <a:lnSpc>
                <a:spcPct val="90000"/>
              </a:lnSpc>
              <a:spcBef>
                <a:spcPts val="0"/>
              </a:spcBef>
              <a:spcAft>
                <a:spcPts val="1200"/>
              </a:spcAft>
              <a:buClrTx/>
              <a:buSzTx/>
              <a:buFontTx/>
              <a:buNone/>
              <a:tabLst/>
              <a:defRPr/>
            </a:pPr>
            <a:r>
              <a:rPr kumimoji="0" lang="en-US" sz="18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Columnar Ordering</a:t>
            </a:r>
          </a:p>
        </p:txBody>
      </p:sp>
      <p:sp>
        <p:nvSpPr>
          <p:cNvPr id="9" name="Rectangle 8">
            <a:extLst>
              <a:ext uri="{FF2B5EF4-FFF2-40B4-BE49-F238E27FC236}">
                <a16:creationId xmlns:a16="http://schemas.microsoft.com/office/drawing/2014/main" id="{5663FA1C-D95B-2443-8E91-DEC4A1993E43}"/>
              </a:ext>
            </a:extLst>
          </p:cNvPr>
          <p:cNvSpPr/>
          <p:nvPr/>
        </p:nvSpPr>
        <p:spPr>
          <a:xfrm>
            <a:off x="9073057" y="3099842"/>
            <a:ext cx="2530680" cy="249299"/>
          </a:xfrm>
          <a:prstGeom prst="rect">
            <a:avLst/>
          </a:prstGeom>
        </p:spPr>
        <p:txBody>
          <a:bodyPr wrap="square" lIns="0" tIns="0" rIns="0" bIns="0">
            <a:spAutoFit/>
          </a:bodyPr>
          <a:lstStyle/>
          <a:p>
            <a:pPr marL="17" marR="0" lvl="0" indent="0" algn="ctr" defTabSz="914400" rtl="0" eaLnBrk="1" fontAlgn="auto" latinLnBrk="0" hangingPunct="1">
              <a:lnSpc>
                <a:spcPct val="90000"/>
              </a:lnSpc>
              <a:spcBef>
                <a:spcPts val="0"/>
              </a:spcBef>
              <a:spcAft>
                <a:spcPts val="1200"/>
              </a:spcAft>
              <a:buClrTx/>
              <a:buSzTx/>
              <a:buFontTx/>
              <a:buNone/>
              <a:tabLst/>
              <a:defRPr/>
            </a:pPr>
            <a:r>
              <a:rPr kumimoji="0" lang="en-US" sz="18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Table Partitioning</a:t>
            </a:r>
          </a:p>
        </p:txBody>
      </p:sp>
      <p:sp>
        <p:nvSpPr>
          <p:cNvPr id="10" name="Rectangle 9">
            <a:extLst>
              <a:ext uri="{FF2B5EF4-FFF2-40B4-BE49-F238E27FC236}">
                <a16:creationId xmlns:a16="http://schemas.microsoft.com/office/drawing/2014/main" id="{B547208F-CDDC-104A-9799-338EE5B1AB2F}"/>
              </a:ext>
            </a:extLst>
          </p:cNvPr>
          <p:cNvSpPr/>
          <p:nvPr/>
        </p:nvSpPr>
        <p:spPr>
          <a:xfrm>
            <a:off x="588263" y="5592868"/>
            <a:ext cx="2534350" cy="249299"/>
          </a:xfrm>
          <a:prstGeom prst="rect">
            <a:avLst/>
          </a:prstGeom>
        </p:spPr>
        <p:txBody>
          <a:bodyPr wrap="square" lIns="0" tIns="0" rIns="0" bIns="0">
            <a:spAutoFit/>
          </a:bodyPr>
          <a:lstStyle/>
          <a:p>
            <a:pPr marL="17" marR="0" lvl="0" indent="0" algn="ctr" defTabSz="914400" rtl="0" eaLnBrk="1" fontAlgn="auto" latinLnBrk="0" hangingPunct="1">
              <a:lnSpc>
                <a:spcPct val="90000"/>
              </a:lnSpc>
              <a:spcBef>
                <a:spcPts val="0"/>
              </a:spcBef>
              <a:spcAft>
                <a:spcPts val="1200"/>
              </a:spcAft>
              <a:buClrTx/>
              <a:buSzTx/>
              <a:buFontTx/>
              <a:buNone/>
              <a:tabLst/>
              <a:defRPr/>
            </a:pPr>
            <a:r>
              <a:rPr kumimoji="0" lang="en-US" sz="18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Secondary Indexes</a:t>
            </a:r>
          </a:p>
        </p:txBody>
      </p:sp>
      <p:sp>
        <p:nvSpPr>
          <p:cNvPr id="11" name="Rectangle 10">
            <a:extLst>
              <a:ext uri="{FF2B5EF4-FFF2-40B4-BE49-F238E27FC236}">
                <a16:creationId xmlns:a16="http://schemas.microsoft.com/office/drawing/2014/main" id="{0902D5AA-1C6F-F145-A7F9-CF6DA17AC1B2}"/>
              </a:ext>
            </a:extLst>
          </p:cNvPr>
          <p:cNvSpPr/>
          <p:nvPr/>
        </p:nvSpPr>
        <p:spPr>
          <a:xfrm>
            <a:off x="3413125" y="5592868"/>
            <a:ext cx="2527508" cy="249299"/>
          </a:xfrm>
          <a:prstGeom prst="rect">
            <a:avLst/>
          </a:prstGeom>
        </p:spPr>
        <p:txBody>
          <a:bodyPr wrap="square" lIns="0" tIns="0" rIns="0" bIns="0">
            <a:spAutoFit/>
          </a:bodyPr>
          <a:lstStyle/>
          <a:p>
            <a:pPr marL="17" marR="0" lvl="0" indent="0" algn="ctr" defTabSz="914400" rtl="0" eaLnBrk="1" fontAlgn="auto" latinLnBrk="0" hangingPunct="1">
              <a:lnSpc>
                <a:spcPct val="90000"/>
              </a:lnSpc>
              <a:spcBef>
                <a:spcPts val="0"/>
              </a:spcBef>
              <a:spcAft>
                <a:spcPts val="1200"/>
              </a:spcAft>
              <a:buClrTx/>
              <a:buSzTx/>
              <a:buFontTx/>
              <a:buNone/>
              <a:tabLst/>
              <a:defRPr/>
            </a:pPr>
            <a:r>
              <a:rPr kumimoji="0" lang="en-US" sz="18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Hash Distribution</a:t>
            </a:r>
          </a:p>
        </p:txBody>
      </p:sp>
      <p:sp>
        <p:nvSpPr>
          <p:cNvPr id="12" name="Rectangle 11">
            <a:extLst>
              <a:ext uri="{FF2B5EF4-FFF2-40B4-BE49-F238E27FC236}">
                <a16:creationId xmlns:a16="http://schemas.microsoft.com/office/drawing/2014/main" id="{A93C16C3-3C07-254F-9963-54AC6167450C}"/>
              </a:ext>
            </a:extLst>
          </p:cNvPr>
          <p:cNvSpPr/>
          <p:nvPr/>
        </p:nvSpPr>
        <p:spPr>
          <a:xfrm>
            <a:off x="6240464" y="5592868"/>
            <a:ext cx="2530680" cy="249299"/>
          </a:xfrm>
          <a:prstGeom prst="rect">
            <a:avLst/>
          </a:prstGeom>
        </p:spPr>
        <p:txBody>
          <a:bodyPr wrap="square" lIns="0" tIns="0" rIns="0" bIns="0">
            <a:spAutoFit/>
          </a:bodyPr>
          <a:lstStyle/>
          <a:p>
            <a:pPr marL="17" marR="0" lvl="0" indent="0" algn="ctr" defTabSz="914400" rtl="0" eaLnBrk="1" fontAlgn="auto" latinLnBrk="0" hangingPunct="1">
              <a:lnSpc>
                <a:spcPct val="90000"/>
              </a:lnSpc>
              <a:spcBef>
                <a:spcPts val="0"/>
              </a:spcBef>
              <a:spcAft>
                <a:spcPts val="1200"/>
              </a:spcAft>
              <a:buClrTx/>
              <a:buSzTx/>
              <a:buFontTx/>
              <a:buNone/>
              <a:tabLst/>
              <a:defRPr/>
            </a:pPr>
            <a:r>
              <a:rPr kumimoji="0" lang="en-US" sz="18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Materialized Views</a:t>
            </a:r>
          </a:p>
        </p:txBody>
      </p:sp>
      <p:sp>
        <p:nvSpPr>
          <p:cNvPr id="13" name="Rectangle 12">
            <a:extLst>
              <a:ext uri="{FF2B5EF4-FFF2-40B4-BE49-F238E27FC236}">
                <a16:creationId xmlns:a16="http://schemas.microsoft.com/office/drawing/2014/main" id="{D0956A98-5BCF-DB48-944F-CCDA67DA2269}"/>
              </a:ext>
            </a:extLst>
          </p:cNvPr>
          <p:cNvSpPr/>
          <p:nvPr/>
        </p:nvSpPr>
        <p:spPr>
          <a:xfrm>
            <a:off x="9070975" y="5592868"/>
            <a:ext cx="2530680" cy="249299"/>
          </a:xfrm>
          <a:prstGeom prst="rect">
            <a:avLst/>
          </a:prstGeom>
        </p:spPr>
        <p:txBody>
          <a:bodyPr wrap="square" lIns="0" tIns="0" rIns="0" bIns="0">
            <a:spAutoFit/>
          </a:bodyPr>
          <a:lstStyle/>
          <a:p>
            <a:pPr marL="17" marR="0" lvl="0" indent="0" algn="ctr" defTabSz="914400" rtl="0" eaLnBrk="1" fontAlgn="auto" latinLnBrk="0" hangingPunct="1">
              <a:lnSpc>
                <a:spcPct val="90000"/>
              </a:lnSpc>
              <a:spcBef>
                <a:spcPts val="0"/>
              </a:spcBef>
              <a:spcAft>
                <a:spcPts val="1200"/>
              </a:spcAft>
              <a:buClrTx/>
              <a:buSzTx/>
              <a:buFontTx/>
              <a:buNone/>
              <a:tabLst/>
              <a:defRPr/>
            </a:pPr>
            <a:r>
              <a:rPr kumimoji="0" lang="en-US" sz="1800" b="0" i="0" u="none" strike="noStrike" kern="1200" cap="none" spc="0" normalizeH="0" baseline="0" noProof="0" err="1">
                <a:ln>
                  <a:noFill/>
                </a:ln>
                <a:solidFill>
                  <a:prstClr val="black"/>
                </a:solidFill>
                <a:effectLst/>
                <a:uLnTx/>
                <a:uFillTx/>
                <a:latin typeface="Segoe UI" panose="020B0502040204020203" pitchFamily="34" charset="0"/>
                <a:ea typeface="+mn-ea"/>
                <a:cs typeface="Segoe UI" panose="020B0502040204020203" pitchFamily="34" charset="0"/>
              </a:rPr>
              <a:t>Resultset</a:t>
            </a:r>
            <a:r>
              <a:rPr kumimoji="0" lang="en-US" sz="18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 Cache</a:t>
            </a:r>
          </a:p>
        </p:txBody>
      </p:sp>
      <p:sp>
        <p:nvSpPr>
          <p:cNvPr id="15" name="Oval 14">
            <a:extLst>
              <a:ext uri="{FF2B5EF4-FFF2-40B4-BE49-F238E27FC236}">
                <a16:creationId xmlns:a16="http://schemas.microsoft.com/office/drawing/2014/main" id="{53AC822B-11FA-A64C-85D6-383883A4C788}"/>
              </a:ext>
            </a:extLst>
          </p:cNvPr>
          <p:cNvSpPr/>
          <p:nvPr/>
        </p:nvSpPr>
        <p:spPr bwMode="auto">
          <a:xfrm>
            <a:off x="1296404" y="4196552"/>
            <a:ext cx="1118068" cy="1118064"/>
          </a:xfrm>
          <a:prstGeom prst="ellipse">
            <a:avLst/>
          </a:prstGeom>
          <a:solidFill>
            <a:schemeClr val="bg1"/>
          </a:solidFill>
          <a:ln w="10795" cap="flat" cmpd="sng" algn="ctr">
            <a:noFill/>
            <a:prstDash val="solid"/>
          </a:ln>
          <a:effectLst>
            <a:outerShdw blurRad="190500" dist="50800" dir="2400000" algn="tl" rotWithShape="0">
              <a:prstClr val="black">
                <a:alpha val="40000"/>
              </a:prst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20" name="Oval 19">
            <a:extLst>
              <a:ext uri="{FF2B5EF4-FFF2-40B4-BE49-F238E27FC236}">
                <a16:creationId xmlns:a16="http://schemas.microsoft.com/office/drawing/2014/main" id="{4BCA02D6-6E4B-594C-8333-4B01F3F6ED05}"/>
              </a:ext>
            </a:extLst>
          </p:cNvPr>
          <p:cNvSpPr/>
          <p:nvPr/>
        </p:nvSpPr>
        <p:spPr bwMode="auto">
          <a:xfrm>
            <a:off x="4122503" y="4196552"/>
            <a:ext cx="1118068" cy="1118064"/>
          </a:xfrm>
          <a:prstGeom prst="ellipse">
            <a:avLst/>
          </a:prstGeom>
          <a:solidFill>
            <a:schemeClr val="bg1"/>
          </a:solidFill>
          <a:ln w="10795" cap="flat" cmpd="sng" algn="ctr">
            <a:noFill/>
            <a:prstDash val="solid"/>
          </a:ln>
          <a:effectLst>
            <a:outerShdw blurRad="190500" dist="50800" dir="2400000" algn="tl" rotWithShape="0">
              <a:prstClr val="black">
                <a:alpha val="40000"/>
              </a:prst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22" name="Oval 21">
            <a:extLst>
              <a:ext uri="{FF2B5EF4-FFF2-40B4-BE49-F238E27FC236}">
                <a16:creationId xmlns:a16="http://schemas.microsoft.com/office/drawing/2014/main" id="{6E7A1105-9024-4443-A1D7-D583A3C999D4}"/>
              </a:ext>
            </a:extLst>
          </p:cNvPr>
          <p:cNvSpPr/>
          <p:nvPr/>
        </p:nvSpPr>
        <p:spPr bwMode="auto">
          <a:xfrm>
            <a:off x="6948601" y="4196552"/>
            <a:ext cx="1118068" cy="1118064"/>
          </a:xfrm>
          <a:prstGeom prst="ellipse">
            <a:avLst/>
          </a:prstGeom>
          <a:solidFill>
            <a:schemeClr val="bg1"/>
          </a:solidFill>
          <a:ln w="10795" cap="flat" cmpd="sng" algn="ctr">
            <a:noFill/>
            <a:prstDash val="solid"/>
          </a:ln>
          <a:effectLst>
            <a:outerShdw blurRad="190500" dist="50800" dir="2400000" algn="tl" rotWithShape="0">
              <a:prstClr val="black">
                <a:alpha val="40000"/>
              </a:prst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24" name="Oval 23">
            <a:extLst>
              <a:ext uri="{FF2B5EF4-FFF2-40B4-BE49-F238E27FC236}">
                <a16:creationId xmlns:a16="http://schemas.microsoft.com/office/drawing/2014/main" id="{3153A20A-5BAD-334C-B541-6898058E1909}"/>
              </a:ext>
            </a:extLst>
          </p:cNvPr>
          <p:cNvSpPr/>
          <p:nvPr/>
        </p:nvSpPr>
        <p:spPr bwMode="auto">
          <a:xfrm>
            <a:off x="9777528" y="4196552"/>
            <a:ext cx="1118068" cy="1118064"/>
          </a:xfrm>
          <a:prstGeom prst="ellipse">
            <a:avLst/>
          </a:prstGeom>
          <a:solidFill>
            <a:schemeClr val="bg1"/>
          </a:solidFill>
          <a:ln w="10795" cap="flat" cmpd="sng" algn="ctr">
            <a:noFill/>
            <a:prstDash val="solid"/>
          </a:ln>
          <a:effectLst>
            <a:outerShdw blurRad="190500" dist="50800" dir="2400000" algn="tl" rotWithShape="0">
              <a:prstClr val="black">
                <a:alpha val="40000"/>
              </a:prst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26" name="Oval 25">
            <a:extLst>
              <a:ext uri="{FF2B5EF4-FFF2-40B4-BE49-F238E27FC236}">
                <a16:creationId xmlns:a16="http://schemas.microsoft.com/office/drawing/2014/main" id="{8B4C48B4-2B0E-AA49-84B3-4288EB9D5C42}"/>
              </a:ext>
            </a:extLst>
          </p:cNvPr>
          <p:cNvSpPr/>
          <p:nvPr/>
        </p:nvSpPr>
        <p:spPr bwMode="auto">
          <a:xfrm>
            <a:off x="1296404" y="1703526"/>
            <a:ext cx="1118068" cy="1118064"/>
          </a:xfrm>
          <a:prstGeom prst="ellipse">
            <a:avLst/>
          </a:prstGeom>
          <a:solidFill>
            <a:schemeClr val="bg1"/>
          </a:solidFill>
          <a:ln w="10795" cap="flat" cmpd="sng" algn="ctr">
            <a:noFill/>
            <a:prstDash val="solid"/>
          </a:ln>
          <a:effectLst>
            <a:outerShdw blurRad="190500" dist="50800" dir="2400000" algn="tl" rotWithShape="0">
              <a:prstClr val="black">
                <a:alpha val="40000"/>
              </a:prst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28" name="Oval 27">
            <a:extLst>
              <a:ext uri="{FF2B5EF4-FFF2-40B4-BE49-F238E27FC236}">
                <a16:creationId xmlns:a16="http://schemas.microsoft.com/office/drawing/2014/main" id="{5BFEB0F6-252F-5748-B052-DBC3F23C0E38}"/>
              </a:ext>
            </a:extLst>
          </p:cNvPr>
          <p:cNvSpPr/>
          <p:nvPr/>
        </p:nvSpPr>
        <p:spPr bwMode="auto">
          <a:xfrm>
            <a:off x="4122503" y="1703526"/>
            <a:ext cx="1118068" cy="1118064"/>
          </a:xfrm>
          <a:prstGeom prst="ellipse">
            <a:avLst/>
          </a:prstGeom>
          <a:solidFill>
            <a:schemeClr val="bg1"/>
          </a:solidFill>
          <a:ln w="10795" cap="flat" cmpd="sng" algn="ctr">
            <a:noFill/>
            <a:prstDash val="solid"/>
          </a:ln>
          <a:effectLst>
            <a:outerShdw blurRad="190500" dist="50800" dir="2400000" algn="tl" rotWithShape="0">
              <a:prstClr val="black">
                <a:alpha val="40000"/>
              </a:prst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30" name="Oval 29">
            <a:extLst>
              <a:ext uri="{FF2B5EF4-FFF2-40B4-BE49-F238E27FC236}">
                <a16:creationId xmlns:a16="http://schemas.microsoft.com/office/drawing/2014/main" id="{D44E185F-7228-CB4B-9294-F67139B4D641}"/>
              </a:ext>
            </a:extLst>
          </p:cNvPr>
          <p:cNvSpPr/>
          <p:nvPr/>
        </p:nvSpPr>
        <p:spPr bwMode="auto">
          <a:xfrm>
            <a:off x="6948601" y="1703526"/>
            <a:ext cx="1118068" cy="1118064"/>
          </a:xfrm>
          <a:prstGeom prst="ellipse">
            <a:avLst/>
          </a:prstGeom>
          <a:solidFill>
            <a:schemeClr val="bg1"/>
          </a:solidFill>
          <a:ln w="10795" cap="flat" cmpd="sng" algn="ctr">
            <a:noFill/>
            <a:prstDash val="solid"/>
          </a:ln>
          <a:effectLst>
            <a:outerShdw blurRad="190500" dist="50800" dir="2400000" algn="tl" rotWithShape="0">
              <a:prstClr val="black">
                <a:alpha val="40000"/>
              </a:prst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32" name="Oval 31">
            <a:extLst>
              <a:ext uri="{FF2B5EF4-FFF2-40B4-BE49-F238E27FC236}">
                <a16:creationId xmlns:a16="http://schemas.microsoft.com/office/drawing/2014/main" id="{61084B9F-4695-C343-8831-103D2A839639}"/>
              </a:ext>
            </a:extLst>
          </p:cNvPr>
          <p:cNvSpPr/>
          <p:nvPr/>
        </p:nvSpPr>
        <p:spPr bwMode="auto">
          <a:xfrm>
            <a:off x="9777528" y="1703526"/>
            <a:ext cx="1118068" cy="1118064"/>
          </a:xfrm>
          <a:prstGeom prst="ellipse">
            <a:avLst/>
          </a:prstGeom>
          <a:solidFill>
            <a:schemeClr val="bg1"/>
          </a:solidFill>
          <a:ln w="10795" cap="flat" cmpd="sng" algn="ctr">
            <a:noFill/>
            <a:prstDash val="solid"/>
          </a:ln>
          <a:effectLst>
            <a:outerShdw blurRad="190500" dist="50800" dir="2400000" algn="tl" rotWithShape="0">
              <a:prstClr val="black">
                <a:alpha val="40000"/>
              </a:prst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66" name="Graphic 65">
            <a:extLst>
              <a:ext uri="{FF2B5EF4-FFF2-40B4-BE49-F238E27FC236}">
                <a16:creationId xmlns:a16="http://schemas.microsoft.com/office/drawing/2014/main" id="{D52F444D-30D8-A546-9EB9-DED745069757}"/>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7144621" y="1988480"/>
            <a:ext cx="707639" cy="707639"/>
          </a:xfrm>
          <a:prstGeom prst="rect">
            <a:avLst/>
          </a:prstGeom>
        </p:spPr>
      </p:pic>
      <p:pic>
        <p:nvPicPr>
          <p:cNvPr id="75" name="Graphic 74">
            <a:extLst>
              <a:ext uri="{FF2B5EF4-FFF2-40B4-BE49-F238E27FC236}">
                <a16:creationId xmlns:a16="http://schemas.microsoft.com/office/drawing/2014/main" id="{FC112737-BD85-8749-B37B-F9174ABD843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90041" y="1912921"/>
            <a:ext cx="707639" cy="707639"/>
          </a:xfrm>
          <a:prstGeom prst="rect">
            <a:avLst/>
          </a:prstGeom>
        </p:spPr>
      </p:pic>
      <p:pic>
        <p:nvPicPr>
          <p:cNvPr id="76" name="Graphic 75">
            <a:extLst>
              <a:ext uri="{FF2B5EF4-FFF2-40B4-BE49-F238E27FC236}">
                <a16:creationId xmlns:a16="http://schemas.microsoft.com/office/drawing/2014/main" id="{9978F1E3-B9D1-964D-BA57-B1B4BF5B8AB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75969" y="1912921"/>
            <a:ext cx="707639" cy="707639"/>
          </a:xfrm>
          <a:prstGeom prst="rect">
            <a:avLst/>
          </a:prstGeom>
        </p:spPr>
      </p:pic>
      <p:pic>
        <p:nvPicPr>
          <p:cNvPr id="77" name="Graphic 76">
            <a:extLst>
              <a:ext uri="{FF2B5EF4-FFF2-40B4-BE49-F238E27FC236}">
                <a16:creationId xmlns:a16="http://schemas.microsoft.com/office/drawing/2014/main" id="{6487BC16-143C-DF4F-B8D0-8BDF9B89596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490041" y="4401764"/>
            <a:ext cx="707639" cy="707639"/>
          </a:xfrm>
          <a:prstGeom prst="rect">
            <a:avLst/>
          </a:prstGeom>
        </p:spPr>
      </p:pic>
      <p:pic>
        <p:nvPicPr>
          <p:cNvPr id="78" name="Graphic 77">
            <a:extLst>
              <a:ext uri="{FF2B5EF4-FFF2-40B4-BE49-F238E27FC236}">
                <a16:creationId xmlns:a16="http://schemas.microsoft.com/office/drawing/2014/main" id="{26BCEB46-DFDE-A24C-A284-335CC4B969C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322689" y="4392284"/>
            <a:ext cx="707639" cy="707639"/>
          </a:xfrm>
          <a:prstGeom prst="rect">
            <a:avLst/>
          </a:prstGeom>
        </p:spPr>
      </p:pic>
      <p:pic>
        <p:nvPicPr>
          <p:cNvPr id="80" name="Graphic 79">
            <a:extLst>
              <a:ext uri="{FF2B5EF4-FFF2-40B4-BE49-F238E27FC236}">
                <a16:creationId xmlns:a16="http://schemas.microsoft.com/office/drawing/2014/main" id="{B817948D-31A2-954C-B3B4-B271C52FB72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151984" y="4401764"/>
            <a:ext cx="707639" cy="707639"/>
          </a:xfrm>
          <a:prstGeom prst="rect">
            <a:avLst/>
          </a:prstGeom>
        </p:spPr>
      </p:pic>
      <p:pic>
        <p:nvPicPr>
          <p:cNvPr id="82" name="Graphic 81">
            <a:extLst>
              <a:ext uri="{FF2B5EF4-FFF2-40B4-BE49-F238E27FC236}">
                <a16:creationId xmlns:a16="http://schemas.microsoft.com/office/drawing/2014/main" id="{2B962EFD-465E-494B-A835-CAA9A48A35D0}"/>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974378" y="4400173"/>
            <a:ext cx="709230" cy="709230"/>
          </a:xfrm>
          <a:prstGeom prst="rect">
            <a:avLst/>
          </a:prstGeom>
        </p:spPr>
      </p:pic>
      <p:pic>
        <p:nvPicPr>
          <p:cNvPr id="31" name="Graphic 30">
            <a:extLst>
              <a:ext uri="{FF2B5EF4-FFF2-40B4-BE49-F238E27FC236}">
                <a16:creationId xmlns:a16="http://schemas.microsoft.com/office/drawing/2014/main" id="{2E267818-3314-774F-A8C1-808E641D29EC}"/>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322689" y="1915002"/>
            <a:ext cx="707639" cy="707639"/>
          </a:xfrm>
          <a:prstGeom prst="rect">
            <a:avLst/>
          </a:prstGeom>
        </p:spPr>
      </p:pic>
    </p:spTree>
    <p:extLst>
      <p:ext uri="{BB962C8B-B14F-4D97-AF65-F5344CB8AC3E}">
        <p14:creationId xmlns:p14="http://schemas.microsoft.com/office/powerpoint/2010/main" val="412772729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434303C-5700-46B8-BC5B-EDF43365B896}"/>
              </a:ext>
            </a:extLst>
          </p:cNvPr>
          <p:cNvSpPr>
            <a:spLocks noGrp="1"/>
          </p:cNvSpPr>
          <p:nvPr>
            <p:ph type="body" sz="quarter" idx="10"/>
          </p:nvPr>
        </p:nvSpPr>
        <p:spPr>
          <a:xfrm>
            <a:off x="437318" y="2141394"/>
            <a:ext cx="3927853" cy="1090042"/>
          </a:xfrm>
        </p:spPr>
        <p:txBody>
          <a:bodyPr/>
          <a:lstStyle/>
          <a:p>
            <a:r>
              <a:rPr lang="en-US" dirty="0"/>
              <a:t>Transactional consistently to data modification</a:t>
            </a:r>
          </a:p>
          <a:p>
            <a:r>
              <a:rPr lang="en-US" dirty="0"/>
              <a:t>Automatic Query Optimizer matching</a:t>
            </a:r>
          </a:p>
        </p:txBody>
      </p:sp>
      <p:sp>
        <p:nvSpPr>
          <p:cNvPr id="20" name="Title 1">
            <a:extLst>
              <a:ext uri="{FF2B5EF4-FFF2-40B4-BE49-F238E27FC236}">
                <a16:creationId xmlns:a16="http://schemas.microsoft.com/office/drawing/2014/main" id="{67A1E19C-FC6E-974E-881E-35BB28147F2C}"/>
              </a:ext>
            </a:extLst>
          </p:cNvPr>
          <p:cNvSpPr>
            <a:spLocks noGrp="1"/>
          </p:cNvSpPr>
          <p:nvPr>
            <p:ph type="title"/>
          </p:nvPr>
        </p:nvSpPr>
        <p:spPr/>
        <p:txBody>
          <a:bodyPr/>
          <a:lstStyle/>
          <a:p>
            <a:r>
              <a:rPr lang="en-US" dirty="0"/>
              <a:t>Scaling to Petabytes</a:t>
            </a:r>
            <a:br>
              <a:rPr lang="en-US" dirty="0"/>
            </a:br>
            <a:endParaRPr lang="en-US" dirty="0"/>
          </a:p>
        </p:txBody>
      </p:sp>
      <p:sp>
        <p:nvSpPr>
          <p:cNvPr id="3" name="Text Placeholder 2">
            <a:extLst>
              <a:ext uri="{FF2B5EF4-FFF2-40B4-BE49-F238E27FC236}">
                <a16:creationId xmlns:a16="http://schemas.microsoft.com/office/drawing/2014/main" id="{BB11DA72-B62C-4F56-BAEB-F184FCD3547E}"/>
              </a:ext>
            </a:extLst>
          </p:cNvPr>
          <p:cNvSpPr>
            <a:spLocks noGrp="1"/>
          </p:cNvSpPr>
          <p:nvPr>
            <p:ph type="body" sz="quarter" idx="12"/>
          </p:nvPr>
        </p:nvSpPr>
        <p:spPr/>
        <p:txBody>
          <a:bodyPr/>
          <a:lstStyle/>
          <a:p>
            <a:r>
              <a:rPr lang="en-US" dirty="0"/>
              <a:t>Materialized Views</a:t>
            </a:r>
          </a:p>
        </p:txBody>
      </p:sp>
      <p:sp>
        <p:nvSpPr>
          <p:cNvPr id="18" name="Rectangle 17">
            <a:extLst>
              <a:ext uri="{FF2B5EF4-FFF2-40B4-BE49-F238E27FC236}">
                <a16:creationId xmlns:a16="http://schemas.microsoft.com/office/drawing/2014/main" id="{A53A50F3-2A8A-4507-A821-472A983DA7A3}"/>
              </a:ext>
            </a:extLst>
          </p:cNvPr>
          <p:cNvSpPr/>
          <p:nvPr/>
        </p:nvSpPr>
        <p:spPr bwMode="auto">
          <a:xfrm>
            <a:off x="5656405" y="1864564"/>
            <a:ext cx="6106058" cy="3496342"/>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2"/>
                </a:solidFill>
                <a:effectLst/>
                <a:uLnTx/>
                <a:uFillTx/>
                <a:latin typeface="Consolas" panose="020B0609020204030204" pitchFamily="49" charset="0"/>
                <a:ea typeface="+mn-ea"/>
                <a:cs typeface="+mn-cs"/>
              </a:rPr>
              <a:t>CREATE MATERIALZIED VIEW </a:t>
            </a:r>
            <a:r>
              <a:rPr kumimoji="0" 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mn-cs"/>
              </a:rPr>
              <a:t>vw_ProductSales</a:t>
            </a:r>
            <a:endPar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endParaRP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2"/>
                </a:solidFill>
                <a:effectLst/>
                <a:uLnTx/>
                <a:uFillTx/>
                <a:latin typeface="Consolas" panose="020B0609020204030204" pitchFamily="49" charset="0"/>
                <a:ea typeface="+mn-ea"/>
                <a:cs typeface="+mn-cs"/>
              </a:rPr>
              <a:t>WITH</a:t>
            </a:r>
            <a:r>
              <a:rPr kumimoji="0" lang="en-US" sz="1600" b="0" i="0" u="none" strike="noStrike" kern="1200" cap="none" spc="0" normalizeH="0" baseline="0" noProof="0" dirty="0">
                <a:ln>
                  <a:noFill/>
                </a:ln>
                <a:solidFill>
                  <a:srgbClr val="0000FF"/>
                </a:solidFill>
                <a:effectLst/>
                <a:uLnTx/>
                <a:uFillTx/>
                <a:latin typeface="Consolas" panose="020B0609020204030204" pitchFamily="49" charset="0"/>
                <a:ea typeface="+mn-ea"/>
                <a:cs typeface="+mn-cs"/>
              </a:rPr>
              <a:t> </a:t>
            </a:r>
            <a:r>
              <a:rPr kumimoji="0" lang="en-US" sz="1600" b="0" i="0" u="none" strike="noStrike" kern="120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600" b="0" i="0" u="none" strike="noStrike" kern="1200" cap="none" spc="0" normalizeH="0" baseline="0" noProof="0" dirty="0">
                <a:ln>
                  <a:noFill/>
                </a:ln>
                <a:solidFill>
                  <a:schemeClr val="tx2"/>
                </a:solidFill>
                <a:effectLst/>
                <a:uLnTx/>
                <a:uFillTx/>
                <a:latin typeface="Consolas" panose="020B0609020204030204" pitchFamily="49" charset="0"/>
                <a:ea typeface="+mn-ea"/>
                <a:cs typeface="+mn-cs"/>
              </a:rPr>
              <a:t>DISTRIBUTION</a:t>
            </a: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600" b="0" i="0" u="none" strike="noStrike" kern="120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600" b="0" i="0" u="none" strike="noStrike" kern="1200" cap="none" spc="0" normalizeH="0" baseline="0" noProof="0" dirty="0">
                <a:ln>
                  <a:noFill/>
                </a:ln>
                <a:solidFill>
                  <a:schemeClr val="tx2"/>
                </a:solidFill>
                <a:effectLst/>
                <a:uLnTx/>
                <a:uFillTx/>
                <a:latin typeface="Consolas" panose="020B0609020204030204" pitchFamily="49" charset="0"/>
                <a:ea typeface="+mn-ea"/>
                <a:cs typeface="+mn-cs"/>
              </a:rPr>
              <a:t>HASH</a:t>
            </a:r>
            <a:r>
              <a:rPr kumimoji="0" lang="en-US" sz="1600" b="0" i="0" u="none" strike="noStrike" kern="120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mn-cs"/>
              </a:rPr>
              <a:t>ProductKey</a:t>
            </a:r>
            <a:r>
              <a:rPr kumimoji="0" lang="en-US" sz="1600" b="0" i="0" u="none" strike="noStrike" kern="1200" cap="none" spc="0" normalizeH="0" baseline="0" noProof="0" dirty="0">
                <a:ln>
                  <a:noFill/>
                </a:ln>
                <a:solidFill>
                  <a:srgbClr val="808080"/>
                </a:solidFill>
                <a:effectLst/>
                <a:uLnTx/>
                <a:uFillTx/>
                <a:latin typeface="Consolas" panose="020B0609020204030204" pitchFamily="49" charset="0"/>
                <a:ea typeface="+mn-ea"/>
                <a:cs typeface="+mn-cs"/>
              </a:rPr>
              <a:t>))</a:t>
            </a:r>
            <a:endPar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endParaRP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2"/>
                </a:solidFill>
                <a:effectLst/>
                <a:uLnTx/>
                <a:uFillTx/>
                <a:latin typeface="Consolas" panose="020B0609020204030204" pitchFamily="49" charset="0"/>
                <a:ea typeface="+mn-ea"/>
                <a:cs typeface="+mn-cs"/>
              </a:rPr>
              <a:t>AS</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2"/>
                </a:solidFill>
                <a:effectLst/>
                <a:uLnTx/>
                <a:uFillTx/>
                <a:latin typeface="Consolas" panose="020B0609020204030204" pitchFamily="49" charset="0"/>
                <a:ea typeface="+mn-ea"/>
                <a:cs typeface="+mn-cs"/>
              </a:rPr>
              <a:t>SELECT</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ProductName</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mn-cs"/>
              </a:rPr>
              <a:t>ProductKey</a:t>
            </a:r>
            <a:r>
              <a:rPr kumimoji="0" lang="en-US" sz="1600" b="0" i="0" u="none" strike="noStrike" kern="1200" cap="none" spc="0" normalizeH="0" baseline="0" noProof="0" dirty="0">
                <a:ln>
                  <a:noFill/>
                </a:ln>
                <a:solidFill>
                  <a:srgbClr val="808080"/>
                </a:solidFill>
                <a:effectLst/>
                <a:uLnTx/>
                <a:uFillTx/>
                <a:latin typeface="Consolas" panose="020B0609020204030204" pitchFamily="49" charset="0"/>
                <a:ea typeface="+mn-ea"/>
                <a:cs typeface="+mn-cs"/>
              </a:rPr>
              <a:t>,</a:t>
            </a:r>
            <a:endPar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endParaRP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600" b="0" i="0" u="none" strike="noStrike" kern="1200" cap="none" spc="0" normalizeH="0" baseline="0" noProof="0" dirty="0">
                <a:ln>
                  <a:noFill/>
                </a:ln>
                <a:solidFill>
                  <a:schemeClr val="accent3"/>
                </a:solidFill>
                <a:effectLst/>
                <a:uLnTx/>
                <a:uFillTx/>
                <a:latin typeface="Consolas" panose="020B0609020204030204" pitchFamily="49" charset="0"/>
                <a:ea typeface="+mn-ea"/>
                <a:cs typeface="+mn-cs"/>
              </a:rPr>
              <a:t>SUM</a:t>
            </a:r>
            <a:r>
              <a:rPr kumimoji="0" lang="en-US" sz="1600" b="0" i="0" u="none" strike="noStrike" kern="120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Amount</a:t>
            </a:r>
            <a:r>
              <a:rPr kumimoji="0" lang="en-US" sz="1600" b="0" i="0" u="none" strike="noStrike" kern="120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600" b="0" i="0" u="none" strike="noStrike" kern="1200" cap="none" spc="0" normalizeH="0" baseline="0" noProof="0" dirty="0">
                <a:ln>
                  <a:noFill/>
                </a:ln>
                <a:solidFill>
                  <a:schemeClr val="tx2"/>
                </a:solidFill>
                <a:effectLst/>
                <a:uLnTx/>
                <a:uFillTx/>
                <a:latin typeface="Consolas" panose="020B0609020204030204" pitchFamily="49" charset="0"/>
                <a:ea typeface="+mn-ea"/>
                <a:cs typeface="+mn-cs"/>
              </a:rPr>
              <a:t>AS</a:t>
            </a: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mn-cs"/>
              </a:rPr>
              <a:t>TotalSales</a:t>
            </a:r>
            <a:endPar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endParaRP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2"/>
                </a:solidFill>
                <a:effectLst/>
                <a:uLnTx/>
                <a:uFillTx/>
                <a:latin typeface="Consolas" panose="020B0609020204030204" pitchFamily="49" charset="0"/>
                <a:ea typeface="+mn-ea"/>
                <a:cs typeface="+mn-cs"/>
              </a:rPr>
              <a:t>FROM</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mn-cs"/>
              </a:rPr>
              <a:t>FactSales</a:t>
            </a: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fs</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808080"/>
                </a:solidFill>
                <a:effectLst/>
                <a:uLnTx/>
                <a:uFillTx/>
                <a:latin typeface="Consolas" panose="020B0609020204030204" pitchFamily="49" charset="0"/>
                <a:ea typeface="+mn-ea"/>
                <a:cs typeface="+mn-cs"/>
              </a:rPr>
              <a:t>INNER</a:t>
            </a: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600" b="0" i="0" u="none" strike="noStrike" kern="1200" cap="none" spc="0" normalizeH="0" baseline="0" noProof="0" dirty="0">
                <a:ln>
                  <a:noFill/>
                </a:ln>
                <a:solidFill>
                  <a:srgbClr val="808080"/>
                </a:solidFill>
                <a:effectLst/>
                <a:uLnTx/>
                <a:uFillTx/>
                <a:latin typeface="Consolas" panose="020B0609020204030204" pitchFamily="49" charset="0"/>
                <a:ea typeface="+mn-ea"/>
                <a:cs typeface="+mn-cs"/>
              </a:rPr>
              <a:t>JOIN</a:t>
            </a: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mn-cs"/>
              </a:rPr>
              <a:t>DimProduct</a:t>
            </a: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mn-cs"/>
              </a:rPr>
              <a:t>dp</a:t>
            </a: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600" b="0" i="0" u="none" strike="noStrike" kern="1200" cap="none" spc="0" normalizeH="0" baseline="0" noProof="0" dirty="0">
                <a:ln>
                  <a:noFill/>
                </a:ln>
                <a:solidFill>
                  <a:schemeClr val="tx2"/>
                </a:solidFill>
                <a:effectLst/>
                <a:uLnTx/>
                <a:uFillTx/>
                <a:latin typeface="Consolas" panose="020B0609020204030204" pitchFamily="49" charset="0"/>
                <a:ea typeface="+mn-ea"/>
                <a:cs typeface="+mn-cs"/>
              </a:rPr>
              <a:t>ON</a:t>
            </a: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mn-cs"/>
              </a:rPr>
              <a:t>fs</a:t>
            </a:r>
            <a:r>
              <a:rPr kumimoji="0" lang="en-US" sz="1600" b="0" i="0" u="none" strike="noStrike" kern="1200" cap="none" spc="0" normalizeH="0" baseline="0" noProof="0" dirty="0" err="1">
                <a:ln>
                  <a:noFill/>
                </a:ln>
                <a:solidFill>
                  <a:srgbClr val="808080"/>
                </a:solidFill>
                <a:effectLst/>
                <a:uLnTx/>
                <a:uFillTx/>
                <a:latin typeface="Consolas" panose="020B0609020204030204" pitchFamily="49" charset="0"/>
                <a:ea typeface="+mn-ea"/>
                <a:cs typeface="+mn-cs"/>
              </a:rPr>
              <a:t>.</a:t>
            </a:r>
            <a:r>
              <a:rPr kumimoji="0" 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mn-cs"/>
              </a:rPr>
              <a:t>prodkey</a:t>
            </a: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600" b="0" i="0" u="none" strike="noStrike" kern="120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mn-cs"/>
              </a:rPr>
              <a:t>dp</a:t>
            </a:r>
            <a:r>
              <a:rPr kumimoji="0" lang="en-US" sz="1600" b="0" i="0" u="none" strike="noStrike" kern="1200" cap="none" spc="0" normalizeH="0" baseline="0" noProof="0" dirty="0" err="1">
                <a:ln>
                  <a:noFill/>
                </a:ln>
                <a:solidFill>
                  <a:srgbClr val="808080"/>
                </a:solidFill>
                <a:effectLst/>
                <a:uLnTx/>
                <a:uFillTx/>
                <a:latin typeface="Consolas" panose="020B0609020204030204" pitchFamily="49" charset="0"/>
                <a:ea typeface="+mn-ea"/>
                <a:cs typeface="+mn-cs"/>
              </a:rPr>
              <a:t>.</a:t>
            </a:r>
            <a:r>
              <a:rPr kumimoji="0" 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mn-cs"/>
              </a:rPr>
              <a:t>prodkey</a:t>
            </a:r>
            <a:endPar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endParaRP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2"/>
                </a:solidFill>
                <a:effectLst/>
                <a:uLnTx/>
                <a:uFillTx/>
                <a:latin typeface="Consolas" panose="020B0609020204030204" pitchFamily="49" charset="0"/>
                <a:ea typeface="+mn-ea"/>
                <a:cs typeface="+mn-cs"/>
              </a:rPr>
              <a:t>GROUP BY</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ProductName</a:t>
            </a:r>
            <a:r>
              <a:rPr kumimoji="0" lang="en-US" sz="1600" b="0" i="0" u="none" strike="noStrike" kern="1200" cap="none" spc="0" normalizeH="0" baseline="0" noProof="0" dirty="0">
                <a:ln>
                  <a:noFill/>
                </a:ln>
                <a:solidFill>
                  <a:srgbClr val="808080"/>
                </a:solidFill>
                <a:effectLst/>
                <a:uLnTx/>
                <a:uFillTx/>
                <a:latin typeface="Consolas" panose="020B0609020204030204" pitchFamily="49" charset="0"/>
                <a:ea typeface="+mn-ea"/>
                <a:cs typeface="+mn-cs"/>
              </a:rPr>
              <a:t>,</a:t>
            </a:r>
            <a:endPar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endParaRP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mn-cs"/>
              </a:rPr>
              <a:t>ProductKey</a:t>
            </a:r>
            <a:endParaRPr kumimoji="0" lang="en-US" sz="1400" b="1"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endParaRPr>
          </a:p>
        </p:txBody>
      </p:sp>
      <p:sp>
        <p:nvSpPr>
          <p:cNvPr id="19" name="Rectangle 18">
            <a:extLst>
              <a:ext uri="{FF2B5EF4-FFF2-40B4-BE49-F238E27FC236}">
                <a16:creationId xmlns:a16="http://schemas.microsoft.com/office/drawing/2014/main" id="{EC997862-160D-4137-972D-EC2B69BDA071}"/>
              </a:ext>
            </a:extLst>
          </p:cNvPr>
          <p:cNvSpPr/>
          <p:nvPr/>
        </p:nvSpPr>
        <p:spPr bwMode="auto">
          <a:xfrm>
            <a:off x="5742102" y="1958160"/>
            <a:ext cx="4597040" cy="586438"/>
          </a:xfrm>
          <a:prstGeom prst="rect">
            <a:avLst/>
          </a:prstGeom>
          <a:noFill/>
          <a:ln w="2857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31046421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par>
                          <p:cTn id="7" fill="hold">
                            <p:stCondLst>
                              <p:cond delay="0"/>
                            </p:stCondLst>
                            <p:childTnLst>
                              <p:par>
                                <p:cTn id="8" presetID="26" presetClass="emph" presetSubtype="0" fill="hold" grpId="1" nodeType="afterEffect">
                                  <p:stCondLst>
                                    <p:cond delay="1000"/>
                                  </p:stCondLst>
                                  <p:childTnLst>
                                    <p:animEffect transition="out" filter="fade">
                                      <p:cBhvr>
                                        <p:cTn id="9" dur="500" tmFilter="0, 0; .2, .5; .8, .5; 1, 0"/>
                                        <p:tgtEl>
                                          <p:spTgt spid="19"/>
                                        </p:tgtEl>
                                      </p:cBhvr>
                                    </p:animEffect>
                                    <p:animScale>
                                      <p:cBhvr>
                                        <p:cTn id="10" dur="250" autoRev="1" fill="hold"/>
                                        <p:tgtEl>
                                          <p:spTgt spid="19"/>
                                        </p:tgtEl>
                                      </p:cBhvr>
                                      <p:by x="105000" y="105000"/>
                                    </p:animScale>
                                  </p:childTnLst>
                                </p:cTn>
                              </p:par>
                            </p:childTnLst>
                          </p:cTn>
                        </p:par>
                        <p:par>
                          <p:cTn id="11" fill="hold">
                            <p:stCondLst>
                              <p:cond delay="1500"/>
                            </p:stCondLst>
                            <p:childTnLst>
                              <p:par>
                                <p:cTn id="12" presetID="26" presetClass="emph" presetSubtype="0" fill="hold" grpId="2" nodeType="afterEffect">
                                  <p:stCondLst>
                                    <p:cond delay="1000"/>
                                  </p:stCondLst>
                                  <p:childTnLst>
                                    <p:animEffect transition="out" filter="fade">
                                      <p:cBhvr>
                                        <p:cTn id="13" dur="500" tmFilter="0, 0; .2, .5; .8, .5; 1, 0"/>
                                        <p:tgtEl>
                                          <p:spTgt spid="19"/>
                                        </p:tgtEl>
                                      </p:cBhvr>
                                    </p:animEffect>
                                    <p:animScale>
                                      <p:cBhvr>
                                        <p:cTn id="14"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19" grpId="2"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905D08D7-A14E-41EC-9C7B-C062A4C3933C}"/>
              </a:ext>
            </a:extLst>
          </p:cNvPr>
          <p:cNvGraphicFramePr>
            <a:graphicFrameLocks noGrp="1"/>
          </p:cNvGraphicFramePr>
          <p:nvPr>
            <p:extLst>
              <p:ext uri="{D42A27DB-BD31-4B8C-83A1-F6EECF244321}">
                <p14:modId xmlns:p14="http://schemas.microsoft.com/office/powerpoint/2010/main" val="2076364093"/>
              </p:ext>
            </p:extLst>
          </p:nvPr>
        </p:nvGraphicFramePr>
        <p:xfrm>
          <a:off x="8887968" y="2317036"/>
          <a:ext cx="2743200" cy="914400"/>
        </p:xfrm>
        <a:graphic>
          <a:graphicData uri="http://schemas.openxmlformats.org/drawingml/2006/table">
            <a:tbl>
              <a:tblPr firstRow="1">
                <a:tableStyleId>{8EC20E35-A176-4012-BC5E-935CFFF8708E}</a:tableStyleId>
              </a:tblPr>
              <a:tblGrid>
                <a:gridCol w="914400">
                  <a:extLst>
                    <a:ext uri="{9D8B030D-6E8A-4147-A177-3AD203B41FA5}">
                      <a16:colId xmlns:a16="http://schemas.microsoft.com/office/drawing/2014/main" val="1028886851"/>
                    </a:ext>
                  </a:extLst>
                </a:gridCol>
                <a:gridCol w="914400">
                  <a:extLst>
                    <a:ext uri="{9D8B030D-6E8A-4147-A177-3AD203B41FA5}">
                      <a16:colId xmlns:a16="http://schemas.microsoft.com/office/drawing/2014/main" val="3851979877"/>
                    </a:ext>
                  </a:extLst>
                </a:gridCol>
                <a:gridCol w="914400">
                  <a:extLst>
                    <a:ext uri="{9D8B030D-6E8A-4147-A177-3AD203B41FA5}">
                      <a16:colId xmlns:a16="http://schemas.microsoft.com/office/drawing/2014/main" val="3703173614"/>
                    </a:ext>
                  </a:extLst>
                </a:gridCol>
              </a:tblGrid>
              <a:tr h="221656">
                <a:tc>
                  <a:txBody>
                    <a:bodyPr/>
                    <a:lstStyle/>
                    <a:p>
                      <a:pPr algn="ctr"/>
                      <a:r>
                        <a:rPr lang="en-US" sz="900" dirty="0">
                          <a:latin typeface="+mj-lt"/>
                        </a:rPr>
                        <a:t>ProductName</a:t>
                      </a:r>
                    </a:p>
                  </a:txBody>
                  <a:tcPr/>
                </a:tc>
                <a:tc>
                  <a:txBody>
                    <a:bodyPr/>
                    <a:lstStyle/>
                    <a:p>
                      <a:pPr algn="ctr"/>
                      <a:r>
                        <a:rPr lang="en-US" sz="900">
                          <a:latin typeface="+mj-lt"/>
                        </a:rPr>
                        <a:t>ProductKey</a:t>
                      </a:r>
                    </a:p>
                  </a:txBody>
                  <a:tcPr/>
                </a:tc>
                <a:tc>
                  <a:txBody>
                    <a:bodyPr/>
                    <a:lstStyle/>
                    <a:p>
                      <a:pPr algn="ctr"/>
                      <a:r>
                        <a:rPr lang="en-US" sz="900">
                          <a:latin typeface="+mj-lt"/>
                        </a:rPr>
                        <a:t>TotalSales</a:t>
                      </a:r>
                    </a:p>
                  </a:txBody>
                  <a:tcPr/>
                </a:tc>
                <a:extLst>
                  <a:ext uri="{0D108BD9-81ED-4DB2-BD59-A6C34878D82A}">
                    <a16:rowId xmlns:a16="http://schemas.microsoft.com/office/drawing/2014/main" val="2406086556"/>
                  </a:ext>
                </a:extLst>
              </a:tr>
              <a:tr h="221656">
                <a:tc>
                  <a:txBody>
                    <a:bodyPr/>
                    <a:lstStyle/>
                    <a:p>
                      <a:pPr algn="ctr"/>
                      <a:r>
                        <a:rPr lang="en-US" sz="900" dirty="0">
                          <a:latin typeface="+mn-lt"/>
                        </a:rPr>
                        <a:t>Product A</a:t>
                      </a:r>
                    </a:p>
                  </a:txBody>
                  <a:tcPr/>
                </a:tc>
                <a:tc>
                  <a:txBody>
                    <a:bodyPr/>
                    <a:lstStyle/>
                    <a:p>
                      <a:pPr algn="ctr"/>
                      <a:r>
                        <a:rPr lang="en-US" sz="900" dirty="0">
                          <a:latin typeface="+mn-lt"/>
                        </a:rPr>
                        <a:t>5453</a:t>
                      </a:r>
                    </a:p>
                  </a:txBody>
                  <a:tcPr/>
                </a:tc>
                <a:tc>
                  <a:txBody>
                    <a:bodyPr/>
                    <a:lstStyle/>
                    <a:p>
                      <a:pPr algn="ctr"/>
                      <a:r>
                        <a:rPr lang="en-US" sz="900">
                          <a:latin typeface="+mn-lt"/>
                        </a:rPr>
                        <a:t>784,943.00</a:t>
                      </a:r>
                    </a:p>
                  </a:txBody>
                  <a:tcPr/>
                </a:tc>
                <a:extLst>
                  <a:ext uri="{0D108BD9-81ED-4DB2-BD59-A6C34878D82A}">
                    <a16:rowId xmlns:a16="http://schemas.microsoft.com/office/drawing/2014/main" val="1712068017"/>
                  </a:ext>
                </a:extLst>
              </a:tr>
              <a:tr h="221656">
                <a:tc>
                  <a:txBody>
                    <a:bodyPr/>
                    <a:lstStyle/>
                    <a:p>
                      <a:pPr algn="ctr"/>
                      <a:r>
                        <a:rPr lang="en-US" sz="900">
                          <a:latin typeface="+mn-lt"/>
                        </a:rPr>
                        <a:t>Product B</a:t>
                      </a:r>
                    </a:p>
                  </a:txBody>
                  <a:tcPr/>
                </a:tc>
                <a:tc>
                  <a:txBody>
                    <a:bodyPr/>
                    <a:lstStyle/>
                    <a:p>
                      <a:pPr algn="ctr"/>
                      <a:r>
                        <a:rPr lang="en-US" sz="900" dirty="0">
                          <a:latin typeface="+mn-lt"/>
                        </a:rPr>
                        <a:t>763</a:t>
                      </a:r>
                    </a:p>
                  </a:txBody>
                  <a:tcPr/>
                </a:tc>
                <a:tc>
                  <a:txBody>
                    <a:bodyPr/>
                    <a:lstStyle/>
                    <a:p>
                      <a:pPr algn="ctr"/>
                      <a:r>
                        <a:rPr lang="en-US" sz="900" dirty="0">
                          <a:latin typeface="+mn-lt"/>
                        </a:rPr>
                        <a:t>48,723.00</a:t>
                      </a:r>
                    </a:p>
                  </a:txBody>
                  <a:tcPr/>
                </a:tc>
                <a:extLst>
                  <a:ext uri="{0D108BD9-81ED-4DB2-BD59-A6C34878D82A}">
                    <a16:rowId xmlns:a16="http://schemas.microsoft.com/office/drawing/2014/main" val="3861214988"/>
                  </a:ext>
                </a:extLst>
              </a:tr>
              <a:tr h="221656">
                <a:tc>
                  <a:txBody>
                    <a:bodyPr/>
                    <a:lstStyle/>
                    <a:p>
                      <a:pPr algn="ctr"/>
                      <a:r>
                        <a:rPr lang="en-US" sz="900">
                          <a:latin typeface="+mn-lt"/>
                        </a:rPr>
                        <a:t>…</a:t>
                      </a:r>
                    </a:p>
                  </a:txBody>
                  <a:tcPr/>
                </a:tc>
                <a:tc>
                  <a:txBody>
                    <a:bodyPr/>
                    <a:lstStyle/>
                    <a:p>
                      <a:pPr algn="ctr"/>
                      <a:r>
                        <a:rPr lang="en-US" sz="900">
                          <a:latin typeface="+mn-lt"/>
                        </a:rPr>
                        <a:t>…</a:t>
                      </a:r>
                    </a:p>
                  </a:txBody>
                  <a:tcPr/>
                </a:tc>
                <a:tc>
                  <a:txBody>
                    <a:bodyPr/>
                    <a:lstStyle/>
                    <a:p>
                      <a:pPr algn="ctr"/>
                      <a:r>
                        <a:rPr lang="en-US" sz="900" dirty="0">
                          <a:latin typeface="+mn-lt"/>
                        </a:rPr>
                        <a:t>…</a:t>
                      </a:r>
                    </a:p>
                  </a:txBody>
                  <a:tcPr/>
                </a:tc>
                <a:extLst>
                  <a:ext uri="{0D108BD9-81ED-4DB2-BD59-A6C34878D82A}">
                    <a16:rowId xmlns:a16="http://schemas.microsoft.com/office/drawing/2014/main" val="269496582"/>
                  </a:ext>
                </a:extLst>
              </a:tr>
            </a:tbl>
          </a:graphicData>
        </a:graphic>
      </p:graphicFrame>
      <p:sp>
        <p:nvSpPr>
          <p:cNvPr id="5" name="Rectangle 4">
            <a:extLst>
              <a:ext uri="{FF2B5EF4-FFF2-40B4-BE49-F238E27FC236}">
                <a16:creationId xmlns:a16="http://schemas.microsoft.com/office/drawing/2014/main" id="{F72A11D4-3CD4-438E-AD2E-48B1F9CD2D51}"/>
              </a:ext>
            </a:extLst>
          </p:cNvPr>
          <p:cNvSpPr/>
          <p:nvPr/>
        </p:nvSpPr>
        <p:spPr bwMode="auto">
          <a:xfrm>
            <a:off x="8743732" y="1133218"/>
            <a:ext cx="1239924" cy="664974"/>
          </a:xfrm>
          <a:prstGeom prst="rect">
            <a:avLst/>
          </a:prstGeom>
          <a:no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146304" rIns="9144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78D4"/>
                </a:solidFill>
                <a:effectLst/>
                <a:uLnTx/>
                <a:uFillTx/>
                <a:latin typeface="Segoe UI Semibold"/>
                <a:ea typeface="Segoe UI" pitchFamily="34" charset="0"/>
                <a:cs typeface="Segoe UI" pitchFamily="34" charset="0"/>
              </a:rPr>
              <a:t>FactSales</a:t>
            </a:r>
            <a:r>
              <a:rPr kumimoji="0" lang="en-US" sz="1000" b="0" i="0" u="none" strike="noStrike" kern="1200" cap="none" spc="0" normalizeH="0" baseline="0" noProof="0">
                <a:ln>
                  <a:noFill/>
                </a:ln>
                <a:solidFill>
                  <a:srgbClr val="000000"/>
                </a:solidFill>
                <a:effectLst/>
                <a:uLnTx/>
                <a:uFillTx/>
                <a:latin typeface="Segoe UI Semibold"/>
                <a:ea typeface="Segoe UI" pitchFamily="34" charset="0"/>
                <a:cs typeface="Segoe UI" pitchFamily="34" charset="0"/>
              </a:rPr>
              <a:t> Table</a:t>
            </a:r>
          </a:p>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Semibold"/>
                <a:ea typeface="Segoe UI" pitchFamily="34" charset="0"/>
                <a:cs typeface="Segoe UI" pitchFamily="34" charset="0"/>
              </a:rPr>
              <a:t>10B Records</a:t>
            </a:r>
          </a:p>
        </p:txBody>
      </p:sp>
      <p:sp>
        <p:nvSpPr>
          <p:cNvPr id="144" name="Rectangle 143">
            <a:extLst>
              <a:ext uri="{FF2B5EF4-FFF2-40B4-BE49-F238E27FC236}">
                <a16:creationId xmlns:a16="http://schemas.microsoft.com/office/drawing/2014/main" id="{ADEAEA6B-B292-460A-B6F4-8844659A0560}"/>
              </a:ext>
            </a:extLst>
          </p:cNvPr>
          <p:cNvSpPr/>
          <p:nvPr/>
        </p:nvSpPr>
        <p:spPr bwMode="auto">
          <a:xfrm>
            <a:off x="10553528" y="1133218"/>
            <a:ext cx="1239926" cy="664974"/>
          </a:xfrm>
          <a:prstGeom prst="rect">
            <a:avLst/>
          </a:prstGeom>
          <a:noFill/>
          <a:ln>
            <a:solidFill>
              <a:schemeClr val="accent3"/>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146304" rIns="9144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err="1">
                <a:ln>
                  <a:noFill/>
                </a:ln>
                <a:solidFill>
                  <a:srgbClr val="D83B01"/>
                </a:solidFill>
                <a:effectLst/>
                <a:uLnTx/>
                <a:uFillTx/>
                <a:latin typeface="Segoe UI Semibold"/>
                <a:ea typeface="Segoe UI" pitchFamily="34" charset="0"/>
                <a:cs typeface="Segoe UI" pitchFamily="34" charset="0"/>
              </a:rPr>
              <a:t>DimProduct</a:t>
            </a:r>
            <a:r>
              <a:rPr kumimoji="0" lang="en-US" sz="1000" b="0" i="0" u="none" strike="noStrike" kern="1200" cap="none" spc="0" normalizeH="0" baseline="0" noProof="0" dirty="0">
                <a:ln>
                  <a:noFill/>
                </a:ln>
                <a:solidFill>
                  <a:srgbClr val="000000"/>
                </a:solidFill>
                <a:effectLst/>
                <a:uLnTx/>
                <a:uFillTx/>
                <a:latin typeface="Segoe UI Semibold"/>
                <a:ea typeface="Segoe UI" pitchFamily="34" charset="0"/>
                <a:cs typeface="Segoe UI" pitchFamily="34" charset="0"/>
              </a:rPr>
              <a:t> Table</a:t>
            </a:r>
          </a:p>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Segoe UI Semibold"/>
                <a:ea typeface="Segoe UI" pitchFamily="34" charset="0"/>
                <a:cs typeface="Segoe UI" pitchFamily="34" charset="0"/>
              </a:rPr>
              <a:t>1,000 Records</a:t>
            </a:r>
          </a:p>
        </p:txBody>
      </p:sp>
      <p:cxnSp>
        <p:nvCxnSpPr>
          <p:cNvPr id="7" name="Straight Connector 6">
            <a:extLst>
              <a:ext uri="{FF2B5EF4-FFF2-40B4-BE49-F238E27FC236}">
                <a16:creationId xmlns:a16="http://schemas.microsoft.com/office/drawing/2014/main" id="{3F236A08-1F6A-4B21-A446-CDB23FE43759}"/>
              </a:ext>
            </a:extLst>
          </p:cNvPr>
          <p:cNvCxnSpPr>
            <a:cxnSpLocks/>
            <a:stCxn id="5" idx="3"/>
            <a:endCxn id="144" idx="1"/>
          </p:cNvCxnSpPr>
          <p:nvPr/>
        </p:nvCxnSpPr>
        <p:spPr>
          <a:xfrm>
            <a:off x="9983656" y="1465705"/>
            <a:ext cx="569872"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CF4F3C8C-AD46-45B6-B692-A6BE70CBD24A}"/>
              </a:ext>
            </a:extLst>
          </p:cNvPr>
          <p:cNvCxnSpPr>
            <a:cxnSpLocks/>
          </p:cNvCxnSpPr>
          <p:nvPr/>
        </p:nvCxnSpPr>
        <p:spPr>
          <a:xfrm>
            <a:off x="10260452" y="1465705"/>
            <a:ext cx="0" cy="664974"/>
          </a:xfrm>
          <a:prstGeom prst="line">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48CDB65D-EFD2-474D-BEC7-9AE1B6D04B18}"/>
              </a:ext>
            </a:extLst>
          </p:cNvPr>
          <p:cNvSpPr/>
          <p:nvPr/>
        </p:nvSpPr>
        <p:spPr>
          <a:xfrm>
            <a:off x="10297225" y="1848778"/>
            <a:ext cx="1410357" cy="400110"/>
          </a:xfrm>
          <a:prstGeom prst="rect">
            <a:avLst/>
          </a:prstGeom>
        </p:spPr>
        <p:txBody>
          <a:bodyPr wrap="square">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Materialized View (1000 Records)</a:t>
            </a:r>
            <a:endParaRPr kumimoji="0" lang="en-US" sz="1765" b="0" i="0" u="none" strike="noStrike" kern="1200" cap="none" spc="0" normalizeH="0" baseline="0" noProof="0" dirty="0">
              <a:ln>
                <a:noFill/>
              </a:ln>
              <a:solidFill>
                <a:srgbClr val="000000"/>
              </a:solidFill>
              <a:effectLst/>
              <a:uLnTx/>
              <a:uFillTx/>
              <a:latin typeface="Segoe UI"/>
              <a:ea typeface="+mn-ea"/>
              <a:cs typeface="+mn-cs"/>
            </a:endParaRPr>
          </a:p>
        </p:txBody>
      </p:sp>
      <p:cxnSp>
        <p:nvCxnSpPr>
          <p:cNvPr id="146" name="Straight Connector 145">
            <a:extLst>
              <a:ext uri="{FF2B5EF4-FFF2-40B4-BE49-F238E27FC236}">
                <a16:creationId xmlns:a16="http://schemas.microsoft.com/office/drawing/2014/main" id="{7B38A696-8A91-44F0-87C1-5EDD34CE12E9}"/>
              </a:ext>
            </a:extLst>
          </p:cNvPr>
          <p:cNvCxnSpPr>
            <a:cxnSpLocks/>
          </p:cNvCxnSpPr>
          <p:nvPr/>
        </p:nvCxnSpPr>
        <p:spPr>
          <a:xfrm>
            <a:off x="5270501" y="3542155"/>
            <a:ext cx="6698342" cy="0"/>
          </a:xfrm>
          <a:prstGeom prst="line">
            <a:avLst/>
          </a:prstGeom>
          <a:ln w="9525">
            <a:solidFill>
              <a:schemeClr val="bg1">
                <a:lumMod val="6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246DF90D-7A46-49F9-B6C2-BCF7BD500585}"/>
              </a:ext>
            </a:extLst>
          </p:cNvPr>
          <p:cNvSpPr>
            <a:spLocks noGrp="1"/>
          </p:cNvSpPr>
          <p:nvPr>
            <p:ph type="body" sz="quarter" idx="10"/>
          </p:nvPr>
        </p:nvSpPr>
        <p:spPr>
          <a:xfrm>
            <a:off x="437318" y="2141394"/>
            <a:ext cx="3712937" cy="1397819"/>
          </a:xfrm>
        </p:spPr>
        <p:txBody>
          <a:bodyPr/>
          <a:lstStyle/>
          <a:p>
            <a:r>
              <a:rPr lang="en-US" dirty="0"/>
              <a:t>Transactional consistently to data modification</a:t>
            </a:r>
          </a:p>
          <a:p>
            <a:r>
              <a:rPr lang="en-US" dirty="0"/>
              <a:t>Automatic Query Optimizer matching</a:t>
            </a:r>
          </a:p>
        </p:txBody>
      </p:sp>
      <p:sp>
        <p:nvSpPr>
          <p:cNvPr id="20" name="Title 1">
            <a:extLst>
              <a:ext uri="{FF2B5EF4-FFF2-40B4-BE49-F238E27FC236}">
                <a16:creationId xmlns:a16="http://schemas.microsoft.com/office/drawing/2014/main" id="{67A1E19C-FC6E-974E-881E-35BB28147F2C}"/>
              </a:ext>
            </a:extLst>
          </p:cNvPr>
          <p:cNvSpPr>
            <a:spLocks noGrp="1"/>
          </p:cNvSpPr>
          <p:nvPr>
            <p:ph type="title"/>
          </p:nvPr>
        </p:nvSpPr>
        <p:spPr>
          <a:xfrm>
            <a:off x="426424" y="435824"/>
            <a:ext cx="11336039" cy="443198"/>
          </a:xfrm>
        </p:spPr>
        <p:txBody>
          <a:bodyPr/>
          <a:lstStyle/>
          <a:p>
            <a:r>
              <a:rPr lang="en-US" dirty="0"/>
              <a:t>Scaling to Petabytes</a:t>
            </a:r>
          </a:p>
        </p:txBody>
      </p:sp>
      <p:sp>
        <p:nvSpPr>
          <p:cNvPr id="6" name="Text Placeholder 5">
            <a:extLst>
              <a:ext uri="{FF2B5EF4-FFF2-40B4-BE49-F238E27FC236}">
                <a16:creationId xmlns:a16="http://schemas.microsoft.com/office/drawing/2014/main" id="{75DED9EB-3D6D-4818-94DF-300551A3C7C7}"/>
              </a:ext>
            </a:extLst>
          </p:cNvPr>
          <p:cNvSpPr>
            <a:spLocks noGrp="1"/>
          </p:cNvSpPr>
          <p:nvPr>
            <p:ph type="body" sz="quarter" idx="12"/>
          </p:nvPr>
        </p:nvSpPr>
        <p:spPr>
          <a:xfrm>
            <a:off x="426423" y="966265"/>
            <a:ext cx="11339774" cy="332399"/>
          </a:xfrm>
        </p:spPr>
        <p:txBody>
          <a:bodyPr/>
          <a:lstStyle/>
          <a:p>
            <a:r>
              <a:rPr lang="en-US" dirty="0"/>
              <a:t>Materialized Views</a:t>
            </a:r>
            <a:br>
              <a:rPr lang="en-US" dirty="0"/>
            </a:br>
            <a:endParaRPr lang="en-US" dirty="0"/>
          </a:p>
        </p:txBody>
      </p:sp>
      <p:sp>
        <p:nvSpPr>
          <p:cNvPr id="21" name="Rectangle 20">
            <a:extLst>
              <a:ext uri="{FF2B5EF4-FFF2-40B4-BE49-F238E27FC236}">
                <a16:creationId xmlns:a16="http://schemas.microsoft.com/office/drawing/2014/main" id="{2CDE41D0-C70B-2C40-8A1A-D80AF07D05AC}"/>
              </a:ext>
            </a:extLst>
          </p:cNvPr>
          <p:cNvSpPr/>
          <p:nvPr/>
        </p:nvSpPr>
        <p:spPr bwMode="auto">
          <a:xfrm>
            <a:off x="5270501" y="984720"/>
            <a:ext cx="2989982" cy="2234458"/>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CREATE MATERIALZIED VIEW </a:t>
            </a:r>
            <a:r>
              <a:rPr kumimoji="0" lang="en-US" sz="900" b="0" i="0" u="none" strike="noStrike" kern="1200" cap="none" spc="0" normalizeH="0" baseline="0" noProof="0" dirty="0" err="1">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mvw_ProductSales</a:t>
            </a:r>
            <a:endPar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endParaRP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WITH (DISTRIBUTION = HASH(</a:t>
            </a:r>
            <a:r>
              <a:rPr kumimoji="0" lang="en-US" sz="900" b="0" i="0" u="none" strike="noStrike" kern="1200" cap="none" spc="0" normalizeH="0" baseline="0" noProof="0" dirty="0" err="1">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ProductKey</a:t>
            </a: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AS</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SELECT</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  ProductName</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  </a:t>
            </a:r>
            <a:r>
              <a:rPr kumimoji="0" lang="en-US" sz="900" b="0" i="0" u="none" strike="noStrike" kern="1200" cap="none" spc="0" normalizeH="0" baseline="0" noProof="0" dirty="0" err="1">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ProductKey</a:t>
            </a: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  SUM(Amount) AS </a:t>
            </a:r>
            <a:r>
              <a:rPr kumimoji="0" lang="en-US" sz="900" b="0" i="0" u="none" strike="noStrike" kern="1200" cap="none" spc="0" normalizeH="0" baseline="0" noProof="0" dirty="0" err="1">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TotalSales</a:t>
            </a:r>
            <a:endPar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endParaRP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FROM</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  </a:t>
            </a:r>
            <a:r>
              <a:rPr kumimoji="0" lang="en-US" sz="900" b="1" i="0" u="none" strike="noStrike" kern="1200" cap="none" spc="0" normalizeH="0" baseline="0" noProof="0" dirty="0" err="1">
                <a:ln>
                  <a:noFill/>
                </a:ln>
                <a:solidFill>
                  <a:srgbClr val="0078D4"/>
                </a:solidFill>
                <a:effectLst/>
                <a:uLnTx/>
                <a:uFillTx/>
                <a:latin typeface="Consolas" panose="020B0609020204030204" pitchFamily="49" charset="0"/>
                <a:ea typeface="+mn-ea"/>
                <a:cs typeface="+mn-cs"/>
              </a:rPr>
              <a:t>FactSales</a:t>
            </a: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 fs</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INNER JOIN </a:t>
            </a:r>
            <a:r>
              <a:rPr kumimoji="0" lang="en-US" sz="900" b="1" i="0" u="none" strike="noStrike" kern="1200" cap="none" spc="0" normalizeH="0" baseline="0" noProof="0" dirty="0" err="1">
                <a:ln>
                  <a:noFill/>
                </a:ln>
                <a:solidFill>
                  <a:srgbClr val="D83B01"/>
                </a:solidFill>
                <a:effectLst/>
                <a:uLnTx/>
                <a:uFillTx/>
                <a:latin typeface="Consolas" panose="020B0609020204030204" pitchFamily="49" charset="0"/>
                <a:ea typeface="+mn-ea"/>
                <a:cs typeface="+mn-cs"/>
              </a:rPr>
              <a:t>DimProduct</a:t>
            </a: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 </a:t>
            </a:r>
            <a:r>
              <a:rPr kumimoji="0" lang="en-US" sz="900" b="0" i="0" u="none" strike="noStrike" kern="1200" cap="none" spc="0" normalizeH="0" baseline="0" noProof="0" dirty="0" err="1">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dp</a:t>
            </a: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 </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  ON </a:t>
            </a:r>
            <a:r>
              <a:rPr kumimoji="0" lang="en-US" sz="900" b="0" i="0" u="none" strike="noStrike" kern="1200" cap="none" spc="0" normalizeH="0" baseline="0" noProof="0" dirty="0" err="1">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fs.prodkey</a:t>
            </a: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 = </a:t>
            </a:r>
            <a:r>
              <a:rPr kumimoji="0" lang="en-US" sz="900" b="0" i="0" u="none" strike="noStrike" kern="1200" cap="none" spc="0" normalizeH="0" baseline="0" noProof="0" dirty="0" err="1">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dp.prodkey</a:t>
            </a:r>
            <a:endPar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endParaRP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GROUP BY</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  ProductName,</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  </a:t>
            </a:r>
            <a:r>
              <a:rPr kumimoji="0" lang="en-US" sz="900" b="0" i="0" u="none" strike="noStrike" kern="1200" cap="none" spc="0" normalizeH="0" baseline="0" noProof="0" dirty="0" err="1">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ProductKey</a:t>
            </a:r>
            <a:endPar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endParaRPr>
          </a:p>
        </p:txBody>
      </p:sp>
      <p:grpSp>
        <p:nvGrpSpPr>
          <p:cNvPr id="2" name="Group 1">
            <a:extLst>
              <a:ext uri="{FF2B5EF4-FFF2-40B4-BE49-F238E27FC236}">
                <a16:creationId xmlns:a16="http://schemas.microsoft.com/office/drawing/2014/main" id="{2203BB95-E261-46A7-9292-8862C0BFA2DE}"/>
              </a:ext>
            </a:extLst>
          </p:cNvPr>
          <p:cNvGrpSpPr/>
          <p:nvPr/>
        </p:nvGrpSpPr>
        <p:grpSpPr>
          <a:xfrm>
            <a:off x="5270501" y="3795701"/>
            <a:ext cx="6588779" cy="2649956"/>
            <a:chOff x="4356101" y="3397684"/>
            <a:chExt cx="6588779" cy="2649956"/>
          </a:xfrm>
        </p:grpSpPr>
        <p:sp>
          <p:nvSpPr>
            <p:cNvPr id="147" name="Rectangle 146">
              <a:extLst>
                <a:ext uri="{FF2B5EF4-FFF2-40B4-BE49-F238E27FC236}">
                  <a16:creationId xmlns:a16="http://schemas.microsoft.com/office/drawing/2014/main" id="{A791FC5D-5344-4ADA-B417-B9772F529BFB}"/>
                </a:ext>
              </a:extLst>
            </p:cNvPr>
            <p:cNvSpPr/>
            <p:nvPr/>
          </p:nvSpPr>
          <p:spPr bwMode="auto">
            <a:xfrm>
              <a:off x="7829332" y="5074752"/>
              <a:ext cx="1239922" cy="664974"/>
            </a:xfrm>
            <a:prstGeom prst="rect">
              <a:avLst/>
            </a:prstGeom>
            <a:no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err="1">
                  <a:ln>
                    <a:noFill/>
                  </a:ln>
                  <a:solidFill>
                    <a:srgbClr val="243A5E"/>
                  </a:solidFill>
                  <a:effectLst/>
                  <a:uLnTx/>
                  <a:uFillTx/>
                  <a:latin typeface="Segoe UI Semibold"/>
                  <a:ea typeface="+mn-ea"/>
                  <a:cs typeface="+mn-cs"/>
                </a:rPr>
                <a:t>FactInventory</a:t>
              </a:r>
              <a:r>
                <a:rPr kumimoji="0" lang="en-US" sz="1000" b="0" i="0" u="none" strike="noStrike" kern="1200" cap="none" spc="0" normalizeH="0" baseline="0" noProof="0" dirty="0">
                  <a:ln>
                    <a:noFill/>
                  </a:ln>
                  <a:solidFill>
                    <a:srgbClr val="000000"/>
                  </a:solidFill>
                  <a:effectLst/>
                  <a:uLnTx/>
                  <a:uFillTx/>
                  <a:latin typeface="Segoe UI Semibold"/>
                  <a:ea typeface="Segoe UI" pitchFamily="34" charset="0"/>
                  <a:cs typeface="Segoe UI" pitchFamily="34" charset="0"/>
                </a:rPr>
                <a:t> Table</a:t>
              </a:r>
            </a:p>
          </p:txBody>
        </p:sp>
        <p:sp>
          <p:nvSpPr>
            <p:cNvPr id="148" name="Rectangle 147">
              <a:extLst>
                <a:ext uri="{FF2B5EF4-FFF2-40B4-BE49-F238E27FC236}">
                  <a16:creationId xmlns:a16="http://schemas.microsoft.com/office/drawing/2014/main" id="{034CA9E9-2E18-42F1-AC00-ED04DDEBD528}"/>
                </a:ext>
              </a:extLst>
            </p:cNvPr>
            <p:cNvSpPr/>
            <p:nvPr/>
          </p:nvSpPr>
          <p:spPr bwMode="auto">
            <a:xfrm>
              <a:off x="9573300" y="5074752"/>
              <a:ext cx="1371580" cy="664974"/>
            </a:xfrm>
            <a:prstGeom prst="rect">
              <a:avLst/>
            </a:prstGeom>
            <a:noFill/>
            <a:ln>
              <a:solidFill>
                <a:srgbClr val="8661C5"/>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146304" rIns="9144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err="1">
                  <a:ln>
                    <a:noFill/>
                  </a:ln>
                  <a:solidFill>
                    <a:srgbClr val="8661C5"/>
                  </a:solidFill>
                  <a:effectLst/>
                  <a:uLnTx/>
                  <a:uFillTx/>
                  <a:latin typeface="Segoe UI Semibold"/>
                  <a:ea typeface="+mn-ea"/>
                  <a:cs typeface="Segoe UI" pitchFamily="34" charset="0"/>
                </a:rPr>
                <a:t>mvw_ProductSales</a:t>
              </a:r>
              <a:endParaRPr kumimoji="0" lang="en-US" sz="1000" b="0" i="0" u="none" strike="noStrike" kern="1200" cap="none" spc="0" normalizeH="0" baseline="0" noProof="0" dirty="0">
                <a:ln>
                  <a:noFill/>
                </a:ln>
                <a:solidFill>
                  <a:srgbClr val="8661C5"/>
                </a:solidFill>
                <a:effectLst/>
                <a:uLnTx/>
                <a:uFillTx/>
                <a:latin typeface="Segoe UI Semibold"/>
                <a:ea typeface="+mn-ea"/>
                <a:cs typeface="Segoe UI" pitchFamily="34" charset="0"/>
              </a:endParaRPr>
            </a:p>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Segoe UI Semibold"/>
                  <a:ea typeface="Segoe UI" pitchFamily="34" charset="0"/>
                  <a:cs typeface="Segoe UI" pitchFamily="34" charset="0"/>
                </a:rPr>
                <a:t>1,000 Records</a:t>
              </a:r>
            </a:p>
          </p:txBody>
        </p:sp>
        <p:cxnSp>
          <p:nvCxnSpPr>
            <p:cNvPr id="149" name="Straight Connector 148">
              <a:extLst>
                <a:ext uri="{FF2B5EF4-FFF2-40B4-BE49-F238E27FC236}">
                  <a16:creationId xmlns:a16="http://schemas.microsoft.com/office/drawing/2014/main" id="{7FE51B01-3CE1-44AE-BC04-639EB05C549B}"/>
                </a:ext>
              </a:extLst>
            </p:cNvPr>
            <p:cNvCxnSpPr>
              <a:cxnSpLocks/>
            </p:cNvCxnSpPr>
            <p:nvPr/>
          </p:nvCxnSpPr>
          <p:spPr>
            <a:xfrm>
              <a:off x="9069254" y="5409052"/>
              <a:ext cx="504046"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40B1E664-C10E-4AB8-9C86-0CD67D7E19AA}"/>
                </a:ext>
              </a:extLst>
            </p:cNvPr>
            <p:cNvCxnSpPr>
              <a:cxnSpLocks/>
            </p:cNvCxnSpPr>
            <p:nvPr/>
          </p:nvCxnSpPr>
          <p:spPr>
            <a:xfrm flipV="1">
              <a:off x="9346052" y="4504630"/>
              <a:ext cx="0" cy="902609"/>
            </a:xfrm>
            <a:prstGeom prst="line">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7ADC53CE-50E7-2A4B-8613-136A69730822}"/>
                </a:ext>
              </a:extLst>
            </p:cNvPr>
            <p:cNvSpPr/>
            <p:nvPr/>
          </p:nvSpPr>
          <p:spPr bwMode="auto">
            <a:xfrm>
              <a:off x="4356101" y="3397684"/>
              <a:ext cx="2989970" cy="2649956"/>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SELECT</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  &lt;COLUMNS&gt;</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FROM </a:t>
              </a:r>
              <a:r>
                <a:rPr kumimoji="0" lang="en-US" sz="900" b="0" i="0" u="none" strike="noStrike" kern="1200" cap="none" spc="0" normalizeH="0" baseline="0" noProof="0" dirty="0" err="1">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FactSales</a:t>
              </a: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 fs</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INNER JOIN</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78D4"/>
                  </a:solidFill>
                  <a:effectLst/>
                  <a:uLnTx/>
                  <a:uFillTx/>
                  <a:latin typeface="Consolas" panose="020B0609020204030204" pitchFamily="49" charset="0"/>
                  <a:ea typeface="+mn-ea"/>
                  <a:cs typeface="+mn-cs"/>
                </a:rPr>
                <a:t>  </a:t>
              </a:r>
              <a:r>
                <a:rPr kumimoji="0" lang="en-US" sz="900" b="0" i="0" u="none" strike="noStrike" kern="1200" cap="none" spc="0" normalizeH="0" baseline="0" noProof="0" dirty="0">
                  <a:ln>
                    <a:noFill/>
                  </a:ln>
                  <a:solidFill>
                    <a:srgbClr val="8661C5"/>
                  </a:solidFill>
                  <a:effectLst/>
                  <a:uLnTx/>
                  <a:uFillTx/>
                  <a:latin typeface="Consolas" panose="020B0609020204030204" pitchFamily="49" charset="0"/>
                  <a:ea typeface="+mn-ea"/>
                  <a:cs typeface="+mn-cs"/>
                </a:rPr>
                <a:t>SELECT</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8661C5"/>
                  </a:solidFill>
                  <a:effectLst/>
                  <a:uLnTx/>
                  <a:uFillTx/>
                  <a:latin typeface="Consolas" panose="020B0609020204030204" pitchFamily="49" charset="0"/>
                  <a:ea typeface="+mn-ea"/>
                  <a:cs typeface="+mn-cs"/>
                </a:rPr>
                <a:t>    ProductName</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8661C5"/>
                  </a:solidFill>
                  <a:effectLst/>
                  <a:uLnTx/>
                  <a:uFillTx/>
                  <a:latin typeface="Consolas" panose="020B0609020204030204" pitchFamily="49" charset="0"/>
                  <a:ea typeface="+mn-ea"/>
                  <a:cs typeface="+mn-cs"/>
                </a:rPr>
                <a:t>    </a:t>
              </a:r>
              <a:r>
                <a:rPr kumimoji="0" lang="en-US" sz="900" b="0" i="0" u="none" strike="noStrike" kern="1200" cap="none" spc="0" normalizeH="0" baseline="0" noProof="0" dirty="0" err="1">
                  <a:ln>
                    <a:noFill/>
                  </a:ln>
                  <a:solidFill>
                    <a:srgbClr val="8661C5"/>
                  </a:solidFill>
                  <a:effectLst/>
                  <a:uLnTx/>
                  <a:uFillTx/>
                  <a:latin typeface="Consolas" panose="020B0609020204030204" pitchFamily="49" charset="0"/>
                  <a:ea typeface="+mn-ea"/>
                  <a:cs typeface="+mn-cs"/>
                </a:rPr>
                <a:t>ProductKey</a:t>
              </a:r>
              <a:r>
                <a:rPr kumimoji="0" lang="en-US" sz="900" b="0" i="0" u="none" strike="noStrike" kern="1200" cap="none" spc="0" normalizeH="0" baseline="0" noProof="0" dirty="0">
                  <a:ln>
                    <a:noFill/>
                  </a:ln>
                  <a:solidFill>
                    <a:srgbClr val="8661C5"/>
                  </a:solidFill>
                  <a:effectLst/>
                  <a:uLnTx/>
                  <a:uFillTx/>
                  <a:latin typeface="Consolas" panose="020B0609020204030204" pitchFamily="49" charset="0"/>
                  <a:ea typeface="+mn-ea"/>
                  <a:cs typeface="+mn-cs"/>
                </a:rPr>
                <a:t>,</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8661C5"/>
                  </a:solidFill>
                  <a:effectLst/>
                  <a:uLnTx/>
                  <a:uFillTx/>
                  <a:latin typeface="Consolas" panose="020B0609020204030204" pitchFamily="49" charset="0"/>
                  <a:ea typeface="+mn-ea"/>
                  <a:cs typeface="+mn-cs"/>
                </a:rPr>
                <a:t>    SUM(Amount) AS </a:t>
              </a:r>
              <a:r>
                <a:rPr kumimoji="0" lang="en-US" sz="900" b="0" i="0" u="none" strike="noStrike" kern="1200" cap="none" spc="0" normalizeH="0" baseline="0" noProof="0" dirty="0" err="1">
                  <a:ln>
                    <a:noFill/>
                  </a:ln>
                  <a:solidFill>
                    <a:srgbClr val="8661C5"/>
                  </a:solidFill>
                  <a:effectLst/>
                  <a:uLnTx/>
                  <a:uFillTx/>
                  <a:latin typeface="Consolas" panose="020B0609020204030204" pitchFamily="49" charset="0"/>
                  <a:ea typeface="+mn-ea"/>
                  <a:cs typeface="+mn-cs"/>
                </a:rPr>
                <a:t>TotalSales</a:t>
              </a:r>
              <a:endParaRPr kumimoji="0" lang="en-US" sz="900" b="0" i="0" u="none" strike="noStrike" kern="1200" cap="none" spc="0" normalizeH="0" baseline="0" noProof="0" dirty="0">
                <a:ln>
                  <a:noFill/>
                </a:ln>
                <a:solidFill>
                  <a:srgbClr val="8661C5"/>
                </a:solidFill>
                <a:effectLst/>
                <a:uLnTx/>
                <a:uFillTx/>
                <a:latin typeface="Consolas" panose="020B0609020204030204" pitchFamily="49" charset="0"/>
                <a:ea typeface="+mn-ea"/>
                <a:cs typeface="+mn-cs"/>
              </a:endParaRP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8661C5"/>
                  </a:solidFill>
                  <a:effectLst/>
                  <a:uLnTx/>
                  <a:uFillTx/>
                  <a:latin typeface="Consolas" panose="020B0609020204030204" pitchFamily="49" charset="0"/>
                  <a:ea typeface="+mn-ea"/>
                  <a:cs typeface="+mn-cs"/>
                </a:rPr>
                <a:t>  FROM</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8661C5"/>
                  </a:solidFill>
                  <a:effectLst/>
                  <a:uLnTx/>
                  <a:uFillTx/>
                  <a:latin typeface="Consolas" panose="020B0609020204030204" pitchFamily="49" charset="0"/>
                  <a:ea typeface="+mn-ea"/>
                  <a:cs typeface="+mn-cs"/>
                </a:rPr>
                <a:t>    </a:t>
              </a:r>
              <a:r>
                <a:rPr kumimoji="0" lang="en-US" sz="900" b="0" i="0" u="none" strike="noStrike" kern="1200" cap="none" spc="0" normalizeH="0" baseline="0" noProof="0" dirty="0" err="1">
                  <a:ln>
                    <a:noFill/>
                  </a:ln>
                  <a:solidFill>
                    <a:srgbClr val="8661C5"/>
                  </a:solidFill>
                  <a:effectLst/>
                  <a:uLnTx/>
                  <a:uFillTx/>
                  <a:latin typeface="Consolas" panose="020B0609020204030204" pitchFamily="49" charset="0"/>
                  <a:ea typeface="+mn-ea"/>
                  <a:cs typeface="+mn-cs"/>
                </a:rPr>
                <a:t>FactSales</a:t>
              </a:r>
              <a:r>
                <a:rPr kumimoji="0" lang="en-US" sz="900" b="0" i="0" u="none" strike="noStrike" kern="1200" cap="none" spc="0" normalizeH="0" baseline="0" noProof="0" dirty="0">
                  <a:ln>
                    <a:noFill/>
                  </a:ln>
                  <a:solidFill>
                    <a:srgbClr val="8661C5"/>
                  </a:solidFill>
                  <a:effectLst/>
                  <a:uLnTx/>
                  <a:uFillTx/>
                  <a:latin typeface="Consolas" panose="020B0609020204030204" pitchFamily="49" charset="0"/>
                  <a:ea typeface="+mn-ea"/>
                  <a:cs typeface="+mn-cs"/>
                </a:rPr>
                <a:t> fs</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8661C5"/>
                  </a:solidFill>
                  <a:effectLst/>
                  <a:uLnTx/>
                  <a:uFillTx/>
                  <a:latin typeface="Consolas" panose="020B0609020204030204" pitchFamily="49" charset="0"/>
                  <a:ea typeface="+mn-ea"/>
                  <a:cs typeface="+mn-cs"/>
                </a:rPr>
                <a:t>  INNER JOIN </a:t>
              </a:r>
              <a:r>
                <a:rPr kumimoji="0" lang="en-US" sz="900" b="0" i="0" u="none" strike="noStrike" kern="1200" cap="none" spc="0" normalizeH="0" baseline="0" noProof="0" dirty="0" err="1">
                  <a:ln>
                    <a:noFill/>
                  </a:ln>
                  <a:solidFill>
                    <a:srgbClr val="8661C5"/>
                  </a:solidFill>
                  <a:effectLst/>
                  <a:uLnTx/>
                  <a:uFillTx/>
                  <a:latin typeface="Consolas" panose="020B0609020204030204" pitchFamily="49" charset="0"/>
                  <a:ea typeface="+mn-ea"/>
                  <a:cs typeface="+mn-cs"/>
                </a:rPr>
                <a:t>DimProduct</a:t>
              </a:r>
              <a:r>
                <a:rPr kumimoji="0" lang="en-US" sz="900" b="0" i="0" u="none" strike="noStrike" kern="1200" cap="none" spc="0" normalizeH="0" baseline="0" noProof="0" dirty="0">
                  <a:ln>
                    <a:noFill/>
                  </a:ln>
                  <a:solidFill>
                    <a:srgbClr val="8661C5"/>
                  </a:solidFill>
                  <a:effectLst/>
                  <a:uLnTx/>
                  <a:uFillTx/>
                  <a:latin typeface="Consolas" panose="020B0609020204030204" pitchFamily="49" charset="0"/>
                  <a:ea typeface="+mn-ea"/>
                  <a:cs typeface="+mn-cs"/>
                </a:rPr>
                <a:t> </a:t>
              </a:r>
              <a:r>
                <a:rPr kumimoji="0" lang="en-US" sz="900" b="0" i="0" u="none" strike="noStrike" kern="1200" cap="none" spc="0" normalizeH="0" baseline="0" noProof="0" dirty="0" err="1">
                  <a:ln>
                    <a:noFill/>
                  </a:ln>
                  <a:solidFill>
                    <a:srgbClr val="8661C5"/>
                  </a:solidFill>
                  <a:effectLst/>
                  <a:uLnTx/>
                  <a:uFillTx/>
                  <a:latin typeface="Consolas" panose="020B0609020204030204" pitchFamily="49" charset="0"/>
                  <a:ea typeface="+mn-ea"/>
                  <a:cs typeface="+mn-cs"/>
                </a:rPr>
                <a:t>dp</a:t>
              </a:r>
              <a:endParaRPr kumimoji="0" lang="en-US" sz="900" b="0" i="0" u="none" strike="noStrike" kern="1200" cap="none" spc="0" normalizeH="0" baseline="0" noProof="0" dirty="0">
                <a:ln>
                  <a:noFill/>
                </a:ln>
                <a:solidFill>
                  <a:srgbClr val="8661C5"/>
                </a:solidFill>
                <a:effectLst/>
                <a:uLnTx/>
                <a:uFillTx/>
                <a:latin typeface="Consolas" panose="020B0609020204030204" pitchFamily="49" charset="0"/>
                <a:ea typeface="+mn-ea"/>
                <a:cs typeface="+mn-cs"/>
              </a:endParaRP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8661C5"/>
                  </a:solidFill>
                  <a:effectLst/>
                  <a:uLnTx/>
                  <a:uFillTx/>
                  <a:latin typeface="Consolas" panose="020B0609020204030204" pitchFamily="49" charset="0"/>
                  <a:ea typeface="+mn-ea"/>
                  <a:cs typeface="+mn-cs"/>
                </a:rPr>
                <a:t>  GROUP BY</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8661C5"/>
                  </a:solidFill>
                  <a:effectLst/>
                  <a:uLnTx/>
                  <a:uFillTx/>
                  <a:latin typeface="Consolas" panose="020B0609020204030204" pitchFamily="49" charset="0"/>
                  <a:ea typeface="+mn-ea"/>
                  <a:cs typeface="+mn-cs"/>
                </a:rPr>
                <a:t>    ProductName,</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8661C5"/>
                  </a:solidFill>
                  <a:effectLst/>
                  <a:uLnTx/>
                  <a:uFillTx/>
                  <a:latin typeface="Consolas" panose="020B0609020204030204" pitchFamily="49" charset="0"/>
                  <a:ea typeface="+mn-ea"/>
                  <a:cs typeface="+mn-cs"/>
                </a:rPr>
                <a:t>    </a:t>
              </a:r>
              <a:r>
                <a:rPr kumimoji="0" lang="en-US" sz="900" b="0" i="0" u="none" strike="noStrike" kern="1200" cap="none" spc="0" normalizeH="0" baseline="0" noProof="0" dirty="0" err="1">
                  <a:ln>
                    <a:noFill/>
                  </a:ln>
                  <a:solidFill>
                    <a:srgbClr val="8661C5"/>
                  </a:solidFill>
                  <a:effectLst/>
                  <a:uLnTx/>
                  <a:uFillTx/>
                  <a:latin typeface="Consolas" panose="020B0609020204030204" pitchFamily="49" charset="0"/>
                  <a:ea typeface="+mn-ea"/>
                  <a:cs typeface="+mn-cs"/>
                </a:rPr>
                <a:t>ProductKey</a:t>
              </a:r>
              <a:r>
                <a:rPr kumimoji="0" lang="en-US" sz="900" b="0" i="0" u="none" strike="noStrike" kern="1200" cap="none" spc="0" normalizeH="0" baseline="0" noProof="0" dirty="0">
                  <a:ln>
                    <a:noFill/>
                  </a:ln>
                  <a:solidFill>
                    <a:srgbClr val="0078D4"/>
                  </a:solidFill>
                  <a:effectLst/>
                  <a:uLnTx/>
                  <a:uFillTx/>
                  <a:latin typeface="Consolas" panose="020B0609020204030204" pitchFamily="49" charset="0"/>
                  <a:ea typeface="+mn-ea"/>
                  <a:cs typeface="+mn-cs"/>
                </a:rPr>
                <a:t> </a:t>
              </a: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 </a:t>
              </a:r>
              <a:r>
                <a:rPr kumimoji="0" lang="en-US" sz="900" b="0" i="0" u="none" strike="noStrike" kern="1200" cap="none" spc="0" normalizeH="0" baseline="0" noProof="0" dirty="0" err="1">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ps</a:t>
              </a:r>
              <a:endPar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endParaRPr>
            </a:p>
            <a:p>
              <a:pPr marL="0" marR="0" lvl="1"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INNER JOIN </a:t>
              </a:r>
              <a:r>
                <a:rPr kumimoji="0" lang="en-US" sz="900" b="1" i="0" u="none" strike="noStrike" kern="1200" cap="none" spc="0" normalizeH="0" baseline="0" noProof="0" dirty="0" err="1">
                  <a:ln>
                    <a:noFill/>
                  </a:ln>
                  <a:solidFill>
                    <a:srgbClr val="243A5E"/>
                  </a:solidFill>
                  <a:effectLst/>
                  <a:uLnTx/>
                  <a:uFillTx/>
                  <a:latin typeface="Consolas" panose="020B0609020204030204" pitchFamily="49" charset="0"/>
                  <a:ea typeface="+mn-ea"/>
                  <a:cs typeface="+mn-cs"/>
                </a:rPr>
                <a:t>FactInventory</a:t>
              </a:r>
              <a:endParaRPr kumimoji="0" lang="en-US" sz="900" b="1" i="0" u="none" strike="noStrike" kern="1200" cap="none" spc="0" normalizeH="0" baseline="0" noProof="0" dirty="0">
                <a:ln>
                  <a:noFill/>
                </a:ln>
                <a:solidFill>
                  <a:srgbClr val="243A5E"/>
                </a:solidFill>
                <a:effectLst/>
                <a:uLnTx/>
                <a:uFillTx/>
                <a:latin typeface="Consolas" panose="020B0609020204030204" pitchFamily="49" charset="0"/>
                <a:ea typeface="+mn-ea"/>
                <a:cs typeface="+mn-cs"/>
              </a:endParaRPr>
            </a:p>
            <a:p>
              <a:pPr marL="0" marR="0" lvl="1"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GROUP BY …</a:t>
              </a:r>
            </a:p>
          </p:txBody>
        </p:sp>
        <p:pic>
          <p:nvPicPr>
            <p:cNvPr id="26" name="Graphic 25">
              <a:extLst>
                <a:ext uri="{FF2B5EF4-FFF2-40B4-BE49-F238E27FC236}">
                  <a16:creationId xmlns:a16="http://schemas.microsoft.com/office/drawing/2014/main" id="{6A7B0205-B7C0-1243-AB9F-37B6C68251A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925624" y="3594834"/>
              <a:ext cx="839089" cy="839089"/>
            </a:xfrm>
            <a:prstGeom prst="rect">
              <a:avLst/>
            </a:prstGeom>
          </p:spPr>
        </p:pic>
      </p:grpSp>
      <p:grpSp>
        <p:nvGrpSpPr>
          <p:cNvPr id="30" name="Group 29">
            <a:extLst>
              <a:ext uri="{FF2B5EF4-FFF2-40B4-BE49-F238E27FC236}">
                <a16:creationId xmlns:a16="http://schemas.microsoft.com/office/drawing/2014/main" id="{B1157895-6D2C-4BFA-8EF1-84057DA28D9E}"/>
              </a:ext>
            </a:extLst>
          </p:cNvPr>
          <p:cNvGrpSpPr/>
          <p:nvPr/>
        </p:nvGrpSpPr>
        <p:grpSpPr>
          <a:xfrm>
            <a:off x="5000624" y="1555036"/>
            <a:ext cx="2409502" cy="4454567"/>
            <a:chOff x="4086224" y="1157019"/>
            <a:chExt cx="2409502" cy="4454567"/>
          </a:xfrm>
        </p:grpSpPr>
        <p:sp>
          <p:nvSpPr>
            <p:cNvPr id="19" name="Rectangle 18">
              <a:extLst>
                <a:ext uri="{FF2B5EF4-FFF2-40B4-BE49-F238E27FC236}">
                  <a16:creationId xmlns:a16="http://schemas.microsoft.com/office/drawing/2014/main" id="{7A01EA3E-8C63-4747-86FA-8589BD0B4B7F}"/>
                </a:ext>
              </a:extLst>
            </p:cNvPr>
            <p:cNvSpPr/>
            <p:nvPr/>
          </p:nvSpPr>
          <p:spPr bwMode="auto">
            <a:xfrm>
              <a:off x="4619615" y="4232730"/>
              <a:ext cx="1876111" cy="1378856"/>
            </a:xfrm>
            <a:prstGeom prst="rect">
              <a:avLst/>
            </a:prstGeom>
            <a:noFill/>
            <a:ln w="1587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3" name="Rectangle 22">
              <a:extLst>
                <a:ext uri="{FF2B5EF4-FFF2-40B4-BE49-F238E27FC236}">
                  <a16:creationId xmlns:a16="http://schemas.microsoft.com/office/drawing/2014/main" id="{1EE58A4F-9D3E-45A1-B75A-DE1F91BA6CD3}"/>
                </a:ext>
              </a:extLst>
            </p:cNvPr>
            <p:cNvSpPr/>
            <p:nvPr/>
          </p:nvSpPr>
          <p:spPr bwMode="auto">
            <a:xfrm>
              <a:off x="4495789" y="1157019"/>
              <a:ext cx="1999937" cy="1524000"/>
            </a:xfrm>
            <a:prstGeom prst="rect">
              <a:avLst/>
            </a:prstGeom>
            <a:noFill/>
            <a:ln w="1587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17" name="Group 16">
              <a:extLst>
                <a:ext uri="{FF2B5EF4-FFF2-40B4-BE49-F238E27FC236}">
                  <a16:creationId xmlns:a16="http://schemas.microsoft.com/office/drawing/2014/main" id="{9C2B925C-F9EC-4A70-BE4E-4647A5774AF8}"/>
                </a:ext>
              </a:extLst>
            </p:cNvPr>
            <p:cNvGrpSpPr/>
            <p:nvPr/>
          </p:nvGrpSpPr>
          <p:grpSpPr>
            <a:xfrm>
              <a:off x="4086224" y="1919019"/>
              <a:ext cx="533391" cy="3178175"/>
              <a:chOff x="4086224" y="1919019"/>
              <a:chExt cx="533391" cy="3178175"/>
            </a:xfrm>
          </p:grpSpPr>
          <p:cxnSp>
            <p:nvCxnSpPr>
              <p:cNvPr id="8" name="Straight Connector 7">
                <a:extLst>
                  <a:ext uri="{FF2B5EF4-FFF2-40B4-BE49-F238E27FC236}">
                    <a16:creationId xmlns:a16="http://schemas.microsoft.com/office/drawing/2014/main" id="{394E1256-4401-4F41-B083-AD90C1381B1C}"/>
                  </a:ext>
                </a:extLst>
              </p:cNvPr>
              <p:cNvCxnSpPr>
                <a:cxnSpLocks/>
              </p:cNvCxnSpPr>
              <p:nvPr/>
            </p:nvCxnSpPr>
            <p:spPr>
              <a:xfrm flipH="1">
                <a:off x="4086225" y="1926162"/>
                <a:ext cx="409564" cy="0"/>
              </a:xfrm>
              <a:prstGeom prst="line">
                <a:avLst/>
              </a:prstGeom>
              <a:noFill/>
              <a:ln w="1587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cxnSp>
            <p:nvCxnSpPr>
              <p:cNvPr id="25" name="Straight Connector 24">
                <a:extLst>
                  <a:ext uri="{FF2B5EF4-FFF2-40B4-BE49-F238E27FC236}">
                    <a16:creationId xmlns:a16="http://schemas.microsoft.com/office/drawing/2014/main" id="{466006D5-6520-42F9-B4D0-6BEEF9163800}"/>
                  </a:ext>
                </a:extLst>
              </p:cNvPr>
              <p:cNvCxnSpPr>
                <a:cxnSpLocks/>
              </p:cNvCxnSpPr>
              <p:nvPr/>
            </p:nvCxnSpPr>
            <p:spPr>
              <a:xfrm flipH="1">
                <a:off x="4086225" y="5087670"/>
                <a:ext cx="533390" cy="0"/>
              </a:xfrm>
              <a:prstGeom prst="line">
                <a:avLst/>
              </a:prstGeom>
              <a:noFill/>
              <a:ln w="1587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cxnSp>
            <p:nvCxnSpPr>
              <p:cNvPr id="27" name="Straight Connector 26">
                <a:extLst>
                  <a:ext uri="{FF2B5EF4-FFF2-40B4-BE49-F238E27FC236}">
                    <a16:creationId xmlns:a16="http://schemas.microsoft.com/office/drawing/2014/main" id="{807C2CB1-64DD-4566-A8C5-E299876E9C2E}"/>
                  </a:ext>
                </a:extLst>
              </p:cNvPr>
              <p:cNvCxnSpPr>
                <a:cxnSpLocks/>
              </p:cNvCxnSpPr>
              <p:nvPr/>
            </p:nvCxnSpPr>
            <p:spPr>
              <a:xfrm flipH="1">
                <a:off x="4086224" y="1919019"/>
                <a:ext cx="4" cy="3178175"/>
              </a:xfrm>
              <a:prstGeom prst="line">
                <a:avLst/>
              </a:prstGeom>
              <a:noFill/>
              <a:ln w="1587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grpSp>
      </p:grpSp>
      <p:grpSp>
        <p:nvGrpSpPr>
          <p:cNvPr id="45" name="Group 44">
            <a:extLst>
              <a:ext uri="{FF2B5EF4-FFF2-40B4-BE49-F238E27FC236}">
                <a16:creationId xmlns:a16="http://schemas.microsoft.com/office/drawing/2014/main" id="{CFC8A33E-D832-43FB-A1D1-427291E3D28A}"/>
              </a:ext>
            </a:extLst>
          </p:cNvPr>
          <p:cNvGrpSpPr/>
          <p:nvPr/>
        </p:nvGrpSpPr>
        <p:grpSpPr>
          <a:xfrm>
            <a:off x="5485538" y="4586410"/>
            <a:ext cx="6432948" cy="1637393"/>
            <a:chOff x="4571138" y="7421450"/>
            <a:chExt cx="6432948" cy="1637393"/>
          </a:xfrm>
        </p:grpSpPr>
        <p:sp>
          <p:nvSpPr>
            <p:cNvPr id="35" name="Rectangle 34">
              <a:extLst>
                <a:ext uri="{FF2B5EF4-FFF2-40B4-BE49-F238E27FC236}">
                  <a16:creationId xmlns:a16="http://schemas.microsoft.com/office/drawing/2014/main" id="{DC55E38E-8A75-412D-8AC0-65AB1145E3BA}"/>
                </a:ext>
              </a:extLst>
            </p:cNvPr>
            <p:cNvSpPr/>
            <p:nvPr/>
          </p:nvSpPr>
          <p:spPr bwMode="auto">
            <a:xfrm>
              <a:off x="4571138" y="7421450"/>
              <a:ext cx="1960291" cy="1472179"/>
            </a:xfrm>
            <a:prstGeom prst="rect">
              <a:avLst/>
            </a:prstGeom>
            <a:noFill/>
            <a:ln w="15875">
              <a:solidFill>
                <a:schemeClr val="accent3"/>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6" name="Rectangle 35">
              <a:extLst>
                <a:ext uri="{FF2B5EF4-FFF2-40B4-BE49-F238E27FC236}">
                  <a16:creationId xmlns:a16="http://schemas.microsoft.com/office/drawing/2014/main" id="{96E922DE-6FE6-44C5-98C9-CC6B3B9138CF}"/>
                </a:ext>
              </a:extLst>
            </p:cNvPr>
            <p:cNvSpPr/>
            <p:nvPr/>
          </p:nvSpPr>
          <p:spPr bwMode="auto">
            <a:xfrm>
              <a:off x="9496440" y="8227787"/>
              <a:ext cx="1507646" cy="831056"/>
            </a:xfrm>
            <a:prstGeom prst="rect">
              <a:avLst/>
            </a:prstGeom>
            <a:noFill/>
            <a:ln w="15875">
              <a:solidFill>
                <a:schemeClr val="accent3"/>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cxnSp>
          <p:nvCxnSpPr>
            <p:cNvPr id="40" name="Connector: Elbow 39">
              <a:extLst>
                <a:ext uri="{FF2B5EF4-FFF2-40B4-BE49-F238E27FC236}">
                  <a16:creationId xmlns:a16="http://schemas.microsoft.com/office/drawing/2014/main" id="{C7A15321-7E7C-4574-98F7-86C3F494C574}"/>
                </a:ext>
              </a:extLst>
            </p:cNvPr>
            <p:cNvCxnSpPr>
              <a:cxnSpLocks/>
              <a:stCxn id="35" idx="2"/>
              <a:endCxn id="36" idx="2"/>
            </p:cNvCxnSpPr>
            <p:nvPr/>
          </p:nvCxnSpPr>
          <p:spPr>
            <a:xfrm rot="16200000" flipH="1">
              <a:off x="7818166" y="6626746"/>
              <a:ext cx="165214" cy="4698979"/>
            </a:xfrm>
            <a:prstGeom prst="bentConnector3">
              <a:avLst>
                <a:gd name="adj1" fmla="val 238366"/>
              </a:avLst>
            </a:prstGeom>
            <a:noFill/>
            <a:ln w="15875">
              <a:solidFill>
                <a:schemeClr val="accent3"/>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grpSp>
    </p:spTree>
    <p:extLst>
      <p:ext uri="{BB962C8B-B14F-4D97-AF65-F5344CB8AC3E}">
        <p14:creationId xmlns:p14="http://schemas.microsoft.com/office/powerpoint/2010/main" val="23218867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barn(inHorizontal)">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barn(inVertical)">
                                      <p:cBhvr>
                                        <p:cTn id="1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03A95BF8-F2E5-43C2-9395-5D4F7060208A}"/>
              </a:ext>
            </a:extLst>
          </p:cNvPr>
          <p:cNvCxnSpPr>
            <a:cxnSpLocks/>
          </p:cNvCxnSpPr>
          <p:nvPr/>
        </p:nvCxnSpPr>
        <p:spPr>
          <a:xfrm>
            <a:off x="7315177" y="4088616"/>
            <a:ext cx="732064" cy="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2" name="Straight Arrow Connector 141">
            <a:extLst>
              <a:ext uri="{FF2B5EF4-FFF2-40B4-BE49-F238E27FC236}">
                <a16:creationId xmlns:a16="http://schemas.microsoft.com/office/drawing/2014/main" id="{D069686F-F85D-4E8E-A348-1FC3843CF5F0}"/>
              </a:ext>
            </a:extLst>
          </p:cNvPr>
          <p:cNvCxnSpPr>
            <a:cxnSpLocks/>
          </p:cNvCxnSpPr>
          <p:nvPr/>
        </p:nvCxnSpPr>
        <p:spPr>
          <a:xfrm>
            <a:off x="8923789" y="3980707"/>
            <a:ext cx="1027986" cy="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4" name="Straight Arrow Connector 143">
            <a:extLst>
              <a:ext uri="{FF2B5EF4-FFF2-40B4-BE49-F238E27FC236}">
                <a16:creationId xmlns:a16="http://schemas.microsoft.com/office/drawing/2014/main" id="{9D3ED9F8-679F-4881-933D-A5EBB7BFFE8F}"/>
              </a:ext>
            </a:extLst>
          </p:cNvPr>
          <p:cNvCxnSpPr>
            <a:cxnSpLocks/>
          </p:cNvCxnSpPr>
          <p:nvPr/>
        </p:nvCxnSpPr>
        <p:spPr>
          <a:xfrm flipH="1">
            <a:off x="9002005" y="4143931"/>
            <a:ext cx="1027985" cy="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52AC503-539B-481E-9C8C-7F414E526B29}"/>
              </a:ext>
            </a:extLst>
          </p:cNvPr>
          <p:cNvSpPr/>
          <p:nvPr/>
        </p:nvSpPr>
        <p:spPr>
          <a:xfrm>
            <a:off x="9113976" y="3619300"/>
            <a:ext cx="647613" cy="307777"/>
          </a:xfrm>
          <a:prstGeom prst="rect">
            <a:avLst/>
          </a:prstGeom>
        </p:spPr>
        <p:txBody>
          <a:bodyPr wrap="none" lIns="0" tIns="0" rIns="0" b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00" i="0" u="none" strike="noStrike" kern="1200" cap="none" normalizeH="0" noProof="0" dirty="0">
                <a:ln w="3175">
                  <a:noFill/>
                </a:ln>
                <a:solidFill>
                  <a:prstClr val="black"/>
                </a:solidFill>
                <a:effectLst/>
                <a:uLnTx/>
                <a:uFillTx/>
                <a:ea typeface="+mn-ea"/>
                <a:cs typeface="Segoe UI" pitchFamily="34" charset="0"/>
              </a:rPr>
              <a:t>Execution 2</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00" i="0" u="none" strike="noStrike" kern="1200" cap="none" normalizeH="0" noProof="0" dirty="0">
                <a:ln w="3175">
                  <a:noFill/>
                </a:ln>
                <a:solidFill>
                  <a:prstClr val="black"/>
                </a:solidFill>
                <a:effectLst/>
                <a:uLnTx/>
                <a:uFillTx/>
                <a:ea typeface="+mn-ea"/>
                <a:cs typeface="Segoe UI" pitchFamily="34" charset="0"/>
              </a:rPr>
              <a:t>Cache Hit</a:t>
            </a:r>
            <a:endParaRPr kumimoji="0" lang="en-US" sz="1765" i="0" u="none" strike="noStrike" kern="1200" cap="none" normalizeH="0" noProof="0" dirty="0">
              <a:ln>
                <a:noFill/>
              </a:ln>
              <a:solidFill>
                <a:srgbClr val="000000"/>
              </a:solidFill>
              <a:effectLst/>
              <a:uLnTx/>
              <a:uFillTx/>
              <a:ea typeface="+mn-ea"/>
              <a:cs typeface="+mn-cs"/>
            </a:endParaRPr>
          </a:p>
        </p:txBody>
      </p:sp>
      <p:sp>
        <p:nvSpPr>
          <p:cNvPr id="145" name="Rectangle 144">
            <a:extLst>
              <a:ext uri="{FF2B5EF4-FFF2-40B4-BE49-F238E27FC236}">
                <a16:creationId xmlns:a16="http://schemas.microsoft.com/office/drawing/2014/main" id="{94A9F061-D0E7-4EEE-899E-81EC981D38D1}"/>
              </a:ext>
            </a:extLst>
          </p:cNvPr>
          <p:cNvSpPr/>
          <p:nvPr/>
        </p:nvSpPr>
        <p:spPr>
          <a:xfrm>
            <a:off x="9305165" y="4189765"/>
            <a:ext cx="678071" cy="153888"/>
          </a:xfrm>
          <a:prstGeom prst="rect">
            <a:avLst/>
          </a:prstGeom>
        </p:spPr>
        <p:txBody>
          <a:bodyPr wrap="none" lIns="0" tIns="0" rIns="0" b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00" i="0" u="none" strike="noStrike" kern="1200" cap="none" normalizeH="0" noProof="0" dirty="0">
                <a:ln w="3175">
                  <a:noFill/>
                </a:ln>
                <a:solidFill>
                  <a:prstClr val="black"/>
                </a:solidFill>
                <a:effectLst/>
                <a:uLnTx/>
                <a:uFillTx/>
                <a:ea typeface="+mn-ea"/>
                <a:cs typeface="Segoe UI" pitchFamily="34" charset="0"/>
              </a:rPr>
              <a:t>~.2 seconds</a:t>
            </a:r>
            <a:endParaRPr kumimoji="0" lang="en-US" sz="1765" i="0" u="none" strike="noStrike" kern="1200" cap="none" normalizeH="0" noProof="0" dirty="0">
              <a:ln>
                <a:noFill/>
              </a:ln>
              <a:solidFill>
                <a:srgbClr val="000000"/>
              </a:solidFill>
              <a:effectLst/>
              <a:uLnTx/>
              <a:uFillTx/>
              <a:ea typeface="+mn-ea"/>
              <a:cs typeface="+mn-cs"/>
            </a:endParaRPr>
          </a:p>
        </p:txBody>
      </p:sp>
      <p:sp>
        <p:nvSpPr>
          <p:cNvPr id="147" name="Rectangle 146">
            <a:extLst>
              <a:ext uri="{FF2B5EF4-FFF2-40B4-BE49-F238E27FC236}">
                <a16:creationId xmlns:a16="http://schemas.microsoft.com/office/drawing/2014/main" id="{61859DC6-52D9-48A0-896C-3C1D9284DCE0}"/>
              </a:ext>
            </a:extLst>
          </p:cNvPr>
          <p:cNvSpPr/>
          <p:nvPr/>
        </p:nvSpPr>
        <p:spPr>
          <a:xfrm>
            <a:off x="7656307" y="4646753"/>
            <a:ext cx="740462" cy="307777"/>
          </a:xfrm>
          <a:prstGeom prst="rect">
            <a:avLst/>
          </a:prstGeom>
        </p:spPr>
        <p:txBody>
          <a:bodyPr wrap="square" lIns="0" tIns="0" rIns="0" b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00" i="0" u="none" strike="noStrike" kern="1200" cap="none" normalizeH="0" noProof="0" dirty="0">
                <a:ln w="3175">
                  <a:noFill/>
                </a:ln>
                <a:solidFill>
                  <a:prstClr val="black"/>
                </a:solidFill>
                <a:effectLst/>
                <a:uLnTx/>
                <a:uFillTx/>
                <a:ea typeface="+mn-ea"/>
                <a:cs typeface="Segoe UI" pitchFamily="34" charset="0"/>
              </a:rPr>
              <a:t>Execution 1</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00" i="0" u="none" strike="noStrike" kern="1200" cap="none" normalizeH="0" noProof="0" dirty="0">
                <a:ln w="3175">
                  <a:noFill/>
                </a:ln>
                <a:solidFill>
                  <a:prstClr val="black"/>
                </a:solidFill>
                <a:effectLst/>
                <a:uLnTx/>
                <a:uFillTx/>
                <a:ea typeface="+mn-ea"/>
                <a:cs typeface="Segoe UI" pitchFamily="34" charset="0"/>
              </a:rPr>
              <a:t>Cache Miss</a:t>
            </a:r>
            <a:endParaRPr kumimoji="0" lang="en-US" sz="1765" i="0" u="none" strike="noStrike" kern="1200" cap="none" normalizeH="0" noProof="0" dirty="0">
              <a:ln>
                <a:noFill/>
              </a:ln>
              <a:solidFill>
                <a:srgbClr val="000000"/>
              </a:solidFill>
              <a:effectLst/>
              <a:uLnTx/>
              <a:uFillTx/>
              <a:ea typeface="+mn-ea"/>
              <a:cs typeface="+mn-cs"/>
            </a:endParaRPr>
          </a:p>
        </p:txBody>
      </p:sp>
      <p:cxnSp>
        <p:nvCxnSpPr>
          <p:cNvPr id="146" name="Straight Arrow Connector 145">
            <a:extLst>
              <a:ext uri="{FF2B5EF4-FFF2-40B4-BE49-F238E27FC236}">
                <a16:creationId xmlns:a16="http://schemas.microsoft.com/office/drawing/2014/main" id="{EF55C546-1862-45C8-B5CE-B719EA5C5925}"/>
              </a:ext>
            </a:extLst>
          </p:cNvPr>
          <p:cNvCxnSpPr>
            <a:cxnSpLocks/>
          </p:cNvCxnSpPr>
          <p:nvPr/>
        </p:nvCxnSpPr>
        <p:spPr>
          <a:xfrm>
            <a:off x="8440756" y="4510606"/>
            <a:ext cx="0" cy="598873"/>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8" name="Straight Arrow Connector 147">
            <a:extLst>
              <a:ext uri="{FF2B5EF4-FFF2-40B4-BE49-F238E27FC236}">
                <a16:creationId xmlns:a16="http://schemas.microsoft.com/office/drawing/2014/main" id="{8C62B472-F806-43B8-94CC-BB9723D95782}"/>
              </a:ext>
            </a:extLst>
          </p:cNvPr>
          <p:cNvCxnSpPr>
            <a:cxnSpLocks/>
          </p:cNvCxnSpPr>
          <p:nvPr/>
        </p:nvCxnSpPr>
        <p:spPr>
          <a:xfrm flipV="1">
            <a:off x="8588604" y="4501738"/>
            <a:ext cx="0" cy="61877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9" name="Rectangle 148">
            <a:extLst>
              <a:ext uri="{FF2B5EF4-FFF2-40B4-BE49-F238E27FC236}">
                <a16:creationId xmlns:a16="http://schemas.microsoft.com/office/drawing/2014/main" id="{38F0A118-7CF7-4EF8-9DDB-AB510E56F21D}"/>
              </a:ext>
            </a:extLst>
          </p:cNvPr>
          <p:cNvSpPr/>
          <p:nvPr/>
        </p:nvSpPr>
        <p:spPr>
          <a:xfrm>
            <a:off x="8692465" y="4723697"/>
            <a:ext cx="1011495" cy="153888"/>
          </a:xfrm>
          <a:prstGeom prst="rect">
            <a:avLst/>
          </a:prstGeom>
        </p:spPr>
        <p:txBody>
          <a:bodyPr wrap="none" lIns="0" tIns="0" rIns="0" b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00" i="0" u="none" strike="noStrike" kern="1200" cap="none" normalizeH="0" noProof="0" dirty="0">
                <a:ln w="3175">
                  <a:noFill/>
                </a:ln>
                <a:solidFill>
                  <a:prstClr val="black"/>
                </a:solidFill>
                <a:effectLst/>
                <a:uLnTx/>
                <a:uFillTx/>
                <a:ea typeface="+mn-ea"/>
                <a:cs typeface="Segoe UI" pitchFamily="34" charset="0"/>
              </a:rPr>
              <a:t>Regular Execution</a:t>
            </a:r>
            <a:endParaRPr kumimoji="0" lang="en-US" sz="1765" i="0" u="none" strike="noStrike" kern="1200" cap="none" normalizeH="0" noProof="0" dirty="0">
              <a:ln>
                <a:noFill/>
              </a:ln>
              <a:solidFill>
                <a:srgbClr val="000000"/>
              </a:solidFill>
              <a:effectLst/>
              <a:uLnTx/>
              <a:uFillTx/>
              <a:ea typeface="+mn-ea"/>
              <a:cs typeface="+mn-cs"/>
            </a:endParaRPr>
          </a:p>
        </p:txBody>
      </p:sp>
      <p:pic>
        <p:nvPicPr>
          <p:cNvPr id="150" name="Graphic 149">
            <a:extLst>
              <a:ext uri="{FF2B5EF4-FFF2-40B4-BE49-F238E27FC236}">
                <a16:creationId xmlns:a16="http://schemas.microsoft.com/office/drawing/2014/main" id="{D4A5A86D-7E3F-4162-BE6A-93301A25BF0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172301" y="3792729"/>
            <a:ext cx="618772" cy="618772"/>
          </a:xfrm>
          <a:prstGeom prst="rect">
            <a:avLst/>
          </a:prstGeom>
        </p:spPr>
      </p:pic>
      <p:sp>
        <p:nvSpPr>
          <p:cNvPr id="16" name="Rectangle 15">
            <a:extLst>
              <a:ext uri="{FF2B5EF4-FFF2-40B4-BE49-F238E27FC236}">
                <a16:creationId xmlns:a16="http://schemas.microsoft.com/office/drawing/2014/main" id="{ECB07169-1E1C-1643-B0EF-8C2C07251975}"/>
              </a:ext>
            </a:extLst>
          </p:cNvPr>
          <p:cNvSpPr/>
          <p:nvPr/>
        </p:nvSpPr>
        <p:spPr bwMode="auto">
          <a:xfrm>
            <a:off x="7287369" y="1298664"/>
            <a:ext cx="2466028" cy="1988237"/>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spAutoFit/>
          </a:bodyPr>
          <a:lstStyle/>
          <a:p>
            <a:pPr marL="0" marR="0" lvl="1" indent="0" algn="l" defTabSz="91436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SELECT</a:t>
            </a:r>
          </a:p>
          <a:p>
            <a:pPr marL="0" marR="0" lvl="1" indent="0" algn="l" defTabSz="91436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  ProductName</a:t>
            </a:r>
          </a:p>
          <a:p>
            <a:pPr marL="0" marR="0" lvl="1" indent="0" algn="l" defTabSz="91436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  </a:t>
            </a:r>
            <a:r>
              <a:rPr kumimoji="0" lang="en-US" sz="1100" b="0" i="0" u="none" strike="noStrike" kern="1200" cap="none" spc="0" normalizeH="0" baseline="0" noProof="0" dirty="0" err="1">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ProductKey</a:t>
            </a:r>
            <a:r>
              <a:rPr kumimoji="0" lang="en-US" sz="11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a:t>
            </a:r>
          </a:p>
          <a:p>
            <a:pPr marL="0" marR="0" lvl="1" indent="0" algn="l" defTabSz="91436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  SUM(Amount) AS </a:t>
            </a:r>
            <a:r>
              <a:rPr kumimoji="0" lang="en-US" sz="1100" b="0" i="0" u="none" strike="noStrike" kern="1200" cap="none" spc="0" normalizeH="0" baseline="0" noProof="0" dirty="0" err="1">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TotalSales</a:t>
            </a:r>
            <a:endParaRPr kumimoji="0" lang="en-US" sz="11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endParaRPr>
          </a:p>
          <a:p>
            <a:pPr marL="0" marR="0" lvl="1" indent="0" algn="l" defTabSz="91436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FROM</a:t>
            </a:r>
          </a:p>
          <a:p>
            <a:pPr marL="0" marR="0" lvl="1" indent="0" algn="l" defTabSz="91436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  Fact Sales</a:t>
            </a:r>
          </a:p>
          <a:p>
            <a:pPr marL="0" marR="0" lvl="1" indent="0" algn="l" defTabSz="91436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INNER JOIN </a:t>
            </a:r>
            <a:r>
              <a:rPr kumimoji="0" lang="en-US" sz="1100" b="0" i="0" u="none" strike="noStrike" kern="1200" cap="none" spc="0" normalizeH="0" baseline="0" noProof="0" dirty="0" err="1">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DimProduct</a:t>
            </a:r>
            <a:endParaRPr kumimoji="0" lang="en-US" sz="11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endParaRPr>
          </a:p>
          <a:p>
            <a:pPr marL="0" marR="0" lvl="1" indent="0" algn="l" defTabSz="91436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GROUP BY</a:t>
            </a:r>
          </a:p>
          <a:p>
            <a:pPr marL="0" marR="0" lvl="1" indent="0" algn="l" defTabSz="91436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  ProductName,</a:t>
            </a:r>
          </a:p>
          <a:p>
            <a:pPr marL="0" marR="0" lvl="1" indent="0" algn="l" defTabSz="91436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  </a:t>
            </a:r>
            <a:r>
              <a:rPr kumimoji="0" lang="en-US" sz="1100" b="0" i="0" u="none" strike="noStrike" kern="1200" cap="none" spc="0" normalizeH="0" baseline="0" noProof="0" dirty="0" err="1">
                <a:ln>
                  <a:noFill/>
                </a:ln>
                <a:gradFill>
                  <a:gsLst>
                    <a:gs pos="2917">
                      <a:srgbClr val="000000"/>
                    </a:gs>
                    <a:gs pos="30000">
                      <a:srgbClr val="000000"/>
                    </a:gs>
                  </a:gsLst>
                  <a:lin ang="5400000" scaled="0"/>
                </a:gradFill>
                <a:effectLst/>
                <a:uLnTx/>
                <a:uFillTx/>
                <a:latin typeface="Consolas" panose="020B0609020204030204" pitchFamily="49" charset="0"/>
                <a:ea typeface="+mn-ea"/>
                <a:cs typeface="+mn-cs"/>
              </a:rPr>
              <a:t>ProductKey</a:t>
            </a:r>
            <a:endParaRPr kumimoji="0" lang="en-US" sz="1765" b="0" i="0" u="none" strike="noStrike" kern="1200" cap="none" spc="0" normalizeH="0" baseline="0" noProof="0" dirty="0">
              <a:ln>
                <a:noFill/>
              </a:ln>
              <a:solidFill>
                <a:srgbClr val="FFFFFF"/>
              </a:solidFill>
              <a:effectLst/>
              <a:uLnTx/>
              <a:uFillTx/>
              <a:latin typeface="Segoe UI"/>
              <a:ea typeface="+mn-ea"/>
              <a:cs typeface="+mn-cs"/>
            </a:endParaRPr>
          </a:p>
        </p:txBody>
      </p:sp>
      <p:sp>
        <p:nvSpPr>
          <p:cNvPr id="2" name="Text Placeholder 1">
            <a:extLst>
              <a:ext uri="{FF2B5EF4-FFF2-40B4-BE49-F238E27FC236}">
                <a16:creationId xmlns:a16="http://schemas.microsoft.com/office/drawing/2014/main" id="{4282D4A1-10C2-450B-830B-3D4E14F049B5}"/>
              </a:ext>
            </a:extLst>
          </p:cNvPr>
          <p:cNvSpPr>
            <a:spLocks noGrp="1"/>
          </p:cNvSpPr>
          <p:nvPr>
            <p:ph type="body" sz="quarter" idx="10"/>
          </p:nvPr>
        </p:nvSpPr>
        <p:spPr>
          <a:xfrm>
            <a:off x="437318" y="2141394"/>
            <a:ext cx="5555965" cy="1256754"/>
          </a:xfrm>
        </p:spPr>
        <p:txBody>
          <a:bodyPr/>
          <a:lstStyle/>
          <a:p>
            <a:r>
              <a:rPr lang="en-US" dirty="0"/>
              <a:t>Automatic query matching</a:t>
            </a:r>
          </a:p>
          <a:p>
            <a:r>
              <a:rPr lang="en-US" dirty="0"/>
              <a:t>Implicit creating from query activity</a:t>
            </a:r>
          </a:p>
          <a:p>
            <a:r>
              <a:rPr lang="en-US" dirty="0"/>
              <a:t>Resilient to cluster elasticity</a:t>
            </a:r>
          </a:p>
        </p:txBody>
      </p:sp>
      <p:sp>
        <p:nvSpPr>
          <p:cNvPr id="20" name="Title 1">
            <a:extLst>
              <a:ext uri="{FF2B5EF4-FFF2-40B4-BE49-F238E27FC236}">
                <a16:creationId xmlns:a16="http://schemas.microsoft.com/office/drawing/2014/main" id="{B9D5AC49-F7D1-AA4C-8623-6336CBDEFDDB}"/>
              </a:ext>
            </a:extLst>
          </p:cNvPr>
          <p:cNvSpPr>
            <a:spLocks noGrp="1"/>
          </p:cNvSpPr>
          <p:nvPr>
            <p:ph type="title"/>
          </p:nvPr>
        </p:nvSpPr>
        <p:spPr/>
        <p:txBody>
          <a:bodyPr/>
          <a:lstStyle/>
          <a:p>
            <a:r>
              <a:rPr lang="en-US" dirty="0"/>
              <a:t>Scaling to Petabytes</a:t>
            </a:r>
            <a:br>
              <a:rPr lang="en-US" dirty="0"/>
            </a:br>
            <a:endParaRPr lang="en-US" dirty="0"/>
          </a:p>
        </p:txBody>
      </p:sp>
      <p:sp>
        <p:nvSpPr>
          <p:cNvPr id="3" name="Text Placeholder 2">
            <a:extLst>
              <a:ext uri="{FF2B5EF4-FFF2-40B4-BE49-F238E27FC236}">
                <a16:creationId xmlns:a16="http://schemas.microsoft.com/office/drawing/2014/main" id="{B8B79E58-AE25-4F61-818D-7D8355D09114}"/>
              </a:ext>
            </a:extLst>
          </p:cNvPr>
          <p:cNvSpPr>
            <a:spLocks noGrp="1"/>
          </p:cNvSpPr>
          <p:nvPr>
            <p:ph type="body" sz="quarter" idx="12"/>
          </p:nvPr>
        </p:nvSpPr>
        <p:spPr/>
        <p:txBody>
          <a:bodyPr/>
          <a:lstStyle/>
          <a:p>
            <a:r>
              <a:rPr lang="en-US" dirty="0"/>
              <a:t>Result set cache</a:t>
            </a:r>
          </a:p>
        </p:txBody>
      </p:sp>
      <p:pic>
        <p:nvPicPr>
          <p:cNvPr id="17" name="Graphic 16">
            <a:extLst>
              <a:ext uri="{FF2B5EF4-FFF2-40B4-BE49-F238E27FC236}">
                <a16:creationId xmlns:a16="http://schemas.microsoft.com/office/drawing/2014/main" id="{B6337F51-CA2D-4917-9DFA-7FC653BB1D0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82422" y="5241190"/>
            <a:ext cx="653507" cy="653507"/>
          </a:xfrm>
          <a:prstGeom prst="rect">
            <a:avLst/>
          </a:prstGeom>
        </p:spPr>
      </p:pic>
      <p:pic>
        <p:nvPicPr>
          <p:cNvPr id="18" name="Graphic 17">
            <a:extLst>
              <a:ext uri="{FF2B5EF4-FFF2-40B4-BE49-F238E27FC236}">
                <a16:creationId xmlns:a16="http://schemas.microsoft.com/office/drawing/2014/main" id="{E1BE1643-CF93-4AAB-B500-A604E910494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560053" y="3669071"/>
            <a:ext cx="839089" cy="839089"/>
          </a:xfrm>
          <a:prstGeom prst="rect">
            <a:avLst/>
          </a:prstGeom>
        </p:spPr>
      </p:pic>
      <p:sp>
        <p:nvSpPr>
          <p:cNvPr id="19" name="TextBox 18">
            <a:extLst>
              <a:ext uri="{FF2B5EF4-FFF2-40B4-BE49-F238E27FC236}">
                <a16:creationId xmlns:a16="http://schemas.microsoft.com/office/drawing/2014/main" id="{3A365F69-2540-4C28-AC2C-E0EED1E9CD36}"/>
              </a:ext>
            </a:extLst>
          </p:cNvPr>
          <p:cNvSpPr txBox="1"/>
          <p:nvPr/>
        </p:nvSpPr>
        <p:spPr>
          <a:xfrm>
            <a:off x="7824394" y="5946337"/>
            <a:ext cx="1391977" cy="184666"/>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gradFill>
                  <a:gsLst>
                    <a:gs pos="2917">
                      <a:srgbClr val="000000"/>
                    </a:gs>
                    <a:gs pos="30000">
                      <a:srgbClr val="000000"/>
                    </a:gs>
                  </a:gsLst>
                  <a:lin ang="5400000" scaled="0"/>
                </a:gradFill>
                <a:effectLst/>
                <a:uLnTx/>
                <a:uFillTx/>
                <a:latin typeface="+mj-lt"/>
                <a:ea typeface="+mn-ea"/>
                <a:cs typeface="Segoe UI Semibold" panose="020B0502040204020203" pitchFamily="34" charset="0"/>
              </a:rPr>
              <a:t>Data Warehouse</a:t>
            </a:r>
          </a:p>
        </p:txBody>
      </p:sp>
      <p:pic>
        <p:nvPicPr>
          <p:cNvPr id="21" name="Graphic 20">
            <a:extLst>
              <a:ext uri="{FF2B5EF4-FFF2-40B4-BE49-F238E27FC236}">
                <a16:creationId xmlns:a16="http://schemas.microsoft.com/office/drawing/2014/main" id="{ACFAA4DA-24C9-4E97-A7F4-CD98ACF4B5B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84492" y="3750784"/>
            <a:ext cx="579724" cy="579724"/>
          </a:xfrm>
          <a:prstGeom prst="rect">
            <a:avLst/>
          </a:prstGeom>
        </p:spPr>
      </p:pic>
      <p:sp>
        <p:nvSpPr>
          <p:cNvPr id="22" name="TextBox 21">
            <a:extLst>
              <a:ext uri="{FF2B5EF4-FFF2-40B4-BE49-F238E27FC236}">
                <a16:creationId xmlns:a16="http://schemas.microsoft.com/office/drawing/2014/main" id="{943AEDC2-6133-44A5-AFFA-8014300905EE}"/>
              </a:ext>
            </a:extLst>
          </p:cNvPr>
          <p:cNvSpPr txBox="1"/>
          <p:nvPr/>
        </p:nvSpPr>
        <p:spPr>
          <a:xfrm>
            <a:off x="10728241" y="3855980"/>
            <a:ext cx="777169" cy="369332"/>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err="1">
                <a:ln>
                  <a:noFill/>
                </a:ln>
                <a:gradFill>
                  <a:gsLst>
                    <a:gs pos="2917">
                      <a:srgbClr val="000000"/>
                    </a:gs>
                    <a:gs pos="30000">
                      <a:srgbClr val="000000"/>
                    </a:gs>
                  </a:gsLst>
                  <a:lin ang="5400000" scaled="0"/>
                </a:gradFill>
                <a:effectLst/>
                <a:uLnTx/>
                <a:uFillTx/>
                <a:latin typeface="+mj-lt"/>
                <a:ea typeface="+mn-ea"/>
                <a:cs typeface="Segoe UI Semibold" panose="020B0502040204020203" pitchFamily="34" charset="0"/>
              </a:rPr>
              <a:t>Resultset</a:t>
            </a:r>
            <a:endParaRPr kumimoji="0" lang="en-US" sz="1200" i="0" u="none" strike="noStrike" kern="1200" cap="none" spc="0" normalizeH="0" baseline="0" noProof="0" dirty="0">
              <a:ln>
                <a:noFill/>
              </a:ln>
              <a:gradFill>
                <a:gsLst>
                  <a:gs pos="2917">
                    <a:srgbClr val="000000"/>
                  </a:gs>
                  <a:gs pos="30000">
                    <a:srgbClr val="000000"/>
                  </a:gs>
                </a:gsLst>
                <a:lin ang="5400000" scaled="0"/>
              </a:gradFill>
              <a:effectLst/>
              <a:uLnTx/>
              <a:uFillTx/>
              <a:latin typeface="+mj-lt"/>
              <a:ea typeface="+mn-ea"/>
              <a:cs typeface="Segoe UI Semibold" panose="020B0502040204020203" pitchFamily="34" charset="0"/>
            </a:endParaRP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gradFill>
                  <a:gsLst>
                    <a:gs pos="2917">
                      <a:srgbClr val="000000"/>
                    </a:gs>
                    <a:gs pos="30000">
                      <a:srgbClr val="000000"/>
                    </a:gs>
                  </a:gsLst>
                  <a:lin ang="5400000" scaled="0"/>
                </a:gradFill>
                <a:effectLst/>
                <a:uLnTx/>
                <a:uFillTx/>
                <a:latin typeface="+mj-lt"/>
                <a:ea typeface="+mn-ea"/>
                <a:cs typeface="Segoe UI Semibold" panose="020B0502040204020203" pitchFamily="34" charset="0"/>
              </a:rPr>
              <a:t>Cache</a:t>
            </a:r>
          </a:p>
        </p:txBody>
      </p:sp>
      <p:sp>
        <p:nvSpPr>
          <p:cNvPr id="11" name="Graphic 9" descr="Lightning bolt">
            <a:extLst>
              <a:ext uri="{FF2B5EF4-FFF2-40B4-BE49-F238E27FC236}">
                <a16:creationId xmlns:a16="http://schemas.microsoft.com/office/drawing/2014/main" id="{D417CFB9-BECF-4130-9B5E-CD99B5780DF9}"/>
              </a:ext>
            </a:extLst>
          </p:cNvPr>
          <p:cNvSpPr/>
          <p:nvPr/>
        </p:nvSpPr>
        <p:spPr>
          <a:xfrm>
            <a:off x="10309394" y="4284653"/>
            <a:ext cx="302766" cy="447013"/>
          </a:xfrm>
          <a:custGeom>
            <a:avLst/>
            <a:gdLst>
              <a:gd name="connsiteX0" fmla="*/ 57150 w 381000"/>
              <a:gd name="connsiteY0" fmla="*/ 778764 h 778764"/>
              <a:gd name="connsiteX1" fmla="*/ 161925 w 381000"/>
              <a:gd name="connsiteY1" fmla="*/ 426339 h 778764"/>
              <a:gd name="connsiteX2" fmla="*/ 0 w 381000"/>
              <a:gd name="connsiteY2" fmla="*/ 426339 h 778764"/>
              <a:gd name="connsiteX3" fmla="*/ 80200 w 381000"/>
              <a:gd name="connsiteY3" fmla="*/ 0 h 778764"/>
              <a:gd name="connsiteX4" fmla="*/ 319850 w 381000"/>
              <a:gd name="connsiteY4" fmla="*/ 0 h 778764"/>
              <a:gd name="connsiteX5" fmla="*/ 219075 w 381000"/>
              <a:gd name="connsiteY5" fmla="*/ 312039 h 778764"/>
              <a:gd name="connsiteX6" fmla="*/ 381000 w 381000"/>
              <a:gd name="connsiteY6" fmla="*/ 312039 h 778764"/>
              <a:gd name="connsiteX7" fmla="*/ 57150 w 381000"/>
              <a:gd name="connsiteY7" fmla="*/ 778764 h 778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000" h="778764">
                <a:moveTo>
                  <a:pt x="57150" y="778764"/>
                </a:moveTo>
                <a:lnTo>
                  <a:pt x="161925" y="426339"/>
                </a:lnTo>
                <a:lnTo>
                  <a:pt x="0" y="426339"/>
                </a:lnTo>
                <a:lnTo>
                  <a:pt x="80200" y="0"/>
                </a:lnTo>
                <a:lnTo>
                  <a:pt x="319850" y="0"/>
                </a:lnTo>
                <a:lnTo>
                  <a:pt x="219075" y="312039"/>
                </a:lnTo>
                <a:lnTo>
                  <a:pt x="381000" y="312039"/>
                </a:lnTo>
                <a:lnTo>
                  <a:pt x="57150" y="778764"/>
                </a:lnTo>
                <a:close/>
              </a:path>
            </a:pathLst>
          </a:custGeom>
          <a:solidFill>
            <a:schemeClr val="tx2"/>
          </a:solidFill>
          <a:ln w="22225" cap="flat">
            <a:solidFill>
              <a:schemeClr val="bg1"/>
            </a:solidFill>
            <a:prstDash val="solid"/>
            <a:miter/>
          </a:ln>
        </p:spPr>
        <p:txBody>
          <a:bodyPr rtlCol="0" anchor="ctr"/>
          <a:lstStyle/>
          <a:p>
            <a:endParaRPr lang="en-US"/>
          </a:p>
        </p:txBody>
      </p:sp>
    </p:spTree>
    <p:extLst>
      <p:ext uri="{BB962C8B-B14F-4D97-AF65-F5344CB8AC3E}">
        <p14:creationId xmlns:p14="http://schemas.microsoft.com/office/powerpoint/2010/main" val="364218937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CF117-4B27-5F43-B5C0-6DA5ED34B69C}"/>
              </a:ext>
            </a:extLst>
          </p:cNvPr>
          <p:cNvSpPr>
            <a:spLocks noGrp="1"/>
          </p:cNvSpPr>
          <p:nvPr>
            <p:ph type="title"/>
          </p:nvPr>
        </p:nvSpPr>
        <p:spPr/>
        <p:txBody>
          <a:bodyPr/>
          <a:lstStyle/>
          <a:p>
            <a:r>
              <a:rPr lang="en-US" dirty="0"/>
              <a:t>Complete security</a:t>
            </a:r>
          </a:p>
        </p:txBody>
      </p:sp>
      <p:graphicFrame>
        <p:nvGraphicFramePr>
          <p:cNvPr id="18" name="Table 18">
            <a:extLst>
              <a:ext uri="{FF2B5EF4-FFF2-40B4-BE49-F238E27FC236}">
                <a16:creationId xmlns:a16="http://schemas.microsoft.com/office/drawing/2014/main" id="{FF455B08-A600-4445-9578-191AA820ACA0}"/>
              </a:ext>
            </a:extLst>
          </p:cNvPr>
          <p:cNvGraphicFramePr>
            <a:graphicFrameLocks noGrp="1"/>
          </p:cNvGraphicFramePr>
          <p:nvPr>
            <p:extLst>
              <p:ext uri="{D42A27DB-BD31-4B8C-83A1-F6EECF244321}">
                <p14:modId xmlns:p14="http://schemas.microsoft.com/office/powerpoint/2010/main" val="895139738"/>
              </p:ext>
            </p:extLst>
          </p:nvPr>
        </p:nvGraphicFramePr>
        <p:xfrm>
          <a:off x="1669804" y="1257362"/>
          <a:ext cx="8852394" cy="5148916"/>
        </p:xfrm>
        <a:graphic>
          <a:graphicData uri="http://schemas.openxmlformats.org/drawingml/2006/table">
            <a:tbl>
              <a:tblPr firstRow="1" firstCol="1">
                <a:tableStyleId>{2D5ABB26-0587-4C30-8999-92F81FD0307C}</a:tableStyleId>
              </a:tblPr>
              <a:tblGrid>
                <a:gridCol w="1726539">
                  <a:extLst>
                    <a:ext uri="{9D8B030D-6E8A-4147-A177-3AD203B41FA5}">
                      <a16:colId xmlns:a16="http://schemas.microsoft.com/office/drawing/2014/main" val="1967687866"/>
                    </a:ext>
                  </a:extLst>
                </a:gridCol>
                <a:gridCol w="5218425">
                  <a:extLst>
                    <a:ext uri="{9D8B030D-6E8A-4147-A177-3AD203B41FA5}">
                      <a16:colId xmlns:a16="http://schemas.microsoft.com/office/drawing/2014/main" val="3461160750"/>
                    </a:ext>
                  </a:extLst>
                </a:gridCol>
                <a:gridCol w="1907430">
                  <a:extLst>
                    <a:ext uri="{9D8B030D-6E8A-4147-A177-3AD203B41FA5}">
                      <a16:colId xmlns:a16="http://schemas.microsoft.com/office/drawing/2014/main" val="2770635348"/>
                    </a:ext>
                  </a:extLst>
                </a:gridCol>
              </a:tblGrid>
              <a:tr h="315884">
                <a:tc>
                  <a:txBody>
                    <a:bodyPr/>
                    <a:lstStyle/>
                    <a:p>
                      <a:r>
                        <a:rPr lang="en-US" sz="1400" dirty="0">
                          <a:solidFill>
                            <a:schemeClr val="tx2"/>
                          </a:solidFill>
                          <a:latin typeface="+mj-lt"/>
                        </a:rPr>
                        <a:t>Category</a:t>
                      </a:r>
                      <a:endParaRPr lang="en-US" sz="1400" b="0" dirty="0">
                        <a:solidFill>
                          <a:schemeClr val="tx2"/>
                        </a:solidFill>
                        <a:latin typeface="+mj-lt"/>
                      </a:endParaRPr>
                    </a:p>
                  </a:txBody>
                  <a:tcPr marL="110642" marR="110642">
                    <a:lnB w="12700" cap="flat" cmpd="sng" algn="ctr">
                      <a:solidFill>
                        <a:schemeClr val="bg1">
                          <a:lumMod val="85000"/>
                        </a:schemeClr>
                      </a:solidFill>
                      <a:prstDash val="solid"/>
                      <a:round/>
                      <a:headEnd type="none" w="med" len="med"/>
                      <a:tailEnd type="none" w="med" len="med"/>
                    </a:lnB>
                  </a:tcPr>
                </a:tc>
                <a:tc>
                  <a:txBody>
                    <a:bodyPr/>
                    <a:lstStyle/>
                    <a:p>
                      <a:r>
                        <a:rPr lang="en-US" sz="1400" dirty="0">
                          <a:solidFill>
                            <a:schemeClr val="tx2"/>
                          </a:solidFill>
                          <a:latin typeface="+mj-lt"/>
                        </a:rPr>
                        <a:t>Feature</a:t>
                      </a:r>
                      <a:endParaRPr lang="en-US" sz="1400" b="0" dirty="0">
                        <a:solidFill>
                          <a:schemeClr val="tx2"/>
                        </a:solidFill>
                        <a:latin typeface="+mj-lt"/>
                      </a:endParaRPr>
                    </a:p>
                  </a:txBody>
                  <a:tcPr marL="110642" marR="110642">
                    <a:lnB w="12700" cap="flat" cmpd="sng" algn="ctr">
                      <a:solidFill>
                        <a:schemeClr val="bg1">
                          <a:lumMod val="85000"/>
                        </a:schemeClr>
                      </a:solidFill>
                      <a:prstDash val="solid"/>
                      <a:round/>
                      <a:headEnd type="none" w="med" len="med"/>
                      <a:tailEnd type="none" w="med" len="med"/>
                    </a:lnB>
                  </a:tcPr>
                </a:tc>
                <a:tc>
                  <a:txBody>
                    <a:bodyPr/>
                    <a:lstStyle/>
                    <a:p>
                      <a:r>
                        <a:rPr lang="en-US" sz="1400" dirty="0">
                          <a:solidFill>
                            <a:schemeClr val="tx2"/>
                          </a:solidFill>
                          <a:latin typeface="+mj-lt"/>
                        </a:rPr>
                        <a:t>Azure Synapse</a:t>
                      </a:r>
                      <a:endParaRPr lang="en-US" sz="1400" b="0" dirty="0">
                        <a:solidFill>
                          <a:schemeClr val="tx2"/>
                        </a:solidFill>
                        <a:latin typeface="+mj-lt"/>
                      </a:endParaRPr>
                    </a:p>
                  </a:txBody>
                  <a:tcPr marL="110642" marR="110642">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2597598461"/>
                  </a:ext>
                </a:extLst>
              </a:tr>
              <a:tr h="284296">
                <a:tc rowSpan="3">
                  <a:txBody>
                    <a:bodyPr/>
                    <a:lstStyle/>
                    <a:p>
                      <a:pPr marL="0" marR="0" lvl="0" indent="0" algn="l" defTabSz="914367" rtl="0" eaLnBrk="1" fontAlgn="ctr" latinLnBrk="0" hangingPunct="1">
                        <a:lnSpc>
                          <a:spcPct val="100000"/>
                        </a:lnSpc>
                        <a:spcBef>
                          <a:spcPts val="0"/>
                        </a:spcBef>
                        <a:spcAft>
                          <a:spcPts val="500"/>
                        </a:spcAft>
                        <a:buClrTx/>
                        <a:buSzTx/>
                        <a:buFontTx/>
                        <a:buNone/>
                        <a:tabLst/>
                        <a:defRPr/>
                      </a:pPr>
                      <a:r>
                        <a:rPr kumimoji="0" lang="en-US" sz="1200" u="none" strike="noStrike" kern="1200" cap="none" spc="0" normalizeH="0" baseline="0" noProof="0" dirty="0">
                          <a:ln>
                            <a:noFill/>
                          </a:ln>
                          <a:effectLst/>
                          <a:uLnTx/>
                          <a:uFillTx/>
                          <a:latin typeface="+mj-lt"/>
                        </a:rPr>
                        <a:t>Data Protection</a:t>
                      </a:r>
                      <a:endParaRPr kumimoji="0" lang="en-US" sz="1200" b="0" i="0" u="none" strike="noStrike" kern="1200" cap="none" spc="0" normalizeH="0" baseline="0" noProof="0" dirty="0">
                        <a:ln>
                          <a:noFill/>
                        </a:ln>
                        <a:solidFill>
                          <a:srgbClr val="000000"/>
                        </a:solidFill>
                        <a:effectLst/>
                        <a:uLnTx/>
                        <a:uFillTx/>
                        <a:latin typeface="+mj-lt"/>
                        <a:ea typeface="+mn-ea"/>
                        <a:cs typeface="Segoe UI Semibold" panose="020B0502040204020203" pitchFamily="34" charset="0"/>
                      </a:endParaRPr>
                    </a:p>
                  </a:txBody>
                  <a:tcPr marL="83127" marR="83127">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defTabSz="914367" rtl="0" eaLnBrk="1" fontAlgn="ctr" latinLnBrk="0" hangingPunct="1">
                        <a:lnSpc>
                          <a:spcPct val="100000"/>
                        </a:lnSpc>
                        <a:spcBef>
                          <a:spcPts val="0"/>
                        </a:spcBef>
                        <a:spcAft>
                          <a:spcPts val="500"/>
                        </a:spcAft>
                        <a:buClrTx/>
                        <a:buSzTx/>
                        <a:buFontTx/>
                        <a:buNone/>
                        <a:tabLst/>
                        <a:defRPr/>
                      </a:pPr>
                      <a:r>
                        <a:rPr kumimoji="0" lang="en-US" sz="1200" u="none" strike="noStrike" kern="1200" cap="none" spc="0" normalizeH="0" baseline="0" noProof="0" dirty="0">
                          <a:ln>
                            <a:noFill/>
                          </a:ln>
                          <a:effectLst/>
                          <a:uLnTx/>
                          <a:uFillTx/>
                        </a:rPr>
                        <a:t>Data In Transit</a:t>
                      </a:r>
                      <a:endParaRPr kumimoji="0" lang="en-US" sz="12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endParaRPr>
                    </a:p>
                  </a:txBody>
                  <a:tcPr marL="110642" marR="110642">
                    <a:lnT w="12700" cap="flat" cmpd="sng" algn="ctr">
                      <a:solidFill>
                        <a:schemeClr val="bg1">
                          <a:lumMod val="85000"/>
                        </a:schemeClr>
                      </a:solidFill>
                      <a:prstDash val="solid"/>
                      <a:round/>
                      <a:headEnd type="none" w="med" len="med"/>
                      <a:tailEnd type="none" w="med" len="med"/>
                    </a:lnT>
                  </a:tcPr>
                </a:tc>
                <a:tc>
                  <a:txBody>
                    <a:bodyPr/>
                    <a:lstStyle/>
                    <a:p>
                      <a:r>
                        <a:rPr lang="en-US" sz="1200" b="1" dirty="0"/>
                        <a:t>Yes</a:t>
                      </a:r>
                      <a:endParaRPr lang="en-US" sz="1200" b="1" dirty="0">
                        <a:latin typeface="+mn-lt"/>
                      </a:endParaRPr>
                    </a:p>
                  </a:txBody>
                  <a:tcPr marL="110642" marR="110642">
                    <a:lnT w="12700" cap="flat" cmpd="sng" algn="ctr">
                      <a:solidFill>
                        <a:schemeClr val="bg1">
                          <a:lumMod val="85000"/>
                        </a:schemeClr>
                      </a:solidFill>
                      <a:prstDash val="solid"/>
                      <a:round/>
                      <a:headEnd type="none" w="med" len="med"/>
                      <a:tailEnd type="none" w="med" len="med"/>
                    </a:lnT>
                  </a:tcPr>
                </a:tc>
                <a:extLst>
                  <a:ext uri="{0D108BD9-81ED-4DB2-BD59-A6C34878D82A}">
                    <a16:rowId xmlns:a16="http://schemas.microsoft.com/office/drawing/2014/main" val="1062612265"/>
                  </a:ext>
                </a:extLst>
              </a:tr>
              <a:tr h="284296">
                <a:tc vMerge="1">
                  <a:txBody>
                    <a:bodyPr/>
                    <a:lstStyle/>
                    <a:p>
                      <a:endParaRPr lang="en-US" dirty="0"/>
                    </a:p>
                  </a:txBody>
                  <a:tcPr/>
                </a:tc>
                <a:tc>
                  <a:txBody>
                    <a:bodyPr/>
                    <a:lstStyle/>
                    <a:p>
                      <a:pPr marL="0" marR="0" lvl="0" indent="0" algn="l" defTabSz="914367" rtl="0" eaLnBrk="1" fontAlgn="ctr" latinLnBrk="0" hangingPunct="1">
                        <a:lnSpc>
                          <a:spcPct val="100000"/>
                        </a:lnSpc>
                        <a:spcBef>
                          <a:spcPts val="0"/>
                        </a:spcBef>
                        <a:spcAft>
                          <a:spcPts val="500"/>
                        </a:spcAft>
                        <a:buClrTx/>
                        <a:buSzTx/>
                        <a:buFontTx/>
                        <a:buNone/>
                        <a:tabLst/>
                        <a:defRPr/>
                      </a:pPr>
                      <a:r>
                        <a:rPr kumimoji="0" lang="en-US" sz="1200" u="none" strike="noStrike" kern="1200" cap="none" spc="0" normalizeH="0" baseline="0" noProof="0" dirty="0">
                          <a:ln>
                            <a:noFill/>
                          </a:ln>
                          <a:effectLst/>
                          <a:uLnTx/>
                          <a:uFillTx/>
                        </a:rPr>
                        <a:t>Data encryption at rest (Service &amp; User Managed Keys)</a:t>
                      </a:r>
                      <a:endParaRPr kumimoji="0" lang="en-US" sz="12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endParaRPr>
                    </a:p>
                  </a:txBody>
                  <a:tcPr marL="110642" marR="110642"/>
                </a:tc>
                <a:tc>
                  <a:txBody>
                    <a:bodyPr/>
                    <a:lstStyle/>
                    <a:p>
                      <a:r>
                        <a:rPr kumimoji="0" lang="en-US" sz="1200" b="1" u="none" strike="noStrike" kern="1200" cap="none" spc="0" normalizeH="0" baseline="0" noProof="0" dirty="0">
                          <a:ln>
                            <a:noFill/>
                          </a:ln>
                          <a:effectLst/>
                          <a:uLnTx/>
                          <a:uFillTx/>
                        </a:rPr>
                        <a:t>Yes</a:t>
                      </a:r>
                      <a:endParaRPr lang="en-US" sz="1200" b="1" dirty="0">
                        <a:latin typeface="+mn-lt"/>
                      </a:endParaRPr>
                    </a:p>
                  </a:txBody>
                  <a:tcPr marL="110642" marR="110642"/>
                </a:tc>
                <a:extLst>
                  <a:ext uri="{0D108BD9-81ED-4DB2-BD59-A6C34878D82A}">
                    <a16:rowId xmlns:a16="http://schemas.microsoft.com/office/drawing/2014/main" val="1794645853"/>
                  </a:ext>
                </a:extLst>
              </a:tr>
              <a:tr h="284296">
                <a:tc vMerge="1">
                  <a:txBody>
                    <a:bodyPr/>
                    <a:lstStyle/>
                    <a:p>
                      <a:endParaRPr lang="en-US" dirty="0"/>
                    </a:p>
                  </a:txBody>
                  <a:tcPr/>
                </a:tc>
                <a:tc>
                  <a:txBody>
                    <a:bodyPr/>
                    <a:lstStyle/>
                    <a:p>
                      <a:pPr marL="0" marR="0" lvl="0" indent="0" algn="l" defTabSz="914367" rtl="0" eaLnBrk="1" fontAlgn="ctr" latinLnBrk="0" hangingPunct="1">
                        <a:lnSpc>
                          <a:spcPct val="100000"/>
                        </a:lnSpc>
                        <a:spcBef>
                          <a:spcPts val="0"/>
                        </a:spcBef>
                        <a:spcAft>
                          <a:spcPts val="500"/>
                        </a:spcAft>
                        <a:buClrTx/>
                        <a:buSzTx/>
                        <a:buFontTx/>
                        <a:buNone/>
                        <a:tabLst/>
                        <a:defRPr/>
                      </a:pPr>
                      <a:r>
                        <a:rPr kumimoji="0" lang="en-US" sz="1200" u="none" strike="noStrike" kern="1200" cap="none" spc="0" normalizeH="0" baseline="0" noProof="0" dirty="0">
                          <a:ln>
                            <a:noFill/>
                          </a:ln>
                          <a:effectLst/>
                          <a:uLnTx/>
                          <a:uFillTx/>
                        </a:rPr>
                        <a:t>Data Discovery and Classification</a:t>
                      </a:r>
                      <a:endParaRPr kumimoji="0" lang="en-US" sz="12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endParaRPr>
                    </a:p>
                  </a:txBody>
                  <a:tcPr marL="110642" marR="110642">
                    <a:lnB w="12700" cap="flat" cmpd="sng" algn="ctr">
                      <a:solidFill>
                        <a:schemeClr val="bg1">
                          <a:lumMod val="85000"/>
                        </a:schemeClr>
                      </a:solidFill>
                      <a:prstDash val="solid"/>
                      <a:round/>
                      <a:headEnd type="none" w="med" len="med"/>
                      <a:tailEnd type="none" w="med" len="med"/>
                    </a:lnB>
                  </a:tcPr>
                </a:tc>
                <a:tc>
                  <a:txBody>
                    <a:bodyPr/>
                    <a:lstStyle/>
                    <a:p>
                      <a:r>
                        <a:rPr kumimoji="0" lang="en-US" sz="1200" b="1" u="none" strike="noStrike" kern="1200" cap="none" spc="0" normalizeH="0" baseline="0" noProof="0" dirty="0">
                          <a:ln>
                            <a:noFill/>
                          </a:ln>
                          <a:effectLst/>
                          <a:uLnTx/>
                          <a:uFillTx/>
                        </a:rPr>
                        <a:t>Yes</a:t>
                      </a:r>
                      <a:endParaRPr lang="en-US" sz="1200" b="1" dirty="0">
                        <a:latin typeface="+mn-lt"/>
                      </a:endParaRPr>
                    </a:p>
                  </a:txBody>
                  <a:tcPr marL="110642" marR="110642">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595899293"/>
                  </a:ext>
                </a:extLst>
              </a:tr>
              <a:tr h="284296">
                <a:tc rowSpan="4">
                  <a:txBody>
                    <a:bodyPr/>
                    <a:lstStyle/>
                    <a:p>
                      <a:pPr marL="0" marR="0" lvl="0" indent="0" algn="l" defTabSz="914367" rtl="0" eaLnBrk="1" fontAlgn="ctr" latinLnBrk="0" hangingPunct="1">
                        <a:lnSpc>
                          <a:spcPct val="100000"/>
                        </a:lnSpc>
                        <a:spcBef>
                          <a:spcPts val="0"/>
                        </a:spcBef>
                        <a:spcAft>
                          <a:spcPts val="500"/>
                        </a:spcAft>
                        <a:buClrTx/>
                        <a:buSzTx/>
                        <a:buFontTx/>
                        <a:buNone/>
                        <a:tabLst/>
                        <a:defRPr/>
                      </a:pPr>
                      <a:r>
                        <a:rPr kumimoji="0" lang="en-US" sz="1200" u="none" strike="noStrike" kern="1200" cap="none" spc="0" normalizeH="0" baseline="0" noProof="0" dirty="0">
                          <a:ln>
                            <a:noFill/>
                          </a:ln>
                          <a:effectLst/>
                          <a:uLnTx/>
                          <a:uFillTx/>
                          <a:latin typeface="+mj-lt"/>
                        </a:rPr>
                        <a:t>Access Control</a:t>
                      </a:r>
                      <a:endParaRPr kumimoji="0" lang="en-US" sz="1200" b="0" i="0" u="none" strike="noStrike" kern="1200" cap="none" spc="0" normalizeH="0" baseline="0" noProof="0" dirty="0">
                        <a:ln>
                          <a:noFill/>
                        </a:ln>
                        <a:gradFill>
                          <a:gsLst>
                            <a:gs pos="2917">
                              <a:srgbClr val="000000"/>
                            </a:gs>
                            <a:gs pos="30000">
                              <a:srgbClr val="000000"/>
                            </a:gs>
                          </a:gsLst>
                          <a:lin ang="5400000" scaled="0"/>
                        </a:gradFill>
                        <a:effectLst/>
                        <a:uLnTx/>
                        <a:uFillTx/>
                        <a:latin typeface="+mj-lt"/>
                        <a:ea typeface="+mn-ea"/>
                        <a:cs typeface="Segoe UI Semibold" panose="020B0502040204020203" pitchFamily="34" charset="0"/>
                      </a:endParaRPr>
                    </a:p>
                  </a:txBody>
                  <a:tcPr marL="83127" marR="83127">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defTabSz="914367" rtl="0" eaLnBrk="1" fontAlgn="ctr" latinLnBrk="0" hangingPunct="1">
                        <a:lnSpc>
                          <a:spcPct val="100000"/>
                        </a:lnSpc>
                        <a:spcBef>
                          <a:spcPts val="0"/>
                        </a:spcBef>
                        <a:spcAft>
                          <a:spcPts val="500"/>
                        </a:spcAft>
                        <a:buClrTx/>
                        <a:buSzTx/>
                        <a:buFontTx/>
                        <a:buNone/>
                        <a:tabLst/>
                        <a:defRPr/>
                      </a:pPr>
                      <a:r>
                        <a:rPr kumimoji="0" lang="en-US" sz="1200" u="none" strike="noStrike" kern="1200" cap="none" spc="0" normalizeH="0" baseline="0" noProof="0" dirty="0">
                          <a:ln>
                            <a:noFill/>
                          </a:ln>
                          <a:effectLst/>
                          <a:uLnTx/>
                          <a:uFillTx/>
                        </a:rPr>
                        <a:t>Native Row Level Security</a:t>
                      </a:r>
                      <a:endParaRPr kumimoji="0" lang="en-US" sz="12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endParaRPr>
                    </a:p>
                  </a:txBody>
                  <a:tcPr marL="110642" marR="110642">
                    <a:lnT w="12700" cap="flat" cmpd="sng" algn="ctr">
                      <a:solidFill>
                        <a:schemeClr val="bg1">
                          <a:lumMod val="85000"/>
                        </a:schemeClr>
                      </a:solidFill>
                      <a:prstDash val="solid"/>
                      <a:round/>
                      <a:headEnd type="none" w="med" len="med"/>
                      <a:tailEnd type="none" w="med" len="med"/>
                    </a:lnT>
                  </a:tcPr>
                </a:tc>
                <a:tc>
                  <a:txBody>
                    <a:bodyPr/>
                    <a:lstStyle/>
                    <a:p>
                      <a:r>
                        <a:rPr kumimoji="0" lang="en-US" sz="1200" b="1" u="none" strike="noStrike" kern="1200" cap="none" spc="0" normalizeH="0" baseline="0" noProof="0" dirty="0">
                          <a:ln>
                            <a:noFill/>
                          </a:ln>
                          <a:effectLst/>
                          <a:uLnTx/>
                          <a:uFillTx/>
                        </a:rPr>
                        <a:t>Yes</a:t>
                      </a:r>
                      <a:endParaRPr lang="en-US" sz="1200" b="1" dirty="0">
                        <a:latin typeface="+mn-lt"/>
                      </a:endParaRPr>
                    </a:p>
                  </a:txBody>
                  <a:tcPr marL="110642" marR="110642">
                    <a:lnT w="12700" cap="flat" cmpd="sng" algn="ctr">
                      <a:solidFill>
                        <a:schemeClr val="bg1">
                          <a:lumMod val="85000"/>
                        </a:schemeClr>
                      </a:solidFill>
                      <a:prstDash val="solid"/>
                      <a:round/>
                      <a:headEnd type="none" w="med" len="med"/>
                      <a:tailEnd type="none" w="med" len="med"/>
                    </a:lnT>
                  </a:tcPr>
                </a:tc>
                <a:extLst>
                  <a:ext uri="{0D108BD9-81ED-4DB2-BD59-A6C34878D82A}">
                    <a16:rowId xmlns:a16="http://schemas.microsoft.com/office/drawing/2014/main" val="3399157107"/>
                  </a:ext>
                </a:extLst>
              </a:tr>
              <a:tr h="284296">
                <a:tc vMerge="1">
                  <a:txBody>
                    <a:bodyPr/>
                    <a:lstStyle/>
                    <a:p>
                      <a:endParaRPr lang="en-US" dirty="0"/>
                    </a:p>
                  </a:txBody>
                  <a:tcPr/>
                </a:tc>
                <a:tc>
                  <a:txBody>
                    <a:bodyPr/>
                    <a:lstStyle/>
                    <a:p>
                      <a:pPr marL="0" marR="0" lvl="0" indent="0" algn="l" defTabSz="914367" rtl="0" eaLnBrk="1" fontAlgn="ctr" latinLnBrk="0" hangingPunct="1">
                        <a:lnSpc>
                          <a:spcPct val="100000"/>
                        </a:lnSpc>
                        <a:spcBef>
                          <a:spcPts val="0"/>
                        </a:spcBef>
                        <a:spcAft>
                          <a:spcPts val="500"/>
                        </a:spcAft>
                        <a:buClrTx/>
                        <a:buSzTx/>
                        <a:buFontTx/>
                        <a:buNone/>
                        <a:tabLst/>
                        <a:defRPr/>
                      </a:pPr>
                      <a:r>
                        <a:rPr kumimoji="0" lang="en-US" sz="1200" u="none" strike="noStrike" kern="1200" cap="none" spc="0" normalizeH="0" baseline="0" noProof="0" dirty="0">
                          <a:ln>
                            <a:noFill/>
                          </a:ln>
                          <a:effectLst/>
                          <a:uLnTx/>
                          <a:uFillTx/>
                        </a:rPr>
                        <a:t>Table and View Security (GRANT / DENY)</a:t>
                      </a:r>
                      <a:endParaRPr kumimoji="0" lang="en-US" sz="12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endParaRPr>
                    </a:p>
                  </a:txBody>
                  <a:tcPr marL="110642" marR="110642"/>
                </a:tc>
                <a:tc>
                  <a:txBody>
                    <a:bodyPr/>
                    <a:lstStyle/>
                    <a:p>
                      <a:r>
                        <a:rPr kumimoji="0" lang="en-US" sz="1200" b="1" u="none" strike="noStrike" kern="1200" cap="none" spc="0" normalizeH="0" baseline="0" noProof="0" dirty="0">
                          <a:ln>
                            <a:noFill/>
                          </a:ln>
                          <a:effectLst/>
                          <a:uLnTx/>
                          <a:uFillTx/>
                        </a:rPr>
                        <a:t>Yes</a:t>
                      </a:r>
                      <a:endParaRPr lang="en-US" sz="1200" b="1" dirty="0">
                        <a:latin typeface="+mn-lt"/>
                      </a:endParaRPr>
                    </a:p>
                  </a:txBody>
                  <a:tcPr marL="110642" marR="110642"/>
                </a:tc>
                <a:extLst>
                  <a:ext uri="{0D108BD9-81ED-4DB2-BD59-A6C34878D82A}">
                    <a16:rowId xmlns:a16="http://schemas.microsoft.com/office/drawing/2014/main" val="1275706933"/>
                  </a:ext>
                </a:extLst>
              </a:tr>
              <a:tr h="284296">
                <a:tc vMerge="1">
                  <a:txBody>
                    <a:bodyPr/>
                    <a:lstStyle/>
                    <a:p>
                      <a:endParaRPr lang="en-US" dirty="0"/>
                    </a:p>
                  </a:txBody>
                  <a:tcPr/>
                </a:tc>
                <a:tc>
                  <a:txBody>
                    <a:bodyPr/>
                    <a:lstStyle/>
                    <a:p>
                      <a:pPr marL="0" marR="0" lvl="0" indent="0" algn="l" defTabSz="914367" rtl="0" eaLnBrk="1" fontAlgn="ctr" latinLnBrk="0" hangingPunct="1">
                        <a:lnSpc>
                          <a:spcPct val="100000"/>
                        </a:lnSpc>
                        <a:spcBef>
                          <a:spcPts val="0"/>
                        </a:spcBef>
                        <a:spcAft>
                          <a:spcPts val="500"/>
                        </a:spcAft>
                        <a:buClrTx/>
                        <a:buSzTx/>
                        <a:buFontTx/>
                        <a:buNone/>
                        <a:tabLst/>
                        <a:defRPr/>
                      </a:pPr>
                      <a:r>
                        <a:rPr kumimoji="0" lang="en-US" sz="1200" u="none" strike="noStrike" kern="1200" cap="none" spc="0" normalizeH="0" baseline="0" noProof="0" dirty="0">
                          <a:ln>
                            <a:noFill/>
                          </a:ln>
                          <a:effectLst/>
                          <a:uLnTx/>
                          <a:uFillTx/>
                        </a:rPr>
                        <a:t>Column Level Security</a:t>
                      </a:r>
                      <a:endParaRPr kumimoji="0" lang="en-US" sz="12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endParaRPr>
                    </a:p>
                  </a:txBody>
                  <a:tcPr marL="110642" marR="110642"/>
                </a:tc>
                <a:tc>
                  <a:txBody>
                    <a:bodyPr/>
                    <a:lstStyle/>
                    <a:p>
                      <a:r>
                        <a:rPr kumimoji="0" lang="en-US" sz="1200" b="1" u="none" strike="noStrike" kern="1200" cap="none" spc="0" normalizeH="0" baseline="0" noProof="0" dirty="0">
                          <a:ln>
                            <a:noFill/>
                          </a:ln>
                          <a:effectLst/>
                          <a:uLnTx/>
                          <a:uFillTx/>
                        </a:rPr>
                        <a:t>Yes</a:t>
                      </a:r>
                      <a:endParaRPr lang="en-US" sz="1200" b="1" dirty="0">
                        <a:latin typeface="+mn-lt"/>
                      </a:endParaRPr>
                    </a:p>
                  </a:txBody>
                  <a:tcPr marL="110642" marR="110642"/>
                </a:tc>
                <a:extLst>
                  <a:ext uri="{0D108BD9-81ED-4DB2-BD59-A6C34878D82A}">
                    <a16:rowId xmlns:a16="http://schemas.microsoft.com/office/drawing/2014/main" val="289707721"/>
                  </a:ext>
                </a:extLst>
              </a:tr>
              <a:tr h="284296">
                <a:tc vMerge="1">
                  <a:txBody>
                    <a:bodyPr/>
                    <a:lstStyle/>
                    <a:p>
                      <a:endParaRPr lang="en-US" dirty="0"/>
                    </a:p>
                  </a:txBody>
                  <a:tcPr/>
                </a:tc>
                <a:tc>
                  <a:txBody>
                    <a:bodyPr/>
                    <a:lstStyle/>
                    <a:p>
                      <a:pPr marL="0" marR="0" lvl="0" indent="0" algn="l" defTabSz="914367" rtl="0" eaLnBrk="1" fontAlgn="ctr" latinLnBrk="0" hangingPunct="1">
                        <a:lnSpc>
                          <a:spcPct val="100000"/>
                        </a:lnSpc>
                        <a:spcBef>
                          <a:spcPts val="0"/>
                        </a:spcBef>
                        <a:spcAft>
                          <a:spcPts val="500"/>
                        </a:spcAft>
                        <a:buClrTx/>
                        <a:buSzTx/>
                        <a:buFontTx/>
                        <a:buNone/>
                        <a:tabLst/>
                        <a:defRPr/>
                      </a:pPr>
                      <a:r>
                        <a:rPr kumimoji="0" lang="en-US" sz="1200" u="none" strike="noStrike" kern="1200" cap="none" spc="0" normalizeH="0" baseline="0" noProof="0" dirty="0">
                          <a:ln>
                            <a:noFill/>
                          </a:ln>
                          <a:effectLst/>
                          <a:uLnTx/>
                          <a:uFillTx/>
                        </a:rPr>
                        <a:t>Dynamic Data Masking</a:t>
                      </a:r>
                      <a:endParaRPr kumimoji="0" lang="en-US" sz="12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endParaRPr>
                    </a:p>
                  </a:txBody>
                  <a:tcPr marL="110642" marR="110642">
                    <a:lnB w="12700" cap="flat" cmpd="sng" algn="ctr">
                      <a:solidFill>
                        <a:schemeClr val="bg1">
                          <a:lumMod val="85000"/>
                        </a:schemeClr>
                      </a:solidFill>
                      <a:prstDash val="solid"/>
                      <a:round/>
                      <a:headEnd type="none" w="med" len="med"/>
                      <a:tailEnd type="none" w="med" len="med"/>
                    </a:lnB>
                  </a:tcPr>
                </a:tc>
                <a:tc>
                  <a:txBody>
                    <a:bodyPr/>
                    <a:lstStyle/>
                    <a:p>
                      <a:r>
                        <a:rPr kumimoji="0" lang="en-US" sz="1200" b="1" u="none" strike="noStrike" kern="1200" cap="none" spc="0" normalizeH="0" baseline="0" noProof="0" dirty="0">
                          <a:ln>
                            <a:noFill/>
                          </a:ln>
                          <a:effectLst/>
                          <a:uLnTx/>
                          <a:uFillTx/>
                        </a:rPr>
                        <a:t>Yes</a:t>
                      </a:r>
                      <a:endParaRPr lang="en-US" sz="1200" b="1" dirty="0">
                        <a:latin typeface="+mn-lt"/>
                      </a:endParaRPr>
                    </a:p>
                  </a:txBody>
                  <a:tcPr marL="110642" marR="110642">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4139924153"/>
                  </a:ext>
                </a:extLst>
              </a:tr>
              <a:tr h="284296">
                <a:tc rowSpan="4">
                  <a:txBody>
                    <a:bodyPr/>
                    <a:lstStyle/>
                    <a:p>
                      <a:pPr marL="0" marR="0" lvl="0" indent="0" algn="l" defTabSz="914367" rtl="0" eaLnBrk="1" fontAlgn="ctr" latinLnBrk="0" hangingPunct="1">
                        <a:lnSpc>
                          <a:spcPct val="100000"/>
                        </a:lnSpc>
                        <a:spcBef>
                          <a:spcPts val="0"/>
                        </a:spcBef>
                        <a:spcAft>
                          <a:spcPts val="500"/>
                        </a:spcAft>
                        <a:buClrTx/>
                        <a:buSzTx/>
                        <a:buFontTx/>
                        <a:buNone/>
                        <a:tabLst/>
                        <a:defRPr/>
                      </a:pPr>
                      <a:r>
                        <a:rPr kumimoji="0" lang="en-US" sz="1200" u="none" strike="noStrike" kern="1200" cap="none" spc="0" normalizeH="0" baseline="0" noProof="0" dirty="0">
                          <a:ln>
                            <a:noFill/>
                          </a:ln>
                          <a:effectLst/>
                          <a:uLnTx/>
                          <a:uFillTx/>
                          <a:latin typeface="+mj-lt"/>
                        </a:rPr>
                        <a:t>Authentication</a:t>
                      </a:r>
                      <a:endParaRPr kumimoji="0" lang="en-US" sz="1200" b="0" i="0" u="none" strike="noStrike" kern="1200" cap="none" spc="0" normalizeH="0" baseline="0" noProof="0" dirty="0">
                        <a:ln>
                          <a:noFill/>
                        </a:ln>
                        <a:gradFill>
                          <a:gsLst>
                            <a:gs pos="2917">
                              <a:srgbClr val="000000"/>
                            </a:gs>
                            <a:gs pos="30000">
                              <a:srgbClr val="000000"/>
                            </a:gs>
                          </a:gsLst>
                          <a:lin ang="5400000" scaled="0"/>
                        </a:gradFill>
                        <a:effectLst/>
                        <a:uLnTx/>
                        <a:uFillTx/>
                        <a:latin typeface="+mj-lt"/>
                        <a:ea typeface="+mn-ea"/>
                        <a:cs typeface="Segoe UI Semibold" panose="020B0502040204020203" pitchFamily="34" charset="0"/>
                      </a:endParaRPr>
                    </a:p>
                  </a:txBody>
                  <a:tcPr marL="83127" marR="83127">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defTabSz="914367" rtl="0" eaLnBrk="1" fontAlgn="ctr" latinLnBrk="0" hangingPunct="1">
                        <a:lnSpc>
                          <a:spcPct val="100000"/>
                        </a:lnSpc>
                        <a:spcBef>
                          <a:spcPts val="0"/>
                        </a:spcBef>
                        <a:spcAft>
                          <a:spcPts val="500"/>
                        </a:spcAft>
                        <a:buClrTx/>
                        <a:buSzTx/>
                        <a:buFontTx/>
                        <a:buNone/>
                        <a:tabLst/>
                        <a:defRPr/>
                      </a:pPr>
                      <a:r>
                        <a:rPr kumimoji="0" lang="en-US" sz="1200" u="none" strike="noStrike" kern="1200" cap="none" spc="0" normalizeH="0" baseline="0" noProof="0" dirty="0">
                          <a:ln>
                            <a:noFill/>
                          </a:ln>
                          <a:effectLst/>
                          <a:uLnTx/>
                          <a:uFillTx/>
                        </a:rPr>
                        <a:t>SQL Authentication</a:t>
                      </a:r>
                      <a:endParaRPr kumimoji="0" lang="en-US" sz="12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endParaRPr>
                    </a:p>
                  </a:txBody>
                  <a:tcPr marL="110642" marR="110642">
                    <a:lnT w="12700" cap="flat" cmpd="sng" algn="ctr">
                      <a:solidFill>
                        <a:schemeClr val="bg1">
                          <a:lumMod val="85000"/>
                        </a:schemeClr>
                      </a:solidFill>
                      <a:prstDash val="solid"/>
                      <a:round/>
                      <a:headEnd type="none" w="med" len="med"/>
                      <a:tailEnd type="none" w="med" len="med"/>
                    </a:lnT>
                  </a:tcPr>
                </a:tc>
                <a:tc>
                  <a:txBody>
                    <a:bodyPr/>
                    <a:lstStyle/>
                    <a:p>
                      <a:r>
                        <a:rPr kumimoji="0" lang="en-US" sz="1200" b="1" u="none" strike="noStrike" kern="1200" cap="none" spc="0" normalizeH="0" baseline="0" noProof="0" dirty="0">
                          <a:ln>
                            <a:noFill/>
                          </a:ln>
                          <a:effectLst/>
                          <a:uLnTx/>
                          <a:uFillTx/>
                        </a:rPr>
                        <a:t>Yes</a:t>
                      </a:r>
                      <a:endParaRPr lang="en-US" sz="1200" b="1" dirty="0">
                        <a:latin typeface="+mn-lt"/>
                      </a:endParaRPr>
                    </a:p>
                  </a:txBody>
                  <a:tcPr marL="110642" marR="110642">
                    <a:lnT w="12700" cap="flat" cmpd="sng" algn="ctr">
                      <a:solidFill>
                        <a:schemeClr val="bg1">
                          <a:lumMod val="85000"/>
                        </a:schemeClr>
                      </a:solidFill>
                      <a:prstDash val="solid"/>
                      <a:round/>
                      <a:headEnd type="none" w="med" len="med"/>
                      <a:tailEnd type="none" w="med" len="med"/>
                    </a:lnT>
                  </a:tcPr>
                </a:tc>
                <a:extLst>
                  <a:ext uri="{0D108BD9-81ED-4DB2-BD59-A6C34878D82A}">
                    <a16:rowId xmlns:a16="http://schemas.microsoft.com/office/drawing/2014/main" val="2867711101"/>
                  </a:ext>
                </a:extLst>
              </a:tr>
              <a:tr h="284296">
                <a:tc vMerge="1">
                  <a:txBody>
                    <a:bodyPr/>
                    <a:lstStyle/>
                    <a:p>
                      <a:endParaRPr lang="en-US" dirty="0"/>
                    </a:p>
                  </a:txBody>
                  <a:tcPr/>
                </a:tc>
                <a:tc>
                  <a:txBody>
                    <a:bodyPr/>
                    <a:lstStyle/>
                    <a:p>
                      <a:pPr marL="0" marR="0" lvl="0" indent="0" algn="l" defTabSz="914367" rtl="0" eaLnBrk="1" fontAlgn="ctr" latinLnBrk="0" hangingPunct="1">
                        <a:lnSpc>
                          <a:spcPct val="100000"/>
                        </a:lnSpc>
                        <a:spcBef>
                          <a:spcPts val="0"/>
                        </a:spcBef>
                        <a:spcAft>
                          <a:spcPts val="500"/>
                        </a:spcAft>
                        <a:buClrTx/>
                        <a:buSzTx/>
                        <a:buFontTx/>
                        <a:buNone/>
                        <a:tabLst/>
                        <a:defRPr/>
                      </a:pPr>
                      <a:r>
                        <a:rPr kumimoji="0" lang="en-US" sz="1200" u="none" strike="noStrike" kern="1200" cap="none" spc="0" normalizeH="0" baseline="0" noProof="0" dirty="0">
                          <a:ln>
                            <a:noFill/>
                          </a:ln>
                          <a:effectLst/>
                          <a:uLnTx/>
                          <a:uFillTx/>
                        </a:rPr>
                        <a:t>Native Azure Active Directory</a:t>
                      </a:r>
                      <a:endParaRPr kumimoji="0" lang="en-US" sz="12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endParaRPr>
                    </a:p>
                  </a:txBody>
                  <a:tcPr marL="110642" marR="110642"/>
                </a:tc>
                <a:tc>
                  <a:txBody>
                    <a:bodyPr/>
                    <a:lstStyle/>
                    <a:p>
                      <a:r>
                        <a:rPr kumimoji="0" lang="en-US" sz="1200" b="1" u="none" strike="noStrike" kern="1200" cap="none" spc="0" normalizeH="0" baseline="0" noProof="0" dirty="0">
                          <a:ln>
                            <a:noFill/>
                          </a:ln>
                          <a:effectLst/>
                          <a:uLnTx/>
                          <a:uFillTx/>
                        </a:rPr>
                        <a:t>Yes</a:t>
                      </a:r>
                      <a:endParaRPr lang="en-US" sz="1200" b="1" dirty="0">
                        <a:latin typeface="+mn-lt"/>
                      </a:endParaRPr>
                    </a:p>
                  </a:txBody>
                  <a:tcPr marL="110642" marR="110642"/>
                </a:tc>
                <a:extLst>
                  <a:ext uri="{0D108BD9-81ED-4DB2-BD59-A6C34878D82A}">
                    <a16:rowId xmlns:a16="http://schemas.microsoft.com/office/drawing/2014/main" val="1399482486"/>
                  </a:ext>
                </a:extLst>
              </a:tr>
              <a:tr h="284296">
                <a:tc vMerge="1">
                  <a:txBody>
                    <a:bodyPr/>
                    <a:lstStyle/>
                    <a:p>
                      <a:endParaRPr lang="en-US" dirty="0"/>
                    </a:p>
                  </a:txBody>
                  <a:tcPr/>
                </a:tc>
                <a:tc>
                  <a:txBody>
                    <a:bodyPr/>
                    <a:lstStyle/>
                    <a:p>
                      <a:pPr marL="0" marR="0" lvl="0" indent="0" algn="l" defTabSz="914367" rtl="0" eaLnBrk="1" fontAlgn="ctr" latinLnBrk="0" hangingPunct="1">
                        <a:lnSpc>
                          <a:spcPct val="100000"/>
                        </a:lnSpc>
                        <a:spcBef>
                          <a:spcPts val="0"/>
                        </a:spcBef>
                        <a:spcAft>
                          <a:spcPts val="500"/>
                        </a:spcAft>
                        <a:buClrTx/>
                        <a:buSzTx/>
                        <a:buFontTx/>
                        <a:buNone/>
                        <a:tabLst/>
                        <a:defRPr/>
                      </a:pPr>
                      <a:r>
                        <a:rPr kumimoji="0" lang="en-US" sz="1200" u="none" strike="noStrike" kern="1200" cap="none" spc="0" normalizeH="0" baseline="0" noProof="0" dirty="0">
                          <a:ln>
                            <a:noFill/>
                          </a:ln>
                          <a:effectLst/>
                          <a:uLnTx/>
                          <a:uFillTx/>
                        </a:rPr>
                        <a:t>Integrated Security</a:t>
                      </a:r>
                      <a:endParaRPr kumimoji="0" lang="en-US" sz="12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endParaRPr>
                    </a:p>
                  </a:txBody>
                  <a:tcPr marL="110642" marR="110642"/>
                </a:tc>
                <a:tc>
                  <a:txBody>
                    <a:bodyPr/>
                    <a:lstStyle/>
                    <a:p>
                      <a:r>
                        <a:rPr kumimoji="0" lang="en-US" sz="1200" b="1" u="none" strike="noStrike" kern="1200" cap="none" spc="0" normalizeH="0" baseline="0" noProof="0" dirty="0">
                          <a:ln>
                            <a:noFill/>
                          </a:ln>
                          <a:effectLst/>
                          <a:uLnTx/>
                          <a:uFillTx/>
                        </a:rPr>
                        <a:t>Yes</a:t>
                      </a:r>
                      <a:endParaRPr lang="en-US" sz="1200" b="1" dirty="0">
                        <a:latin typeface="+mn-lt"/>
                      </a:endParaRPr>
                    </a:p>
                  </a:txBody>
                  <a:tcPr marL="110642" marR="110642"/>
                </a:tc>
                <a:extLst>
                  <a:ext uri="{0D108BD9-81ED-4DB2-BD59-A6C34878D82A}">
                    <a16:rowId xmlns:a16="http://schemas.microsoft.com/office/drawing/2014/main" val="3398538133"/>
                  </a:ext>
                </a:extLst>
              </a:tr>
              <a:tr h="284296">
                <a:tc vMerge="1">
                  <a:txBody>
                    <a:bodyPr/>
                    <a:lstStyle/>
                    <a:p>
                      <a:endParaRPr lang="en-US" dirty="0"/>
                    </a:p>
                  </a:txBody>
                  <a:tcPr/>
                </a:tc>
                <a:tc>
                  <a:txBody>
                    <a:bodyPr/>
                    <a:lstStyle/>
                    <a:p>
                      <a:pPr marL="0" marR="0" lvl="0" indent="0" algn="l" defTabSz="914367" rtl="0" eaLnBrk="1" fontAlgn="ctr" latinLnBrk="0" hangingPunct="1">
                        <a:lnSpc>
                          <a:spcPct val="100000"/>
                        </a:lnSpc>
                        <a:spcBef>
                          <a:spcPts val="0"/>
                        </a:spcBef>
                        <a:spcAft>
                          <a:spcPts val="500"/>
                        </a:spcAft>
                        <a:buClrTx/>
                        <a:buSzTx/>
                        <a:buFontTx/>
                        <a:buNone/>
                        <a:tabLst/>
                        <a:defRPr/>
                      </a:pPr>
                      <a:r>
                        <a:rPr kumimoji="0" lang="en-US" sz="1200" u="none" strike="noStrike" kern="1200" cap="none" spc="0" normalizeH="0" baseline="0" noProof="0" dirty="0">
                          <a:ln>
                            <a:noFill/>
                          </a:ln>
                          <a:effectLst/>
                          <a:uLnTx/>
                          <a:uFillTx/>
                        </a:rPr>
                        <a:t>Multi-Factor Authentication</a:t>
                      </a:r>
                      <a:endParaRPr kumimoji="0" lang="en-US" sz="12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endParaRPr>
                    </a:p>
                  </a:txBody>
                  <a:tcPr marL="110642" marR="110642">
                    <a:lnB w="12700" cap="flat" cmpd="sng" algn="ctr">
                      <a:solidFill>
                        <a:schemeClr val="bg1">
                          <a:lumMod val="85000"/>
                        </a:schemeClr>
                      </a:solidFill>
                      <a:prstDash val="solid"/>
                      <a:round/>
                      <a:headEnd type="none" w="med" len="med"/>
                      <a:tailEnd type="none" w="med" len="med"/>
                    </a:lnB>
                  </a:tcPr>
                </a:tc>
                <a:tc>
                  <a:txBody>
                    <a:bodyPr/>
                    <a:lstStyle/>
                    <a:p>
                      <a:r>
                        <a:rPr kumimoji="0" lang="en-US" sz="1200" b="1" u="none" strike="noStrike" kern="1200" cap="none" spc="0" normalizeH="0" baseline="0" noProof="0" dirty="0">
                          <a:ln>
                            <a:noFill/>
                          </a:ln>
                          <a:effectLst/>
                          <a:uLnTx/>
                          <a:uFillTx/>
                        </a:rPr>
                        <a:t>Yes</a:t>
                      </a:r>
                      <a:endParaRPr lang="en-US" sz="1200" b="1" dirty="0">
                        <a:latin typeface="+mn-lt"/>
                      </a:endParaRPr>
                    </a:p>
                  </a:txBody>
                  <a:tcPr marL="110642" marR="110642">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2194644765"/>
                  </a:ext>
                </a:extLst>
              </a:tr>
              <a:tr h="284296">
                <a:tc rowSpan="3">
                  <a:txBody>
                    <a:bodyPr/>
                    <a:lstStyle/>
                    <a:p>
                      <a:pPr marL="0" marR="0" lvl="0" indent="0" algn="l" defTabSz="914367" rtl="0" eaLnBrk="1" fontAlgn="ctr" latinLnBrk="0" hangingPunct="1">
                        <a:lnSpc>
                          <a:spcPct val="100000"/>
                        </a:lnSpc>
                        <a:spcBef>
                          <a:spcPts val="0"/>
                        </a:spcBef>
                        <a:spcAft>
                          <a:spcPts val="500"/>
                        </a:spcAft>
                        <a:buClrTx/>
                        <a:buSzTx/>
                        <a:buFontTx/>
                        <a:buNone/>
                        <a:tabLst/>
                        <a:defRPr/>
                      </a:pPr>
                      <a:r>
                        <a:rPr kumimoji="0" lang="en-US" sz="1200" u="none" strike="noStrike" kern="1200" cap="none" spc="0" normalizeH="0" baseline="0" noProof="0" dirty="0">
                          <a:ln>
                            <a:noFill/>
                          </a:ln>
                          <a:effectLst/>
                          <a:uLnTx/>
                          <a:uFillTx/>
                          <a:latin typeface="+mj-lt"/>
                        </a:rPr>
                        <a:t>Network Security</a:t>
                      </a:r>
                      <a:endParaRPr kumimoji="0" lang="en-US" sz="1200" b="0" i="0" u="none" strike="noStrike" kern="1200" cap="none" spc="0" normalizeH="0" baseline="0" noProof="0" dirty="0">
                        <a:ln>
                          <a:noFill/>
                        </a:ln>
                        <a:gradFill>
                          <a:gsLst>
                            <a:gs pos="2917">
                              <a:srgbClr val="000000"/>
                            </a:gs>
                            <a:gs pos="30000">
                              <a:srgbClr val="000000"/>
                            </a:gs>
                          </a:gsLst>
                          <a:lin ang="5400000" scaled="0"/>
                        </a:gradFill>
                        <a:effectLst/>
                        <a:uLnTx/>
                        <a:uFillTx/>
                        <a:latin typeface="+mj-lt"/>
                        <a:ea typeface="+mn-ea"/>
                        <a:cs typeface="Segoe UI Semibold" panose="020B0502040204020203" pitchFamily="34" charset="0"/>
                      </a:endParaRPr>
                    </a:p>
                  </a:txBody>
                  <a:tcPr marL="83127" marR="83127">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l" defTabSz="914367" rtl="0" eaLnBrk="1" fontAlgn="ctr" latinLnBrk="0" hangingPunct="1">
                        <a:lnSpc>
                          <a:spcPct val="100000"/>
                        </a:lnSpc>
                        <a:spcBef>
                          <a:spcPts val="0"/>
                        </a:spcBef>
                        <a:spcAft>
                          <a:spcPts val="500"/>
                        </a:spcAft>
                        <a:buClrTx/>
                        <a:buSzTx/>
                        <a:buFontTx/>
                        <a:buNone/>
                        <a:tabLst/>
                        <a:defRPr/>
                      </a:pPr>
                      <a:r>
                        <a:rPr kumimoji="0" lang="en-US" sz="1200" u="none" strike="noStrike" kern="1200" cap="none" spc="0" normalizeH="0" baseline="0" noProof="0" dirty="0">
                          <a:ln>
                            <a:noFill/>
                          </a:ln>
                          <a:effectLst/>
                          <a:uLnTx/>
                          <a:uFillTx/>
                        </a:rPr>
                        <a:t>Virtual Network (VNET)</a:t>
                      </a:r>
                      <a:endParaRPr kumimoji="0" lang="en-US" sz="12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endParaRPr>
                    </a:p>
                  </a:txBody>
                  <a:tcPr marL="110642" marR="110642">
                    <a:lnT w="12700" cap="flat" cmpd="sng" algn="ctr">
                      <a:solidFill>
                        <a:schemeClr val="bg1">
                          <a:lumMod val="85000"/>
                        </a:schemeClr>
                      </a:solidFill>
                      <a:prstDash val="solid"/>
                      <a:round/>
                      <a:headEnd type="none" w="med" len="med"/>
                      <a:tailEnd type="none" w="med" len="med"/>
                    </a:lnT>
                  </a:tcPr>
                </a:tc>
                <a:tc>
                  <a:txBody>
                    <a:bodyPr/>
                    <a:lstStyle/>
                    <a:p>
                      <a:r>
                        <a:rPr kumimoji="0" lang="en-US" sz="1200" b="1" u="none" strike="noStrike" kern="1200" cap="none" spc="0" normalizeH="0" baseline="0" noProof="0" dirty="0">
                          <a:ln>
                            <a:noFill/>
                          </a:ln>
                          <a:effectLst/>
                          <a:uLnTx/>
                          <a:uFillTx/>
                        </a:rPr>
                        <a:t>Yes</a:t>
                      </a:r>
                      <a:endParaRPr lang="en-US" sz="1200" b="1" dirty="0">
                        <a:latin typeface="+mn-lt"/>
                      </a:endParaRPr>
                    </a:p>
                  </a:txBody>
                  <a:tcPr marL="110642" marR="110642">
                    <a:lnT w="12700" cap="flat" cmpd="sng" algn="ctr">
                      <a:solidFill>
                        <a:schemeClr val="bg1">
                          <a:lumMod val="85000"/>
                        </a:schemeClr>
                      </a:solidFill>
                      <a:prstDash val="solid"/>
                      <a:round/>
                      <a:headEnd type="none" w="med" len="med"/>
                      <a:tailEnd type="none" w="med" len="med"/>
                    </a:lnT>
                  </a:tcPr>
                </a:tc>
                <a:extLst>
                  <a:ext uri="{0D108BD9-81ED-4DB2-BD59-A6C34878D82A}">
                    <a16:rowId xmlns:a16="http://schemas.microsoft.com/office/drawing/2014/main" val="2865571316"/>
                  </a:ext>
                </a:extLst>
              </a:tr>
              <a:tr h="284296">
                <a:tc vMerge="1">
                  <a:txBody>
                    <a:bodyPr/>
                    <a:lstStyle/>
                    <a:p>
                      <a:endParaRPr lang="en-US" dirty="0"/>
                    </a:p>
                  </a:txBody>
                  <a:tcPr/>
                </a:tc>
                <a:tc>
                  <a:txBody>
                    <a:bodyPr/>
                    <a:lstStyle/>
                    <a:p>
                      <a:pPr marL="0" marR="0" lvl="0" indent="0" algn="l" defTabSz="914367" rtl="0" eaLnBrk="1" fontAlgn="ctr" latinLnBrk="0" hangingPunct="1">
                        <a:lnSpc>
                          <a:spcPct val="100000"/>
                        </a:lnSpc>
                        <a:spcBef>
                          <a:spcPts val="0"/>
                        </a:spcBef>
                        <a:spcAft>
                          <a:spcPts val="500"/>
                        </a:spcAft>
                        <a:buClrTx/>
                        <a:buSzTx/>
                        <a:buFontTx/>
                        <a:buNone/>
                        <a:tabLst/>
                        <a:defRPr/>
                      </a:pPr>
                      <a:r>
                        <a:rPr kumimoji="0" lang="en-US" sz="1200" u="none" strike="noStrike" kern="1200" cap="none" spc="0" normalizeH="0" baseline="0" noProof="0" dirty="0">
                          <a:ln>
                            <a:noFill/>
                          </a:ln>
                          <a:effectLst/>
                          <a:uLnTx/>
                          <a:uFillTx/>
                        </a:rPr>
                        <a:t>SQL Firewall (server)</a:t>
                      </a:r>
                      <a:endParaRPr kumimoji="0" lang="en-US" sz="12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endParaRPr>
                    </a:p>
                  </a:txBody>
                  <a:tcPr marL="110642" marR="110642"/>
                </a:tc>
                <a:tc>
                  <a:txBody>
                    <a:bodyPr/>
                    <a:lstStyle/>
                    <a:p>
                      <a:r>
                        <a:rPr kumimoji="0" lang="en-US" sz="1200" b="1" u="none" strike="noStrike" kern="1200" cap="none" spc="0" normalizeH="0" baseline="0" noProof="0" dirty="0">
                          <a:ln>
                            <a:noFill/>
                          </a:ln>
                          <a:effectLst/>
                          <a:uLnTx/>
                          <a:uFillTx/>
                        </a:rPr>
                        <a:t>Yes</a:t>
                      </a:r>
                      <a:endParaRPr lang="en-US" sz="1200" b="1" dirty="0">
                        <a:latin typeface="+mn-lt"/>
                      </a:endParaRPr>
                    </a:p>
                  </a:txBody>
                  <a:tcPr marL="110642" marR="110642"/>
                </a:tc>
                <a:extLst>
                  <a:ext uri="{0D108BD9-81ED-4DB2-BD59-A6C34878D82A}">
                    <a16:rowId xmlns:a16="http://schemas.microsoft.com/office/drawing/2014/main" val="2150028273"/>
                  </a:ext>
                </a:extLst>
              </a:tr>
              <a:tr h="284296">
                <a:tc vMerge="1">
                  <a:txBody>
                    <a:bodyPr/>
                    <a:lstStyle/>
                    <a:p>
                      <a:endParaRPr lang="en-US" dirty="0"/>
                    </a:p>
                  </a:txBody>
                  <a:tcPr/>
                </a:tc>
                <a:tc>
                  <a:txBody>
                    <a:bodyPr/>
                    <a:lstStyle/>
                    <a:p>
                      <a:pPr marL="0" marR="0" lvl="0" indent="0" algn="l" defTabSz="914367" rtl="0" eaLnBrk="1" fontAlgn="ctr" latinLnBrk="0" hangingPunct="1">
                        <a:lnSpc>
                          <a:spcPct val="100000"/>
                        </a:lnSpc>
                        <a:spcBef>
                          <a:spcPts val="0"/>
                        </a:spcBef>
                        <a:spcAft>
                          <a:spcPts val="500"/>
                        </a:spcAft>
                        <a:buClrTx/>
                        <a:buSzTx/>
                        <a:buFontTx/>
                        <a:buNone/>
                        <a:tabLst/>
                        <a:defRPr/>
                      </a:pPr>
                      <a:r>
                        <a:rPr kumimoji="0" lang="en-US" sz="1200" u="none" strike="noStrike" kern="1200" cap="none" spc="0" normalizeH="0" baseline="0" noProof="0" dirty="0">
                          <a:ln>
                            <a:noFill/>
                          </a:ln>
                          <a:effectLst/>
                          <a:uLnTx/>
                          <a:uFillTx/>
                        </a:rPr>
                        <a:t>Integration with ExpressRoute</a:t>
                      </a:r>
                      <a:endParaRPr kumimoji="0" lang="en-US" sz="12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endParaRPr>
                    </a:p>
                  </a:txBody>
                  <a:tcPr marL="110642" marR="110642">
                    <a:lnB w="12700" cap="flat" cmpd="sng" algn="ctr">
                      <a:solidFill>
                        <a:schemeClr val="bg1">
                          <a:lumMod val="85000"/>
                        </a:schemeClr>
                      </a:solidFill>
                      <a:prstDash val="solid"/>
                      <a:round/>
                      <a:headEnd type="none" w="med" len="med"/>
                      <a:tailEnd type="none" w="med" len="med"/>
                    </a:lnB>
                  </a:tcPr>
                </a:tc>
                <a:tc>
                  <a:txBody>
                    <a:bodyPr/>
                    <a:lstStyle/>
                    <a:p>
                      <a:r>
                        <a:rPr kumimoji="0" lang="en-US" sz="1200" b="1" u="none" strike="noStrike" kern="1200" cap="none" spc="0" normalizeH="0" baseline="0" noProof="0" dirty="0">
                          <a:ln>
                            <a:noFill/>
                          </a:ln>
                          <a:effectLst/>
                          <a:uLnTx/>
                          <a:uFillTx/>
                        </a:rPr>
                        <a:t>Yes</a:t>
                      </a:r>
                      <a:endParaRPr lang="en-US" sz="1200" b="1" dirty="0">
                        <a:latin typeface="+mn-lt"/>
                      </a:endParaRPr>
                    </a:p>
                  </a:txBody>
                  <a:tcPr marL="110642" marR="110642">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488311452"/>
                  </a:ext>
                </a:extLst>
              </a:tr>
              <a:tr h="284296">
                <a:tc rowSpan="3">
                  <a:txBody>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a:ln>
                            <a:noFill/>
                          </a:ln>
                          <a:effectLst/>
                          <a:uLnTx/>
                          <a:uFillTx/>
                          <a:latin typeface="+mj-lt"/>
                        </a:rPr>
                        <a:t>Threat Protection</a:t>
                      </a:r>
                      <a:endParaRPr lang="en-US" sz="1200" b="0" dirty="0">
                        <a:latin typeface="+mj-lt"/>
                      </a:endParaRPr>
                    </a:p>
                  </a:txBody>
                  <a:tcPr marL="83127" marR="83127">
                    <a:lnT w="12700" cap="flat" cmpd="sng" algn="ctr">
                      <a:solidFill>
                        <a:schemeClr val="bg1">
                          <a:lumMod val="85000"/>
                        </a:schemeClr>
                      </a:solidFill>
                      <a:prstDash val="solid"/>
                      <a:round/>
                      <a:headEnd type="none" w="med" len="med"/>
                      <a:tailEnd type="none" w="med" len="med"/>
                    </a:lnT>
                  </a:tcPr>
                </a:tc>
                <a:tc>
                  <a:txBody>
                    <a:bodyPr/>
                    <a:lstStyle/>
                    <a:p>
                      <a:pPr marL="0" marR="0" lvl="0" indent="0" algn="l" defTabSz="914367" rtl="0" eaLnBrk="1" fontAlgn="ctr" latinLnBrk="0" hangingPunct="1">
                        <a:lnSpc>
                          <a:spcPct val="100000"/>
                        </a:lnSpc>
                        <a:spcBef>
                          <a:spcPts val="0"/>
                        </a:spcBef>
                        <a:spcAft>
                          <a:spcPts val="500"/>
                        </a:spcAft>
                        <a:buClrTx/>
                        <a:buSzTx/>
                        <a:buFontTx/>
                        <a:buNone/>
                        <a:tabLst/>
                        <a:defRPr/>
                      </a:pPr>
                      <a:r>
                        <a:rPr kumimoji="0" lang="en-US" sz="1200" u="none" strike="noStrike" kern="1200" cap="none" spc="0" normalizeH="0" baseline="0" noProof="0" dirty="0">
                          <a:ln>
                            <a:noFill/>
                          </a:ln>
                          <a:effectLst/>
                          <a:uLnTx/>
                          <a:uFillTx/>
                        </a:rPr>
                        <a:t>SQL Threat Detection</a:t>
                      </a:r>
                      <a:endParaRPr kumimoji="0" lang="en-US" sz="12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endParaRPr>
                    </a:p>
                  </a:txBody>
                  <a:tcPr marL="110642" marR="110642">
                    <a:lnT w="12700" cap="flat" cmpd="sng" algn="ctr">
                      <a:solidFill>
                        <a:schemeClr val="bg1">
                          <a:lumMod val="85000"/>
                        </a:schemeClr>
                      </a:solidFill>
                      <a:prstDash val="solid"/>
                      <a:round/>
                      <a:headEnd type="none" w="med" len="med"/>
                      <a:tailEnd type="none" w="med" len="med"/>
                    </a:lnT>
                  </a:tcPr>
                </a:tc>
                <a:tc>
                  <a:txBody>
                    <a:bodyPr/>
                    <a:lstStyle/>
                    <a:p>
                      <a:r>
                        <a:rPr kumimoji="0" lang="en-US" sz="1200" b="1" u="none" strike="noStrike" kern="1200" cap="none" spc="0" normalizeH="0" baseline="0" noProof="0" dirty="0">
                          <a:ln>
                            <a:noFill/>
                          </a:ln>
                          <a:effectLst/>
                          <a:uLnTx/>
                          <a:uFillTx/>
                        </a:rPr>
                        <a:t>Yes</a:t>
                      </a:r>
                      <a:endParaRPr lang="en-US" sz="1200" b="1" dirty="0">
                        <a:latin typeface="+mn-lt"/>
                      </a:endParaRPr>
                    </a:p>
                  </a:txBody>
                  <a:tcPr marL="110642" marR="110642">
                    <a:lnT w="12700" cap="flat" cmpd="sng" algn="ctr">
                      <a:solidFill>
                        <a:schemeClr val="bg1">
                          <a:lumMod val="85000"/>
                        </a:schemeClr>
                      </a:solidFill>
                      <a:prstDash val="solid"/>
                      <a:round/>
                      <a:headEnd type="none" w="med" len="med"/>
                      <a:tailEnd type="none" w="med" len="med"/>
                    </a:lnT>
                  </a:tcPr>
                </a:tc>
                <a:extLst>
                  <a:ext uri="{0D108BD9-81ED-4DB2-BD59-A6C34878D82A}">
                    <a16:rowId xmlns:a16="http://schemas.microsoft.com/office/drawing/2014/main" val="2241978449"/>
                  </a:ext>
                </a:extLst>
              </a:tr>
              <a:tr h="284296">
                <a:tc vMerge="1">
                  <a:txBody>
                    <a:bodyPr/>
                    <a:lstStyle/>
                    <a:p>
                      <a:endParaRPr lang="en-US" dirty="0"/>
                    </a:p>
                  </a:txBody>
                  <a:tcPr/>
                </a:tc>
                <a:tc>
                  <a:txBody>
                    <a:bodyPr/>
                    <a:lstStyle/>
                    <a:p>
                      <a:pPr marL="0" marR="0" lvl="0" indent="0" algn="l" defTabSz="914367" rtl="0" eaLnBrk="1" fontAlgn="ctr" latinLnBrk="0" hangingPunct="1">
                        <a:lnSpc>
                          <a:spcPct val="100000"/>
                        </a:lnSpc>
                        <a:spcBef>
                          <a:spcPts val="0"/>
                        </a:spcBef>
                        <a:spcAft>
                          <a:spcPts val="500"/>
                        </a:spcAft>
                        <a:buClrTx/>
                        <a:buSzTx/>
                        <a:buFontTx/>
                        <a:buNone/>
                        <a:tabLst/>
                        <a:defRPr/>
                      </a:pPr>
                      <a:r>
                        <a:rPr kumimoji="0" lang="en-US" sz="1200" u="none" strike="noStrike" kern="1200" cap="none" spc="0" normalizeH="0" baseline="0" noProof="0" dirty="0">
                          <a:ln>
                            <a:noFill/>
                          </a:ln>
                          <a:effectLst/>
                          <a:uLnTx/>
                          <a:uFillTx/>
                        </a:rPr>
                        <a:t>SQL Auditing</a:t>
                      </a:r>
                      <a:endParaRPr kumimoji="0" lang="en-US" sz="12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endParaRPr>
                    </a:p>
                  </a:txBody>
                  <a:tcPr marL="110642" marR="110642"/>
                </a:tc>
                <a:tc>
                  <a:txBody>
                    <a:bodyPr/>
                    <a:lstStyle/>
                    <a:p>
                      <a:r>
                        <a:rPr kumimoji="0" lang="en-US" sz="1200" b="1" u="none" strike="noStrike" kern="1200" cap="none" spc="0" normalizeH="0" baseline="0" noProof="0" dirty="0">
                          <a:ln>
                            <a:noFill/>
                          </a:ln>
                          <a:effectLst/>
                          <a:uLnTx/>
                          <a:uFillTx/>
                        </a:rPr>
                        <a:t>Yes</a:t>
                      </a:r>
                      <a:endParaRPr lang="en-US" sz="1200" b="1" dirty="0">
                        <a:latin typeface="+mn-lt"/>
                      </a:endParaRPr>
                    </a:p>
                  </a:txBody>
                  <a:tcPr marL="110642" marR="110642"/>
                </a:tc>
                <a:extLst>
                  <a:ext uri="{0D108BD9-81ED-4DB2-BD59-A6C34878D82A}">
                    <a16:rowId xmlns:a16="http://schemas.microsoft.com/office/drawing/2014/main" val="2517733188"/>
                  </a:ext>
                </a:extLst>
              </a:tr>
              <a:tr h="284296">
                <a:tc vMerge="1">
                  <a:txBody>
                    <a:bodyPr/>
                    <a:lstStyle/>
                    <a:p>
                      <a:endParaRPr lang="en-US" dirty="0"/>
                    </a:p>
                  </a:txBody>
                  <a:tcPr/>
                </a:tc>
                <a:tc>
                  <a:txBody>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a:ln>
                            <a:noFill/>
                          </a:ln>
                          <a:effectLst/>
                          <a:uLnTx/>
                          <a:uFillTx/>
                        </a:rPr>
                        <a:t>Vulnerability Assessment</a:t>
                      </a:r>
                      <a:endParaRPr lang="en-US" sz="1200" dirty="0">
                        <a:latin typeface="+mn-lt"/>
                      </a:endParaRPr>
                    </a:p>
                  </a:txBody>
                  <a:tcPr marL="110642" marR="110642"/>
                </a:tc>
                <a:tc>
                  <a:txBody>
                    <a:bodyPr/>
                    <a:lstStyle/>
                    <a:p>
                      <a:r>
                        <a:rPr kumimoji="0" lang="en-US" sz="1200" b="1" u="none" strike="noStrike" kern="1200" cap="none" spc="0" normalizeH="0" baseline="0" noProof="0" dirty="0">
                          <a:ln>
                            <a:noFill/>
                          </a:ln>
                          <a:effectLst/>
                          <a:uLnTx/>
                          <a:uFillTx/>
                        </a:rPr>
                        <a:t>Yes</a:t>
                      </a:r>
                      <a:endParaRPr lang="en-US" sz="1200" b="1" dirty="0">
                        <a:latin typeface="+mn-lt"/>
                      </a:endParaRPr>
                    </a:p>
                  </a:txBody>
                  <a:tcPr marL="110642" marR="110642"/>
                </a:tc>
                <a:extLst>
                  <a:ext uri="{0D108BD9-81ED-4DB2-BD59-A6C34878D82A}">
                    <a16:rowId xmlns:a16="http://schemas.microsoft.com/office/drawing/2014/main" val="483136281"/>
                  </a:ext>
                </a:extLst>
              </a:tr>
            </a:tbl>
          </a:graphicData>
        </a:graphic>
      </p:graphicFrame>
    </p:spTree>
    <p:extLst>
      <p:ext uri="{BB962C8B-B14F-4D97-AF65-F5344CB8AC3E}">
        <p14:creationId xmlns:p14="http://schemas.microsoft.com/office/powerpoint/2010/main" val="419968628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Freeform 146">
            <a:extLst>
              <a:ext uri="{FF2B5EF4-FFF2-40B4-BE49-F238E27FC236}">
                <a16:creationId xmlns:a16="http://schemas.microsoft.com/office/drawing/2014/main" id="{097F9078-74C8-4702-A558-1829EC0A6C82}"/>
              </a:ext>
            </a:extLst>
          </p:cNvPr>
          <p:cNvSpPr>
            <a:spLocks noChangeAspect="1"/>
          </p:cNvSpPr>
          <p:nvPr/>
        </p:nvSpPr>
        <p:spPr bwMode="auto">
          <a:xfrm>
            <a:off x="6563346" y="2350078"/>
            <a:ext cx="3167534" cy="2006025"/>
          </a:xfrm>
          <a:custGeom>
            <a:avLst/>
            <a:gdLst>
              <a:gd name="connsiteX0" fmla="*/ 490507 w 878349"/>
              <a:gd name="connsiteY0" fmla="*/ 0 h 545581"/>
              <a:gd name="connsiteX1" fmla="*/ 755129 w 878349"/>
              <a:gd name="connsiteY1" fmla="*/ 264622 h 545581"/>
              <a:gd name="connsiteX2" fmla="*/ 753041 w 878349"/>
              <a:gd name="connsiteY2" fmla="*/ 285331 h 545581"/>
              <a:gd name="connsiteX3" fmla="*/ 798544 w 878349"/>
              <a:gd name="connsiteY3" fmla="*/ 294518 h 545581"/>
              <a:gd name="connsiteX4" fmla="*/ 878349 w 878349"/>
              <a:gd name="connsiteY4" fmla="*/ 414915 h 545581"/>
              <a:gd name="connsiteX5" fmla="*/ 798544 w 878349"/>
              <a:gd name="connsiteY5" fmla="*/ 535313 h 545581"/>
              <a:gd name="connsiteX6" fmla="*/ 759827 w 878349"/>
              <a:gd name="connsiteY6" fmla="*/ 543129 h 545581"/>
              <a:gd name="connsiteX7" fmla="*/ 753908 w 878349"/>
              <a:gd name="connsiteY7" fmla="*/ 545581 h 545581"/>
              <a:gd name="connsiteX8" fmla="*/ 747683 w 878349"/>
              <a:gd name="connsiteY8" fmla="*/ 545581 h 545581"/>
              <a:gd name="connsiteX9" fmla="*/ 190471 w 878349"/>
              <a:gd name="connsiteY9" fmla="*/ 545581 h 545581"/>
              <a:gd name="connsiteX10" fmla="*/ 166602 w 878349"/>
              <a:gd name="connsiteY10" fmla="*/ 545581 h 545581"/>
              <a:gd name="connsiteX11" fmla="*/ 158924 w 878349"/>
              <a:gd name="connsiteY11" fmla="*/ 542401 h 545581"/>
              <a:gd name="connsiteX12" fmla="*/ 152084 w 878349"/>
              <a:gd name="connsiteY12" fmla="*/ 541712 h 545581"/>
              <a:gd name="connsiteX13" fmla="*/ 0 w 878349"/>
              <a:gd name="connsiteY13" fmla="*/ 355110 h 545581"/>
              <a:gd name="connsiteX14" fmla="*/ 190471 w 878349"/>
              <a:gd name="connsiteY14" fmla="*/ 164639 h 545581"/>
              <a:gd name="connsiteX15" fmla="*/ 228858 w 878349"/>
              <a:gd name="connsiteY15" fmla="*/ 168509 h 545581"/>
              <a:gd name="connsiteX16" fmla="*/ 244320 w 878349"/>
              <a:gd name="connsiteY16" fmla="*/ 173309 h 545581"/>
              <a:gd name="connsiteX17" fmla="*/ 246680 w 878349"/>
              <a:gd name="connsiteY17" fmla="*/ 161619 h 545581"/>
              <a:gd name="connsiteX18" fmla="*/ 490507 w 878349"/>
              <a:gd name="connsiteY18" fmla="*/ 0 h 545581"/>
              <a:gd name="connsiteX0" fmla="*/ 490507 w 878349"/>
              <a:gd name="connsiteY0" fmla="*/ 0 h 545581"/>
              <a:gd name="connsiteX1" fmla="*/ 755129 w 878349"/>
              <a:gd name="connsiteY1" fmla="*/ 264622 h 545581"/>
              <a:gd name="connsiteX2" fmla="*/ 753041 w 878349"/>
              <a:gd name="connsiteY2" fmla="*/ 285331 h 545581"/>
              <a:gd name="connsiteX3" fmla="*/ 798544 w 878349"/>
              <a:gd name="connsiteY3" fmla="*/ 294518 h 545581"/>
              <a:gd name="connsiteX4" fmla="*/ 878349 w 878349"/>
              <a:gd name="connsiteY4" fmla="*/ 414915 h 545581"/>
              <a:gd name="connsiteX5" fmla="*/ 798544 w 878349"/>
              <a:gd name="connsiteY5" fmla="*/ 535313 h 545581"/>
              <a:gd name="connsiteX6" fmla="*/ 759827 w 878349"/>
              <a:gd name="connsiteY6" fmla="*/ 543129 h 545581"/>
              <a:gd name="connsiteX7" fmla="*/ 753908 w 878349"/>
              <a:gd name="connsiteY7" fmla="*/ 545581 h 545581"/>
              <a:gd name="connsiteX8" fmla="*/ 747683 w 878349"/>
              <a:gd name="connsiteY8" fmla="*/ 545581 h 545581"/>
              <a:gd name="connsiteX9" fmla="*/ 190471 w 878349"/>
              <a:gd name="connsiteY9" fmla="*/ 545581 h 545581"/>
              <a:gd name="connsiteX10" fmla="*/ 166602 w 878349"/>
              <a:gd name="connsiteY10" fmla="*/ 545581 h 545581"/>
              <a:gd name="connsiteX11" fmla="*/ 158924 w 878349"/>
              <a:gd name="connsiteY11" fmla="*/ 542401 h 545581"/>
              <a:gd name="connsiteX12" fmla="*/ 152084 w 878349"/>
              <a:gd name="connsiteY12" fmla="*/ 541712 h 545581"/>
              <a:gd name="connsiteX13" fmla="*/ 0 w 878349"/>
              <a:gd name="connsiteY13" fmla="*/ 355110 h 545581"/>
              <a:gd name="connsiteX14" fmla="*/ 190471 w 878349"/>
              <a:gd name="connsiteY14" fmla="*/ 164639 h 545581"/>
              <a:gd name="connsiteX15" fmla="*/ 228858 w 878349"/>
              <a:gd name="connsiteY15" fmla="*/ 168509 h 545581"/>
              <a:gd name="connsiteX16" fmla="*/ 244320 w 878349"/>
              <a:gd name="connsiteY16" fmla="*/ 173309 h 545581"/>
              <a:gd name="connsiteX17" fmla="*/ 490507 w 878349"/>
              <a:gd name="connsiteY17" fmla="*/ 0 h 545581"/>
              <a:gd name="connsiteX0" fmla="*/ 490507 w 878349"/>
              <a:gd name="connsiteY0" fmla="*/ 0 h 545581"/>
              <a:gd name="connsiteX1" fmla="*/ 755129 w 878349"/>
              <a:gd name="connsiteY1" fmla="*/ 264622 h 545581"/>
              <a:gd name="connsiteX2" fmla="*/ 753041 w 878349"/>
              <a:gd name="connsiteY2" fmla="*/ 285331 h 545581"/>
              <a:gd name="connsiteX3" fmla="*/ 798544 w 878349"/>
              <a:gd name="connsiteY3" fmla="*/ 294518 h 545581"/>
              <a:gd name="connsiteX4" fmla="*/ 878349 w 878349"/>
              <a:gd name="connsiteY4" fmla="*/ 414915 h 545581"/>
              <a:gd name="connsiteX5" fmla="*/ 798544 w 878349"/>
              <a:gd name="connsiteY5" fmla="*/ 535313 h 545581"/>
              <a:gd name="connsiteX6" fmla="*/ 759827 w 878349"/>
              <a:gd name="connsiteY6" fmla="*/ 543129 h 545581"/>
              <a:gd name="connsiteX7" fmla="*/ 753908 w 878349"/>
              <a:gd name="connsiteY7" fmla="*/ 545581 h 545581"/>
              <a:gd name="connsiteX8" fmla="*/ 747683 w 878349"/>
              <a:gd name="connsiteY8" fmla="*/ 545581 h 545581"/>
              <a:gd name="connsiteX9" fmla="*/ 190471 w 878349"/>
              <a:gd name="connsiteY9" fmla="*/ 545581 h 545581"/>
              <a:gd name="connsiteX10" fmla="*/ 166602 w 878349"/>
              <a:gd name="connsiteY10" fmla="*/ 545581 h 545581"/>
              <a:gd name="connsiteX11" fmla="*/ 158924 w 878349"/>
              <a:gd name="connsiteY11" fmla="*/ 542401 h 545581"/>
              <a:gd name="connsiteX12" fmla="*/ 152084 w 878349"/>
              <a:gd name="connsiteY12" fmla="*/ 541712 h 545581"/>
              <a:gd name="connsiteX13" fmla="*/ 0 w 878349"/>
              <a:gd name="connsiteY13" fmla="*/ 355110 h 545581"/>
              <a:gd name="connsiteX14" fmla="*/ 190471 w 878349"/>
              <a:gd name="connsiteY14" fmla="*/ 164639 h 545581"/>
              <a:gd name="connsiteX15" fmla="*/ 228858 w 878349"/>
              <a:gd name="connsiteY15" fmla="*/ 168509 h 545581"/>
              <a:gd name="connsiteX16" fmla="*/ 244320 w 878349"/>
              <a:gd name="connsiteY16" fmla="*/ 173309 h 545581"/>
              <a:gd name="connsiteX17" fmla="*/ 490507 w 878349"/>
              <a:gd name="connsiteY17" fmla="*/ 0 h 545581"/>
              <a:gd name="connsiteX0" fmla="*/ 490507 w 878349"/>
              <a:gd name="connsiteY0" fmla="*/ 0 h 545581"/>
              <a:gd name="connsiteX1" fmla="*/ 755129 w 878349"/>
              <a:gd name="connsiteY1" fmla="*/ 264622 h 545581"/>
              <a:gd name="connsiteX2" fmla="*/ 753041 w 878349"/>
              <a:gd name="connsiteY2" fmla="*/ 285331 h 545581"/>
              <a:gd name="connsiteX3" fmla="*/ 798544 w 878349"/>
              <a:gd name="connsiteY3" fmla="*/ 294518 h 545581"/>
              <a:gd name="connsiteX4" fmla="*/ 878349 w 878349"/>
              <a:gd name="connsiteY4" fmla="*/ 414915 h 545581"/>
              <a:gd name="connsiteX5" fmla="*/ 798544 w 878349"/>
              <a:gd name="connsiteY5" fmla="*/ 535313 h 545581"/>
              <a:gd name="connsiteX6" fmla="*/ 759827 w 878349"/>
              <a:gd name="connsiteY6" fmla="*/ 543129 h 545581"/>
              <a:gd name="connsiteX7" fmla="*/ 753908 w 878349"/>
              <a:gd name="connsiteY7" fmla="*/ 545581 h 545581"/>
              <a:gd name="connsiteX8" fmla="*/ 747683 w 878349"/>
              <a:gd name="connsiteY8" fmla="*/ 545581 h 545581"/>
              <a:gd name="connsiteX9" fmla="*/ 190471 w 878349"/>
              <a:gd name="connsiteY9" fmla="*/ 545581 h 545581"/>
              <a:gd name="connsiteX10" fmla="*/ 166602 w 878349"/>
              <a:gd name="connsiteY10" fmla="*/ 545581 h 545581"/>
              <a:gd name="connsiteX11" fmla="*/ 158924 w 878349"/>
              <a:gd name="connsiteY11" fmla="*/ 542401 h 545581"/>
              <a:gd name="connsiteX12" fmla="*/ 152084 w 878349"/>
              <a:gd name="connsiteY12" fmla="*/ 541712 h 545581"/>
              <a:gd name="connsiteX13" fmla="*/ 0 w 878349"/>
              <a:gd name="connsiteY13" fmla="*/ 355110 h 545581"/>
              <a:gd name="connsiteX14" fmla="*/ 190471 w 878349"/>
              <a:gd name="connsiteY14" fmla="*/ 164639 h 545581"/>
              <a:gd name="connsiteX15" fmla="*/ 228858 w 878349"/>
              <a:gd name="connsiteY15" fmla="*/ 168509 h 545581"/>
              <a:gd name="connsiteX16" fmla="*/ 244320 w 878349"/>
              <a:gd name="connsiteY16" fmla="*/ 173309 h 545581"/>
              <a:gd name="connsiteX17" fmla="*/ 490507 w 878349"/>
              <a:gd name="connsiteY17" fmla="*/ 0 h 545581"/>
              <a:gd name="connsiteX0" fmla="*/ 490507 w 878349"/>
              <a:gd name="connsiteY0" fmla="*/ 12 h 545593"/>
              <a:gd name="connsiteX1" fmla="*/ 755129 w 878349"/>
              <a:gd name="connsiteY1" fmla="*/ 264634 h 545593"/>
              <a:gd name="connsiteX2" fmla="*/ 753041 w 878349"/>
              <a:gd name="connsiteY2" fmla="*/ 285343 h 545593"/>
              <a:gd name="connsiteX3" fmla="*/ 798544 w 878349"/>
              <a:gd name="connsiteY3" fmla="*/ 294530 h 545593"/>
              <a:gd name="connsiteX4" fmla="*/ 878349 w 878349"/>
              <a:gd name="connsiteY4" fmla="*/ 414927 h 545593"/>
              <a:gd name="connsiteX5" fmla="*/ 798544 w 878349"/>
              <a:gd name="connsiteY5" fmla="*/ 535325 h 545593"/>
              <a:gd name="connsiteX6" fmla="*/ 759827 w 878349"/>
              <a:gd name="connsiteY6" fmla="*/ 543141 h 545593"/>
              <a:gd name="connsiteX7" fmla="*/ 753908 w 878349"/>
              <a:gd name="connsiteY7" fmla="*/ 545593 h 545593"/>
              <a:gd name="connsiteX8" fmla="*/ 747683 w 878349"/>
              <a:gd name="connsiteY8" fmla="*/ 545593 h 545593"/>
              <a:gd name="connsiteX9" fmla="*/ 190471 w 878349"/>
              <a:gd name="connsiteY9" fmla="*/ 545593 h 545593"/>
              <a:gd name="connsiteX10" fmla="*/ 166602 w 878349"/>
              <a:gd name="connsiteY10" fmla="*/ 545593 h 545593"/>
              <a:gd name="connsiteX11" fmla="*/ 158924 w 878349"/>
              <a:gd name="connsiteY11" fmla="*/ 542413 h 545593"/>
              <a:gd name="connsiteX12" fmla="*/ 152084 w 878349"/>
              <a:gd name="connsiteY12" fmla="*/ 541724 h 545593"/>
              <a:gd name="connsiteX13" fmla="*/ 0 w 878349"/>
              <a:gd name="connsiteY13" fmla="*/ 355122 h 545593"/>
              <a:gd name="connsiteX14" fmla="*/ 190471 w 878349"/>
              <a:gd name="connsiteY14" fmla="*/ 164651 h 545593"/>
              <a:gd name="connsiteX15" fmla="*/ 228858 w 878349"/>
              <a:gd name="connsiteY15" fmla="*/ 168521 h 545593"/>
              <a:gd name="connsiteX16" fmla="*/ 244320 w 878349"/>
              <a:gd name="connsiteY16" fmla="*/ 173321 h 545593"/>
              <a:gd name="connsiteX17" fmla="*/ 490507 w 878349"/>
              <a:gd name="connsiteY17" fmla="*/ 12 h 545593"/>
              <a:gd name="connsiteX0" fmla="*/ 490507 w 878349"/>
              <a:gd name="connsiteY0" fmla="*/ 13 h 545594"/>
              <a:gd name="connsiteX1" fmla="*/ 755129 w 878349"/>
              <a:gd name="connsiteY1" fmla="*/ 264635 h 545594"/>
              <a:gd name="connsiteX2" fmla="*/ 753041 w 878349"/>
              <a:gd name="connsiteY2" fmla="*/ 285344 h 545594"/>
              <a:gd name="connsiteX3" fmla="*/ 798544 w 878349"/>
              <a:gd name="connsiteY3" fmla="*/ 294531 h 545594"/>
              <a:gd name="connsiteX4" fmla="*/ 878349 w 878349"/>
              <a:gd name="connsiteY4" fmla="*/ 414928 h 545594"/>
              <a:gd name="connsiteX5" fmla="*/ 798544 w 878349"/>
              <a:gd name="connsiteY5" fmla="*/ 535326 h 545594"/>
              <a:gd name="connsiteX6" fmla="*/ 759827 w 878349"/>
              <a:gd name="connsiteY6" fmla="*/ 543142 h 545594"/>
              <a:gd name="connsiteX7" fmla="*/ 753908 w 878349"/>
              <a:gd name="connsiteY7" fmla="*/ 545594 h 545594"/>
              <a:gd name="connsiteX8" fmla="*/ 747683 w 878349"/>
              <a:gd name="connsiteY8" fmla="*/ 545594 h 545594"/>
              <a:gd name="connsiteX9" fmla="*/ 190471 w 878349"/>
              <a:gd name="connsiteY9" fmla="*/ 545594 h 545594"/>
              <a:gd name="connsiteX10" fmla="*/ 166602 w 878349"/>
              <a:gd name="connsiteY10" fmla="*/ 545594 h 545594"/>
              <a:gd name="connsiteX11" fmla="*/ 158924 w 878349"/>
              <a:gd name="connsiteY11" fmla="*/ 542414 h 545594"/>
              <a:gd name="connsiteX12" fmla="*/ 152084 w 878349"/>
              <a:gd name="connsiteY12" fmla="*/ 541725 h 545594"/>
              <a:gd name="connsiteX13" fmla="*/ 0 w 878349"/>
              <a:gd name="connsiteY13" fmla="*/ 355123 h 545594"/>
              <a:gd name="connsiteX14" fmla="*/ 190471 w 878349"/>
              <a:gd name="connsiteY14" fmla="*/ 164652 h 545594"/>
              <a:gd name="connsiteX15" fmla="*/ 228858 w 878349"/>
              <a:gd name="connsiteY15" fmla="*/ 168522 h 545594"/>
              <a:gd name="connsiteX16" fmla="*/ 244320 w 878349"/>
              <a:gd name="connsiteY16" fmla="*/ 173322 h 545594"/>
              <a:gd name="connsiteX17" fmla="*/ 490507 w 878349"/>
              <a:gd name="connsiteY17" fmla="*/ 13 h 545594"/>
              <a:gd name="connsiteX0" fmla="*/ 490507 w 878349"/>
              <a:gd name="connsiteY0" fmla="*/ 471 h 546052"/>
              <a:gd name="connsiteX1" fmla="*/ 755129 w 878349"/>
              <a:gd name="connsiteY1" fmla="*/ 265093 h 546052"/>
              <a:gd name="connsiteX2" fmla="*/ 753041 w 878349"/>
              <a:gd name="connsiteY2" fmla="*/ 285802 h 546052"/>
              <a:gd name="connsiteX3" fmla="*/ 798544 w 878349"/>
              <a:gd name="connsiteY3" fmla="*/ 294989 h 546052"/>
              <a:gd name="connsiteX4" fmla="*/ 878349 w 878349"/>
              <a:gd name="connsiteY4" fmla="*/ 415386 h 546052"/>
              <a:gd name="connsiteX5" fmla="*/ 798544 w 878349"/>
              <a:gd name="connsiteY5" fmla="*/ 535784 h 546052"/>
              <a:gd name="connsiteX6" fmla="*/ 759827 w 878349"/>
              <a:gd name="connsiteY6" fmla="*/ 543600 h 546052"/>
              <a:gd name="connsiteX7" fmla="*/ 753908 w 878349"/>
              <a:gd name="connsiteY7" fmla="*/ 546052 h 546052"/>
              <a:gd name="connsiteX8" fmla="*/ 747683 w 878349"/>
              <a:gd name="connsiteY8" fmla="*/ 546052 h 546052"/>
              <a:gd name="connsiteX9" fmla="*/ 190471 w 878349"/>
              <a:gd name="connsiteY9" fmla="*/ 546052 h 546052"/>
              <a:gd name="connsiteX10" fmla="*/ 166602 w 878349"/>
              <a:gd name="connsiteY10" fmla="*/ 546052 h 546052"/>
              <a:gd name="connsiteX11" fmla="*/ 158924 w 878349"/>
              <a:gd name="connsiteY11" fmla="*/ 542872 h 546052"/>
              <a:gd name="connsiteX12" fmla="*/ 152084 w 878349"/>
              <a:gd name="connsiteY12" fmla="*/ 542183 h 546052"/>
              <a:gd name="connsiteX13" fmla="*/ 0 w 878349"/>
              <a:gd name="connsiteY13" fmla="*/ 355581 h 546052"/>
              <a:gd name="connsiteX14" fmla="*/ 190471 w 878349"/>
              <a:gd name="connsiteY14" fmla="*/ 165110 h 546052"/>
              <a:gd name="connsiteX15" fmla="*/ 228858 w 878349"/>
              <a:gd name="connsiteY15" fmla="*/ 168980 h 546052"/>
              <a:gd name="connsiteX16" fmla="*/ 244320 w 878349"/>
              <a:gd name="connsiteY16" fmla="*/ 173780 h 546052"/>
              <a:gd name="connsiteX17" fmla="*/ 490507 w 878349"/>
              <a:gd name="connsiteY17" fmla="*/ 471 h 546052"/>
              <a:gd name="connsiteX0" fmla="*/ 490507 w 878349"/>
              <a:gd name="connsiteY0" fmla="*/ 2380 h 547961"/>
              <a:gd name="connsiteX1" fmla="*/ 753041 w 878349"/>
              <a:gd name="connsiteY1" fmla="*/ 287711 h 547961"/>
              <a:gd name="connsiteX2" fmla="*/ 798544 w 878349"/>
              <a:gd name="connsiteY2" fmla="*/ 296898 h 547961"/>
              <a:gd name="connsiteX3" fmla="*/ 878349 w 878349"/>
              <a:gd name="connsiteY3" fmla="*/ 417295 h 547961"/>
              <a:gd name="connsiteX4" fmla="*/ 798544 w 878349"/>
              <a:gd name="connsiteY4" fmla="*/ 537693 h 547961"/>
              <a:gd name="connsiteX5" fmla="*/ 759827 w 878349"/>
              <a:gd name="connsiteY5" fmla="*/ 545509 h 547961"/>
              <a:gd name="connsiteX6" fmla="*/ 753908 w 878349"/>
              <a:gd name="connsiteY6" fmla="*/ 547961 h 547961"/>
              <a:gd name="connsiteX7" fmla="*/ 747683 w 878349"/>
              <a:gd name="connsiteY7" fmla="*/ 547961 h 547961"/>
              <a:gd name="connsiteX8" fmla="*/ 190471 w 878349"/>
              <a:gd name="connsiteY8" fmla="*/ 547961 h 547961"/>
              <a:gd name="connsiteX9" fmla="*/ 166602 w 878349"/>
              <a:gd name="connsiteY9" fmla="*/ 547961 h 547961"/>
              <a:gd name="connsiteX10" fmla="*/ 158924 w 878349"/>
              <a:gd name="connsiteY10" fmla="*/ 544781 h 547961"/>
              <a:gd name="connsiteX11" fmla="*/ 152084 w 878349"/>
              <a:gd name="connsiteY11" fmla="*/ 544092 h 547961"/>
              <a:gd name="connsiteX12" fmla="*/ 0 w 878349"/>
              <a:gd name="connsiteY12" fmla="*/ 357490 h 547961"/>
              <a:gd name="connsiteX13" fmla="*/ 190471 w 878349"/>
              <a:gd name="connsiteY13" fmla="*/ 167019 h 547961"/>
              <a:gd name="connsiteX14" fmla="*/ 228858 w 878349"/>
              <a:gd name="connsiteY14" fmla="*/ 170889 h 547961"/>
              <a:gd name="connsiteX15" fmla="*/ 244320 w 878349"/>
              <a:gd name="connsiteY15" fmla="*/ 175689 h 547961"/>
              <a:gd name="connsiteX16" fmla="*/ 490507 w 878349"/>
              <a:gd name="connsiteY16" fmla="*/ 2380 h 547961"/>
              <a:gd name="connsiteX0" fmla="*/ 490507 w 878349"/>
              <a:gd name="connsiteY0" fmla="*/ 30 h 545611"/>
              <a:gd name="connsiteX1" fmla="*/ 753041 w 878349"/>
              <a:gd name="connsiteY1" fmla="*/ 285361 h 545611"/>
              <a:gd name="connsiteX2" fmla="*/ 798544 w 878349"/>
              <a:gd name="connsiteY2" fmla="*/ 294548 h 545611"/>
              <a:gd name="connsiteX3" fmla="*/ 878349 w 878349"/>
              <a:gd name="connsiteY3" fmla="*/ 414945 h 545611"/>
              <a:gd name="connsiteX4" fmla="*/ 798544 w 878349"/>
              <a:gd name="connsiteY4" fmla="*/ 535343 h 545611"/>
              <a:gd name="connsiteX5" fmla="*/ 759827 w 878349"/>
              <a:gd name="connsiteY5" fmla="*/ 543159 h 545611"/>
              <a:gd name="connsiteX6" fmla="*/ 753908 w 878349"/>
              <a:gd name="connsiteY6" fmla="*/ 545611 h 545611"/>
              <a:gd name="connsiteX7" fmla="*/ 747683 w 878349"/>
              <a:gd name="connsiteY7" fmla="*/ 545611 h 545611"/>
              <a:gd name="connsiteX8" fmla="*/ 190471 w 878349"/>
              <a:gd name="connsiteY8" fmla="*/ 545611 h 545611"/>
              <a:gd name="connsiteX9" fmla="*/ 166602 w 878349"/>
              <a:gd name="connsiteY9" fmla="*/ 545611 h 545611"/>
              <a:gd name="connsiteX10" fmla="*/ 158924 w 878349"/>
              <a:gd name="connsiteY10" fmla="*/ 542431 h 545611"/>
              <a:gd name="connsiteX11" fmla="*/ 152084 w 878349"/>
              <a:gd name="connsiteY11" fmla="*/ 541742 h 545611"/>
              <a:gd name="connsiteX12" fmla="*/ 0 w 878349"/>
              <a:gd name="connsiteY12" fmla="*/ 355140 h 545611"/>
              <a:gd name="connsiteX13" fmla="*/ 190471 w 878349"/>
              <a:gd name="connsiteY13" fmla="*/ 164669 h 545611"/>
              <a:gd name="connsiteX14" fmla="*/ 228858 w 878349"/>
              <a:gd name="connsiteY14" fmla="*/ 168539 h 545611"/>
              <a:gd name="connsiteX15" fmla="*/ 244320 w 878349"/>
              <a:gd name="connsiteY15" fmla="*/ 173339 h 545611"/>
              <a:gd name="connsiteX16" fmla="*/ 490507 w 878349"/>
              <a:gd name="connsiteY16" fmla="*/ 30 h 545611"/>
              <a:gd name="connsiteX0" fmla="*/ 490507 w 878349"/>
              <a:gd name="connsiteY0" fmla="*/ 30 h 545611"/>
              <a:gd name="connsiteX1" fmla="*/ 753041 w 878349"/>
              <a:gd name="connsiteY1" fmla="*/ 285361 h 545611"/>
              <a:gd name="connsiteX2" fmla="*/ 798544 w 878349"/>
              <a:gd name="connsiteY2" fmla="*/ 294548 h 545611"/>
              <a:gd name="connsiteX3" fmla="*/ 878349 w 878349"/>
              <a:gd name="connsiteY3" fmla="*/ 414945 h 545611"/>
              <a:gd name="connsiteX4" fmla="*/ 798544 w 878349"/>
              <a:gd name="connsiteY4" fmla="*/ 535343 h 545611"/>
              <a:gd name="connsiteX5" fmla="*/ 759827 w 878349"/>
              <a:gd name="connsiteY5" fmla="*/ 543159 h 545611"/>
              <a:gd name="connsiteX6" fmla="*/ 753908 w 878349"/>
              <a:gd name="connsiteY6" fmla="*/ 545611 h 545611"/>
              <a:gd name="connsiteX7" fmla="*/ 747683 w 878349"/>
              <a:gd name="connsiteY7" fmla="*/ 545611 h 545611"/>
              <a:gd name="connsiteX8" fmla="*/ 190471 w 878349"/>
              <a:gd name="connsiteY8" fmla="*/ 545611 h 545611"/>
              <a:gd name="connsiteX9" fmla="*/ 166602 w 878349"/>
              <a:gd name="connsiteY9" fmla="*/ 545611 h 545611"/>
              <a:gd name="connsiteX10" fmla="*/ 158924 w 878349"/>
              <a:gd name="connsiteY10" fmla="*/ 542431 h 545611"/>
              <a:gd name="connsiteX11" fmla="*/ 152084 w 878349"/>
              <a:gd name="connsiteY11" fmla="*/ 541742 h 545611"/>
              <a:gd name="connsiteX12" fmla="*/ 0 w 878349"/>
              <a:gd name="connsiteY12" fmla="*/ 355140 h 545611"/>
              <a:gd name="connsiteX13" fmla="*/ 190471 w 878349"/>
              <a:gd name="connsiteY13" fmla="*/ 164669 h 545611"/>
              <a:gd name="connsiteX14" fmla="*/ 228858 w 878349"/>
              <a:gd name="connsiteY14" fmla="*/ 168539 h 545611"/>
              <a:gd name="connsiteX15" fmla="*/ 244320 w 878349"/>
              <a:gd name="connsiteY15" fmla="*/ 173339 h 545611"/>
              <a:gd name="connsiteX16" fmla="*/ 490507 w 878349"/>
              <a:gd name="connsiteY16" fmla="*/ 30 h 545611"/>
              <a:gd name="connsiteX0" fmla="*/ 490507 w 878349"/>
              <a:gd name="connsiteY0" fmla="*/ 24 h 545605"/>
              <a:gd name="connsiteX1" fmla="*/ 753041 w 878349"/>
              <a:gd name="connsiteY1" fmla="*/ 285355 h 545605"/>
              <a:gd name="connsiteX2" fmla="*/ 798544 w 878349"/>
              <a:gd name="connsiteY2" fmla="*/ 294542 h 545605"/>
              <a:gd name="connsiteX3" fmla="*/ 878349 w 878349"/>
              <a:gd name="connsiteY3" fmla="*/ 414939 h 545605"/>
              <a:gd name="connsiteX4" fmla="*/ 798544 w 878349"/>
              <a:gd name="connsiteY4" fmla="*/ 535337 h 545605"/>
              <a:gd name="connsiteX5" fmla="*/ 759827 w 878349"/>
              <a:gd name="connsiteY5" fmla="*/ 543153 h 545605"/>
              <a:gd name="connsiteX6" fmla="*/ 753908 w 878349"/>
              <a:gd name="connsiteY6" fmla="*/ 545605 h 545605"/>
              <a:gd name="connsiteX7" fmla="*/ 747683 w 878349"/>
              <a:gd name="connsiteY7" fmla="*/ 545605 h 545605"/>
              <a:gd name="connsiteX8" fmla="*/ 190471 w 878349"/>
              <a:gd name="connsiteY8" fmla="*/ 545605 h 545605"/>
              <a:gd name="connsiteX9" fmla="*/ 166602 w 878349"/>
              <a:gd name="connsiteY9" fmla="*/ 545605 h 545605"/>
              <a:gd name="connsiteX10" fmla="*/ 158924 w 878349"/>
              <a:gd name="connsiteY10" fmla="*/ 542425 h 545605"/>
              <a:gd name="connsiteX11" fmla="*/ 152084 w 878349"/>
              <a:gd name="connsiteY11" fmla="*/ 541736 h 545605"/>
              <a:gd name="connsiteX12" fmla="*/ 0 w 878349"/>
              <a:gd name="connsiteY12" fmla="*/ 355134 h 545605"/>
              <a:gd name="connsiteX13" fmla="*/ 190471 w 878349"/>
              <a:gd name="connsiteY13" fmla="*/ 164663 h 545605"/>
              <a:gd name="connsiteX14" fmla="*/ 228858 w 878349"/>
              <a:gd name="connsiteY14" fmla="*/ 168533 h 545605"/>
              <a:gd name="connsiteX15" fmla="*/ 244320 w 878349"/>
              <a:gd name="connsiteY15" fmla="*/ 173333 h 545605"/>
              <a:gd name="connsiteX16" fmla="*/ 490507 w 878349"/>
              <a:gd name="connsiteY16" fmla="*/ 24 h 545605"/>
              <a:gd name="connsiteX0" fmla="*/ 490507 w 878349"/>
              <a:gd name="connsiteY0" fmla="*/ 24 h 545605"/>
              <a:gd name="connsiteX1" fmla="*/ 753041 w 878349"/>
              <a:gd name="connsiteY1" fmla="*/ 285355 h 545605"/>
              <a:gd name="connsiteX2" fmla="*/ 798544 w 878349"/>
              <a:gd name="connsiteY2" fmla="*/ 294542 h 545605"/>
              <a:gd name="connsiteX3" fmla="*/ 878349 w 878349"/>
              <a:gd name="connsiteY3" fmla="*/ 414939 h 545605"/>
              <a:gd name="connsiteX4" fmla="*/ 798544 w 878349"/>
              <a:gd name="connsiteY4" fmla="*/ 535337 h 545605"/>
              <a:gd name="connsiteX5" fmla="*/ 759827 w 878349"/>
              <a:gd name="connsiteY5" fmla="*/ 543153 h 545605"/>
              <a:gd name="connsiteX6" fmla="*/ 753908 w 878349"/>
              <a:gd name="connsiteY6" fmla="*/ 545605 h 545605"/>
              <a:gd name="connsiteX7" fmla="*/ 747683 w 878349"/>
              <a:gd name="connsiteY7" fmla="*/ 545605 h 545605"/>
              <a:gd name="connsiteX8" fmla="*/ 190471 w 878349"/>
              <a:gd name="connsiteY8" fmla="*/ 545605 h 545605"/>
              <a:gd name="connsiteX9" fmla="*/ 166602 w 878349"/>
              <a:gd name="connsiteY9" fmla="*/ 545605 h 545605"/>
              <a:gd name="connsiteX10" fmla="*/ 158924 w 878349"/>
              <a:gd name="connsiteY10" fmla="*/ 542425 h 545605"/>
              <a:gd name="connsiteX11" fmla="*/ 152084 w 878349"/>
              <a:gd name="connsiteY11" fmla="*/ 541736 h 545605"/>
              <a:gd name="connsiteX12" fmla="*/ 0 w 878349"/>
              <a:gd name="connsiteY12" fmla="*/ 355134 h 545605"/>
              <a:gd name="connsiteX13" fmla="*/ 190471 w 878349"/>
              <a:gd name="connsiteY13" fmla="*/ 164663 h 545605"/>
              <a:gd name="connsiteX14" fmla="*/ 228858 w 878349"/>
              <a:gd name="connsiteY14" fmla="*/ 168533 h 545605"/>
              <a:gd name="connsiteX15" fmla="*/ 244320 w 878349"/>
              <a:gd name="connsiteY15" fmla="*/ 173333 h 545605"/>
              <a:gd name="connsiteX16" fmla="*/ 490507 w 878349"/>
              <a:gd name="connsiteY16" fmla="*/ 24 h 545605"/>
              <a:gd name="connsiteX0" fmla="*/ 490507 w 878349"/>
              <a:gd name="connsiteY0" fmla="*/ 24 h 545605"/>
              <a:gd name="connsiteX1" fmla="*/ 753041 w 878349"/>
              <a:gd name="connsiteY1" fmla="*/ 285355 h 545605"/>
              <a:gd name="connsiteX2" fmla="*/ 798544 w 878349"/>
              <a:gd name="connsiteY2" fmla="*/ 294542 h 545605"/>
              <a:gd name="connsiteX3" fmla="*/ 878349 w 878349"/>
              <a:gd name="connsiteY3" fmla="*/ 414939 h 545605"/>
              <a:gd name="connsiteX4" fmla="*/ 798544 w 878349"/>
              <a:gd name="connsiteY4" fmla="*/ 535337 h 545605"/>
              <a:gd name="connsiteX5" fmla="*/ 759827 w 878349"/>
              <a:gd name="connsiteY5" fmla="*/ 543153 h 545605"/>
              <a:gd name="connsiteX6" fmla="*/ 753908 w 878349"/>
              <a:gd name="connsiteY6" fmla="*/ 545605 h 545605"/>
              <a:gd name="connsiteX7" fmla="*/ 747683 w 878349"/>
              <a:gd name="connsiteY7" fmla="*/ 545605 h 545605"/>
              <a:gd name="connsiteX8" fmla="*/ 190471 w 878349"/>
              <a:gd name="connsiteY8" fmla="*/ 545605 h 545605"/>
              <a:gd name="connsiteX9" fmla="*/ 166602 w 878349"/>
              <a:gd name="connsiteY9" fmla="*/ 545605 h 545605"/>
              <a:gd name="connsiteX10" fmla="*/ 158924 w 878349"/>
              <a:gd name="connsiteY10" fmla="*/ 542425 h 545605"/>
              <a:gd name="connsiteX11" fmla="*/ 152084 w 878349"/>
              <a:gd name="connsiteY11" fmla="*/ 541736 h 545605"/>
              <a:gd name="connsiteX12" fmla="*/ 0 w 878349"/>
              <a:gd name="connsiteY12" fmla="*/ 355134 h 545605"/>
              <a:gd name="connsiteX13" fmla="*/ 190471 w 878349"/>
              <a:gd name="connsiteY13" fmla="*/ 164663 h 545605"/>
              <a:gd name="connsiteX14" fmla="*/ 228858 w 878349"/>
              <a:gd name="connsiteY14" fmla="*/ 168533 h 545605"/>
              <a:gd name="connsiteX15" fmla="*/ 244320 w 878349"/>
              <a:gd name="connsiteY15" fmla="*/ 173333 h 545605"/>
              <a:gd name="connsiteX16" fmla="*/ 490507 w 878349"/>
              <a:gd name="connsiteY16" fmla="*/ 24 h 545605"/>
              <a:gd name="connsiteX0" fmla="*/ 526204 w 878349"/>
              <a:gd name="connsiteY0" fmla="*/ 25 h 542852"/>
              <a:gd name="connsiteX1" fmla="*/ 753041 w 878349"/>
              <a:gd name="connsiteY1" fmla="*/ 282602 h 542852"/>
              <a:gd name="connsiteX2" fmla="*/ 798544 w 878349"/>
              <a:gd name="connsiteY2" fmla="*/ 291789 h 542852"/>
              <a:gd name="connsiteX3" fmla="*/ 878349 w 878349"/>
              <a:gd name="connsiteY3" fmla="*/ 412186 h 542852"/>
              <a:gd name="connsiteX4" fmla="*/ 798544 w 878349"/>
              <a:gd name="connsiteY4" fmla="*/ 532584 h 542852"/>
              <a:gd name="connsiteX5" fmla="*/ 759827 w 878349"/>
              <a:gd name="connsiteY5" fmla="*/ 540400 h 542852"/>
              <a:gd name="connsiteX6" fmla="*/ 753908 w 878349"/>
              <a:gd name="connsiteY6" fmla="*/ 542852 h 542852"/>
              <a:gd name="connsiteX7" fmla="*/ 747683 w 878349"/>
              <a:gd name="connsiteY7" fmla="*/ 542852 h 542852"/>
              <a:gd name="connsiteX8" fmla="*/ 190471 w 878349"/>
              <a:gd name="connsiteY8" fmla="*/ 542852 h 542852"/>
              <a:gd name="connsiteX9" fmla="*/ 166602 w 878349"/>
              <a:gd name="connsiteY9" fmla="*/ 542852 h 542852"/>
              <a:gd name="connsiteX10" fmla="*/ 158924 w 878349"/>
              <a:gd name="connsiteY10" fmla="*/ 539672 h 542852"/>
              <a:gd name="connsiteX11" fmla="*/ 152084 w 878349"/>
              <a:gd name="connsiteY11" fmla="*/ 538983 h 542852"/>
              <a:gd name="connsiteX12" fmla="*/ 0 w 878349"/>
              <a:gd name="connsiteY12" fmla="*/ 352381 h 542852"/>
              <a:gd name="connsiteX13" fmla="*/ 190471 w 878349"/>
              <a:gd name="connsiteY13" fmla="*/ 161910 h 542852"/>
              <a:gd name="connsiteX14" fmla="*/ 228858 w 878349"/>
              <a:gd name="connsiteY14" fmla="*/ 165780 h 542852"/>
              <a:gd name="connsiteX15" fmla="*/ 244320 w 878349"/>
              <a:gd name="connsiteY15" fmla="*/ 170580 h 542852"/>
              <a:gd name="connsiteX16" fmla="*/ 526204 w 878349"/>
              <a:gd name="connsiteY16" fmla="*/ 25 h 542852"/>
              <a:gd name="connsiteX0" fmla="*/ 526204 w 878349"/>
              <a:gd name="connsiteY0" fmla="*/ 3284 h 546111"/>
              <a:gd name="connsiteX1" fmla="*/ 753041 w 878349"/>
              <a:gd name="connsiteY1" fmla="*/ 285861 h 546111"/>
              <a:gd name="connsiteX2" fmla="*/ 798544 w 878349"/>
              <a:gd name="connsiteY2" fmla="*/ 295048 h 546111"/>
              <a:gd name="connsiteX3" fmla="*/ 878349 w 878349"/>
              <a:gd name="connsiteY3" fmla="*/ 415445 h 546111"/>
              <a:gd name="connsiteX4" fmla="*/ 798544 w 878349"/>
              <a:gd name="connsiteY4" fmla="*/ 535843 h 546111"/>
              <a:gd name="connsiteX5" fmla="*/ 759827 w 878349"/>
              <a:gd name="connsiteY5" fmla="*/ 543659 h 546111"/>
              <a:gd name="connsiteX6" fmla="*/ 753908 w 878349"/>
              <a:gd name="connsiteY6" fmla="*/ 546111 h 546111"/>
              <a:gd name="connsiteX7" fmla="*/ 747683 w 878349"/>
              <a:gd name="connsiteY7" fmla="*/ 546111 h 546111"/>
              <a:gd name="connsiteX8" fmla="*/ 190471 w 878349"/>
              <a:gd name="connsiteY8" fmla="*/ 546111 h 546111"/>
              <a:gd name="connsiteX9" fmla="*/ 166602 w 878349"/>
              <a:gd name="connsiteY9" fmla="*/ 546111 h 546111"/>
              <a:gd name="connsiteX10" fmla="*/ 158924 w 878349"/>
              <a:gd name="connsiteY10" fmla="*/ 542931 h 546111"/>
              <a:gd name="connsiteX11" fmla="*/ 152084 w 878349"/>
              <a:gd name="connsiteY11" fmla="*/ 542242 h 546111"/>
              <a:gd name="connsiteX12" fmla="*/ 0 w 878349"/>
              <a:gd name="connsiteY12" fmla="*/ 355640 h 546111"/>
              <a:gd name="connsiteX13" fmla="*/ 190471 w 878349"/>
              <a:gd name="connsiteY13" fmla="*/ 165169 h 546111"/>
              <a:gd name="connsiteX14" fmla="*/ 228858 w 878349"/>
              <a:gd name="connsiteY14" fmla="*/ 169039 h 546111"/>
              <a:gd name="connsiteX15" fmla="*/ 244320 w 878349"/>
              <a:gd name="connsiteY15" fmla="*/ 173839 h 546111"/>
              <a:gd name="connsiteX16" fmla="*/ 526204 w 878349"/>
              <a:gd name="connsiteY16" fmla="*/ 3284 h 546111"/>
              <a:gd name="connsiteX0" fmla="*/ 526204 w 878349"/>
              <a:gd name="connsiteY0" fmla="*/ 4488 h 547315"/>
              <a:gd name="connsiteX1" fmla="*/ 753041 w 878349"/>
              <a:gd name="connsiteY1" fmla="*/ 287065 h 547315"/>
              <a:gd name="connsiteX2" fmla="*/ 798544 w 878349"/>
              <a:gd name="connsiteY2" fmla="*/ 296252 h 547315"/>
              <a:gd name="connsiteX3" fmla="*/ 878349 w 878349"/>
              <a:gd name="connsiteY3" fmla="*/ 416649 h 547315"/>
              <a:gd name="connsiteX4" fmla="*/ 798544 w 878349"/>
              <a:gd name="connsiteY4" fmla="*/ 537047 h 547315"/>
              <a:gd name="connsiteX5" fmla="*/ 759827 w 878349"/>
              <a:gd name="connsiteY5" fmla="*/ 544863 h 547315"/>
              <a:gd name="connsiteX6" fmla="*/ 753908 w 878349"/>
              <a:gd name="connsiteY6" fmla="*/ 547315 h 547315"/>
              <a:gd name="connsiteX7" fmla="*/ 747683 w 878349"/>
              <a:gd name="connsiteY7" fmla="*/ 547315 h 547315"/>
              <a:gd name="connsiteX8" fmla="*/ 190471 w 878349"/>
              <a:gd name="connsiteY8" fmla="*/ 547315 h 547315"/>
              <a:gd name="connsiteX9" fmla="*/ 166602 w 878349"/>
              <a:gd name="connsiteY9" fmla="*/ 547315 h 547315"/>
              <a:gd name="connsiteX10" fmla="*/ 158924 w 878349"/>
              <a:gd name="connsiteY10" fmla="*/ 544135 h 547315"/>
              <a:gd name="connsiteX11" fmla="*/ 152084 w 878349"/>
              <a:gd name="connsiteY11" fmla="*/ 543446 h 547315"/>
              <a:gd name="connsiteX12" fmla="*/ 0 w 878349"/>
              <a:gd name="connsiteY12" fmla="*/ 356844 h 547315"/>
              <a:gd name="connsiteX13" fmla="*/ 190471 w 878349"/>
              <a:gd name="connsiteY13" fmla="*/ 166373 h 547315"/>
              <a:gd name="connsiteX14" fmla="*/ 228858 w 878349"/>
              <a:gd name="connsiteY14" fmla="*/ 170243 h 547315"/>
              <a:gd name="connsiteX15" fmla="*/ 244320 w 878349"/>
              <a:gd name="connsiteY15" fmla="*/ 175043 h 547315"/>
              <a:gd name="connsiteX16" fmla="*/ 526204 w 878349"/>
              <a:gd name="connsiteY16" fmla="*/ 4488 h 547315"/>
              <a:gd name="connsiteX0" fmla="*/ 526204 w 878349"/>
              <a:gd name="connsiteY0" fmla="*/ 4488 h 547315"/>
              <a:gd name="connsiteX1" fmla="*/ 753041 w 878349"/>
              <a:gd name="connsiteY1" fmla="*/ 287065 h 547315"/>
              <a:gd name="connsiteX2" fmla="*/ 798544 w 878349"/>
              <a:gd name="connsiteY2" fmla="*/ 296252 h 547315"/>
              <a:gd name="connsiteX3" fmla="*/ 878349 w 878349"/>
              <a:gd name="connsiteY3" fmla="*/ 416649 h 547315"/>
              <a:gd name="connsiteX4" fmla="*/ 798544 w 878349"/>
              <a:gd name="connsiteY4" fmla="*/ 537047 h 547315"/>
              <a:gd name="connsiteX5" fmla="*/ 759827 w 878349"/>
              <a:gd name="connsiteY5" fmla="*/ 544863 h 547315"/>
              <a:gd name="connsiteX6" fmla="*/ 753908 w 878349"/>
              <a:gd name="connsiteY6" fmla="*/ 547315 h 547315"/>
              <a:gd name="connsiteX7" fmla="*/ 747683 w 878349"/>
              <a:gd name="connsiteY7" fmla="*/ 547315 h 547315"/>
              <a:gd name="connsiteX8" fmla="*/ 190471 w 878349"/>
              <a:gd name="connsiteY8" fmla="*/ 547315 h 547315"/>
              <a:gd name="connsiteX9" fmla="*/ 166602 w 878349"/>
              <a:gd name="connsiteY9" fmla="*/ 547315 h 547315"/>
              <a:gd name="connsiteX10" fmla="*/ 158924 w 878349"/>
              <a:gd name="connsiteY10" fmla="*/ 544135 h 547315"/>
              <a:gd name="connsiteX11" fmla="*/ 152084 w 878349"/>
              <a:gd name="connsiteY11" fmla="*/ 543446 h 547315"/>
              <a:gd name="connsiteX12" fmla="*/ 0 w 878349"/>
              <a:gd name="connsiteY12" fmla="*/ 356844 h 547315"/>
              <a:gd name="connsiteX13" fmla="*/ 190471 w 878349"/>
              <a:gd name="connsiteY13" fmla="*/ 166373 h 547315"/>
              <a:gd name="connsiteX14" fmla="*/ 228858 w 878349"/>
              <a:gd name="connsiteY14" fmla="*/ 170243 h 547315"/>
              <a:gd name="connsiteX15" fmla="*/ 244320 w 878349"/>
              <a:gd name="connsiteY15" fmla="*/ 175043 h 547315"/>
              <a:gd name="connsiteX16" fmla="*/ 526204 w 878349"/>
              <a:gd name="connsiteY16" fmla="*/ 4488 h 547315"/>
              <a:gd name="connsiteX0" fmla="*/ 526204 w 878349"/>
              <a:gd name="connsiteY0" fmla="*/ 4488 h 547315"/>
              <a:gd name="connsiteX1" fmla="*/ 753041 w 878349"/>
              <a:gd name="connsiteY1" fmla="*/ 287065 h 547315"/>
              <a:gd name="connsiteX2" fmla="*/ 798544 w 878349"/>
              <a:gd name="connsiteY2" fmla="*/ 296252 h 547315"/>
              <a:gd name="connsiteX3" fmla="*/ 878349 w 878349"/>
              <a:gd name="connsiteY3" fmla="*/ 416649 h 547315"/>
              <a:gd name="connsiteX4" fmla="*/ 798544 w 878349"/>
              <a:gd name="connsiteY4" fmla="*/ 537047 h 547315"/>
              <a:gd name="connsiteX5" fmla="*/ 759827 w 878349"/>
              <a:gd name="connsiteY5" fmla="*/ 544863 h 547315"/>
              <a:gd name="connsiteX6" fmla="*/ 753908 w 878349"/>
              <a:gd name="connsiteY6" fmla="*/ 547315 h 547315"/>
              <a:gd name="connsiteX7" fmla="*/ 747683 w 878349"/>
              <a:gd name="connsiteY7" fmla="*/ 547315 h 547315"/>
              <a:gd name="connsiteX8" fmla="*/ 190471 w 878349"/>
              <a:gd name="connsiteY8" fmla="*/ 547315 h 547315"/>
              <a:gd name="connsiteX9" fmla="*/ 166602 w 878349"/>
              <a:gd name="connsiteY9" fmla="*/ 547315 h 547315"/>
              <a:gd name="connsiteX10" fmla="*/ 158924 w 878349"/>
              <a:gd name="connsiteY10" fmla="*/ 544135 h 547315"/>
              <a:gd name="connsiteX11" fmla="*/ 152084 w 878349"/>
              <a:gd name="connsiteY11" fmla="*/ 543446 h 547315"/>
              <a:gd name="connsiteX12" fmla="*/ 0 w 878349"/>
              <a:gd name="connsiteY12" fmla="*/ 356844 h 547315"/>
              <a:gd name="connsiteX13" fmla="*/ 190471 w 878349"/>
              <a:gd name="connsiteY13" fmla="*/ 166373 h 547315"/>
              <a:gd name="connsiteX14" fmla="*/ 228858 w 878349"/>
              <a:gd name="connsiteY14" fmla="*/ 170243 h 547315"/>
              <a:gd name="connsiteX15" fmla="*/ 244320 w 878349"/>
              <a:gd name="connsiteY15" fmla="*/ 175043 h 547315"/>
              <a:gd name="connsiteX16" fmla="*/ 526204 w 878349"/>
              <a:gd name="connsiteY16" fmla="*/ 4488 h 547315"/>
              <a:gd name="connsiteX0" fmla="*/ 526204 w 878349"/>
              <a:gd name="connsiteY0" fmla="*/ 912 h 543739"/>
              <a:gd name="connsiteX1" fmla="*/ 753041 w 878349"/>
              <a:gd name="connsiteY1" fmla="*/ 283489 h 543739"/>
              <a:gd name="connsiteX2" fmla="*/ 798544 w 878349"/>
              <a:gd name="connsiteY2" fmla="*/ 292676 h 543739"/>
              <a:gd name="connsiteX3" fmla="*/ 878349 w 878349"/>
              <a:gd name="connsiteY3" fmla="*/ 413073 h 543739"/>
              <a:gd name="connsiteX4" fmla="*/ 798544 w 878349"/>
              <a:gd name="connsiteY4" fmla="*/ 533471 h 543739"/>
              <a:gd name="connsiteX5" fmla="*/ 759827 w 878349"/>
              <a:gd name="connsiteY5" fmla="*/ 541287 h 543739"/>
              <a:gd name="connsiteX6" fmla="*/ 753908 w 878349"/>
              <a:gd name="connsiteY6" fmla="*/ 543739 h 543739"/>
              <a:gd name="connsiteX7" fmla="*/ 747683 w 878349"/>
              <a:gd name="connsiteY7" fmla="*/ 543739 h 543739"/>
              <a:gd name="connsiteX8" fmla="*/ 190471 w 878349"/>
              <a:gd name="connsiteY8" fmla="*/ 543739 h 543739"/>
              <a:gd name="connsiteX9" fmla="*/ 166602 w 878349"/>
              <a:gd name="connsiteY9" fmla="*/ 543739 h 543739"/>
              <a:gd name="connsiteX10" fmla="*/ 158924 w 878349"/>
              <a:gd name="connsiteY10" fmla="*/ 540559 h 543739"/>
              <a:gd name="connsiteX11" fmla="*/ 152084 w 878349"/>
              <a:gd name="connsiteY11" fmla="*/ 539870 h 543739"/>
              <a:gd name="connsiteX12" fmla="*/ 0 w 878349"/>
              <a:gd name="connsiteY12" fmla="*/ 353268 h 543739"/>
              <a:gd name="connsiteX13" fmla="*/ 190471 w 878349"/>
              <a:gd name="connsiteY13" fmla="*/ 162797 h 543739"/>
              <a:gd name="connsiteX14" fmla="*/ 228858 w 878349"/>
              <a:gd name="connsiteY14" fmla="*/ 166667 h 543739"/>
              <a:gd name="connsiteX15" fmla="*/ 244320 w 878349"/>
              <a:gd name="connsiteY15" fmla="*/ 171467 h 543739"/>
              <a:gd name="connsiteX16" fmla="*/ 526204 w 878349"/>
              <a:gd name="connsiteY16" fmla="*/ 912 h 543739"/>
              <a:gd name="connsiteX0" fmla="*/ 526204 w 878349"/>
              <a:gd name="connsiteY0" fmla="*/ 2110 h 544937"/>
              <a:gd name="connsiteX1" fmla="*/ 753041 w 878349"/>
              <a:gd name="connsiteY1" fmla="*/ 284687 h 544937"/>
              <a:gd name="connsiteX2" fmla="*/ 798544 w 878349"/>
              <a:gd name="connsiteY2" fmla="*/ 293874 h 544937"/>
              <a:gd name="connsiteX3" fmla="*/ 878349 w 878349"/>
              <a:gd name="connsiteY3" fmla="*/ 414271 h 544937"/>
              <a:gd name="connsiteX4" fmla="*/ 798544 w 878349"/>
              <a:gd name="connsiteY4" fmla="*/ 534669 h 544937"/>
              <a:gd name="connsiteX5" fmla="*/ 759827 w 878349"/>
              <a:gd name="connsiteY5" fmla="*/ 542485 h 544937"/>
              <a:gd name="connsiteX6" fmla="*/ 753908 w 878349"/>
              <a:gd name="connsiteY6" fmla="*/ 544937 h 544937"/>
              <a:gd name="connsiteX7" fmla="*/ 747683 w 878349"/>
              <a:gd name="connsiteY7" fmla="*/ 544937 h 544937"/>
              <a:gd name="connsiteX8" fmla="*/ 190471 w 878349"/>
              <a:gd name="connsiteY8" fmla="*/ 544937 h 544937"/>
              <a:gd name="connsiteX9" fmla="*/ 166602 w 878349"/>
              <a:gd name="connsiteY9" fmla="*/ 544937 h 544937"/>
              <a:gd name="connsiteX10" fmla="*/ 158924 w 878349"/>
              <a:gd name="connsiteY10" fmla="*/ 541757 h 544937"/>
              <a:gd name="connsiteX11" fmla="*/ 152084 w 878349"/>
              <a:gd name="connsiteY11" fmla="*/ 541068 h 544937"/>
              <a:gd name="connsiteX12" fmla="*/ 0 w 878349"/>
              <a:gd name="connsiteY12" fmla="*/ 354466 h 544937"/>
              <a:gd name="connsiteX13" fmla="*/ 190471 w 878349"/>
              <a:gd name="connsiteY13" fmla="*/ 163995 h 544937"/>
              <a:gd name="connsiteX14" fmla="*/ 228858 w 878349"/>
              <a:gd name="connsiteY14" fmla="*/ 167865 h 544937"/>
              <a:gd name="connsiteX15" fmla="*/ 244320 w 878349"/>
              <a:gd name="connsiteY15" fmla="*/ 172665 h 544937"/>
              <a:gd name="connsiteX16" fmla="*/ 526204 w 878349"/>
              <a:gd name="connsiteY16" fmla="*/ 2110 h 544937"/>
              <a:gd name="connsiteX0" fmla="*/ 526204 w 878349"/>
              <a:gd name="connsiteY0" fmla="*/ 2045 h 544872"/>
              <a:gd name="connsiteX1" fmla="*/ 753041 w 878349"/>
              <a:gd name="connsiteY1" fmla="*/ 284622 h 544872"/>
              <a:gd name="connsiteX2" fmla="*/ 798544 w 878349"/>
              <a:gd name="connsiteY2" fmla="*/ 293809 h 544872"/>
              <a:gd name="connsiteX3" fmla="*/ 878349 w 878349"/>
              <a:gd name="connsiteY3" fmla="*/ 414206 h 544872"/>
              <a:gd name="connsiteX4" fmla="*/ 798544 w 878349"/>
              <a:gd name="connsiteY4" fmla="*/ 534604 h 544872"/>
              <a:gd name="connsiteX5" fmla="*/ 759827 w 878349"/>
              <a:gd name="connsiteY5" fmla="*/ 542420 h 544872"/>
              <a:gd name="connsiteX6" fmla="*/ 753908 w 878349"/>
              <a:gd name="connsiteY6" fmla="*/ 544872 h 544872"/>
              <a:gd name="connsiteX7" fmla="*/ 747683 w 878349"/>
              <a:gd name="connsiteY7" fmla="*/ 544872 h 544872"/>
              <a:gd name="connsiteX8" fmla="*/ 190471 w 878349"/>
              <a:gd name="connsiteY8" fmla="*/ 544872 h 544872"/>
              <a:gd name="connsiteX9" fmla="*/ 166602 w 878349"/>
              <a:gd name="connsiteY9" fmla="*/ 544872 h 544872"/>
              <a:gd name="connsiteX10" fmla="*/ 158924 w 878349"/>
              <a:gd name="connsiteY10" fmla="*/ 541692 h 544872"/>
              <a:gd name="connsiteX11" fmla="*/ 152084 w 878349"/>
              <a:gd name="connsiteY11" fmla="*/ 541003 h 544872"/>
              <a:gd name="connsiteX12" fmla="*/ 0 w 878349"/>
              <a:gd name="connsiteY12" fmla="*/ 354401 h 544872"/>
              <a:gd name="connsiteX13" fmla="*/ 190471 w 878349"/>
              <a:gd name="connsiteY13" fmla="*/ 163930 h 544872"/>
              <a:gd name="connsiteX14" fmla="*/ 228858 w 878349"/>
              <a:gd name="connsiteY14" fmla="*/ 167800 h 544872"/>
              <a:gd name="connsiteX15" fmla="*/ 244320 w 878349"/>
              <a:gd name="connsiteY15" fmla="*/ 172600 h 544872"/>
              <a:gd name="connsiteX16" fmla="*/ 526204 w 878349"/>
              <a:gd name="connsiteY16" fmla="*/ 2045 h 544872"/>
              <a:gd name="connsiteX0" fmla="*/ 526204 w 878349"/>
              <a:gd name="connsiteY0" fmla="*/ 3099 h 545926"/>
              <a:gd name="connsiteX1" fmla="*/ 753041 w 878349"/>
              <a:gd name="connsiteY1" fmla="*/ 285676 h 545926"/>
              <a:gd name="connsiteX2" fmla="*/ 798544 w 878349"/>
              <a:gd name="connsiteY2" fmla="*/ 294863 h 545926"/>
              <a:gd name="connsiteX3" fmla="*/ 878349 w 878349"/>
              <a:gd name="connsiteY3" fmla="*/ 415260 h 545926"/>
              <a:gd name="connsiteX4" fmla="*/ 798544 w 878349"/>
              <a:gd name="connsiteY4" fmla="*/ 535658 h 545926"/>
              <a:gd name="connsiteX5" fmla="*/ 759827 w 878349"/>
              <a:gd name="connsiteY5" fmla="*/ 543474 h 545926"/>
              <a:gd name="connsiteX6" fmla="*/ 753908 w 878349"/>
              <a:gd name="connsiteY6" fmla="*/ 545926 h 545926"/>
              <a:gd name="connsiteX7" fmla="*/ 747683 w 878349"/>
              <a:gd name="connsiteY7" fmla="*/ 545926 h 545926"/>
              <a:gd name="connsiteX8" fmla="*/ 190471 w 878349"/>
              <a:gd name="connsiteY8" fmla="*/ 545926 h 545926"/>
              <a:gd name="connsiteX9" fmla="*/ 166602 w 878349"/>
              <a:gd name="connsiteY9" fmla="*/ 545926 h 545926"/>
              <a:gd name="connsiteX10" fmla="*/ 158924 w 878349"/>
              <a:gd name="connsiteY10" fmla="*/ 542746 h 545926"/>
              <a:gd name="connsiteX11" fmla="*/ 152084 w 878349"/>
              <a:gd name="connsiteY11" fmla="*/ 542057 h 545926"/>
              <a:gd name="connsiteX12" fmla="*/ 0 w 878349"/>
              <a:gd name="connsiteY12" fmla="*/ 355455 h 545926"/>
              <a:gd name="connsiteX13" fmla="*/ 190471 w 878349"/>
              <a:gd name="connsiteY13" fmla="*/ 164984 h 545926"/>
              <a:gd name="connsiteX14" fmla="*/ 228858 w 878349"/>
              <a:gd name="connsiteY14" fmla="*/ 168854 h 545926"/>
              <a:gd name="connsiteX15" fmla="*/ 244320 w 878349"/>
              <a:gd name="connsiteY15" fmla="*/ 173654 h 545926"/>
              <a:gd name="connsiteX16" fmla="*/ 526204 w 878349"/>
              <a:gd name="connsiteY16" fmla="*/ 3099 h 545926"/>
              <a:gd name="connsiteX0" fmla="*/ 526204 w 878349"/>
              <a:gd name="connsiteY0" fmla="*/ 2823 h 545650"/>
              <a:gd name="connsiteX1" fmla="*/ 753041 w 878349"/>
              <a:gd name="connsiteY1" fmla="*/ 285400 h 545650"/>
              <a:gd name="connsiteX2" fmla="*/ 798544 w 878349"/>
              <a:gd name="connsiteY2" fmla="*/ 294587 h 545650"/>
              <a:gd name="connsiteX3" fmla="*/ 878349 w 878349"/>
              <a:gd name="connsiteY3" fmla="*/ 414984 h 545650"/>
              <a:gd name="connsiteX4" fmla="*/ 798544 w 878349"/>
              <a:gd name="connsiteY4" fmla="*/ 535382 h 545650"/>
              <a:gd name="connsiteX5" fmla="*/ 759827 w 878349"/>
              <a:gd name="connsiteY5" fmla="*/ 543198 h 545650"/>
              <a:gd name="connsiteX6" fmla="*/ 753908 w 878349"/>
              <a:gd name="connsiteY6" fmla="*/ 545650 h 545650"/>
              <a:gd name="connsiteX7" fmla="*/ 747683 w 878349"/>
              <a:gd name="connsiteY7" fmla="*/ 545650 h 545650"/>
              <a:gd name="connsiteX8" fmla="*/ 190471 w 878349"/>
              <a:gd name="connsiteY8" fmla="*/ 545650 h 545650"/>
              <a:gd name="connsiteX9" fmla="*/ 166602 w 878349"/>
              <a:gd name="connsiteY9" fmla="*/ 545650 h 545650"/>
              <a:gd name="connsiteX10" fmla="*/ 158924 w 878349"/>
              <a:gd name="connsiteY10" fmla="*/ 542470 h 545650"/>
              <a:gd name="connsiteX11" fmla="*/ 152084 w 878349"/>
              <a:gd name="connsiteY11" fmla="*/ 541781 h 545650"/>
              <a:gd name="connsiteX12" fmla="*/ 0 w 878349"/>
              <a:gd name="connsiteY12" fmla="*/ 355179 h 545650"/>
              <a:gd name="connsiteX13" fmla="*/ 190471 w 878349"/>
              <a:gd name="connsiteY13" fmla="*/ 164708 h 545650"/>
              <a:gd name="connsiteX14" fmla="*/ 228858 w 878349"/>
              <a:gd name="connsiteY14" fmla="*/ 168578 h 545650"/>
              <a:gd name="connsiteX15" fmla="*/ 244320 w 878349"/>
              <a:gd name="connsiteY15" fmla="*/ 173378 h 545650"/>
              <a:gd name="connsiteX16" fmla="*/ 526204 w 878349"/>
              <a:gd name="connsiteY16" fmla="*/ 2823 h 545650"/>
              <a:gd name="connsiteX0" fmla="*/ 526204 w 878349"/>
              <a:gd name="connsiteY0" fmla="*/ 2823 h 545650"/>
              <a:gd name="connsiteX1" fmla="*/ 753041 w 878349"/>
              <a:gd name="connsiteY1" fmla="*/ 285400 h 545650"/>
              <a:gd name="connsiteX2" fmla="*/ 878349 w 878349"/>
              <a:gd name="connsiteY2" fmla="*/ 414984 h 545650"/>
              <a:gd name="connsiteX3" fmla="*/ 798544 w 878349"/>
              <a:gd name="connsiteY3" fmla="*/ 535382 h 545650"/>
              <a:gd name="connsiteX4" fmla="*/ 759827 w 878349"/>
              <a:gd name="connsiteY4" fmla="*/ 543198 h 545650"/>
              <a:gd name="connsiteX5" fmla="*/ 753908 w 878349"/>
              <a:gd name="connsiteY5" fmla="*/ 545650 h 545650"/>
              <a:gd name="connsiteX6" fmla="*/ 747683 w 878349"/>
              <a:gd name="connsiteY6" fmla="*/ 545650 h 545650"/>
              <a:gd name="connsiteX7" fmla="*/ 190471 w 878349"/>
              <a:gd name="connsiteY7" fmla="*/ 545650 h 545650"/>
              <a:gd name="connsiteX8" fmla="*/ 166602 w 878349"/>
              <a:gd name="connsiteY8" fmla="*/ 545650 h 545650"/>
              <a:gd name="connsiteX9" fmla="*/ 158924 w 878349"/>
              <a:gd name="connsiteY9" fmla="*/ 542470 h 545650"/>
              <a:gd name="connsiteX10" fmla="*/ 152084 w 878349"/>
              <a:gd name="connsiteY10" fmla="*/ 541781 h 545650"/>
              <a:gd name="connsiteX11" fmla="*/ 0 w 878349"/>
              <a:gd name="connsiteY11" fmla="*/ 355179 h 545650"/>
              <a:gd name="connsiteX12" fmla="*/ 190471 w 878349"/>
              <a:gd name="connsiteY12" fmla="*/ 164708 h 545650"/>
              <a:gd name="connsiteX13" fmla="*/ 228858 w 878349"/>
              <a:gd name="connsiteY13" fmla="*/ 168578 h 545650"/>
              <a:gd name="connsiteX14" fmla="*/ 244320 w 878349"/>
              <a:gd name="connsiteY14" fmla="*/ 173378 h 545650"/>
              <a:gd name="connsiteX15" fmla="*/ 526204 w 878349"/>
              <a:gd name="connsiteY15" fmla="*/ 2823 h 545650"/>
              <a:gd name="connsiteX0" fmla="*/ 526204 w 878349"/>
              <a:gd name="connsiteY0" fmla="*/ 2823 h 545650"/>
              <a:gd name="connsiteX1" fmla="*/ 753041 w 878349"/>
              <a:gd name="connsiteY1" fmla="*/ 285400 h 545650"/>
              <a:gd name="connsiteX2" fmla="*/ 878349 w 878349"/>
              <a:gd name="connsiteY2" fmla="*/ 414984 h 545650"/>
              <a:gd name="connsiteX3" fmla="*/ 798544 w 878349"/>
              <a:gd name="connsiteY3" fmla="*/ 535382 h 545650"/>
              <a:gd name="connsiteX4" fmla="*/ 759827 w 878349"/>
              <a:gd name="connsiteY4" fmla="*/ 543198 h 545650"/>
              <a:gd name="connsiteX5" fmla="*/ 747683 w 878349"/>
              <a:gd name="connsiteY5" fmla="*/ 545650 h 545650"/>
              <a:gd name="connsiteX6" fmla="*/ 190471 w 878349"/>
              <a:gd name="connsiteY6" fmla="*/ 545650 h 545650"/>
              <a:gd name="connsiteX7" fmla="*/ 166602 w 878349"/>
              <a:gd name="connsiteY7" fmla="*/ 545650 h 545650"/>
              <a:gd name="connsiteX8" fmla="*/ 158924 w 878349"/>
              <a:gd name="connsiteY8" fmla="*/ 542470 h 545650"/>
              <a:gd name="connsiteX9" fmla="*/ 152084 w 878349"/>
              <a:gd name="connsiteY9" fmla="*/ 541781 h 545650"/>
              <a:gd name="connsiteX10" fmla="*/ 0 w 878349"/>
              <a:gd name="connsiteY10" fmla="*/ 355179 h 545650"/>
              <a:gd name="connsiteX11" fmla="*/ 190471 w 878349"/>
              <a:gd name="connsiteY11" fmla="*/ 164708 h 545650"/>
              <a:gd name="connsiteX12" fmla="*/ 228858 w 878349"/>
              <a:gd name="connsiteY12" fmla="*/ 168578 h 545650"/>
              <a:gd name="connsiteX13" fmla="*/ 244320 w 878349"/>
              <a:gd name="connsiteY13" fmla="*/ 173378 h 545650"/>
              <a:gd name="connsiteX14" fmla="*/ 526204 w 878349"/>
              <a:gd name="connsiteY14" fmla="*/ 2823 h 545650"/>
              <a:gd name="connsiteX0" fmla="*/ 526204 w 878349"/>
              <a:gd name="connsiteY0" fmla="*/ 2823 h 545650"/>
              <a:gd name="connsiteX1" fmla="*/ 753041 w 878349"/>
              <a:gd name="connsiteY1" fmla="*/ 285400 h 545650"/>
              <a:gd name="connsiteX2" fmla="*/ 878349 w 878349"/>
              <a:gd name="connsiteY2" fmla="*/ 414984 h 545650"/>
              <a:gd name="connsiteX3" fmla="*/ 798544 w 878349"/>
              <a:gd name="connsiteY3" fmla="*/ 535382 h 545650"/>
              <a:gd name="connsiteX4" fmla="*/ 747683 w 878349"/>
              <a:gd name="connsiteY4" fmla="*/ 545650 h 545650"/>
              <a:gd name="connsiteX5" fmla="*/ 190471 w 878349"/>
              <a:gd name="connsiteY5" fmla="*/ 545650 h 545650"/>
              <a:gd name="connsiteX6" fmla="*/ 166602 w 878349"/>
              <a:gd name="connsiteY6" fmla="*/ 545650 h 545650"/>
              <a:gd name="connsiteX7" fmla="*/ 158924 w 878349"/>
              <a:gd name="connsiteY7" fmla="*/ 542470 h 545650"/>
              <a:gd name="connsiteX8" fmla="*/ 152084 w 878349"/>
              <a:gd name="connsiteY8" fmla="*/ 541781 h 545650"/>
              <a:gd name="connsiteX9" fmla="*/ 0 w 878349"/>
              <a:gd name="connsiteY9" fmla="*/ 355179 h 545650"/>
              <a:gd name="connsiteX10" fmla="*/ 190471 w 878349"/>
              <a:gd name="connsiteY10" fmla="*/ 164708 h 545650"/>
              <a:gd name="connsiteX11" fmla="*/ 228858 w 878349"/>
              <a:gd name="connsiteY11" fmla="*/ 168578 h 545650"/>
              <a:gd name="connsiteX12" fmla="*/ 244320 w 878349"/>
              <a:gd name="connsiteY12" fmla="*/ 173378 h 545650"/>
              <a:gd name="connsiteX13" fmla="*/ 526204 w 878349"/>
              <a:gd name="connsiteY13" fmla="*/ 2823 h 545650"/>
              <a:gd name="connsiteX0" fmla="*/ 526204 w 878349"/>
              <a:gd name="connsiteY0" fmla="*/ 2823 h 545650"/>
              <a:gd name="connsiteX1" fmla="*/ 753041 w 878349"/>
              <a:gd name="connsiteY1" fmla="*/ 285400 h 545650"/>
              <a:gd name="connsiteX2" fmla="*/ 878349 w 878349"/>
              <a:gd name="connsiteY2" fmla="*/ 414984 h 545650"/>
              <a:gd name="connsiteX3" fmla="*/ 747683 w 878349"/>
              <a:gd name="connsiteY3" fmla="*/ 545650 h 545650"/>
              <a:gd name="connsiteX4" fmla="*/ 190471 w 878349"/>
              <a:gd name="connsiteY4" fmla="*/ 545650 h 545650"/>
              <a:gd name="connsiteX5" fmla="*/ 166602 w 878349"/>
              <a:gd name="connsiteY5" fmla="*/ 545650 h 545650"/>
              <a:gd name="connsiteX6" fmla="*/ 158924 w 878349"/>
              <a:gd name="connsiteY6" fmla="*/ 542470 h 545650"/>
              <a:gd name="connsiteX7" fmla="*/ 152084 w 878349"/>
              <a:gd name="connsiteY7" fmla="*/ 541781 h 545650"/>
              <a:gd name="connsiteX8" fmla="*/ 0 w 878349"/>
              <a:gd name="connsiteY8" fmla="*/ 355179 h 545650"/>
              <a:gd name="connsiteX9" fmla="*/ 190471 w 878349"/>
              <a:gd name="connsiteY9" fmla="*/ 164708 h 545650"/>
              <a:gd name="connsiteX10" fmla="*/ 228858 w 878349"/>
              <a:gd name="connsiteY10" fmla="*/ 168578 h 545650"/>
              <a:gd name="connsiteX11" fmla="*/ 244320 w 878349"/>
              <a:gd name="connsiteY11" fmla="*/ 173378 h 545650"/>
              <a:gd name="connsiteX12" fmla="*/ 526204 w 878349"/>
              <a:gd name="connsiteY12" fmla="*/ 2823 h 545650"/>
              <a:gd name="connsiteX0" fmla="*/ 526204 w 878349"/>
              <a:gd name="connsiteY0" fmla="*/ 2823 h 545650"/>
              <a:gd name="connsiteX1" fmla="*/ 753041 w 878349"/>
              <a:gd name="connsiteY1" fmla="*/ 285400 h 545650"/>
              <a:gd name="connsiteX2" fmla="*/ 878349 w 878349"/>
              <a:gd name="connsiteY2" fmla="*/ 414984 h 545650"/>
              <a:gd name="connsiteX3" fmla="*/ 747683 w 878349"/>
              <a:gd name="connsiteY3" fmla="*/ 545650 h 545650"/>
              <a:gd name="connsiteX4" fmla="*/ 190471 w 878349"/>
              <a:gd name="connsiteY4" fmla="*/ 545650 h 545650"/>
              <a:gd name="connsiteX5" fmla="*/ 166602 w 878349"/>
              <a:gd name="connsiteY5" fmla="*/ 545650 h 545650"/>
              <a:gd name="connsiteX6" fmla="*/ 158924 w 878349"/>
              <a:gd name="connsiteY6" fmla="*/ 542470 h 545650"/>
              <a:gd name="connsiteX7" fmla="*/ 152084 w 878349"/>
              <a:gd name="connsiteY7" fmla="*/ 541781 h 545650"/>
              <a:gd name="connsiteX8" fmla="*/ 0 w 878349"/>
              <a:gd name="connsiteY8" fmla="*/ 355179 h 545650"/>
              <a:gd name="connsiteX9" fmla="*/ 190471 w 878349"/>
              <a:gd name="connsiteY9" fmla="*/ 164708 h 545650"/>
              <a:gd name="connsiteX10" fmla="*/ 228858 w 878349"/>
              <a:gd name="connsiteY10" fmla="*/ 168578 h 545650"/>
              <a:gd name="connsiteX11" fmla="*/ 244320 w 878349"/>
              <a:gd name="connsiteY11" fmla="*/ 173378 h 545650"/>
              <a:gd name="connsiteX12" fmla="*/ 526204 w 878349"/>
              <a:gd name="connsiteY12" fmla="*/ 2823 h 545650"/>
              <a:gd name="connsiteX0" fmla="*/ 526204 w 878381"/>
              <a:gd name="connsiteY0" fmla="*/ 2823 h 545650"/>
              <a:gd name="connsiteX1" fmla="*/ 753041 w 878381"/>
              <a:gd name="connsiteY1" fmla="*/ 285400 h 545650"/>
              <a:gd name="connsiteX2" fmla="*/ 878349 w 878381"/>
              <a:gd name="connsiteY2" fmla="*/ 414984 h 545650"/>
              <a:gd name="connsiteX3" fmla="*/ 747683 w 878381"/>
              <a:gd name="connsiteY3" fmla="*/ 545650 h 545650"/>
              <a:gd name="connsiteX4" fmla="*/ 190471 w 878381"/>
              <a:gd name="connsiteY4" fmla="*/ 545650 h 545650"/>
              <a:gd name="connsiteX5" fmla="*/ 166602 w 878381"/>
              <a:gd name="connsiteY5" fmla="*/ 545650 h 545650"/>
              <a:gd name="connsiteX6" fmla="*/ 158924 w 878381"/>
              <a:gd name="connsiteY6" fmla="*/ 542470 h 545650"/>
              <a:gd name="connsiteX7" fmla="*/ 152084 w 878381"/>
              <a:gd name="connsiteY7" fmla="*/ 541781 h 545650"/>
              <a:gd name="connsiteX8" fmla="*/ 0 w 878381"/>
              <a:gd name="connsiteY8" fmla="*/ 355179 h 545650"/>
              <a:gd name="connsiteX9" fmla="*/ 190471 w 878381"/>
              <a:gd name="connsiteY9" fmla="*/ 164708 h 545650"/>
              <a:gd name="connsiteX10" fmla="*/ 228858 w 878381"/>
              <a:gd name="connsiteY10" fmla="*/ 168578 h 545650"/>
              <a:gd name="connsiteX11" fmla="*/ 244320 w 878381"/>
              <a:gd name="connsiteY11" fmla="*/ 173378 h 545650"/>
              <a:gd name="connsiteX12" fmla="*/ 526204 w 878381"/>
              <a:gd name="connsiteY12" fmla="*/ 2823 h 545650"/>
              <a:gd name="connsiteX0" fmla="*/ 526204 w 878360"/>
              <a:gd name="connsiteY0" fmla="*/ 2823 h 545650"/>
              <a:gd name="connsiteX1" fmla="*/ 753041 w 878360"/>
              <a:gd name="connsiteY1" fmla="*/ 285400 h 545650"/>
              <a:gd name="connsiteX2" fmla="*/ 878349 w 878360"/>
              <a:gd name="connsiteY2" fmla="*/ 414984 h 545650"/>
              <a:gd name="connsiteX3" fmla="*/ 747683 w 878360"/>
              <a:gd name="connsiteY3" fmla="*/ 545650 h 545650"/>
              <a:gd name="connsiteX4" fmla="*/ 190471 w 878360"/>
              <a:gd name="connsiteY4" fmla="*/ 545650 h 545650"/>
              <a:gd name="connsiteX5" fmla="*/ 166602 w 878360"/>
              <a:gd name="connsiteY5" fmla="*/ 545650 h 545650"/>
              <a:gd name="connsiteX6" fmla="*/ 158924 w 878360"/>
              <a:gd name="connsiteY6" fmla="*/ 542470 h 545650"/>
              <a:gd name="connsiteX7" fmla="*/ 152084 w 878360"/>
              <a:gd name="connsiteY7" fmla="*/ 541781 h 545650"/>
              <a:gd name="connsiteX8" fmla="*/ 0 w 878360"/>
              <a:gd name="connsiteY8" fmla="*/ 355179 h 545650"/>
              <a:gd name="connsiteX9" fmla="*/ 190471 w 878360"/>
              <a:gd name="connsiteY9" fmla="*/ 164708 h 545650"/>
              <a:gd name="connsiteX10" fmla="*/ 228858 w 878360"/>
              <a:gd name="connsiteY10" fmla="*/ 168578 h 545650"/>
              <a:gd name="connsiteX11" fmla="*/ 244320 w 878360"/>
              <a:gd name="connsiteY11" fmla="*/ 173378 h 545650"/>
              <a:gd name="connsiteX12" fmla="*/ 526204 w 878360"/>
              <a:gd name="connsiteY12" fmla="*/ 2823 h 545650"/>
              <a:gd name="connsiteX0" fmla="*/ 526204 w 878381"/>
              <a:gd name="connsiteY0" fmla="*/ 2823 h 545650"/>
              <a:gd name="connsiteX1" fmla="*/ 753041 w 878381"/>
              <a:gd name="connsiteY1" fmla="*/ 285400 h 545650"/>
              <a:gd name="connsiteX2" fmla="*/ 878349 w 878381"/>
              <a:gd name="connsiteY2" fmla="*/ 414984 h 545650"/>
              <a:gd name="connsiteX3" fmla="*/ 747683 w 878381"/>
              <a:gd name="connsiteY3" fmla="*/ 545650 h 545650"/>
              <a:gd name="connsiteX4" fmla="*/ 190471 w 878381"/>
              <a:gd name="connsiteY4" fmla="*/ 545650 h 545650"/>
              <a:gd name="connsiteX5" fmla="*/ 166602 w 878381"/>
              <a:gd name="connsiteY5" fmla="*/ 545650 h 545650"/>
              <a:gd name="connsiteX6" fmla="*/ 158924 w 878381"/>
              <a:gd name="connsiteY6" fmla="*/ 542470 h 545650"/>
              <a:gd name="connsiteX7" fmla="*/ 152084 w 878381"/>
              <a:gd name="connsiteY7" fmla="*/ 541781 h 545650"/>
              <a:gd name="connsiteX8" fmla="*/ 0 w 878381"/>
              <a:gd name="connsiteY8" fmla="*/ 355179 h 545650"/>
              <a:gd name="connsiteX9" fmla="*/ 190471 w 878381"/>
              <a:gd name="connsiteY9" fmla="*/ 164708 h 545650"/>
              <a:gd name="connsiteX10" fmla="*/ 228858 w 878381"/>
              <a:gd name="connsiteY10" fmla="*/ 168578 h 545650"/>
              <a:gd name="connsiteX11" fmla="*/ 244320 w 878381"/>
              <a:gd name="connsiteY11" fmla="*/ 173378 h 545650"/>
              <a:gd name="connsiteX12" fmla="*/ 526204 w 878381"/>
              <a:gd name="connsiteY12" fmla="*/ 2823 h 545650"/>
              <a:gd name="connsiteX0" fmla="*/ 526204 w 878381"/>
              <a:gd name="connsiteY0" fmla="*/ 2823 h 545650"/>
              <a:gd name="connsiteX1" fmla="*/ 753041 w 878381"/>
              <a:gd name="connsiteY1" fmla="*/ 285400 h 545650"/>
              <a:gd name="connsiteX2" fmla="*/ 878349 w 878381"/>
              <a:gd name="connsiteY2" fmla="*/ 414984 h 545650"/>
              <a:gd name="connsiteX3" fmla="*/ 747683 w 878381"/>
              <a:gd name="connsiteY3" fmla="*/ 545650 h 545650"/>
              <a:gd name="connsiteX4" fmla="*/ 190471 w 878381"/>
              <a:gd name="connsiteY4" fmla="*/ 545650 h 545650"/>
              <a:gd name="connsiteX5" fmla="*/ 166602 w 878381"/>
              <a:gd name="connsiteY5" fmla="*/ 545650 h 545650"/>
              <a:gd name="connsiteX6" fmla="*/ 158924 w 878381"/>
              <a:gd name="connsiteY6" fmla="*/ 542470 h 545650"/>
              <a:gd name="connsiteX7" fmla="*/ 152084 w 878381"/>
              <a:gd name="connsiteY7" fmla="*/ 541781 h 545650"/>
              <a:gd name="connsiteX8" fmla="*/ 0 w 878381"/>
              <a:gd name="connsiteY8" fmla="*/ 355179 h 545650"/>
              <a:gd name="connsiteX9" fmla="*/ 190471 w 878381"/>
              <a:gd name="connsiteY9" fmla="*/ 164708 h 545650"/>
              <a:gd name="connsiteX10" fmla="*/ 228858 w 878381"/>
              <a:gd name="connsiteY10" fmla="*/ 168578 h 545650"/>
              <a:gd name="connsiteX11" fmla="*/ 244320 w 878381"/>
              <a:gd name="connsiteY11" fmla="*/ 173378 h 545650"/>
              <a:gd name="connsiteX12" fmla="*/ 526204 w 878381"/>
              <a:gd name="connsiteY12" fmla="*/ 2823 h 545650"/>
              <a:gd name="connsiteX0" fmla="*/ 526204 w 878351"/>
              <a:gd name="connsiteY0" fmla="*/ 2823 h 545650"/>
              <a:gd name="connsiteX1" fmla="*/ 753041 w 878351"/>
              <a:gd name="connsiteY1" fmla="*/ 285400 h 545650"/>
              <a:gd name="connsiteX2" fmla="*/ 878349 w 878351"/>
              <a:gd name="connsiteY2" fmla="*/ 414984 h 545650"/>
              <a:gd name="connsiteX3" fmla="*/ 747683 w 878351"/>
              <a:gd name="connsiteY3" fmla="*/ 545650 h 545650"/>
              <a:gd name="connsiteX4" fmla="*/ 190471 w 878351"/>
              <a:gd name="connsiteY4" fmla="*/ 545650 h 545650"/>
              <a:gd name="connsiteX5" fmla="*/ 166602 w 878351"/>
              <a:gd name="connsiteY5" fmla="*/ 545650 h 545650"/>
              <a:gd name="connsiteX6" fmla="*/ 158924 w 878351"/>
              <a:gd name="connsiteY6" fmla="*/ 542470 h 545650"/>
              <a:gd name="connsiteX7" fmla="*/ 152084 w 878351"/>
              <a:gd name="connsiteY7" fmla="*/ 541781 h 545650"/>
              <a:gd name="connsiteX8" fmla="*/ 0 w 878351"/>
              <a:gd name="connsiteY8" fmla="*/ 355179 h 545650"/>
              <a:gd name="connsiteX9" fmla="*/ 190471 w 878351"/>
              <a:gd name="connsiteY9" fmla="*/ 164708 h 545650"/>
              <a:gd name="connsiteX10" fmla="*/ 228858 w 878351"/>
              <a:gd name="connsiteY10" fmla="*/ 168578 h 545650"/>
              <a:gd name="connsiteX11" fmla="*/ 244320 w 878351"/>
              <a:gd name="connsiteY11" fmla="*/ 173378 h 545650"/>
              <a:gd name="connsiteX12" fmla="*/ 526204 w 878351"/>
              <a:gd name="connsiteY12" fmla="*/ 2823 h 545650"/>
              <a:gd name="connsiteX0" fmla="*/ 526204 w 878349"/>
              <a:gd name="connsiteY0" fmla="*/ 2823 h 545651"/>
              <a:gd name="connsiteX1" fmla="*/ 753041 w 878349"/>
              <a:gd name="connsiteY1" fmla="*/ 285400 h 545651"/>
              <a:gd name="connsiteX2" fmla="*/ 878349 w 878349"/>
              <a:gd name="connsiteY2" fmla="*/ 414984 h 545651"/>
              <a:gd name="connsiteX3" fmla="*/ 747683 w 878349"/>
              <a:gd name="connsiteY3" fmla="*/ 545650 h 545651"/>
              <a:gd name="connsiteX4" fmla="*/ 190471 w 878349"/>
              <a:gd name="connsiteY4" fmla="*/ 545650 h 545651"/>
              <a:gd name="connsiteX5" fmla="*/ 166602 w 878349"/>
              <a:gd name="connsiteY5" fmla="*/ 545650 h 545651"/>
              <a:gd name="connsiteX6" fmla="*/ 158924 w 878349"/>
              <a:gd name="connsiteY6" fmla="*/ 542470 h 545651"/>
              <a:gd name="connsiteX7" fmla="*/ 152084 w 878349"/>
              <a:gd name="connsiteY7" fmla="*/ 541781 h 545651"/>
              <a:gd name="connsiteX8" fmla="*/ 0 w 878349"/>
              <a:gd name="connsiteY8" fmla="*/ 355179 h 545651"/>
              <a:gd name="connsiteX9" fmla="*/ 190471 w 878349"/>
              <a:gd name="connsiteY9" fmla="*/ 164708 h 545651"/>
              <a:gd name="connsiteX10" fmla="*/ 228858 w 878349"/>
              <a:gd name="connsiteY10" fmla="*/ 168578 h 545651"/>
              <a:gd name="connsiteX11" fmla="*/ 244320 w 878349"/>
              <a:gd name="connsiteY11" fmla="*/ 173378 h 545651"/>
              <a:gd name="connsiteX12" fmla="*/ 526204 w 878349"/>
              <a:gd name="connsiteY12" fmla="*/ 2823 h 545651"/>
              <a:gd name="connsiteX0" fmla="*/ 526204 w 878349"/>
              <a:gd name="connsiteY0" fmla="*/ 2823 h 545651"/>
              <a:gd name="connsiteX1" fmla="*/ 753041 w 878349"/>
              <a:gd name="connsiteY1" fmla="*/ 285400 h 545651"/>
              <a:gd name="connsiteX2" fmla="*/ 878349 w 878349"/>
              <a:gd name="connsiteY2" fmla="*/ 414984 h 545651"/>
              <a:gd name="connsiteX3" fmla="*/ 747683 w 878349"/>
              <a:gd name="connsiteY3" fmla="*/ 545650 h 545651"/>
              <a:gd name="connsiteX4" fmla="*/ 190471 w 878349"/>
              <a:gd name="connsiteY4" fmla="*/ 545650 h 545651"/>
              <a:gd name="connsiteX5" fmla="*/ 166602 w 878349"/>
              <a:gd name="connsiteY5" fmla="*/ 545650 h 545651"/>
              <a:gd name="connsiteX6" fmla="*/ 158924 w 878349"/>
              <a:gd name="connsiteY6" fmla="*/ 542470 h 545651"/>
              <a:gd name="connsiteX7" fmla="*/ 152084 w 878349"/>
              <a:gd name="connsiteY7" fmla="*/ 541781 h 545651"/>
              <a:gd name="connsiteX8" fmla="*/ 0 w 878349"/>
              <a:gd name="connsiteY8" fmla="*/ 355179 h 545651"/>
              <a:gd name="connsiteX9" fmla="*/ 190471 w 878349"/>
              <a:gd name="connsiteY9" fmla="*/ 164708 h 545651"/>
              <a:gd name="connsiteX10" fmla="*/ 228858 w 878349"/>
              <a:gd name="connsiteY10" fmla="*/ 168578 h 545651"/>
              <a:gd name="connsiteX11" fmla="*/ 244320 w 878349"/>
              <a:gd name="connsiteY11" fmla="*/ 173378 h 545651"/>
              <a:gd name="connsiteX12" fmla="*/ 526204 w 878349"/>
              <a:gd name="connsiteY12" fmla="*/ 2823 h 545651"/>
              <a:gd name="connsiteX0" fmla="*/ 526204 w 878349"/>
              <a:gd name="connsiteY0" fmla="*/ 2823 h 545651"/>
              <a:gd name="connsiteX1" fmla="*/ 753041 w 878349"/>
              <a:gd name="connsiteY1" fmla="*/ 285400 h 545651"/>
              <a:gd name="connsiteX2" fmla="*/ 878349 w 878349"/>
              <a:gd name="connsiteY2" fmla="*/ 414984 h 545651"/>
              <a:gd name="connsiteX3" fmla="*/ 747683 w 878349"/>
              <a:gd name="connsiteY3" fmla="*/ 545650 h 545651"/>
              <a:gd name="connsiteX4" fmla="*/ 190471 w 878349"/>
              <a:gd name="connsiteY4" fmla="*/ 545650 h 545651"/>
              <a:gd name="connsiteX5" fmla="*/ 166602 w 878349"/>
              <a:gd name="connsiteY5" fmla="*/ 545650 h 545651"/>
              <a:gd name="connsiteX6" fmla="*/ 158924 w 878349"/>
              <a:gd name="connsiteY6" fmla="*/ 542470 h 545651"/>
              <a:gd name="connsiteX7" fmla="*/ 152084 w 878349"/>
              <a:gd name="connsiteY7" fmla="*/ 541781 h 545651"/>
              <a:gd name="connsiteX8" fmla="*/ 0 w 878349"/>
              <a:gd name="connsiteY8" fmla="*/ 355179 h 545651"/>
              <a:gd name="connsiteX9" fmla="*/ 190471 w 878349"/>
              <a:gd name="connsiteY9" fmla="*/ 164708 h 545651"/>
              <a:gd name="connsiteX10" fmla="*/ 228858 w 878349"/>
              <a:gd name="connsiteY10" fmla="*/ 168578 h 545651"/>
              <a:gd name="connsiteX11" fmla="*/ 244320 w 878349"/>
              <a:gd name="connsiteY11" fmla="*/ 173378 h 545651"/>
              <a:gd name="connsiteX12" fmla="*/ 526204 w 878349"/>
              <a:gd name="connsiteY12" fmla="*/ 2823 h 545651"/>
              <a:gd name="connsiteX0" fmla="*/ 527585 w 879730"/>
              <a:gd name="connsiteY0" fmla="*/ 2823 h 545651"/>
              <a:gd name="connsiteX1" fmla="*/ 754422 w 879730"/>
              <a:gd name="connsiteY1" fmla="*/ 285400 h 545651"/>
              <a:gd name="connsiteX2" fmla="*/ 879730 w 879730"/>
              <a:gd name="connsiteY2" fmla="*/ 414984 h 545651"/>
              <a:gd name="connsiteX3" fmla="*/ 749064 w 879730"/>
              <a:gd name="connsiteY3" fmla="*/ 545650 h 545651"/>
              <a:gd name="connsiteX4" fmla="*/ 191852 w 879730"/>
              <a:gd name="connsiteY4" fmla="*/ 545650 h 545651"/>
              <a:gd name="connsiteX5" fmla="*/ 167983 w 879730"/>
              <a:gd name="connsiteY5" fmla="*/ 545650 h 545651"/>
              <a:gd name="connsiteX6" fmla="*/ 160305 w 879730"/>
              <a:gd name="connsiteY6" fmla="*/ 542470 h 545651"/>
              <a:gd name="connsiteX7" fmla="*/ 153465 w 879730"/>
              <a:gd name="connsiteY7" fmla="*/ 541781 h 545651"/>
              <a:gd name="connsiteX8" fmla="*/ 1381 w 879730"/>
              <a:gd name="connsiteY8" fmla="*/ 355179 h 545651"/>
              <a:gd name="connsiteX9" fmla="*/ 230239 w 879730"/>
              <a:gd name="connsiteY9" fmla="*/ 168578 h 545651"/>
              <a:gd name="connsiteX10" fmla="*/ 245701 w 879730"/>
              <a:gd name="connsiteY10" fmla="*/ 173378 h 545651"/>
              <a:gd name="connsiteX11" fmla="*/ 527585 w 879730"/>
              <a:gd name="connsiteY11" fmla="*/ 2823 h 545651"/>
              <a:gd name="connsiteX0" fmla="*/ 528098 w 880243"/>
              <a:gd name="connsiteY0" fmla="*/ 2823 h 545651"/>
              <a:gd name="connsiteX1" fmla="*/ 754935 w 880243"/>
              <a:gd name="connsiteY1" fmla="*/ 285400 h 545651"/>
              <a:gd name="connsiteX2" fmla="*/ 880243 w 880243"/>
              <a:gd name="connsiteY2" fmla="*/ 414984 h 545651"/>
              <a:gd name="connsiteX3" fmla="*/ 749577 w 880243"/>
              <a:gd name="connsiteY3" fmla="*/ 545650 h 545651"/>
              <a:gd name="connsiteX4" fmla="*/ 192365 w 880243"/>
              <a:gd name="connsiteY4" fmla="*/ 545650 h 545651"/>
              <a:gd name="connsiteX5" fmla="*/ 168496 w 880243"/>
              <a:gd name="connsiteY5" fmla="*/ 545650 h 545651"/>
              <a:gd name="connsiteX6" fmla="*/ 160818 w 880243"/>
              <a:gd name="connsiteY6" fmla="*/ 542470 h 545651"/>
              <a:gd name="connsiteX7" fmla="*/ 153978 w 880243"/>
              <a:gd name="connsiteY7" fmla="*/ 541781 h 545651"/>
              <a:gd name="connsiteX8" fmla="*/ 1894 w 880243"/>
              <a:gd name="connsiteY8" fmla="*/ 355179 h 545651"/>
              <a:gd name="connsiteX9" fmla="*/ 246214 w 880243"/>
              <a:gd name="connsiteY9" fmla="*/ 173378 h 545651"/>
              <a:gd name="connsiteX10" fmla="*/ 528098 w 880243"/>
              <a:gd name="connsiteY10" fmla="*/ 2823 h 545651"/>
              <a:gd name="connsiteX0" fmla="*/ 528098 w 880243"/>
              <a:gd name="connsiteY0" fmla="*/ 2823 h 545651"/>
              <a:gd name="connsiteX1" fmla="*/ 754935 w 880243"/>
              <a:gd name="connsiteY1" fmla="*/ 285400 h 545651"/>
              <a:gd name="connsiteX2" fmla="*/ 880243 w 880243"/>
              <a:gd name="connsiteY2" fmla="*/ 414984 h 545651"/>
              <a:gd name="connsiteX3" fmla="*/ 749577 w 880243"/>
              <a:gd name="connsiteY3" fmla="*/ 545650 h 545651"/>
              <a:gd name="connsiteX4" fmla="*/ 192365 w 880243"/>
              <a:gd name="connsiteY4" fmla="*/ 545650 h 545651"/>
              <a:gd name="connsiteX5" fmla="*/ 168496 w 880243"/>
              <a:gd name="connsiteY5" fmla="*/ 545650 h 545651"/>
              <a:gd name="connsiteX6" fmla="*/ 160818 w 880243"/>
              <a:gd name="connsiteY6" fmla="*/ 542470 h 545651"/>
              <a:gd name="connsiteX7" fmla="*/ 153978 w 880243"/>
              <a:gd name="connsiteY7" fmla="*/ 541781 h 545651"/>
              <a:gd name="connsiteX8" fmla="*/ 1894 w 880243"/>
              <a:gd name="connsiteY8" fmla="*/ 355179 h 545651"/>
              <a:gd name="connsiteX9" fmla="*/ 246214 w 880243"/>
              <a:gd name="connsiteY9" fmla="*/ 173378 h 545651"/>
              <a:gd name="connsiteX10" fmla="*/ 528098 w 880243"/>
              <a:gd name="connsiteY10" fmla="*/ 2823 h 545651"/>
              <a:gd name="connsiteX0" fmla="*/ 526208 w 878353"/>
              <a:gd name="connsiteY0" fmla="*/ 2823 h 545651"/>
              <a:gd name="connsiteX1" fmla="*/ 753045 w 878353"/>
              <a:gd name="connsiteY1" fmla="*/ 285400 h 545651"/>
              <a:gd name="connsiteX2" fmla="*/ 878353 w 878353"/>
              <a:gd name="connsiteY2" fmla="*/ 414984 h 545651"/>
              <a:gd name="connsiteX3" fmla="*/ 747687 w 878353"/>
              <a:gd name="connsiteY3" fmla="*/ 545650 h 545651"/>
              <a:gd name="connsiteX4" fmla="*/ 190475 w 878353"/>
              <a:gd name="connsiteY4" fmla="*/ 545650 h 545651"/>
              <a:gd name="connsiteX5" fmla="*/ 166606 w 878353"/>
              <a:gd name="connsiteY5" fmla="*/ 545650 h 545651"/>
              <a:gd name="connsiteX6" fmla="*/ 158928 w 878353"/>
              <a:gd name="connsiteY6" fmla="*/ 542470 h 545651"/>
              <a:gd name="connsiteX7" fmla="*/ 152088 w 878353"/>
              <a:gd name="connsiteY7" fmla="*/ 541781 h 545651"/>
              <a:gd name="connsiteX8" fmla="*/ 4 w 878353"/>
              <a:gd name="connsiteY8" fmla="*/ 355179 h 545651"/>
              <a:gd name="connsiteX9" fmla="*/ 244324 w 878353"/>
              <a:gd name="connsiteY9" fmla="*/ 173378 h 545651"/>
              <a:gd name="connsiteX10" fmla="*/ 526208 w 878353"/>
              <a:gd name="connsiteY10" fmla="*/ 2823 h 545651"/>
              <a:gd name="connsiteX0" fmla="*/ 526216 w 878361"/>
              <a:gd name="connsiteY0" fmla="*/ 2823 h 545651"/>
              <a:gd name="connsiteX1" fmla="*/ 753053 w 878361"/>
              <a:gd name="connsiteY1" fmla="*/ 285400 h 545651"/>
              <a:gd name="connsiteX2" fmla="*/ 878361 w 878361"/>
              <a:gd name="connsiteY2" fmla="*/ 414984 h 545651"/>
              <a:gd name="connsiteX3" fmla="*/ 747695 w 878361"/>
              <a:gd name="connsiteY3" fmla="*/ 545650 h 545651"/>
              <a:gd name="connsiteX4" fmla="*/ 190483 w 878361"/>
              <a:gd name="connsiteY4" fmla="*/ 545650 h 545651"/>
              <a:gd name="connsiteX5" fmla="*/ 166614 w 878361"/>
              <a:gd name="connsiteY5" fmla="*/ 545650 h 545651"/>
              <a:gd name="connsiteX6" fmla="*/ 158936 w 878361"/>
              <a:gd name="connsiteY6" fmla="*/ 542470 h 545651"/>
              <a:gd name="connsiteX7" fmla="*/ 152096 w 878361"/>
              <a:gd name="connsiteY7" fmla="*/ 541781 h 545651"/>
              <a:gd name="connsiteX8" fmla="*/ 12 w 878361"/>
              <a:gd name="connsiteY8" fmla="*/ 355179 h 545651"/>
              <a:gd name="connsiteX9" fmla="*/ 244332 w 878361"/>
              <a:gd name="connsiteY9" fmla="*/ 173378 h 545651"/>
              <a:gd name="connsiteX10" fmla="*/ 526216 w 878361"/>
              <a:gd name="connsiteY10" fmla="*/ 2823 h 545651"/>
              <a:gd name="connsiteX0" fmla="*/ 526216 w 878361"/>
              <a:gd name="connsiteY0" fmla="*/ 2823 h 545651"/>
              <a:gd name="connsiteX1" fmla="*/ 753053 w 878361"/>
              <a:gd name="connsiteY1" fmla="*/ 285400 h 545651"/>
              <a:gd name="connsiteX2" fmla="*/ 878361 w 878361"/>
              <a:gd name="connsiteY2" fmla="*/ 414984 h 545651"/>
              <a:gd name="connsiteX3" fmla="*/ 747695 w 878361"/>
              <a:gd name="connsiteY3" fmla="*/ 545650 h 545651"/>
              <a:gd name="connsiteX4" fmla="*/ 190483 w 878361"/>
              <a:gd name="connsiteY4" fmla="*/ 545650 h 545651"/>
              <a:gd name="connsiteX5" fmla="*/ 158936 w 878361"/>
              <a:gd name="connsiteY5" fmla="*/ 542470 h 545651"/>
              <a:gd name="connsiteX6" fmla="*/ 152096 w 878361"/>
              <a:gd name="connsiteY6" fmla="*/ 541781 h 545651"/>
              <a:gd name="connsiteX7" fmla="*/ 12 w 878361"/>
              <a:gd name="connsiteY7" fmla="*/ 355179 h 545651"/>
              <a:gd name="connsiteX8" fmla="*/ 244332 w 878361"/>
              <a:gd name="connsiteY8" fmla="*/ 173378 h 545651"/>
              <a:gd name="connsiteX9" fmla="*/ 526216 w 878361"/>
              <a:gd name="connsiteY9" fmla="*/ 2823 h 545651"/>
              <a:gd name="connsiteX0" fmla="*/ 526216 w 878361"/>
              <a:gd name="connsiteY0" fmla="*/ 2823 h 545651"/>
              <a:gd name="connsiteX1" fmla="*/ 753053 w 878361"/>
              <a:gd name="connsiteY1" fmla="*/ 285400 h 545651"/>
              <a:gd name="connsiteX2" fmla="*/ 878361 w 878361"/>
              <a:gd name="connsiteY2" fmla="*/ 414984 h 545651"/>
              <a:gd name="connsiteX3" fmla="*/ 747695 w 878361"/>
              <a:gd name="connsiteY3" fmla="*/ 545650 h 545651"/>
              <a:gd name="connsiteX4" fmla="*/ 190483 w 878361"/>
              <a:gd name="connsiteY4" fmla="*/ 545650 h 545651"/>
              <a:gd name="connsiteX5" fmla="*/ 152096 w 878361"/>
              <a:gd name="connsiteY5" fmla="*/ 541781 h 545651"/>
              <a:gd name="connsiteX6" fmla="*/ 12 w 878361"/>
              <a:gd name="connsiteY6" fmla="*/ 355179 h 545651"/>
              <a:gd name="connsiteX7" fmla="*/ 244332 w 878361"/>
              <a:gd name="connsiteY7" fmla="*/ 173378 h 545651"/>
              <a:gd name="connsiteX8" fmla="*/ 526216 w 878361"/>
              <a:gd name="connsiteY8" fmla="*/ 2823 h 545651"/>
              <a:gd name="connsiteX0" fmla="*/ 526216 w 878361"/>
              <a:gd name="connsiteY0" fmla="*/ 2823 h 545651"/>
              <a:gd name="connsiteX1" fmla="*/ 753053 w 878361"/>
              <a:gd name="connsiteY1" fmla="*/ 285400 h 545651"/>
              <a:gd name="connsiteX2" fmla="*/ 878361 w 878361"/>
              <a:gd name="connsiteY2" fmla="*/ 414984 h 545651"/>
              <a:gd name="connsiteX3" fmla="*/ 747695 w 878361"/>
              <a:gd name="connsiteY3" fmla="*/ 545650 h 545651"/>
              <a:gd name="connsiteX4" fmla="*/ 190483 w 878361"/>
              <a:gd name="connsiteY4" fmla="*/ 545650 h 545651"/>
              <a:gd name="connsiteX5" fmla="*/ 12 w 878361"/>
              <a:gd name="connsiteY5" fmla="*/ 355179 h 545651"/>
              <a:gd name="connsiteX6" fmla="*/ 244332 w 878361"/>
              <a:gd name="connsiteY6" fmla="*/ 173378 h 545651"/>
              <a:gd name="connsiteX7" fmla="*/ 526216 w 878361"/>
              <a:gd name="connsiteY7" fmla="*/ 2823 h 545651"/>
              <a:gd name="connsiteX0" fmla="*/ 528231 w 880376"/>
              <a:gd name="connsiteY0" fmla="*/ 2823 h 545651"/>
              <a:gd name="connsiteX1" fmla="*/ 755068 w 880376"/>
              <a:gd name="connsiteY1" fmla="*/ 285400 h 545651"/>
              <a:gd name="connsiteX2" fmla="*/ 880376 w 880376"/>
              <a:gd name="connsiteY2" fmla="*/ 414984 h 545651"/>
              <a:gd name="connsiteX3" fmla="*/ 749710 w 880376"/>
              <a:gd name="connsiteY3" fmla="*/ 545650 h 545651"/>
              <a:gd name="connsiteX4" fmla="*/ 192498 w 880376"/>
              <a:gd name="connsiteY4" fmla="*/ 545650 h 545651"/>
              <a:gd name="connsiteX5" fmla="*/ 2027 w 880376"/>
              <a:gd name="connsiteY5" fmla="*/ 355179 h 545651"/>
              <a:gd name="connsiteX6" fmla="*/ 246347 w 880376"/>
              <a:gd name="connsiteY6" fmla="*/ 173378 h 545651"/>
              <a:gd name="connsiteX7" fmla="*/ 528231 w 880376"/>
              <a:gd name="connsiteY7" fmla="*/ 2823 h 545651"/>
              <a:gd name="connsiteX0" fmla="*/ 526217 w 878362"/>
              <a:gd name="connsiteY0" fmla="*/ 2823 h 545651"/>
              <a:gd name="connsiteX1" fmla="*/ 753054 w 878362"/>
              <a:gd name="connsiteY1" fmla="*/ 285400 h 545651"/>
              <a:gd name="connsiteX2" fmla="*/ 878362 w 878362"/>
              <a:gd name="connsiteY2" fmla="*/ 414984 h 545651"/>
              <a:gd name="connsiteX3" fmla="*/ 747696 w 878362"/>
              <a:gd name="connsiteY3" fmla="*/ 545650 h 545651"/>
              <a:gd name="connsiteX4" fmla="*/ 190484 w 878362"/>
              <a:gd name="connsiteY4" fmla="*/ 545650 h 545651"/>
              <a:gd name="connsiteX5" fmla="*/ 13 w 878362"/>
              <a:gd name="connsiteY5" fmla="*/ 355179 h 545651"/>
              <a:gd name="connsiteX6" fmla="*/ 244333 w 878362"/>
              <a:gd name="connsiteY6" fmla="*/ 173378 h 545651"/>
              <a:gd name="connsiteX7" fmla="*/ 526217 w 878362"/>
              <a:gd name="connsiteY7" fmla="*/ 2823 h 545651"/>
              <a:gd name="connsiteX0" fmla="*/ 526964 w 879109"/>
              <a:gd name="connsiteY0" fmla="*/ 2823 h 545651"/>
              <a:gd name="connsiteX1" fmla="*/ 753801 w 879109"/>
              <a:gd name="connsiteY1" fmla="*/ 285400 h 545651"/>
              <a:gd name="connsiteX2" fmla="*/ 879109 w 879109"/>
              <a:gd name="connsiteY2" fmla="*/ 414984 h 545651"/>
              <a:gd name="connsiteX3" fmla="*/ 748443 w 879109"/>
              <a:gd name="connsiteY3" fmla="*/ 545650 h 545651"/>
              <a:gd name="connsiteX4" fmla="*/ 191231 w 879109"/>
              <a:gd name="connsiteY4" fmla="*/ 545650 h 545651"/>
              <a:gd name="connsiteX5" fmla="*/ 760 w 879109"/>
              <a:gd name="connsiteY5" fmla="*/ 355179 h 545651"/>
              <a:gd name="connsiteX6" fmla="*/ 245080 w 879109"/>
              <a:gd name="connsiteY6" fmla="*/ 173378 h 545651"/>
              <a:gd name="connsiteX7" fmla="*/ 526964 w 879109"/>
              <a:gd name="connsiteY7" fmla="*/ 2823 h 545651"/>
              <a:gd name="connsiteX0" fmla="*/ 526217 w 878362"/>
              <a:gd name="connsiteY0" fmla="*/ 2823 h 545651"/>
              <a:gd name="connsiteX1" fmla="*/ 753054 w 878362"/>
              <a:gd name="connsiteY1" fmla="*/ 285400 h 545651"/>
              <a:gd name="connsiteX2" fmla="*/ 878362 w 878362"/>
              <a:gd name="connsiteY2" fmla="*/ 414984 h 545651"/>
              <a:gd name="connsiteX3" fmla="*/ 747696 w 878362"/>
              <a:gd name="connsiteY3" fmla="*/ 545650 h 545651"/>
              <a:gd name="connsiteX4" fmla="*/ 190484 w 878362"/>
              <a:gd name="connsiteY4" fmla="*/ 545650 h 545651"/>
              <a:gd name="connsiteX5" fmla="*/ 13 w 878362"/>
              <a:gd name="connsiteY5" fmla="*/ 355179 h 545651"/>
              <a:gd name="connsiteX6" fmla="*/ 244333 w 878362"/>
              <a:gd name="connsiteY6" fmla="*/ 173378 h 545651"/>
              <a:gd name="connsiteX7" fmla="*/ 526217 w 878362"/>
              <a:gd name="connsiteY7" fmla="*/ 2823 h 545651"/>
              <a:gd name="connsiteX0" fmla="*/ 526245 w 878390"/>
              <a:gd name="connsiteY0" fmla="*/ 2823 h 545651"/>
              <a:gd name="connsiteX1" fmla="*/ 753082 w 878390"/>
              <a:gd name="connsiteY1" fmla="*/ 285400 h 545651"/>
              <a:gd name="connsiteX2" fmla="*/ 878390 w 878390"/>
              <a:gd name="connsiteY2" fmla="*/ 414984 h 545651"/>
              <a:gd name="connsiteX3" fmla="*/ 747724 w 878390"/>
              <a:gd name="connsiteY3" fmla="*/ 545650 h 545651"/>
              <a:gd name="connsiteX4" fmla="*/ 190512 w 878390"/>
              <a:gd name="connsiteY4" fmla="*/ 545650 h 545651"/>
              <a:gd name="connsiteX5" fmla="*/ 41 w 878390"/>
              <a:gd name="connsiteY5" fmla="*/ 355179 h 545651"/>
              <a:gd name="connsiteX6" fmla="*/ 244361 w 878390"/>
              <a:gd name="connsiteY6" fmla="*/ 173378 h 545651"/>
              <a:gd name="connsiteX7" fmla="*/ 526245 w 878390"/>
              <a:gd name="connsiteY7" fmla="*/ 2823 h 545651"/>
              <a:gd name="connsiteX0" fmla="*/ 526964 w 879109"/>
              <a:gd name="connsiteY0" fmla="*/ 2823 h 545651"/>
              <a:gd name="connsiteX1" fmla="*/ 753801 w 879109"/>
              <a:gd name="connsiteY1" fmla="*/ 285400 h 545651"/>
              <a:gd name="connsiteX2" fmla="*/ 879109 w 879109"/>
              <a:gd name="connsiteY2" fmla="*/ 414984 h 545651"/>
              <a:gd name="connsiteX3" fmla="*/ 748443 w 879109"/>
              <a:gd name="connsiteY3" fmla="*/ 545650 h 545651"/>
              <a:gd name="connsiteX4" fmla="*/ 191231 w 879109"/>
              <a:gd name="connsiteY4" fmla="*/ 545650 h 545651"/>
              <a:gd name="connsiteX5" fmla="*/ 760 w 879109"/>
              <a:gd name="connsiteY5" fmla="*/ 355179 h 545651"/>
              <a:gd name="connsiteX6" fmla="*/ 245080 w 879109"/>
              <a:gd name="connsiteY6" fmla="*/ 173378 h 545651"/>
              <a:gd name="connsiteX7" fmla="*/ 526964 w 879109"/>
              <a:gd name="connsiteY7" fmla="*/ 2823 h 545651"/>
              <a:gd name="connsiteX0" fmla="*/ 526721 w 878866"/>
              <a:gd name="connsiteY0" fmla="*/ 2823 h 545651"/>
              <a:gd name="connsiteX1" fmla="*/ 753558 w 878866"/>
              <a:gd name="connsiteY1" fmla="*/ 285400 h 545651"/>
              <a:gd name="connsiteX2" fmla="*/ 878866 w 878866"/>
              <a:gd name="connsiteY2" fmla="*/ 414984 h 545651"/>
              <a:gd name="connsiteX3" fmla="*/ 748200 w 878866"/>
              <a:gd name="connsiteY3" fmla="*/ 545650 h 545651"/>
              <a:gd name="connsiteX4" fmla="*/ 190988 w 878866"/>
              <a:gd name="connsiteY4" fmla="*/ 545650 h 545651"/>
              <a:gd name="connsiteX5" fmla="*/ 517 w 878866"/>
              <a:gd name="connsiteY5" fmla="*/ 355179 h 545651"/>
              <a:gd name="connsiteX6" fmla="*/ 244837 w 878866"/>
              <a:gd name="connsiteY6" fmla="*/ 173378 h 545651"/>
              <a:gd name="connsiteX7" fmla="*/ 526721 w 878866"/>
              <a:gd name="connsiteY7" fmla="*/ 2823 h 545651"/>
              <a:gd name="connsiteX0" fmla="*/ 526246 w 878391"/>
              <a:gd name="connsiteY0" fmla="*/ 2823 h 545651"/>
              <a:gd name="connsiteX1" fmla="*/ 753083 w 878391"/>
              <a:gd name="connsiteY1" fmla="*/ 285400 h 545651"/>
              <a:gd name="connsiteX2" fmla="*/ 878391 w 878391"/>
              <a:gd name="connsiteY2" fmla="*/ 414984 h 545651"/>
              <a:gd name="connsiteX3" fmla="*/ 747725 w 878391"/>
              <a:gd name="connsiteY3" fmla="*/ 545650 h 545651"/>
              <a:gd name="connsiteX4" fmla="*/ 190513 w 878391"/>
              <a:gd name="connsiteY4" fmla="*/ 545650 h 545651"/>
              <a:gd name="connsiteX5" fmla="*/ 42 w 878391"/>
              <a:gd name="connsiteY5" fmla="*/ 355179 h 545651"/>
              <a:gd name="connsiteX6" fmla="*/ 244362 w 878391"/>
              <a:gd name="connsiteY6" fmla="*/ 173378 h 545651"/>
              <a:gd name="connsiteX7" fmla="*/ 526246 w 878391"/>
              <a:gd name="connsiteY7" fmla="*/ 2823 h 545651"/>
              <a:gd name="connsiteX0" fmla="*/ 526246 w 878391"/>
              <a:gd name="connsiteY0" fmla="*/ 2823 h 545651"/>
              <a:gd name="connsiteX1" fmla="*/ 753083 w 878391"/>
              <a:gd name="connsiteY1" fmla="*/ 285400 h 545651"/>
              <a:gd name="connsiteX2" fmla="*/ 878391 w 878391"/>
              <a:gd name="connsiteY2" fmla="*/ 414984 h 545651"/>
              <a:gd name="connsiteX3" fmla="*/ 747725 w 878391"/>
              <a:gd name="connsiteY3" fmla="*/ 545650 h 545651"/>
              <a:gd name="connsiteX4" fmla="*/ 190513 w 878391"/>
              <a:gd name="connsiteY4" fmla="*/ 545650 h 545651"/>
              <a:gd name="connsiteX5" fmla="*/ 42 w 878391"/>
              <a:gd name="connsiteY5" fmla="*/ 355179 h 545651"/>
              <a:gd name="connsiteX6" fmla="*/ 244362 w 878391"/>
              <a:gd name="connsiteY6" fmla="*/ 173378 h 545651"/>
              <a:gd name="connsiteX7" fmla="*/ 526246 w 878391"/>
              <a:gd name="connsiteY7" fmla="*/ 2823 h 54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8391" h="545651">
                <a:moveTo>
                  <a:pt x="526246" y="2823"/>
                </a:moveTo>
                <a:cubicBezTo>
                  <a:pt x="663881" y="24023"/>
                  <a:pt x="772336" y="152517"/>
                  <a:pt x="753083" y="285400"/>
                </a:cubicBezTo>
                <a:cubicBezTo>
                  <a:pt x="852208" y="299089"/>
                  <a:pt x="878212" y="375742"/>
                  <a:pt x="878391" y="414984"/>
                </a:cubicBezTo>
                <a:cubicBezTo>
                  <a:pt x="878627" y="466609"/>
                  <a:pt x="833938" y="546043"/>
                  <a:pt x="747725" y="545650"/>
                </a:cubicBezTo>
                <a:lnTo>
                  <a:pt x="190513" y="545650"/>
                </a:lnTo>
                <a:cubicBezTo>
                  <a:pt x="77130" y="544985"/>
                  <a:pt x="2268" y="445667"/>
                  <a:pt x="42" y="355179"/>
                </a:cubicBezTo>
                <a:cubicBezTo>
                  <a:pt x="-2184" y="264691"/>
                  <a:pt x="84465" y="123521"/>
                  <a:pt x="244362" y="173378"/>
                </a:cubicBezTo>
                <a:cubicBezTo>
                  <a:pt x="271526" y="75658"/>
                  <a:pt x="394045" y="-17540"/>
                  <a:pt x="526246" y="2823"/>
                </a:cubicBezTo>
                <a:close/>
              </a:path>
            </a:pathLst>
          </a:custGeom>
          <a:solidFill>
            <a:schemeClr val="bg2"/>
          </a:solidFill>
          <a:ln w="19050" cap="flat" cmpd="sng" algn="ctr">
            <a:noFill/>
            <a:prstDash val="solid"/>
            <a:miter lim="800000"/>
            <a:headEnd type="none" w="med" len="med"/>
            <a:tailEnd type="none" w="med" len="med"/>
          </a:ln>
          <a:effectLst/>
        </p:spPr>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3927" rtl="0" eaLnBrk="1" fontAlgn="base" latinLnBrk="0" hangingPunct="1">
              <a:lnSpc>
                <a:spcPct val="90000"/>
              </a:lnSpc>
              <a:spcBef>
                <a:spcPct val="0"/>
              </a:spcBef>
              <a:spcAft>
                <a:spcPct val="0"/>
              </a:spcAft>
              <a:buClrTx/>
              <a:buSzTx/>
              <a:buFontTx/>
              <a:buNone/>
              <a:tabLst/>
              <a:defRPr/>
            </a:pPr>
            <a:endParaRPr kumimoji="0" lang="en-IN" sz="1961" b="1" i="0" u="none" strike="noStrike" kern="0" cap="none" spc="0" normalizeH="0" baseline="0" noProof="0">
              <a:ln>
                <a:noFill/>
              </a:ln>
              <a:solidFill>
                <a:srgbClr val="FFFFFF"/>
              </a:solidFill>
              <a:effectLst/>
              <a:uLnTx/>
              <a:uFillTx/>
              <a:latin typeface="Segoe UI Light"/>
              <a:ea typeface="Segoe UI" pitchFamily="34" charset="0"/>
              <a:cs typeface="Segoe UI" pitchFamily="34" charset="0"/>
            </a:endParaRPr>
          </a:p>
        </p:txBody>
      </p:sp>
      <p:sp>
        <p:nvSpPr>
          <p:cNvPr id="30" name="Freeform 182">
            <a:extLst>
              <a:ext uri="{FF2B5EF4-FFF2-40B4-BE49-F238E27FC236}">
                <a16:creationId xmlns:a16="http://schemas.microsoft.com/office/drawing/2014/main" id="{2D5D400A-4B4C-430F-BDF5-65E351D05990}"/>
              </a:ext>
            </a:extLst>
          </p:cNvPr>
          <p:cNvSpPr/>
          <p:nvPr/>
        </p:nvSpPr>
        <p:spPr bwMode="auto">
          <a:xfrm>
            <a:off x="7798784" y="2693583"/>
            <a:ext cx="927966" cy="1190165"/>
          </a:xfrm>
          <a:custGeom>
            <a:avLst/>
            <a:gdLst>
              <a:gd name="connsiteX0" fmla="*/ 727701 w 1455401"/>
              <a:gd name="connsiteY0" fmla="*/ 107085 h 1866625"/>
              <a:gd name="connsiteX1" fmla="*/ 225411 w 1455401"/>
              <a:gd name="connsiteY1" fmla="*/ 254506 h 1866625"/>
              <a:gd name="connsiteX2" fmla="*/ 727701 w 1455401"/>
              <a:gd name="connsiteY2" fmla="*/ 401926 h 1866625"/>
              <a:gd name="connsiteX3" fmla="*/ 1229991 w 1455401"/>
              <a:gd name="connsiteY3" fmla="*/ 254506 h 1866625"/>
              <a:gd name="connsiteX4" fmla="*/ 727701 w 1455401"/>
              <a:gd name="connsiteY4" fmla="*/ 107085 h 1866625"/>
              <a:gd name="connsiteX5" fmla="*/ 727700 w 1455401"/>
              <a:gd name="connsiteY5" fmla="*/ 0 h 1866625"/>
              <a:gd name="connsiteX6" fmla="*/ 1451644 w 1455401"/>
              <a:gd name="connsiteY6" fmla="*/ 266488 h 1866625"/>
              <a:gd name="connsiteX7" fmla="*/ 1454289 w 1455401"/>
              <a:gd name="connsiteY7" fmla="*/ 287858 h 1866625"/>
              <a:gd name="connsiteX8" fmla="*/ 1455400 w 1455401"/>
              <a:gd name="connsiteY8" fmla="*/ 287858 h 1866625"/>
              <a:gd name="connsiteX9" fmla="*/ 1455400 w 1455401"/>
              <a:gd name="connsiteY9" fmla="*/ 296838 h 1866625"/>
              <a:gd name="connsiteX10" fmla="*/ 1455401 w 1455401"/>
              <a:gd name="connsiteY10" fmla="*/ 1017423 h 1866625"/>
              <a:gd name="connsiteX11" fmla="*/ 1439767 w 1455401"/>
              <a:gd name="connsiteY11" fmla="*/ 1030526 h 1866625"/>
              <a:gd name="connsiteX12" fmla="*/ 1434352 w 1455401"/>
              <a:gd name="connsiteY12" fmla="*/ 1033050 h 1866625"/>
              <a:gd name="connsiteX13" fmla="*/ 1434352 w 1455401"/>
              <a:gd name="connsiteY13" fmla="*/ 1143359 h 1866625"/>
              <a:gd name="connsiteX14" fmla="*/ 1439768 w 1455401"/>
              <a:gd name="connsiteY14" fmla="*/ 1140834 h 1866625"/>
              <a:gd name="connsiteX15" fmla="*/ 1455401 w 1455401"/>
              <a:gd name="connsiteY15" fmla="*/ 1127732 h 1866625"/>
              <a:gd name="connsiteX16" fmla="*/ 1455401 w 1455401"/>
              <a:gd name="connsiteY16" fmla="*/ 1569784 h 1866625"/>
              <a:gd name="connsiteX17" fmla="*/ 1455401 w 1455401"/>
              <a:gd name="connsiteY17" fmla="*/ 1569787 h 1866625"/>
              <a:gd name="connsiteX18" fmla="*/ 1455401 w 1455401"/>
              <a:gd name="connsiteY18" fmla="*/ 1569790 h 1866625"/>
              <a:gd name="connsiteX19" fmla="*/ 1455401 w 1455401"/>
              <a:gd name="connsiteY19" fmla="*/ 1578767 h 1866625"/>
              <a:gd name="connsiteX20" fmla="*/ 1454289 w 1455401"/>
              <a:gd name="connsiteY20" fmla="*/ 1578767 h 1866625"/>
              <a:gd name="connsiteX21" fmla="*/ 1451644 w 1455401"/>
              <a:gd name="connsiteY21" fmla="*/ 1600137 h 1866625"/>
              <a:gd name="connsiteX22" fmla="*/ 727701 w 1455401"/>
              <a:gd name="connsiteY22" fmla="*/ 1866625 h 1866625"/>
              <a:gd name="connsiteX23" fmla="*/ 3758 w 1455401"/>
              <a:gd name="connsiteY23" fmla="*/ 1600137 h 1866625"/>
              <a:gd name="connsiteX24" fmla="*/ 1113 w 1455401"/>
              <a:gd name="connsiteY24" fmla="*/ 1578767 h 1866625"/>
              <a:gd name="connsiteX25" fmla="*/ 1 w 1455401"/>
              <a:gd name="connsiteY25" fmla="*/ 1578767 h 1866625"/>
              <a:gd name="connsiteX26" fmla="*/ 1 w 1455401"/>
              <a:gd name="connsiteY26" fmla="*/ 1569787 h 1866625"/>
              <a:gd name="connsiteX27" fmla="*/ 1 w 1455401"/>
              <a:gd name="connsiteY27" fmla="*/ 1127733 h 1866625"/>
              <a:gd name="connsiteX28" fmla="*/ 15633 w 1455401"/>
              <a:gd name="connsiteY28" fmla="*/ 1140834 h 1866625"/>
              <a:gd name="connsiteX29" fmla="*/ 21049 w 1455401"/>
              <a:gd name="connsiteY29" fmla="*/ 1143359 h 1866625"/>
              <a:gd name="connsiteX30" fmla="*/ 21049 w 1455401"/>
              <a:gd name="connsiteY30" fmla="*/ 1033051 h 1866625"/>
              <a:gd name="connsiteX31" fmla="*/ 15633 w 1455401"/>
              <a:gd name="connsiteY31" fmla="*/ 1030526 h 1866625"/>
              <a:gd name="connsiteX32" fmla="*/ 0 w 1455401"/>
              <a:gd name="connsiteY32" fmla="*/ 1017423 h 1866625"/>
              <a:gd name="connsiteX33" fmla="*/ 1 w 1455401"/>
              <a:gd name="connsiteY33" fmla="*/ 296841 h 1866625"/>
              <a:gd name="connsiteX34" fmla="*/ 0 w 1455401"/>
              <a:gd name="connsiteY34" fmla="*/ 296838 h 1866625"/>
              <a:gd name="connsiteX35" fmla="*/ 1 w 1455401"/>
              <a:gd name="connsiteY35" fmla="*/ 296835 h 1866625"/>
              <a:gd name="connsiteX36" fmla="*/ 3758 w 1455401"/>
              <a:gd name="connsiteY36" fmla="*/ 266488 h 1866625"/>
              <a:gd name="connsiteX37" fmla="*/ 727700 w 1455401"/>
              <a:gd name="connsiteY37" fmla="*/ 0 h 1866625"/>
              <a:gd name="connsiteX0" fmla="*/ 727701 w 1455401"/>
              <a:gd name="connsiteY0" fmla="*/ 107085 h 1866625"/>
              <a:gd name="connsiteX1" fmla="*/ 225411 w 1455401"/>
              <a:gd name="connsiteY1" fmla="*/ 254506 h 1866625"/>
              <a:gd name="connsiteX2" fmla="*/ 727701 w 1455401"/>
              <a:gd name="connsiteY2" fmla="*/ 401926 h 1866625"/>
              <a:gd name="connsiteX3" fmla="*/ 1229991 w 1455401"/>
              <a:gd name="connsiteY3" fmla="*/ 254506 h 1866625"/>
              <a:gd name="connsiteX4" fmla="*/ 727701 w 1455401"/>
              <a:gd name="connsiteY4" fmla="*/ 107085 h 1866625"/>
              <a:gd name="connsiteX5" fmla="*/ 727700 w 1455401"/>
              <a:gd name="connsiteY5" fmla="*/ 0 h 1866625"/>
              <a:gd name="connsiteX6" fmla="*/ 1451644 w 1455401"/>
              <a:gd name="connsiteY6" fmla="*/ 266488 h 1866625"/>
              <a:gd name="connsiteX7" fmla="*/ 1454289 w 1455401"/>
              <a:gd name="connsiteY7" fmla="*/ 287858 h 1866625"/>
              <a:gd name="connsiteX8" fmla="*/ 1455400 w 1455401"/>
              <a:gd name="connsiteY8" fmla="*/ 287858 h 1866625"/>
              <a:gd name="connsiteX9" fmla="*/ 1455400 w 1455401"/>
              <a:gd name="connsiteY9" fmla="*/ 296838 h 1866625"/>
              <a:gd name="connsiteX10" fmla="*/ 1455401 w 1455401"/>
              <a:gd name="connsiteY10" fmla="*/ 1017423 h 1866625"/>
              <a:gd name="connsiteX11" fmla="*/ 1439767 w 1455401"/>
              <a:gd name="connsiteY11" fmla="*/ 1030526 h 1866625"/>
              <a:gd name="connsiteX12" fmla="*/ 1434352 w 1455401"/>
              <a:gd name="connsiteY12" fmla="*/ 1033050 h 1866625"/>
              <a:gd name="connsiteX13" fmla="*/ 1434352 w 1455401"/>
              <a:gd name="connsiteY13" fmla="*/ 1143359 h 1866625"/>
              <a:gd name="connsiteX14" fmla="*/ 1439768 w 1455401"/>
              <a:gd name="connsiteY14" fmla="*/ 1140834 h 1866625"/>
              <a:gd name="connsiteX15" fmla="*/ 1455401 w 1455401"/>
              <a:gd name="connsiteY15" fmla="*/ 1127732 h 1866625"/>
              <a:gd name="connsiteX16" fmla="*/ 1455401 w 1455401"/>
              <a:gd name="connsiteY16" fmla="*/ 1569784 h 1866625"/>
              <a:gd name="connsiteX17" fmla="*/ 1455401 w 1455401"/>
              <a:gd name="connsiteY17" fmla="*/ 1569787 h 1866625"/>
              <a:gd name="connsiteX18" fmla="*/ 1455401 w 1455401"/>
              <a:gd name="connsiteY18" fmla="*/ 1569790 h 1866625"/>
              <a:gd name="connsiteX19" fmla="*/ 1455401 w 1455401"/>
              <a:gd name="connsiteY19" fmla="*/ 1578767 h 1866625"/>
              <a:gd name="connsiteX20" fmla="*/ 1454289 w 1455401"/>
              <a:gd name="connsiteY20" fmla="*/ 1578767 h 1866625"/>
              <a:gd name="connsiteX21" fmla="*/ 1451644 w 1455401"/>
              <a:gd name="connsiteY21" fmla="*/ 1600137 h 1866625"/>
              <a:gd name="connsiteX22" fmla="*/ 727701 w 1455401"/>
              <a:gd name="connsiteY22" fmla="*/ 1866625 h 1866625"/>
              <a:gd name="connsiteX23" fmla="*/ 3758 w 1455401"/>
              <a:gd name="connsiteY23" fmla="*/ 1600137 h 1866625"/>
              <a:gd name="connsiteX24" fmla="*/ 1113 w 1455401"/>
              <a:gd name="connsiteY24" fmla="*/ 1578767 h 1866625"/>
              <a:gd name="connsiteX25" fmla="*/ 1 w 1455401"/>
              <a:gd name="connsiteY25" fmla="*/ 1578767 h 1866625"/>
              <a:gd name="connsiteX26" fmla="*/ 1 w 1455401"/>
              <a:gd name="connsiteY26" fmla="*/ 1569787 h 1866625"/>
              <a:gd name="connsiteX27" fmla="*/ 1 w 1455401"/>
              <a:gd name="connsiteY27" fmla="*/ 1127733 h 1866625"/>
              <a:gd name="connsiteX28" fmla="*/ 15633 w 1455401"/>
              <a:gd name="connsiteY28" fmla="*/ 1140834 h 1866625"/>
              <a:gd name="connsiteX29" fmla="*/ 21049 w 1455401"/>
              <a:gd name="connsiteY29" fmla="*/ 1033051 h 1866625"/>
              <a:gd name="connsiteX30" fmla="*/ 15633 w 1455401"/>
              <a:gd name="connsiteY30" fmla="*/ 1030526 h 1866625"/>
              <a:gd name="connsiteX31" fmla="*/ 0 w 1455401"/>
              <a:gd name="connsiteY31" fmla="*/ 1017423 h 1866625"/>
              <a:gd name="connsiteX32" fmla="*/ 1 w 1455401"/>
              <a:gd name="connsiteY32" fmla="*/ 296841 h 1866625"/>
              <a:gd name="connsiteX33" fmla="*/ 0 w 1455401"/>
              <a:gd name="connsiteY33" fmla="*/ 296838 h 1866625"/>
              <a:gd name="connsiteX34" fmla="*/ 1 w 1455401"/>
              <a:gd name="connsiteY34" fmla="*/ 296835 h 1866625"/>
              <a:gd name="connsiteX35" fmla="*/ 3758 w 1455401"/>
              <a:gd name="connsiteY35" fmla="*/ 266488 h 1866625"/>
              <a:gd name="connsiteX36" fmla="*/ 727700 w 1455401"/>
              <a:gd name="connsiteY36" fmla="*/ 0 h 1866625"/>
              <a:gd name="connsiteX0" fmla="*/ 727701 w 1455401"/>
              <a:gd name="connsiteY0" fmla="*/ 107085 h 1866625"/>
              <a:gd name="connsiteX1" fmla="*/ 225411 w 1455401"/>
              <a:gd name="connsiteY1" fmla="*/ 254506 h 1866625"/>
              <a:gd name="connsiteX2" fmla="*/ 727701 w 1455401"/>
              <a:gd name="connsiteY2" fmla="*/ 401926 h 1866625"/>
              <a:gd name="connsiteX3" fmla="*/ 1229991 w 1455401"/>
              <a:gd name="connsiteY3" fmla="*/ 254506 h 1866625"/>
              <a:gd name="connsiteX4" fmla="*/ 727701 w 1455401"/>
              <a:gd name="connsiteY4" fmla="*/ 107085 h 1866625"/>
              <a:gd name="connsiteX5" fmla="*/ 727700 w 1455401"/>
              <a:gd name="connsiteY5" fmla="*/ 0 h 1866625"/>
              <a:gd name="connsiteX6" fmla="*/ 1451644 w 1455401"/>
              <a:gd name="connsiteY6" fmla="*/ 266488 h 1866625"/>
              <a:gd name="connsiteX7" fmla="*/ 1454289 w 1455401"/>
              <a:gd name="connsiteY7" fmla="*/ 287858 h 1866625"/>
              <a:gd name="connsiteX8" fmla="*/ 1455400 w 1455401"/>
              <a:gd name="connsiteY8" fmla="*/ 287858 h 1866625"/>
              <a:gd name="connsiteX9" fmla="*/ 1455400 w 1455401"/>
              <a:gd name="connsiteY9" fmla="*/ 296838 h 1866625"/>
              <a:gd name="connsiteX10" fmla="*/ 1455401 w 1455401"/>
              <a:gd name="connsiteY10" fmla="*/ 1017423 h 1866625"/>
              <a:gd name="connsiteX11" fmla="*/ 1439767 w 1455401"/>
              <a:gd name="connsiteY11" fmla="*/ 1030526 h 1866625"/>
              <a:gd name="connsiteX12" fmla="*/ 1434352 w 1455401"/>
              <a:gd name="connsiteY12" fmla="*/ 1033050 h 1866625"/>
              <a:gd name="connsiteX13" fmla="*/ 1434352 w 1455401"/>
              <a:gd name="connsiteY13" fmla="*/ 1143359 h 1866625"/>
              <a:gd name="connsiteX14" fmla="*/ 1439768 w 1455401"/>
              <a:gd name="connsiteY14" fmla="*/ 1140834 h 1866625"/>
              <a:gd name="connsiteX15" fmla="*/ 1455401 w 1455401"/>
              <a:gd name="connsiteY15" fmla="*/ 1127732 h 1866625"/>
              <a:gd name="connsiteX16" fmla="*/ 1455401 w 1455401"/>
              <a:gd name="connsiteY16" fmla="*/ 1569784 h 1866625"/>
              <a:gd name="connsiteX17" fmla="*/ 1455401 w 1455401"/>
              <a:gd name="connsiteY17" fmla="*/ 1569787 h 1866625"/>
              <a:gd name="connsiteX18" fmla="*/ 1455401 w 1455401"/>
              <a:gd name="connsiteY18" fmla="*/ 1569790 h 1866625"/>
              <a:gd name="connsiteX19" fmla="*/ 1455401 w 1455401"/>
              <a:gd name="connsiteY19" fmla="*/ 1578767 h 1866625"/>
              <a:gd name="connsiteX20" fmla="*/ 1454289 w 1455401"/>
              <a:gd name="connsiteY20" fmla="*/ 1578767 h 1866625"/>
              <a:gd name="connsiteX21" fmla="*/ 1451644 w 1455401"/>
              <a:gd name="connsiteY21" fmla="*/ 1600137 h 1866625"/>
              <a:gd name="connsiteX22" fmla="*/ 727701 w 1455401"/>
              <a:gd name="connsiteY22" fmla="*/ 1866625 h 1866625"/>
              <a:gd name="connsiteX23" fmla="*/ 3758 w 1455401"/>
              <a:gd name="connsiteY23" fmla="*/ 1600137 h 1866625"/>
              <a:gd name="connsiteX24" fmla="*/ 1113 w 1455401"/>
              <a:gd name="connsiteY24" fmla="*/ 1578767 h 1866625"/>
              <a:gd name="connsiteX25" fmla="*/ 1 w 1455401"/>
              <a:gd name="connsiteY25" fmla="*/ 1578767 h 1866625"/>
              <a:gd name="connsiteX26" fmla="*/ 1 w 1455401"/>
              <a:gd name="connsiteY26" fmla="*/ 1569787 h 1866625"/>
              <a:gd name="connsiteX27" fmla="*/ 1 w 1455401"/>
              <a:gd name="connsiteY27" fmla="*/ 1127733 h 1866625"/>
              <a:gd name="connsiteX28" fmla="*/ 21049 w 1455401"/>
              <a:gd name="connsiteY28" fmla="*/ 1033051 h 1866625"/>
              <a:gd name="connsiteX29" fmla="*/ 15633 w 1455401"/>
              <a:gd name="connsiteY29" fmla="*/ 1030526 h 1866625"/>
              <a:gd name="connsiteX30" fmla="*/ 0 w 1455401"/>
              <a:gd name="connsiteY30" fmla="*/ 1017423 h 1866625"/>
              <a:gd name="connsiteX31" fmla="*/ 1 w 1455401"/>
              <a:gd name="connsiteY31" fmla="*/ 296841 h 1866625"/>
              <a:gd name="connsiteX32" fmla="*/ 0 w 1455401"/>
              <a:gd name="connsiteY32" fmla="*/ 296838 h 1866625"/>
              <a:gd name="connsiteX33" fmla="*/ 1 w 1455401"/>
              <a:gd name="connsiteY33" fmla="*/ 296835 h 1866625"/>
              <a:gd name="connsiteX34" fmla="*/ 3758 w 1455401"/>
              <a:gd name="connsiteY34" fmla="*/ 266488 h 1866625"/>
              <a:gd name="connsiteX35" fmla="*/ 727700 w 1455401"/>
              <a:gd name="connsiteY35" fmla="*/ 0 h 1866625"/>
              <a:gd name="connsiteX0" fmla="*/ 727701 w 1455401"/>
              <a:gd name="connsiteY0" fmla="*/ 107085 h 1866625"/>
              <a:gd name="connsiteX1" fmla="*/ 225411 w 1455401"/>
              <a:gd name="connsiteY1" fmla="*/ 254506 h 1866625"/>
              <a:gd name="connsiteX2" fmla="*/ 727701 w 1455401"/>
              <a:gd name="connsiteY2" fmla="*/ 401926 h 1866625"/>
              <a:gd name="connsiteX3" fmla="*/ 1229991 w 1455401"/>
              <a:gd name="connsiteY3" fmla="*/ 254506 h 1866625"/>
              <a:gd name="connsiteX4" fmla="*/ 727701 w 1455401"/>
              <a:gd name="connsiteY4" fmla="*/ 107085 h 1866625"/>
              <a:gd name="connsiteX5" fmla="*/ 727700 w 1455401"/>
              <a:gd name="connsiteY5" fmla="*/ 0 h 1866625"/>
              <a:gd name="connsiteX6" fmla="*/ 1451644 w 1455401"/>
              <a:gd name="connsiteY6" fmla="*/ 266488 h 1866625"/>
              <a:gd name="connsiteX7" fmla="*/ 1454289 w 1455401"/>
              <a:gd name="connsiteY7" fmla="*/ 287858 h 1866625"/>
              <a:gd name="connsiteX8" fmla="*/ 1455400 w 1455401"/>
              <a:gd name="connsiteY8" fmla="*/ 287858 h 1866625"/>
              <a:gd name="connsiteX9" fmla="*/ 1455400 w 1455401"/>
              <a:gd name="connsiteY9" fmla="*/ 296838 h 1866625"/>
              <a:gd name="connsiteX10" fmla="*/ 1455401 w 1455401"/>
              <a:gd name="connsiteY10" fmla="*/ 1017423 h 1866625"/>
              <a:gd name="connsiteX11" fmla="*/ 1439767 w 1455401"/>
              <a:gd name="connsiteY11" fmla="*/ 1030526 h 1866625"/>
              <a:gd name="connsiteX12" fmla="*/ 1434352 w 1455401"/>
              <a:gd name="connsiteY12" fmla="*/ 1033050 h 1866625"/>
              <a:gd name="connsiteX13" fmla="*/ 1434352 w 1455401"/>
              <a:gd name="connsiteY13" fmla="*/ 1143359 h 1866625"/>
              <a:gd name="connsiteX14" fmla="*/ 1439768 w 1455401"/>
              <a:gd name="connsiteY14" fmla="*/ 1140834 h 1866625"/>
              <a:gd name="connsiteX15" fmla="*/ 1455401 w 1455401"/>
              <a:gd name="connsiteY15" fmla="*/ 1127732 h 1866625"/>
              <a:gd name="connsiteX16" fmla="*/ 1455401 w 1455401"/>
              <a:gd name="connsiteY16" fmla="*/ 1569784 h 1866625"/>
              <a:gd name="connsiteX17" fmla="*/ 1455401 w 1455401"/>
              <a:gd name="connsiteY17" fmla="*/ 1569787 h 1866625"/>
              <a:gd name="connsiteX18" fmla="*/ 1455401 w 1455401"/>
              <a:gd name="connsiteY18" fmla="*/ 1569790 h 1866625"/>
              <a:gd name="connsiteX19" fmla="*/ 1455401 w 1455401"/>
              <a:gd name="connsiteY19" fmla="*/ 1578767 h 1866625"/>
              <a:gd name="connsiteX20" fmla="*/ 1454289 w 1455401"/>
              <a:gd name="connsiteY20" fmla="*/ 1578767 h 1866625"/>
              <a:gd name="connsiteX21" fmla="*/ 1451644 w 1455401"/>
              <a:gd name="connsiteY21" fmla="*/ 1600137 h 1866625"/>
              <a:gd name="connsiteX22" fmla="*/ 727701 w 1455401"/>
              <a:gd name="connsiteY22" fmla="*/ 1866625 h 1866625"/>
              <a:gd name="connsiteX23" fmla="*/ 3758 w 1455401"/>
              <a:gd name="connsiteY23" fmla="*/ 1600137 h 1866625"/>
              <a:gd name="connsiteX24" fmla="*/ 1113 w 1455401"/>
              <a:gd name="connsiteY24" fmla="*/ 1578767 h 1866625"/>
              <a:gd name="connsiteX25" fmla="*/ 1 w 1455401"/>
              <a:gd name="connsiteY25" fmla="*/ 1578767 h 1866625"/>
              <a:gd name="connsiteX26" fmla="*/ 1 w 1455401"/>
              <a:gd name="connsiteY26" fmla="*/ 1569787 h 1866625"/>
              <a:gd name="connsiteX27" fmla="*/ 1 w 1455401"/>
              <a:gd name="connsiteY27" fmla="*/ 1127733 h 1866625"/>
              <a:gd name="connsiteX28" fmla="*/ 21049 w 1455401"/>
              <a:gd name="connsiteY28" fmla="*/ 1033051 h 1866625"/>
              <a:gd name="connsiteX29" fmla="*/ 0 w 1455401"/>
              <a:gd name="connsiteY29" fmla="*/ 1017423 h 1866625"/>
              <a:gd name="connsiteX30" fmla="*/ 1 w 1455401"/>
              <a:gd name="connsiteY30" fmla="*/ 296841 h 1866625"/>
              <a:gd name="connsiteX31" fmla="*/ 0 w 1455401"/>
              <a:gd name="connsiteY31" fmla="*/ 296838 h 1866625"/>
              <a:gd name="connsiteX32" fmla="*/ 1 w 1455401"/>
              <a:gd name="connsiteY32" fmla="*/ 296835 h 1866625"/>
              <a:gd name="connsiteX33" fmla="*/ 3758 w 1455401"/>
              <a:gd name="connsiteY33" fmla="*/ 266488 h 1866625"/>
              <a:gd name="connsiteX34" fmla="*/ 727700 w 1455401"/>
              <a:gd name="connsiteY34" fmla="*/ 0 h 1866625"/>
              <a:gd name="connsiteX0" fmla="*/ 727701 w 1455401"/>
              <a:gd name="connsiteY0" fmla="*/ 107085 h 1866625"/>
              <a:gd name="connsiteX1" fmla="*/ 225411 w 1455401"/>
              <a:gd name="connsiteY1" fmla="*/ 254506 h 1866625"/>
              <a:gd name="connsiteX2" fmla="*/ 727701 w 1455401"/>
              <a:gd name="connsiteY2" fmla="*/ 401926 h 1866625"/>
              <a:gd name="connsiteX3" fmla="*/ 1229991 w 1455401"/>
              <a:gd name="connsiteY3" fmla="*/ 254506 h 1866625"/>
              <a:gd name="connsiteX4" fmla="*/ 727701 w 1455401"/>
              <a:gd name="connsiteY4" fmla="*/ 107085 h 1866625"/>
              <a:gd name="connsiteX5" fmla="*/ 727700 w 1455401"/>
              <a:gd name="connsiteY5" fmla="*/ 0 h 1866625"/>
              <a:gd name="connsiteX6" fmla="*/ 1451644 w 1455401"/>
              <a:gd name="connsiteY6" fmla="*/ 266488 h 1866625"/>
              <a:gd name="connsiteX7" fmla="*/ 1454289 w 1455401"/>
              <a:gd name="connsiteY7" fmla="*/ 287858 h 1866625"/>
              <a:gd name="connsiteX8" fmla="*/ 1455400 w 1455401"/>
              <a:gd name="connsiteY8" fmla="*/ 287858 h 1866625"/>
              <a:gd name="connsiteX9" fmla="*/ 1455400 w 1455401"/>
              <a:gd name="connsiteY9" fmla="*/ 296838 h 1866625"/>
              <a:gd name="connsiteX10" fmla="*/ 1455401 w 1455401"/>
              <a:gd name="connsiteY10" fmla="*/ 1017423 h 1866625"/>
              <a:gd name="connsiteX11" fmla="*/ 1439767 w 1455401"/>
              <a:gd name="connsiteY11" fmla="*/ 1030526 h 1866625"/>
              <a:gd name="connsiteX12" fmla="*/ 1434352 w 1455401"/>
              <a:gd name="connsiteY12" fmla="*/ 1033050 h 1866625"/>
              <a:gd name="connsiteX13" fmla="*/ 1434352 w 1455401"/>
              <a:gd name="connsiteY13" fmla="*/ 1143359 h 1866625"/>
              <a:gd name="connsiteX14" fmla="*/ 1439768 w 1455401"/>
              <a:gd name="connsiteY14" fmla="*/ 1140834 h 1866625"/>
              <a:gd name="connsiteX15" fmla="*/ 1455401 w 1455401"/>
              <a:gd name="connsiteY15" fmla="*/ 1127732 h 1866625"/>
              <a:gd name="connsiteX16" fmla="*/ 1455401 w 1455401"/>
              <a:gd name="connsiteY16" fmla="*/ 1569784 h 1866625"/>
              <a:gd name="connsiteX17" fmla="*/ 1455401 w 1455401"/>
              <a:gd name="connsiteY17" fmla="*/ 1569787 h 1866625"/>
              <a:gd name="connsiteX18" fmla="*/ 1455401 w 1455401"/>
              <a:gd name="connsiteY18" fmla="*/ 1569790 h 1866625"/>
              <a:gd name="connsiteX19" fmla="*/ 1455401 w 1455401"/>
              <a:gd name="connsiteY19" fmla="*/ 1578767 h 1866625"/>
              <a:gd name="connsiteX20" fmla="*/ 1454289 w 1455401"/>
              <a:gd name="connsiteY20" fmla="*/ 1578767 h 1866625"/>
              <a:gd name="connsiteX21" fmla="*/ 1451644 w 1455401"/>
              <a:gd name="connsiteY21" fmla="*/ 1600137 h 1866625"/>
              <a:gd name="connsiteX22" fmla="*/ 727701 w 1455401"/>
              <a:gd name="connsiteY22" fmla="*/ 1866625 h 1866625"/>
              <a:gd name="connsiteX23" fmla="*/ 3758 w 1455401"/>
              <a:gd name="connsiteY23" fmla="*/ 1600137 h 1866625"/>
              <a:gd name="connsiteX24" fmla="*/ 1113 w 1455401"/>
              <a:gd name="connsiteY24" fmla="*/ 1578767 h 1866625"/>
              <a:gd name="connsiteX25" fmla="*/ 1 w 1455401"/>
              <a:gd name="connsiteY25" fmla="*/ 1578767 h 1866625"/>
              <a:gd name="connsiteX26" fmla="*/ 1 w 1455401"/>
              <a:gd name="connsiteY26" fmla="*/ 1569787 h 1866625"/>
              <a:gd name="connsiteX27" fmla="*/ 1 w 1455401"/>
              <a:gd name="connsiteY27" fmla="*/ 1127733 h 1866625"/>
              <a:gd name="connsiteX28" fmla="*/ 0 w 1455401"/>
              <a:gd name="connsiteY28" fmla="*/ 1017423 h 1866625"/>
              <a:gd name="connsiteX29" fmla="*/ 1 w 1455401"/>
              <a:gd name="connsiteY29" fmla="*/ 296841 h 1866625"/>
              <a:gd name="connsiteX30" fmla="*/ 0 w 1455401"/>
              <a:gd name="connsiteY30" fmla="*/ 296838 h 1866625"/>
              <a:gd name="connsiteX31" fmla="*/ 1 w 1455401"/>
              <a:gd name="connsiteY31" fmla="*/ 296835 h 1866625"/>
              <a:gd name="connsiteX32" fmla="*/ 3758 w 1455401"/>
              <a:gd name="connsiteY32" fmla="*/ 266488 h 1866625"/>
              <a:gd name="connsiteX33" fmla="*/ 727700 w 1455401"/>
              <a:gd name="connsiteY33" fmla="*/ 0 h 1866625"/>
              <a:gd name="connsiteX0" fmla="*/ 727701 w 1455401"/>
              <a:gd name="connsiteY0" fmla="*/ 107085 h 1866625"/>
              <a:gd name="connsiteX1" fmla="*/ 225411 w 1455401"/>
              <a:gd name="connsiteY1" fmla="*/ 254506 h 1866625"/>
              <a:gd name="connsiteX2" fmla="*/ 727701 w 1455401"/>
              <a:gd name="connsiteY2" fmla="*/ 401926 h 1866625"/>
              <a:gd name="connsiteX3" fmla="*/ 1229991 w 1455401"/>
              <a:gd name="connsiteY3" fmla="*/ 254506 h 1866625"/>
              <a:gd name="connsiteX4" fmla="*/ 727701 w 1455401"/>
              <a:gd name="connsiteY4" fmla="*/ 107085 h 1866625"/>
              <a:gd name="connsiteX5" fmla="*/ 727700 w 1455401"/>
              <a:gd name="connsiteY5" fmla="*/ 0 h 1866625"/>
              <a:gd name="connsiteX6" fmla="*/ 1451644 w 1455401"/>
              <a:gd name="connsiteY6" fmla="*/ 266488 h 1866625"/>
              <a:gd name="connsiteX7" fmla="*/ 1454289 w 1455401"/>
              <a:gd name="connsiteY7" fmla="*/ 287858 h 1866625"/>
              <a:gd name="connsiteX8" fmla="*/ 1455400 w 1455401"/>
              <a:gd name="connsiteY8" fmla="*/ 287858 h 1866625"/>
              <a:gd name="connsiteX9" fmla="*/ 1455400 w 1455401"/>
              <a:gd name="connsiteY9" fmla="*/ 296838 h 1866625"/>
              <a:gd name="connsiteX10" fmla="*/ 1455401 w 1455401"/>
              <a:gd name="connsiteY10" fmla="*/ 1017423 h 1866625"/>
              <a:gd name="connsiteX11" fmla="*/ 1439767 w 1455401"/>
              <a:gd name="connsiteY11" fmla="*/ 1030526 h 1866625"/>
              <a:gd name="connsiteX12" fmla="*/ 1434352 w 1455401"/>
              <a:gd name="connsiteY12" fmla="*/ 1033050 h 1866625"/>
              <a:gd name="connsiteX13" fmla="*/ 1434352 w 1455401"/>
              <a:gd name="connsiteY13" fmla="*/ 1143359 h 1866625"/>
              <a:gd name="connsiteX14" fmla="*/ 1439768 w 1455401"/>
              <a:gd name="connsiteY14" fmla="*/ 1140834 h 1866625"/>
              <a:gd name="connsiteX15" fmla="*/ 1455401 w 1455401"/>
              <a:gd name="connsiteY15" fmla="*/ 1127732 h 1866625"/>
              <a:gd name="connsiteX16" fmla="*/ 1455401 w 1455401"/>
              <a:gd name="connsiteY16" fmla="*/ 1569784 h 1866625"/>
              <a:gd name="connsiteX17" fmla="*/ 1455401 w 1455401"/>
              <a:gd name="connsiteY17" fmla="*/ 1569787 h 1866625"/>
              <a:gd name="connsiteX18" fmla="*/ 1455401 w 1455401"/>
              <a:gd name="connsiteY18" fmla="*/ 1569790 h 1866625"/>
              <a:gd name="connsiteX19" fmla="*/ 1455401 w 1455401"/>
              <a:gd name="connsiteY19" fmla="*/ 1578767 h 1866625"/>
              <a:gd name="connsiteX20" fmla="*/ 1454289 w 1455401"/>
              <a:gd name="connsiteY20" fmla="*/ 1578767 h 1866625"/>
              <a:gd name="connsiteX21" fmla="*/ 1451644 w 1455401"/>
              <a:gd name="connsiteY21" fmla="*/ 1600137 h 1866625"/>
              <a:gd name="connsiteX22" fmla="*/ 727701 w 1455401"/>
              <a:gd name="connsiteY22" fmla="*/ 1866625 h 1866625"/>
              <a:gd name="connsiteX23" fmla="*/ 3758 w 1455401"/>
              <a:gd name="connsiteY23" fmla="*/ 1600137 h 1866625"/>
              <a:gd name="connsiteX24" fmla="*/ 1113 w 1455401"/>
              <a:gd name="connsiteY24" fmla="*/ 1578767 h 1866625"/>
              <a:gd name="connsiteX25" fmla="*/ 1 w 1455401"/>
              <a:gd name="connsiteY25" fmla="*/ 1578767 h 1866625"/>
              <a:gd name="connsiteX26" fmla="*/ 1 w 1455401"/>
              <a:gd name="connsiteY26" fmla="*/ 1569787 h 1866625"/>
              <a:gd name="connsiteX27" fmla="*/ 1 w 1455401"/>
              <a:gd name="connsiteY27" fmla="*/ 1127733 h 1866625"/>
              <a:gd name="connsiteX28" fmla="*/ 1 w 1455401"/>
              <a:gd name="connsiteY28" fmla="*/ 296841 h 1866625"/>
              <a:gd name="connsiteX29" fmla="*/ 0 w 1455401"/>
              <a:gd name="connsiteY29" fmla="*/ 296838 h 1866625"/>
              <a:gd name="connsiteX30" fmla="*/ 1 w 1455401"/>
              <a:gd name="connsiteY30" fmla="*/ 296835 h 1866625"/>
              <a:gd name="connsiteX31" fmla="*/ 3758 w 1455401"/>
              <a:gd name="connsiteY31" fmla="*/ 266488 h 1866625"/>
              <a:gd name="connsiteX32" fmla="*/ 727700 w 1455401"/>
              <a:gd name="connsiteY32" fmla="*/ 0 h 1866625"/>
              <a:gd name="connsiteX0" fmla="*/ 727701 w 1455401"/>
              <a:gd name="connsiteY0" fmla="*/ 107085 h 1866625"/>
              <a:gd name="connsiteX1" fmla="*/ 225411 w 1455401"/>
              <a:gd name="connsiteY1" fmla="*/ 254506 h 1866625"/>
              <a:gd name="connsiteX2" fmla="*/ 727701 w 1455401"/>
              <a:gd name="connsiteY2" fmla="*/ 401926 h 1866625"/>
              <a:gd name="connsiteX3" fmla="*/ 1229991 w 1455401"/>
              <a:gd name="connsiteY3" fmla="*/ 254506 h 1866625"/>
              <a:gd name="connsiteX4" fmla="*/ 727701 w 1455401"/>
              <a:gd name="connsiteY4" fmla="*/ 107085 h 1866625"/>
              <a:gd name="connsiteX5" fmla="*/ 727700 w 1455401"/>
              <a:gd name="connsiteY5" fmla="*/ 0 h 1866625"/>
              <a:gd name="connsiteX6" fmla="*/ 1451644 w 1455401"/>
              <a:gd name="connsiteY6" fmla="*/ 266488 h 1866625"/>
              <a:gd name="connsiteX7" fmla="*/ 1454289 w 1455401"/>
              <a:gd name="connsiteY7" fmla="*/ 287858 h 1866625"/>
              <a:gd name="connsiteX8" fmla="*/ 1455400 w 1455401"/>
              <a:gd name="connsiteY8" fmla="*/ 287858 h 1866625"/>
              <a:gd name="connsiteX9" fmla="*/ 1455400 w 1455401"/>
              <a:gd name="connsiteY9" fmla="*/ 296838 h 1866625"/>
              <a:gd name="connsiteX10" fmla="*/ 1455401 w 1455401"/>
              <a:gd name="connsiteY10" fmla="*/ 1017423 h 1866625"/>
              <a:gd name="connsiteX11" fmla="*/ 1439767 w 1455401"/>
              <a:gd name="connsiteY11" fmla="*/ 1030526 h 1866625"/>
              <a:gd name="connsiteX12" fmla="*/ 1434352 w 1455401"/>
              <a:gd name="connsiteY12" fmla="*/ 1033050 h 1866625"/>
              <a:gd name="connsiteX13" fmla="*/ 1434352 w 1455401"/>
              <a:gd name="connsiteY13" fmla="*/ 1143359 h 1866625"/>
              <a:gd name="connsiteX14" fmla="*/ 1439768 w 1455401"/>
              <a:gd name="connsiteY14" fmla="*/ 1140834 h 1866625"/>
              <a:gd name="connsiteX15" fmla="*/ 1455401 w 1455401"/>
              <a:gd name="connsiteY15" fmla="*/ 1127732 h 1866625"/>
              <a:gd name="connsiteX16" fmla="*/ 1455401 w 1455401"/>
              <a:gd name="connsiteY16" fmla="*/ 1569784 h 1866625"/>
              <a:gd name="connsiteX17" fmla="*/ 1455401 w 1455401"/>
              <a:gd name="connsiteY17" fmla="*/ 1569787 h 1866625"/>
              <a:gd name="connsiteX18" fmla="*/ 1455401 w 1455401"/>
              <a:gd name="connsiteY18" fmla="*/ 1569790 h 1866625"/>
              <a:gd name="connsiteX19" fmla="*/ 1455401 w 1455401"/>
              <a:gd name="connsiteY19" fmla="*/ 1578767 h 1866625"/>
              <a:gd name="connsiteX20" fmla="*/ 1454289 w 1455401"/>
              <a:gd name="connsiteY20" fmla="*/ 1578767 h 1866625"/>
              <a:gd name="connsiteX21" fmla="*/ 1451644 w 1455401"/>
              <a:gd name="connsiteY21" fmla="*/ 1600137 h 1866625"/>
              <a:gd name="connsiteX22" fmla="*/ 727701 w 1455401"/>
              <a:gd name="connsiteY22" fmla="*/ 1866625 h 1866625"/>
              <a:gd name="connsiteX23" fmla="*/ 3758 w 1455401"/>
              <a:gd name="connsiteY23" fmla="*/ 1600137 h 1866625"/>
              <a:gd name="connsiteX24" fmla="*/ 1113 w 1455401"/>
              <a:gd name="connsiteY24" fmla="*/ 1578767 h 1866625"/>
              <a:gd name="connsiteX25" fmla="*/ 1 w 1455401"/>
              <a:gd name="connsiteY25" fmla="*/ 1578767 h 1866625"/>
              <a:gd name="connsiteX26" fmla="*/ 1 w 1455401"/>
              <a:gd name="connsiteY26" fmla="*/ 1569787 h 1866625"/>
              <a:gd name="connsiteX27" fmla="*/ 1 w 1455401"/>
              <a:gd name="connsiteY27" fmla="*/ 296841 h 1866625"/>
              <a:gd name="connsiteX28" fmla="*/ 0 w 1455401"/>
              <a:gd name="connsiteY28" fmla="*/ 296838 h 1866625"/>
              <a:gd name="connsiteX29" fmla="*/ 1 w 1455401"/>
              <a:gd name="connsiteY29" fmla="*/ 296835 h 1866625"/>
              <a:gd name="connsiteX30" fmla="*/ 3758 w 1455401"/>
              <a:gd name="connsiteY30" fmla="*/ 266488 h 1866625"/>
              <a:gd name="connsiteX31" fmla="*/ 727700 w 1455401"/>
              <a:gd name="connsiteY31" fmla="*/ 0 h 1866625"/>
              <a:gd name="connsiteX0" fmla="*/ 727701 w 1455401"/>
              <a:gd name="connsiteY0" fmla="*/ 107085 h 1866625"/>
              <a:gd name="connsiteX1" fmla="*/ 225411 w 1455401"/>
              <a:gd name="connsiteY1" fmla="*/ 254506 h 1866625"/>
              <a:gd name="connsiteX2" fmla="*/ 727701 w 1455401"/>
              <a:gd name="connsiteY2" fmla="*/ 401926 h 1866625"/>
              <a:gd name="connsiteX3" fmla="*/ 1229991 w 1455401"/>
              <a:gd name="connsiteY3" fmla="*/ 254506 h 1866625"/>
              <a:gd name="connsiteX4" fmla="*/ 727701 w 1455401"/>
              <a:gd name="connsiteY4" fmla="*/ 107085 h 1866625"/>
              <a:gd name="connsiteX5" fmla="*/ 727700 w 1455401"/>
              <a:gd name="connsiteY5" fmla="*/ 0 h 1866625"/>
              <a:gd name="connsiteX6" fmla="*/ 1451644 w 1455401"/>
              <a:gd name="connsiteY6" fmla="*/ 266488 h 1866625"/>
              <a:gd name="connsiteX7" fmla="*/ 1454289 w 1455401"/>
              <a:gd name="connsiteY7" fmla="*/ 287858 h 1866625"/>
              <a:gd name="connsiteX8" fmla="*/ 1455400 w 1455401"/>
              <a:gd name="connsiteY8" fmla="*/ 287858 h 1866625"/>
              <a:gd name="connsiteX9" fmla="*/ 1455400 w 1455401"/>
              <a:gd name="connsiteY9" fmla="*/ 296838 h 1866625"/>
              <a:gd name="connsiteX10" fmla="*/ 1455401 w 1455401"/>
              <a:gd name="connsiteY10" fmla="*/ 1017423 h 1866625"/>
              <a:gd name="connsiteX11" fmla="*/ 1439767 w 1455401"/>
              <a:gd name="connsiteY11" fmla="*/ 1030526 h 1866625"/>
              <a:gd name="connsiteX12" fmla="*/ 1434352 w 1455401"/>
              <a:gd name="connsiteY12" fmla="*/ 1143359 h 1866625"/>
              <a:gd name="connsiteX13" fmla="*/ 1439768 w 1455401"/>
              <a:gd name="connsiteY13" fmla="*/ 1140834 h 1866625"/>
              <a:gd name="connsiteX14" fmla="*/ 1455401 w 1455401"/>
              <a:gd name="connsiteY14" fmla="*/ 1127732 h 1866625"/>
              <a:gd name="connsiteX15" fmla="*/ 1455401 w 1455401"/>
              <a:gd name="connsiteY15" fmla="*/ 1569784 h 1866625"/>
              <a:gd name="connsiteX16" fmla="*/ 1455401 w 1455401"/>
              <a:gd name="connsiteY16" fmla="*/ 1569787 h 1866625"/>
              <a:gd name="connsiteX17" fmla="*/ 1455401 w 1455401"/>
              <a:gd name="connsiteY17" fmla="*/ 1569790 h 1866625"/>
              <a:gd name="connsiteX18" fmla="*/ 1455401 w 1455401"/>
              <a:gd name="connsiteY18" fmla="*/ 1578767 h 1866625"/>
              <a:gd name="connsiteX19" fmla="*/ 1454289 w 1455401"/>
              <a:gd name="connsiteY19" fmla="*/ 1578767 h 1866625"/>
              <a:gd name="connsiteX20" fmla="*/ 1451644 w 1455401"/>
              <a:gd name="connsiteY20" fmla="*/ 1600137 h 1866625"/>
              <a:gd name="connsiteX21" fmla="*/ 727701 w 1455401"/>
              <a:gd name="connsiteY21" fmla="*/ 1866625 h 1866625"/>
              <a:gd name="connsiteX22" fmla="*/ 3758 w 1455401"/>
              <a:gd name="connsiteY22" fmla="*/ 1600137 h 1866625"/>
              <a:gd name="connsiteX23" fmla="*/ 1113 w 1455401"/>
              <a:gd name="connsiteY23" fmla="*/ 1578767 h 1866625"/>
              <a:gd name="connsiteX24" fmla="*/ 1 w 1455401"/>
              <a:gd name="connsiteY24" fmla="*/ 1578767 h 1866625"/>
              <a:gd name="connsiteX25" fmla="*/ 1 w 1455401"/>
              <a:gd name="connsiteY25" fmla="*/ 1569787 h 1866625"/>
              <a:gd name="connsiteX26" fmla="*/ 1 w 1455401"/>
              <a:gd name="connsiteY26" fmla="*/ 296841 h 1866625"/>
              <a:gd name="connsiteX27" fmla="*/ 0 w 1455401"/>
              <a:gd name="connsiteY27" fmla="*/ 296838 h 1866625"/>
              <a:gd name="connsiteX28" fmla="*/ 1 w 1455401"/>
              <a:gd name="connsiteY28" fmla="*/ 296835 h 1866625"/>
              <a:gd name="connsiteX29" fmla="*/ 3758 w 1455401"/>
              <a:gd name="connsiteY29" fmla="*/ 266488 h 1866625"/>
              <a:gd name="connsiteX30" fmla="*/ 727700 w 1455401"/>
              <a:gd name="connsiteY30" fmla="*/ 0 h 1866625"/>
              <a:gd name="connsiteX0" fmla="*/ 727701 w 1455401"/>
              <a:gd name="connsiteY0" fmla="*/ 107085 h 1866625"/>
              <a:gd name="connsiteX1" fmla="*/ 225411 w 1455401"/>
              <a:gd name="connsiteY1" fmla="*/ 254506 h 1866625"/>
              <a:gd name="connsiteX2" fmla="*/ 727701 w 1455401"/>
              <a:gd name="connsiteY2" fmla="*/ 401926 h 1866625"/>
              <a:gd name="connsiteX3" fmla="*/ 1229991 w 1455401"/>
              <a:gd name="connsiteY3" fmla="*/ 254506 h 1866625"/>
              <a:gd name="connsiteX4" fmla="*/ 727701 w 1455401"/>
              <a:gd name="connsiteY4" fmla="*/ 107085 h 1866625"/>
              <a:gd name="connsiteX5" fmla="*/ 727700 w 1455401"/>
              <a:gd name="connsiteY5" fmla="*/ 0 h 1866625"/>
              <a:gd name="connsiteX6" fmla="*/ 1451644 w 1455401"/>
              <a:gd name="connsiteY6" fmla="*/ 266488 h 1866625"/>
              <a:gd name="connsiteX7" fmla="*/ 1454289 w 1455401"/>
              <a:gd name="connsiteY7" fmla="*/ 287858 h 1866625"/>
              <a:gd name="connsiteX8" fmla="*/ 1455400 w 1455401"/>
              <a:gd name="connsiteY8" fmla="*/ 287858 h 1866625"/>
              <a:gd name="connsiteX9" fmla="*/ 1455400 w 1455401"/>
              <a:gd name="connsiteY9" fmla="*/ 296838 h 1866625"/>
              <a:gd name="connsiteX10" fmla="*/ 1455401 w 1455401"/>
              <a:gd name="connsiteY10" fmla="*/ 1017423 h 1866625"/>
              <a:gd name="connsiteX11" fmla="*/ 1434352 w 1455401"/>
              <a:gd name="connsiteY11" fmla="*/ 1143359 h 1866625"/>
              <a:gd name="connsiteX12" fmla="*/ 1439768 w 1455401"/>
              <a:gd name="connsiteY12" fmla="*/ 1140834 h 1866625"/>
              <a:gd name="connsiteX13" fmla="*/ 1455401 w 1455401"/>
              <a:gd name="connsiteY13" fmla="*/ 1127732 h 1866625"/>
              <a:gd name="connsiteX14" fmla="*/ 1455401 w 1455401"/>
              <a:gd name="connsiteY14" fmla="*/ 1569784 h 1866625"/>
              <a:gd name="connsiteX15" fmla="*/ 1455401 w 1455401"/>
              <a:gd name="connsiteY15" fmla="*/ 1569787 h 1866625"/>
              <a:gd name="connsiteX16" fmla="*/ 1455401 w 1455401"/>
              <a:gd name="connsiteY16" fmla="*/ 1569790 h 1866625"/>
              <a:gd name="connsiteX17" fmla="*/ 1455401 w 1455401"/>
              <a:gd name="connsiteY17" fmla="*/ 1578767 h 1866625"/>
              <a:gd name="connsiteX18" fmla="*/ 1454289 w 1455401"/>
              <a:gd name="connsiteY18" fmla="*/ 1578767 h 1866625"/>
              <a:gd name="connsiteX19" fmla="*/ 1451644 w 1455401"/>
              <a:gd name="connsiteY19" fmla="*/ 1600137 h 1866625"/>
              <a:gd name="connsiteX20" fmla="*/ 727701 w 1455401"/>
              <a:gd name="connsiteY20" fmla="*/ 1866625 h 1866625"/>
              <a:gd name="connsiteX21" fmla="*/ 3758 w 1455401"/>
              <a:gd name="connsiteY21" fmla="*/ 1600137 h 1866625"/>
              <a:gd name="connsiteX22" fmla="*/ 1113 w 1455401"/>
              <a:gd name="connsiteY22" fmla="*/ 1578767 h 1866625"/>
              <a:gd name="connsiteX23" fmla="*/ 1 w 1455401"/>
              <a:gd name="connsiteY23" fmla="*/ 1578767 h 1866625"/>
              <a:gd name="connsiteX24" fmla="*/ 1 w 1455401"/>
              <a:gd name="connsiteY24" fmla="*/ 1569787 h 1866625"/>
              <a:gd name="connsiteX25" fmla="*/ 1 w 1455401"/>
              <a:gd name="connsiteY25" fmla="*/ 296841 h 1866625"/>
              <a:gd name="connsiteX26" fmla="*/ 0 w 1455401"/>
              <a:gd name="connsiteY26" fmla="*/ 296838 h 1866625"/>
              <a:gd name="connsiteX27" fmla="*/ 1 w 1455401"/>
              <a:gd name="connsiteY27" fmla="*/ 296835 h 1866625"/>
              <a:gd name="connsiteX28" fmla="*/ 3758 w 1455401"/>
              <a:gd name="connsiteY28" fmla="*/ 266488 h 1866625"/>
              <a:gd name="connsiteX29" fmla="*/ 727700 w 1455401"/>
              <a:gd name="connsiteY29" fmla="*/ 0 h 1866625"/>
              <a:gd name="connsiteX0" fmla="*/ 727701 w 1455401"/>
              <a:gd name="connsiteY0" fmla="*/ 107085 h 1866625"/>
              <a:gd name="connsiteX1" fmla="*/ 225411 w 1455401"/>
              <a:gd name="connsiteY1" fmla="*/ 254506 h 1866625"/>
              <a:gd name="connsiteX2" fmla="*/ 727701 w 1455401"/>
              <a:gd name="connsiteY2" fmla="*/ 401926 h 1866625"/>
              <a:gd name="connsiteX3" fmla="*/ 1229991 w 1455401"/>
              <a:gd name="connsiteY3" fmla="*/ 254506 h 1866625"/>
              <a:gd name="connsiteX4" fmla="*/ 727701 w 1455401"/>
              <a:gd name="connsiteY4" fmla="*/ 107085 h 1866625"/>
              <a:gd name="connsiteX5" fmla="*/ 727700 w 1455401"/>
              <a:gd name="connsiteY5" fmla="*/ 0 h 1866625"/>
              <a:gd name="connsiteX6" fmla="*/ 1451644 w 1455401"/>
              <a:gd name="connsiteY6" fmla="*/ 266488 h 1866625"/>
              <a:gd name="connsiteX7" fmla="*/ 1454289 w 1455401"/>
              <a:gd name="connsiteY7" fmla="*/ 287858 h 1866625"/>
              <a:gd name="connsiteX8" fmla="*/ 1455400 w 1455401"/>
              <a:gd name="connsiteY8" fmla="*/ 287858 h 1866625"/>
              <a:gd name="connsiteX9" fmla="*/ 1455400 w 1455401"/>
              <a:gd name="connsiteY9" fmla="*/ 296838 h 1866625"/>
              <a:gd name="connsiteX10" fmla="*/ 1434352 w 1455401"/>
              <a:gd name="connsiteY10" fmla="*/ 1143359 h 1866625"/>
              <a:gd name="connsiteX11" fmla="*/ 1439768 w 1455401"/>
              <a:gd name="connsiteY11" fmla="*/ 1140834 h 1866625"/>
              <a:gd name="connsiteX12" fmla="*/ 1455401 w 1455401"/>
              <a:gd name="connsiteY12" fmla="*/ 1127732 h 1866625"/>
              <a:gd name="connsiteX13" fmla="*/ 1455401 w 1455401"/>
              <a:gd name="connsiteY13" fmla="*/ 1569784 h 1866625"/>
              <a:gd name="connsiteX14" fmla="*/ 1455401 w 1455401"/>
              <a:gd name="connsiteY14" fmla="*/ 1569787 h 1866625"/>
              <a:gd name="connsiteX15" fmla="*/ 1455401 w 1455401"/>
              <a:gd name="connsiteY15" fmla="*/ 1569790 h 1866625"/>
              <a:gd name="connsiteX16" fmla="*/ 1455401 w 1455401"/>
              <a:gd name="connsiteY16" fmla="*/ 1578767 h 1866625"/>
              <a:gd name="connsiteX17" fmla="*/ 1454289 w 1455401"/>
              <a:gd name="connsiteY17" fmla="*/ 1578767 h 1866625"/>
              <a:gd name="connsiteX18" fmla="*/ 1451644 w 1455401"/>
              <a:gd name="connsiteY18" fmla="*/ 1600137 h 1866625"/>
              <a:gd name="connsiteX19" fmla="*/ 727701 w 1455401"/>
              <a:gd name="connsiteY19" fmla="*/ 1866625 h 1866625"/>
              <a:gd name="connsiteX20" fmla="*/ 3758 w 1455401"/>
              <a:gd name="connsiteY20" fmla="*/ 1600137 h 1866625"/>
              <a:gd name="connsiteX21" fmla="*/ 1113 w 1455401"/>
              <a:gd name="connsiteY21" fmla="*/ 1578767 h 1866625"/>
              <a:gd name="connsiteX22" fmla="*/ 1 w 1455401"/>
              <a:gd name="connsiteY22" fmla="*/ 1578767 h 1866625"/>
              <a:gd name="connsiteX23" fmla="*/ 1 w 1455401"/>
              <a:gd name="connsiteY23" fmla="*/ 1569787 h 1866625"/>
              <a:gd name="connsiteX24" fmla="*/ 1 w 1455401"/>
              <a:gd name="connsiteY24" fmla="*/ 296841 h 1866625"/>
              <a:gd name="connsiteX25" fmla="*/ 0 w 1455401"/>
              <a:gd name="connsiteY25" fmla="*/ 296838 h 1866625"/>
              <a:gd name="connsiteX26" fmla="*/ 1 w 1455401"/>
              <a:gd name="connsiteY26" fmla="*/ 296835 h 1866625"/>
              <a:gd name="connsiteX27" fmla="*/ 3758 w 1455401"/>
              <a:gd name="connsiteY27" fmla="*/ 266488 h 1866625"/>
              <a:gd name="connsiteX28" fmla="*/ 727700 w 1455401"/>
              <a:gd name="connsiteY28" fmla="*/ 0 h 1866625"/>
              <a:gd name="connsiteX0" fmla="*/ 727701 w 1455401"/>
              <a:gd name="connsiteY0" fmla="*/ 107085 h 1866625"/>
              <a:gd name="connsiteX1" fmla="*/ 225411 w 1455401"/>
              <a:gd name="connsiteY1" fmla="*/ 254506 h 1866625"/>
              <a:gd name="connsiteX2" fmla="*/ 727701 w 1455401"/>
              <a:gd name="connsiteY2" fmla="*/ 401926 h 1866625"/>
              <a:gd name="connsiteX3" fmla="*/ 1229991 w 1455401"/>
              <a:gd name="connsiteY3" fmla="*/ 254506 h 1866625"/>
              <a:gd name="connsiteX4" fmla="*/ 727701 w 1455401"/>
              <a:gd name="connsiteY4" fmla="*/ 107085 h 1866625"/>
              <a:gd name="connsiteX5" fmla="*/ 727700 w 1455401"/>
              <a:gd name="connsiteY5" fmla="*/ 0 h 1866625"/>
              <a:gd name="connsiteX6" fmla="*/ 1451644 w 1455401"/>
              <a:gd name="connsiteY6" fmla="*/ 266488 h 1866625"/>
              <a:gd name="connsiteX7" fmla="*/ 1454289 w 1455401"/>
              <a:gd name="connsiteY7" fmla="*/ 287858 h 1866625"/>
              <a:gd name="connsiteX8" fmla="*/ 1455400 w 1455401"/>
              <a:gd name="connsiteY8" fmla="*/ 287858 h 1866625"/>
              <a:gd name="connsiteX9" fmla="*/ 1455400 w 1455401"/>
              <a:gd name="connsiteY9" fmla="*/ 296838 h 1866625"/>
              <a:gd name="connsiteX10" fmla="*/ 1434352 w 1455401"/>
              <a:gd name="connsiteY10" fmla="*/ 1143359 h 1866625"/>
              <a:gd name="connsiteX11" fmla="*/ 1439768 w 1455401"/>
              <a:gd name="connsiteY11" fmla="*/ 1140834 h 1866625"/>
              <a:gd name="connsiteX12" fmla="*/ 1455401 w 1455401"/>
              <a:gd name="connsiteY12" fmla="*/ 1569784 h 1866625"/>
              <a:gd name="connsiteX13" fmla="*/ 1455401 w 1455401"/>
              <a:gd name="connsiteY13" fmla="*/ 1569787 h 1866625"/>
              <a:gd name="connsiteX14" fmla="*/ 1455401 w 1455401"/>
              <a:gd name="connsiteY14" fmla="*/ 1569790 h 1866625"/>
              <a:gd name="connsiteX15" fmla="*/ 1455401 w 1455401"/>
              <a:gd name="connsiteY15" fmla="*/ 1578767 h 1866625"/>
              <a:gd name="connsiteX16" fmla="*/ 1454289 w 1455401"/>
              <a:gd name="connsiteY16" fmla="*/ 1578767 h 1866625"/>
              <a:gd name="connsiteX17" fmla="*/ 1451644 w 1455401"/>
              <a:gd name="connsiteY17" fmla="*/ 1600137 h 1866625"/>
              <a:gd name="connsiteX18" fmla="*/ 727701 w 1455401"/>
              <a:gd name="connsiteY18" fmla="*/ 1866625 h 1866625"/>
              <a:gd name="connsiteX19" fmla="*/ 3758 w 1455401"/>
              <a:gd name="connsiteY19" fmla="*/ 1600137 h 1866625"/>
              <a:gd name="connsiteX20" fmla="*/ 1113 w 1455401"/>
              <a:gd name="connsiteY20" fmla="*/ 1578767 h 1866625"/>
              <a:gd name="connsiteX21" fmla="*/ 1 w 1455401"/>
              <a:gd name="connsiteY21" fmla="*/ 1578767 h 1866625"/>
              <a:gd name="connsiteX22" fmla="*/ 1 w 1455401"/>
              <a:gd name="connsiteY22" fmla="*/ 1569787 h 1866625"/>
              <a:gd name="connsiteX23" fmla="*/ 1 w 1455401"/>
              <a:gd name="connsiteY23" fmla="*/ 296841 h 1866625"/>
              <a:gd name="connsiteX24" fmla="*/ 0 w 1455401"/>
              <a:gd name="connsiteY24" fmla="*/ 296838 h 1866625"/>
              <a:gd name="connsiteX25" fmla="*/ 1 w 1455401"/>
              <a:gd name="connsiteY25" fmla="*/ 296835 h 1866625"/>
              <a:gd name="connsiteX26" fmla="*/ 3758 w 1455401"/>
              <a:gd name="connsiteY26" fmla="*/ 266488 h 1866625"/>
              <a:gd name="connsiteX27" fmla="*/ 727700 w 1455401"/>
              <a:gd name="connsiteY27" fmla="*/ 0 h 1866625"/>
              <a:gd name="connsiteX0" fmla="*/ 727701 w 1455401"/>
              <a:gd name="connsiteY0" fmla="*/ 107085 h 1866625"/>
              <a:gd name="connsiteX1" fmla="*/ 225411 w 1455401"/>
              <a:gd name="connsiteY1" fmla="*/ 254506 h 1866625"/>
              <a:gd name="connsiteX2" fmla="*/ 727701 w 1455401"/>
              <a:gd name="connsiteY2" fmla="*/ 401926 h 1866625"/>
              <a:gd name="connsiteX3" fmla="*/ 1229991 w 1455401"/>
              <a:gd name="connsiteY3" fmla="*/ 254506 h 1866625"/>
              <a:gd name="connsiteX4" fmla="*/ 727701 w 1455401"/>
              <a:gd name="connsiteY4" fmla="*/ 107085 h 1866625"/>
              <a:gd name="connsiteX5" fmla="*/ 727700 w 1455401"/>
              <a:gd name="connsiteY5" fmla="*/ 0 h 1866625"/>
              <a:gd name="connsiteX6" fmla="*/ 1451644 w 1455401"/>
              <a:gd name="connsiteY6" fmla="*/ 266488 h 1866625"/>
              <a:gd name="connsiteX7" fmla="*/ 1454289 w 1455401"/>
              <a:gd name="connsiteY7" fmla="*/ 287858 h 1866625"/>
              <a:gd name="connsiteX8" fmla="*/ 1455400 w 1455401"/>
              <a:gd name="connsiteY8" fmla="*/ 287858 h 1866625"/>
              <a:gd name="connsiteX9" fmla="*/ 1455400 w 1455401"/>
              <a:gd name="connsiteY9" fmla="*/ 296838 h 1866625"/>
              <a:gd name="connsiteX10" fmla="*/ 1434352 w 1455401"/>
              <a:gd name="connsiteY10" fmla="*/ 1143359 h 1866625"/>
              <a:gd name="connsiteX11" fmla="*/ 1455401 w 1455401"/>
              <a:gd name="connsiteY11" fmla="*/ 1569784 h 1866625"/>
              <a:gd name="connsiteX12" fmla="*/ 1455401 w 1455401"/>
              <a:gd name="connsiteY12" fmla="*/ 1569787 h 1866625"/>
              <a:gd name="connsiteX13" fmla="*/ 1455401 w 1455401"/>
              <a:gd name="connsiteY13" fmla="*/ 1569790 h 1866625"/>
              <a:gd name="connsiteX14" fmla="*/ 1455401 w 1455401"/>
              <a:gd name="connsiteY14" fmla="*/ 1578767 h 1866625"/>
              <a:gd name="connsiteX15" fmla="*/ 1454289 w 1455401"/>
              <a:gd name="connsiteY15" fmla="*/ 1578767 h 1866625"/>
              <a:gd name="connsiteX16" fmla="*/ 1451644 w 1455401"/>
              <a:gd name="connsiteY16" fmla="*/ 1600137 h 1866625"/>
              <a:gd name="connsiteX17" fmla="*/ 727701 w 1455401"/>
              <a:gd name="connsiteY17" fmla="*/ 1866625 h 1866625"/>
              <a:gd name="connsiteX18" fmla="*/ 3758 w 1455401"/>
              <a:gd name="connsiteY18" fmla="*/ 1600137 h 1866625"/>
              <a:gd name="connsiteX19" fmla="*/ 1113 w 1455401"/>
              <a:gd name="connsiteY19" fmla="*/ 1578767 h 1866625"/>
              <a:gd name="connsiteX20" fmla="*/ 1 w 1455401"/>
              <a:gd name="connsiteY20" fmla="*/ 1578767 h 1866625"/>
              <a:gd name="connsiteX21" fmla="*/ 1 w 1455401"/>
              <a:gd name="connsiteY21" fmla="*/ 1569787 h 1866625"/>
              <a:gd name="connsiteX22" fmla="*/ 1 w 1455401"/>
              <a:gd name="connsiteY22" fmla="*/ 296841 h 1866625"/>
              <a:gd name="connsiteX23" fmla="*/ 0 w 1455401"/>
              <a:gd name="connsiteY23" fmla="*/ 296838 h 1866625"/>
              <a:gd name="connsiteX24" fmla="*/ 1 w 1455401"/>
              <a:gd name="connsiteY24" fmla="*/ 296835 h 1866625"/>
              <a:gd name="connsiteX25" fmla="*/ 3758 w 1455401"/>
              <a:gd name="connsiteY25" fmla="*/ 266488 h 1866625"/>
              <a:gd name="connsiteX26" fmla="*/ 727700 w 1455401"/>
              <a:gd name="connsiteY26" fmla="*/ 0 h 1866625"/>
              <a:gd name="connsiteX0" fmla="*/ 727701 w 1455401"/>
              <a:gd name="connsiteY0" fmla="*/ 107085 h 1866625"/>
              <a:gd name="connsiteX1" fmla="*/ 225411 w 1455401"/>
              <a:gd name="connsiteY1" fmla="*/ 254506 h 1866625"/>
              <a:gd name="connsiteX2" fmla="*/ 727701 w 1455401"/>
              <a:gd name="connsiteY2" fmla="*/ 401926 h 1866625"/>
              <a:gd name="connsiteX3" fmla="*/ 1229991 w 1455401"/>
              <a:gd name="connsiteY3" fmla="*/ 254506 h 1866625"/>
              <a:gd name="connsiteX4" fmla="*/ 727701 w 1455401"/>
              <a:gd name="connsiteY4" fmla="*/ 107085 h 1866625"/>
              <a:gd name="connsiteX5" fmla="*/ 727700 w 1455401"/>
              <a:gd name="connsiteY5" fmla="*/ 0 h 1866625"/>
              <a:gd name="connsiteX6" fmla="*/ 1451644 w 1455401"/>
              <a:gd name="connsiteY6" fmla="*/ 266488 h 1866625"/>
              <a:gd name="connsiteX7" fmla="*/ 1454289 w 1455401"/>
              <a:gd name="connsiteY7" fmla="*/ 287858 h 1866625"/>
              <a:gd name="connsiteX8" fmla="*/ 1455400 w 1455401"/>
              <a:gd name="connsiteY8" fmla="*/ 287858 h 1866625"/>
              <a:gd name="connsiteX9" fmla="*/ 1455400 w 1455401"/>
              <a:gd name="connsiteY9" fmla="*/ 296838 h 1866625"/>
              <a:gd name="connsiteX10" fmla="*/ 1455401 w 1455401"/>
              <a:gd name="connsiteY10" fmla="*/ 1569784 h 1866625"/>
              <a:gd name="connsiteX11" fmla="*/ 1455401 w 1455401"/>
              <a:gd name="connsiteY11" fmla="*/ 1569787 h 1866625"/>
              <a:gd name="connsiteX12" fmla="*/ 1455401 w 1455401"/>
              <a:gd name="connsiteY12" fmla="*/ 1569790 h 1866625"/>
              <a:gd name="connsiteX13" fmla="*/ 1455401 w 1455401"/>
              <a:gd name="connsiteY13" fmla="*/ 1578767 h 1866625"/>
              <a:gd name="connsiteX14" fmla="*/ 1454289 w 1455401"/>
              <a:gd name="connsiteY14" fmla="*/ 1578767 h 1866625"/>
              <a:gd name="connsiteX15" fmla="*/ 1451644 w 1455401"/>
              <a:gd name="connsiteY15" fmla="*/ 1600137 h 1866625"/>
              <a:gd name="connsiteX16" fmla="*/ 727701 w 1455401"/>
              <a:gd name="connsiteY16" fmla="*/ 1866625 h 1866625"/>
              <a:gd name="connsiteX17" fmla="*/ 3758 w 1455401"/>
              <a:gd name="connsiteY17" fmla="*/ 1600137 h 1866625"/>
              <a:gd name="connsiteX18" fmla="*/ 1113 w 1455401"/>
              <a:gd name="connsiteY18" fmla="*/ 1578767 h 1866625"/>
              <a:gd name="connsiteX19" fmla="*/ 1 w 1455401"/>
              <a:gd name="connsiteY19" fmla="*/ 1578767 h 1866625"/>
              <a:gd name="connsiteX20" fmla="*/ 1 w 1455401"/>
              <a:gd name="connsiteY20" fmla="*/ 1569787 h 1866625"/>
              <a:gd name="connsiteX21" fmla="*/ 1 w 1455401"/>
              <a:gd name="connsiteY21" fmla="*/ 296841 h 1866625"/>
              <a:gd name="connsiteX22" fmla="*/ 0 w 1455401"/>
              <a:gd name="connsiteY22" fmla="*/ 296838 h 1866625"/>
              <a:gd name="connsiteX23" fmla="*/ 1 w 1455401"/>
              <a:gd name="connsiteY23" fmla="*/ 296835 h 1866625"/>
              <a:gd name="connsiteX24" fmla="*/ 3758 w 1455401"/>
              <a:gd name="connsiteY24" fmla="*/ 266488 h 1866625"/>
              <a:gd name="connsiteX25" fmla="*/ 727700 w 1455401"/>
              <a:gd name="connsiteY25" fmla="*/ 0 h 1866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55401" h="1866625">
                <a:moveTo>
                  <a:pt x="727701" y="107085"/>
                </a:moveTo>
                <a:cubicBezTo>
                  <a:pt x="450294" y="107085"/>
                  <a:pt x="225411" y="173087"/>
                  <a:pt x="225411" y="254506"/>
                </a:cubicBezTo>
                <a:cubicBezTo>
                  <a:pt x="225411" y="335924"/>
                  <a:pt x="450294" y="401926"/>
                  <a:pt x="727701" y="401926"/>
                </a:cubicBezTo>
                <a:cubicBezTo>
                  <a:pt x="1005108" y="401926"/>
                  <a:pt x="1229991" y="335924"/>
                  <a:pt x="1229991" y="254506"/>
                </a:cubicBezTo>
                <a:cubicBezTo>
                  <a:pt x="1229991" y="173087"/>
                  <a:pt x="1005108" y="107085"/>
                  <a:pt x="727701" y="107085"/>
                </a:cubicBezTo>
                <a:close/>
                <a:moveTo>
                  <a:pt x="727700" y="0"/>
                </a:moveTo>
                <a:cubicBezTo>
                  <a:pt x="1104479" y="0"/>
                  <a:pt x="1414378" y="116806"/>
                  <a:pt x="1451644" y="266488"/>
                </a:cubicBezTo>
                <a:lnTo>
                  <a:pt x="1454289" y="287858"/>
                </a:lnTo>
                <a:lnTo>
                  <a:pt x="1455400" y="287858"/>
                </a:lnTo>
                <a:lnTo>
                  <a:pt x="1455400" y="296838"/>
                </a:lnTo>
                <a:cubicBezTo>
                  <a:pt x="1455400" y="510492"/>
                  <a:pt x="1455401" y="1357626"/>
                  <a:pt x="1455401" y="1569784"/>
                </a:cubicBezTo>
                <a:lnTo>
                  <a:pt x="1455401" y="1569787"/>
                </a:lnTo>
                <a:lnTo>
                  <a:pt x="1455401" y="1569790"/>
                </a:lnTo>
                <a:lnTo>
                  <a:pt x="1455401" y="1578767"/>
                </a:lnTo>
                <a:lnTo>
                  <a:pt x="1454289" y="1578767"/>
                </a:lnTo>
                <a:lnTo>
                  <a:pt x="1451644" y="1600137"/>
                </a:lnTo>
                <a:cubicBezTo>
                  <a:pt x="1414379" y="1749819"/>
                  <a:pt x="1104480" y="1866625"/>
                  <a:pt x="727701" y="1866625"/>
                </a:cubicBezTo>
                <a:cubicBezTo>
                  <a:pt x="350922" y="1866625"/>
                  <a:pt x="41024" y="1749819"/>
                  <a:pt x="3758" y="1600137"/>
                </a:cubicBezTo>
                <a:lnTo>
                  <a:pt x="1113" y="1578767"/>
                </a:lnTo>
                <a:lnTo>
                  <a:pt x="1" y="1578767"/>
                </a:lnTo>
                <a:lnTo>
                  <a:pt x="1" y="1569787"/>
                </a:lnTo>
                <a:lnTo>
                  <a:pt x="1" y="296841"/>
                </a:lnTo>
                <a:cubicBezTo>
                  <a:pt x="1" y="158359"/>
                  <a:pt x="0" y="296839"/>
                  <a:pt x="0" y="296838"/>
                </a:cubicBezTo>
                <a:cubicBezTo>
                  <a:pt x="0" y="296837"/>
                  <a:pt x="1" y="296836"/>
                  <a:pt x="1" y="296835"/>
                </a:cubicBezTo>
                <a:lnTo>
                  <a:pt x="3758" y="266488"/>
                </a:lnTo>
                <a:cubicBezTo>
                  <a:pt x="41023" y="116806"/>
                  <a:pt x="350921" y="0"/>
                  <a:pt x="727700" y="0"/>
                </a:cubicBez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10" name="Text Placeholder 9">
            <a:extLst>
              <a:ext uri="{FF2B5EF4-FFF2-40B4-BE49-F238E27FC236}">
                <a16:creationId xmlns:a16="http://schemas.microsoft.com/office/drawing/2014/main" id="{A24CE653-1752-4C4D-8825-FE10160290BD}"/>
              </a:ext>
            </a:extLst>
          </p:cNvPr>
          <p:cNvSpPr>
            <a:spLocks noGrp="1"/>
          </p:cNvSpPr>
          <p:nvPr>
            <p:ph type="body" sz="quarter" idx="10"/>
          </p:nvPr>
        </p:nvSpPr>
        <p:spPr/>
        <p:txBody>
          <a:bodyPr/>
          <a:lstStyle/>
          <a:p>
            <a:pPr lvl="0"/>
            <a:r>
              <a:rPr lang="en-US" dirty="0"/>
              <a:t>Fine grained access control of specific rows in a database table.</a:t>
            </a:r>
          </a:p>
          <a:p>
            <a:pPr lvl="0"/>
            <a:r>
              <a:rPr lang="en-US" dirty="0"/>
              <a:t>Help prevent unauthorized access when multiple users share the same tables.</a:t>
            </a:r>
          </a:p>
          <a:p>
            <a:pPr lvl="0"/>
            <a:r>
              <a:rPr lang="en-US" dirty="0"/>
              <a:t>Eliminates need to implement connection filtering in multi-tenant applications.</a:t>
            </a:r>
          </a:p>
          <a:p>
            <a:pPr lvl="0"/>
            <a:r>
              <a:rPr lang="en-US" dirty="0"/>
              <a:t>Administer via SQL Server Management Studio or SQL Server Data Tools.</a:t>
            </a:r>
          </a:p>
          <a:p>
            <a:pPr lvl="0"/>
            <a:r>
              <a:rPr lang="en-US" dirty="0"/>
              <a:t>Easily locate enforcement logic inside the database and schema bound to the table. </a:t>
            </a:r>
          </a:p>
        </p:txBody>
      </p:sp>
      <p:sp>
        <p:nvSpPr>
          <p:cNvPr id="9" name="Title 8">
            <a:extLst>
              <a:ext uri="{FF2B5EF4-FFF2-40B4-BE49-F238E27FC236}">
                <a16:creationId xmlns:a16="http://schemas.microsoft.com/office/drawing/2014/main" id="{5B134407-80E4-44EF-AD13-86E60CE1294B}"/>
              </a:ext>
            </a:extLst>
          </p:cNvPr>
          <p:cNvSpPr>
            <a:spLocks noGrp="1"/>
          </p:cNvSpPr>
          <p:nvPr>
            <p:ph type="title"/>
          </p:nvPr>
        </p:nvSpPr>
        <p:spPr/>
        <p:txBody>
          <a:bodyPr/>
          <a:lstStyle/>
          <a:p>
            <a:r>
              <a:rPr lang="en-US" dirty="0"/>
              <a:t>Row-level security (RLS)</a:t>
            </a:r>
          </a:p>
        </p:txBody>
      </p:sp>
      <p:sp>
        <p:nvSpPr>
          <p:cNvPr id="2" name="Text Placeholder 1">
            <a:extLst>
              <a:ext uri="{FF2B5EF4-FFF2-40B4-BE49-F238E27FC236}">
                <a16:creationId xmlns:a16="http://schemas.microsoft.com/office/drawing/2014/main" id="{6B1CA9AF-BF70-4354-9BB6-B9ED4EA6A305}"/>
              </a:ext>
            </a:extLst>
          </p:cNvPr>
          <p:cNvSpPr>
            <a:spLocks noGrp="1"/>
          </p:cNvSpPr>
          <p:nvPr>
            <p:ph type="body" sz="quarter" idx="12"/>
          </p:nvPr>
        </p:nvSpPr>
        <p:spPr/>
        <p:txBody>
          <a:bodyPr/>
          <a:lstStyle/>
          <a:p>
            <a:r>
              <a:rPr lang="en-US" dirty="0"/>
              <a:t>Overview</a:t>
            </a:r>
          </a:p>
        </p:txBody>
      </p:sp>
      <p:sp>
        <p:nvSpPr>
          <p:cNvPr id="33" name="TextBox 32">
            <a:extLst>
              <a:ext uri="{FF2B5EF4-FFF2-40B4-BE49-F238E27FC236}">
                <a16:creationId xmlns:a16="http://schemas.microsoft.com/office/drawing/2014/main" id="{3701792C-FBE2-4FB9-A5B2-F48786C4FF59}"/>
              </a:ext>
            </a:extLst>
          </p:cNvPr>
          <p:cNvSpPr txBox="1"/>
          <p:nvPr/>
        </p:nvSpPr>
        <p:spPr>
          <a:xfrm>
            <a:off x="7242490" y="3966036"/>
            <a:ext cx="2038677" cy="307777"/>
          </a:xfrm>
          <a:prstGeom prst="rect">
            <a:avLst/>
          </a:prstGeom>
          <a:noFill/>
        </p:spPr>
        <p:txBody>
          <a:bodyPr wrap="square" rtlCol="0">
            <a:spAutoFit/>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78D7"/>
                </a:solidFill>
                <a:effectLst/>
                <a:uLnTx/>
                <a:uFillTx/>
                <a:latin typeface="Segoe UI Semibold"/>
                <a:ea typeface="+mn-ea"/>
                <a:cs typeface="+mn-cs"/>
              </a:rPr>
              <a:t>Azure Synapse</a:t>
            </a:r>
          </a:p>
        </p:txBody>
      </p:sp>
      <p:sp>
        <p:nvSpPr>
          <p:cNvPr id="34" name="Freeform 228">
            <a:extLst>
              <a:ext uri="{FF2B5EF4-FFF2-40B4-BE49-F238E27FC236}">
                <a16:creationId xmlns:a16="http://schemas.microsoft.com/office/drawing/2014/main" id="{AD2860AB-8401-4806-9615-7EB7248D1E3E}"/>
              </a:ext>
            </a:extLst>
          </p:cNvPr>
          <p:cNvSpPr>
            <a:spLocks noEditPoints="1"/>
          </p:cNvSpPr>
          <p:nvPr/>
        </p:nvSpPr>
        <p:spPr bwMode="auto">
          <a:xfrm flipH="1">
            <a:off x="7811578" y="3025976"/>
            <a:ext cx="900502" cy="707886"/>
          </a:xfrm>
          <a:prstGeom prst="rect">
            <a:avLst/>
          </a:prstGeom>
          <a:noFill/>
          <a:ln w="19050">
            <a:noFill/>
          </a:ln>
        </p:spPr>
        <p:txBody>
          <a:bodyPr vert="horz" wrap="square" lIns="91440" tIns="45720" rIns="91440" bIns="45720" numCol="1" anchor="ctr" anchorCtr="0" compatLnSpc="1">
            <a:prstTxWarp prst="textNoShape">
              <a:avLst/>
            </a:prstTxWarp>
            <a:spAutoFit/>
          </a:bodyPr>
          <a:lstStyle/>
          <a:p>
            <a:pPr marL="0" marR="0" lvl="0" indent="0" algn="ctr" defTabSz="932742" rtl="0" eaLnBrk="1" fontAlgn="auto" latinLnBrk="0" hangingPunct="1">
              <a:lnSpc>
                <a:spcPct val="100000"/>
              </a:lnSpc>
              <a:spcBef>
                <a:spcPts val="600"/>
              </a:spcBef>
              <a:spcAft>
                <a:spcPts val="0"/>
              </a:spcAft>
              <a:buClrTx/>
              <a:buSzTx/>
              <a:buFontTx/>
              <a:buNone/>
              <a:tabLst/>
              <a:defRPr/>
            </a:pPr>
            <a:r>
              <a:rPr kumimoji="0" lang="en-US" sz="1000" b="0" i="0" u="none" strike="noStrike" kern="0" cap="none" spc="0" normalizeH="0" baseline="0" noProof="0" dirty="0">
                <a:ln>
                  <a:noFill/>
                </a:ln>
                <a:solidFill>
                  <a:schemeClr val="bg1"/>
                </a:solidFill>
                <a:effectLst/>
                <a:uLnTx/>
                <a:uFillTx/>
                <a:latin typeface="Segoe UI Semibold"/>
                <a:ea typeface="+mn-ea"/>
                <a:cs typeface="Segoe UI Semibold" panose="020B0702040204020203" pitchFamily="34" charset="0"/>
              </a:rPr>
              <a:t>Customer 1</a:t>
            </a:r>
          </a:p>
          <a:p>
            <a:pPr marL="0" marR="0" lvl="0" indent="0" algn="ctr" defTabSz="932742" rtl="0" eaLnBrk="1" fontAlgn="auto" latinLnBrk="0" hangingPunct="1">
              <a:lnSpc>
                <a:spcPct val="100000"/>
              </a:lnSpc>
              <a:spcBef>
                <a:spcPts val="600"/>
              </a:spcBef>
              <a:spcAft>
                <a:spcPts val="0"/>
              </a:spcAft>
              <a:buClrTx/>
              <a:buSzTx/>
              <a:buFontTx/>
              <a:buNone/>
              <a:tabLst/>
              <a:defRPr/>
            </a:pPr>
            <a:r>
              <a:rPr kumimoji="0" lang="en-US" sz="1000" b="0" i="0" u="none" strike="noStrike" kern="0" cap="none" spc="0" normalizeH="0" baseline="0" noProof="0" dirty="0">
                <a:ln>
                  <a:noFill/>
                </a:ln>
                <a:solidFill>
                  <a:schemeClr val="bg1"/>
                </a:solidFill>
                <a:effectLst/>
                <a:uLnTx/>
                <a:uFillTx/>
                <a:latin typeface="Segoe UI Semibold"/>
                <a:ea typeface="+mn-ea"/>
                <a:cs typeface="Segoe UI Semibold" panose="020B0702040204020203" pitchFamily="34" charset="0"/>
              </a:rPr>
              <a:t>Customer 2</a:t>
            </a:r>
          </a:p>
          <a:p>
            <a:pPr marL="0" marR="0" lvl="0" indent="0" algn="ctr" defTabSz="932742" rtl="0" eaLnBrk="1" fontAlgn="auto" latinLnBrk="0" hangingPunct="1">
              <a:lnSpc>
                <a:spcPct val="100000"/>
              </a:lnSpc>
              <a:spcBef>
                <a:spcPts val="600"/>
              </a:spcBef>
              <a:spcAft>
                <a:spcPts val="0"/>
              </a:spcAft>
              <a:buClrTx/>
              <a:buSzTx/>
              <a:buFontTx/>
              <a:buNone/>
              <a:tabLst/>
              <a:defRPr/>
            </a:pPr>
            <a:r>
              <a:rPr kumimoji="0" lang="en-US" sz="1000" b="0" i="0" u="none" strike="noStrike" kern="0" cap="none" spc="0" normalizeH="0" baseline="0" noProof="0" dirty="0">
                <a:ln>
                  <a:noFill/>
                </a:ln>
                <a:solidFill>
                  <a:schemeClr val="bg1"/>
                </a:solidFill>
                <a:effectLst/>
                <a:uLnTx/>
                <a:uFillTx/>
                <a:latin typeface="Segoe UI Semibold"/>
                <a:ea typeface="+mn-ea"/>
                <a:cs typeface="Segoe UI Semibold" panose="020B0702040204020203" pitchFamily="34" charset="0"/>
              </a:rPr>
              <a:t>Customer 3</a:t>
            </a:r>
          </a:p>
        </p:txBody>
      </p:sp>
      <p:cxnSp>
        <p:nvCxnSpPr>
          <p:cNvPr id="38" name="Connector: Elbow 37">
            <a:extLst>
              <a:ext uri="{FF2B5EF4-FFF2-40B4-BE49-F238E27FC236}">
                <a16:creationId xmlns:a16="http://schemas.microsoft.com/office/drawing/2014/main" id="{3C65C5E7-DD2F-481E-84B8-B486E2ACC197}"/>
              </a:ext>
            </a:extLst>
          </p:cNvPr>
          <p:cNvCxnSpPr>
            <a:cxnSpLocks/>
          </p:cNvCxnSpPr>
          <p:nvPr/>
        </p:nvCxnSpPr>
        <p:spPr>
          <a:xfrm>
            <a:off x="8701288" y="3621489"/>
            <a:ext cx="1268338" cy="1791893"/>
          </a:xfrm>
          <a:prstGeom prst="bentConnector3">
            <a:avLst>
              <a:gd name="adj1" fmla="val 99692"/>
            </a:avLst>
          </a:prstGeom>
          <a:noFill/>
          <a:ln w="12700" cap="flat" cmpd="sng" algn="ctr">
            <a:solidFill>
              <a:schemeClr val="tx2"/>
            </a:solidFill>
            <a:prstDash val="solid"/>
            <a:headEnd type="none"/>
            <a:tailEnd type="none"/>
          </a:ln>
          <a:effectLst/>
        </p:spPr>
      </p:cxnSp>
      <p:cxnSp>
        <p:nvCxnSpPr>
          <p:cNvPr id="39" name="Connector: Elbow 38">
            <a:extLst>
              <a:ext uri="{FF2B5EF4-FFF2-40B4-BE49-F238E27FC236}">
                <a16:creationId xmlns:a16="http://schemas.microsoft.com/office/drawing/2014/main" id="{3669C720-7258-4D27-9621-CB4292C178D2}"/>
              </a:ext>
            </a:extLst>
          </p:cNvPr>
          <p:cNvCxnSpPr>
            <a:cxnSpLocks/>
            <a:stCxn id="34" idx="1"/>
          </p:cNvCxnSpPr>
          <p:nvPr/>
        </p:nvCxnSpPr>
        <p:spPr>
          <a:xfrm>
            <a:off x="8712080" y="3379919"/>
            <a:ext cx="1941808" cy="2033461"/>
          </a:xfrm>
          <a:prstGeom prst="bentConnector3">
            <a:avLst>
              <a:gd name="adj1" fmla="val 100023"/>
            </a:avLst>
          </a:prstGeom>
          <a:noFill/>
          <a:ln w="12700" cap="flat" cmpd="sng" algn="ctr">
            <a:solidFill>
              <a:schemeClr val="tx2"/>
            </a:solidFill>
            <a:prstDash val="solid"/>
            <a:headEnd type="none"/>
            <a:tailEnd type="none"/>
          </a:ln>
          <a:effectLst/>
        </p:spPr>
      </p:cxnSp>
      <p:cxnSp>
        <p:nvCxnSpPr>
          <p:cNvPr id="40" name="Connector: Elbow 39">
            <a:extLst>
              <a:ext uri="{FF2B5EF4-FFF2-40B4-BE49-F238E27FC236}">
                <a16:creationId xmlns:a16="http://schemas.microsoft.com/office/drawing/2014/main" id="{4ED4FD66-0A74-4EDC-A504-8C174EDD5D06}"/>
              </a:ext>
            </a:extLst>
          </p:cNvPr>
          <p:cNvCxnSpPr>
            <a:cxnSpLocks/>
          </p:cNvCxnSpPr>
          <p:nvPr/>
        </p:nvCxnSpPr>
        <p:spPr>
          <a:xfrm>
            <a:off x="8712080" y="3186497"/>
            <a:ext cx="2626071" cy="2226883"/>
          </a:xfrm>
          <a:prstGeom prst="bentConnector3">
            <a:avLst>
              <a:gd name="adj1" fmla="val 99851"/>
            </a:avLst>
          </a:prstGeom>
          <a:noFill/>
          <a:ln w="12700" cap="flat" cmpd="sng" algn="ctr">
            <a:solidFill>
              <a:schemeClr val="tx2"/>
            </a:solidFill>
            <a:prstDash val="solid"/>
            <a:headEnd type="none"/>
            <a:tailEnd type="none"/>
          </a:ln>
          <a:effectLst/>
        </p:spPr>
      </p:cxnSp>
      <p:grpSp>
        <p:nvGrpSpPr>
          <p:cNvPr id="14" name="Group 13">
            <a:extLst>
              <a:ext uri="{FF2B5EF4-FFF2-40B4-BE49-F238E27FC236}">
                <a16:creationId xmlns:a16="http://schemas.microsoft.com/office/drawing/2014/main" id="{103F378C-59B4-49E9-B203-862A69675D56}"/>
              </a:ext>
            </a:extLst>
          </p:cNvPr>
          <p:cNvGrpSpPr/>
          <p:nvPr/>
        </p:nvGrpSpPr>
        <p:grpSpPr>
          <a:xfrm>
            <a:off x="11136526" y="4510680"/>
            <a:ext cx="399588" cy="399588"/>
            <a:chOff x="10561923" y="4257649"/>
            <a:chExt cx="399588" cy="399588"/>
          </a:xfrm>
        </p:grpSpPr>
        <p:sp useBgFill="1">
          <p:nvSpPr>
            <p:cNvPr id="13" name="Oval 12">
              <a:extLst>
                <a:ext uri="{FF2B5EF4-FFF2-40B4-BE49-F238E27FC236}">
                  <a16:creationId xmlns:a16="http://schemas.microsoft.com/office/drawing/2014/main" id="{4EDC05F8-4E74-462F-918D-CB71461CF801}"/>
                </a:ext>
              </a:extLst>
            </p:cNvPr>
            <p:cNvSpPr/>
            <p:nvPr/>
          </p:nvSpPr>
          <p:spPr bwMode="auto">
            <a:xfrm>
              <a:off x="10597845" y="4295776"/>
              <a:ext cx="331500" cy="331500"/>
            </a:xfrm>
            <a:prstGeom prst="ellipse">
              <a:avLst/>
            </a:prstGeom>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51" name="Group 46">
              <a:extLst>
                <a:ext uri="{FF2B5EF4-FFF2-40B4-BE49-F238E27FC236}">
                  <a16:creationId xmlns:a16="http://schemas.microsoft.com/office/drawing/2014/main" id="{86537CBF-EB58-4314-B14B-9D86E59D5CF8}"/>
                </a:ext>
              </a:extLst>
            </p:cNvPr>
            <p:cNvGrpSpPr>
              <a:grpSpLocks noChangeAspect="1"/>
            </p:cNvGrpSpPr>
            <p:nvPr/>
          </p:nvGrpSpPr>
          <p:grpSpPr bwMode="auto">
            <a:xfrm>
              <a:off x="10561923" y="4257649"/>
              <a:ext cx="399588" cy="399588"/>
              <a:chOff x="2812" y="999"/>
              <a:chExt cx="312" cy="312"/>
            </a:xfrm>
          </p:grpSpPr>
          <p:sp>
            <p:nvSpPr>
              <p:cNvPr id="52" name="Freeform 47">
                <a:extLst>
                  <a:ext uri="{FF2B5EF4-FFF2-40B4-BE49-F238E27FC236}">
                    <a16:creationId xmlns:a16="http://schemas.microsoft.com/office/drawing/2014/main" id="{2600F2A4-D8E7-42CC-A861-C532EED80127}"/>
                  </a:ext>
                </a:extLst>
              </p:cNvPr>
              <p:cNvSpPr>
                <a:spLocks/>
              </p:cNvSpPr>
              <p:nvPr/>
            </p:nvSpPr>
            <p:spPr bwMode="auto">
              <a:xfrm>
                <a:off x="2812" y="999"/>
                <a:ext cx="312" cy="312"/>
              </a:xfrm>
              <a:custGeom>
                <a:avLst/>
                <a:gdLst>
                  <a:gd name="T0" fmla="*/ 682 w 1365"/>
                  <a:gd name="T1" fmla="*/ 1365 h 1365"/>
                  <a:gd name="T2" fmla="*/ 0 w 1365"/>
                  <a:gd name="T3" fmla="*/ 683 h 1365"/>
                  <a:gd name="T4" fmla="*/ 682 w 1365"/>
                  <a:gd name="T5" fmla="*/ 0 h 1365"/>
                  <a:gd name="T6" fmla="*/ 682 w 1365"/>
                  <a:gd name="T7" fmla="*/ 128 h 1365"/>
                  <a:gd name="T8" fmla="*/ 128 w 1365"/>
                  <a:gd name="T9" fmla="*/ 683 h 1365"/>
                  <a:gd name="T10" fmla="*/ 682 w 1365"/>
                  <a:gd name="T11" fmla="*/ 1237 h 1365"/>
                  <a:gd name="T12" fmla="*/ 1237 w 1365"/>
                  <a:gd name="T13" fmla="*/ 683 h 1365"/>
                  <a:gd name="T14" fmla="*/ 1365 w 1365"/>
                  <a:gd name="T15" fmla="*/ 683 h 1365"/>
                  <a:gd name="T16" fmla="*/ 682 w 1365"/>
                  <a:gd name="T17" fmla="*/ 1365 h 1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5" h="1365">
                    <a:moveTo>
                      <a:pt x="682" y="1365"/>
                    </a:moveTo>
                    <a:cubicBezTo>
                      <a:pt x="306" y="1365"/>
                      <a:pt x="0" y="1059"/>
                      <a:pt x="0" y="683"/>
                    </a:cubicBezTo>
                    <a:cubicBezTo>
                      <a:pt x="0" y="306"/>
                      <a:pt x="306" y="0"/>
                      <a:pt x="682" y="0"/>
                    </a:cubicBezTo>
                    <a:cubicBezTo>
                      <a:pt x="682" y="128"/>
                      <a:pt x="682" y="128"/>
                      <a:pt x="682" y="128"/>
                    </a:cubicBezTo>
                    <a:cubicBezTo>
                      <a:pt x="377" y="128"/>
                      <a:pt x="128" y="377"/>
                      <a:pt x="128" y="683"/>
                    </a:cubicBezTo>
                    <a:cubicBezTo>
                      <a:pt x="128" y="988"/>
                      <a:pt x="377" y="1237"/>
                      <a:pt x="682" y="1237"/>
                    </a:cubicBezTo>
                    <a:cubicBezTo>
                      <a:pt x="988" y="1237"/>
                      <a:pt x="1237" y="988"/>
                      <a:pt x="1237" y="683"/>
                    </a:cubicBezTo>
                    <a:cubicBezTo>
                      <a:pt x="1365" y="683"/>
                      <a:pt x="1365" y="683"/>
                      <a:pt x="1365" y="683"/>
                    </a:cubicBezTo>
                    <a:cubicBezTo>
                      <a:pt x="1365" y="1059"/>
                      <a:pt x="1058" y="1365"/>
                      <a:pt x="682" y="136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48">
                <a:extLst>
                  <a:ext uri="{FF2B5EF4-FFF2-40B4-BE49-F238E27FC236}">
                    <a16:creationId xmlns:a16="http://schemas.microsoft.com/office/drawing/2014/main" id="{292CE360-6430-4FA5-A491-4BCA1B82E850}"/>
                  </a:ext>
                </a:extLst>
              </p:cNvPr>
              <p:cNvSpPr>
                <a:spLocks/>
              </p:cNvSpPr>
              <p:nvPr/>
            </p:nvSpPr>
            <p:spPr bwMode="auto">
              <a:xfrm>
                <a:off x="2947" y="1068"/>
                <a:ext cx="135" cy="135"/>
              </a:xfrm>
              <a:custGeom>
                <a:avLst/>
                <a:gdLst>
                  <a:gd name="T0" fmla="*/ 0 w 135"/>
                  <a:gd name="T1" fmla="*/ 115 h 135"/>
                  <a:gd name="T2" fmla="*/ 20 w 135"/>
                  <a:gd name="T3" fmla="*/ 135 h 135"/>
                  <a:gd name="T4" fmla="*/ 135 w 135"/>
                  <a:gd name="T5" fmla="*/ 21 h 135"/>
                  <a:gd name="T6" fmla="*/ 115 w 135"/>
                  <a:gd name="T7" fmla="*/ 0 h 135"/>
                  <a:gd name="T8" fmla="*/ 0 w 135"/>
                  <a:gd name="T9" fmla="*/ 115 h 135"/>
                </a:gdLst>
                <a:ahLst/>
                <a:cxnLst>
                  <a:cxn ang="0">
                    <a:pos x="T0" y="T1"/>
                  </a:cxn>
                  <a:cxn ang="0">
                    <a:pos x="T2" y="T3"/>
                  </a:cxn>
                  <a:cxn ang="0">
                    <a:pos x="T4" y="T5"/>
                  </a:cxn>
                  <a:cxn ang="0">
                    <a:pos x="T6" y="T7"/>
                  </a:cxn>
                  <a:cxn ang="0">
                    <a:pos x="T8" y="T9"/>
                  </a:cxn>
                </a:cxnLst>
                <a:rect l="0" t="0" r="r" b="b"/>
                <a:pathLst>
                  <a:path w="135" h="135">
                    <a:moveTo>
                      <a:pt x="0" y="115"/>
                    </a:moveTo>
                    <a:lnTo>
                      <a:pt x="20" y="135"/>
                    </a:lnTo>
                    <a:lnTo>
                      <a:pt x="135" y="21"/>
                    </a:lnTo>
                    <a:lnTo>
                      <a:pt x="115" y="0"/>
                    </a:lnTo>
                    <a:lnTo>
                      <a:pt x="0" y="115"/>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49">
                <a:extLst>
                  <a:ext uri="{FF2B5EF4-FFF2-40B4-BE49-F238E27FC236}">
                    <a16:creationId xmlns:a16="http://schemas.microsoft.com/office/drawing/2014/main" id="{6CED7DFA-F7F2-4E27-93F3-C349CB01564A}"/>
                  </a:ext>
                </a:extLst>
              </p:cNvPr>
              <p:cNvSpPr>
                <a:spLocks/>
              </p:cNvSpPr>
              <p:nvPr/>
            </p:nvSpPr>
            <p:spPr bwMode="auto">
              <a:xfrm>
                <a:off x="2902" y="1117"/>
                <a:ext cx="86" cy="86"/>
              </a:xfrm>
              <a:custGeom>
                <a:avLst/>
                <a:gdLst>
                  <a:gd name="T0" fmla="*/ 65 w 86"/>
                  <a:gd name="T1" fmla="*/ 86 h 86"/>
                  <a:gd name="T2" fmla="*/ 86 w 86"/>
                  <a:gd name="T3" fmla="*/ 65 h 86"/>
                  <a:gd name="T4" fmla="*/ 20 w 86"/>
                  <a:gd name="T5" fmla="*/ 0 h 86"/>
                  <a:gd name="T6" fmla="*/ 0 w 86"/>
                  <a:gd name="T7" fmla="*/ 21 h 86"/>
                  <a:gd name="T8" fmla="*/ 65 w 86"/>
                  <a:gd name="T9" fmla="*/ 86 h 86"/>
                </a:gdLst>
                <a:ahLst/>
                <a:cxnLst>
                  <a:cxn ang="0">
                    <a:pos x="T0" y="T1"/>
                  </a:cxn>
                  <a:cxn ang="0">
                    <a:pos x="T2" y="T3"/>
                  </a:cxn>
                  <a:cxn ang="0">
                    <a:pos x="T4" y="T5"/>
                  </a:cxn>
                  <a:cxn ang="0">
                    <a:pos x="T6" y="T7"/>
                  </a:cxn>
                  <a:cxn ang="0">
                    <a:pos x="T8" y="T9"/>
                  </a:cxn>
                </a:cxnLst>
                <a:rect l="0" t="0" r="r" b="b"/>
                <a:pathLst>
                  <a:path w="86" h="86">
                    <a:moveTo>
                      <a:pt x="65" y="86"/>
                    </a:moveTo>
                    <a:lnTo>
                      <a:pt x="86" y="65"/>
                    </a:lnTo>
                    <a:lnTo>
                      <a:pt x="20" y="0"/>
                    </a:lnTo>
                    <a:lnTo>
                      <a:pt x="0" y="21"/>
                    </a:lnTo>
                    <a:lnTo>
                      <a:pt x="65" y="86"/>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55" name="Group 54">
            <a:extLst>
              <a:ext uri="{FF2B5EF4-FFF2-40B4-BE49-F238E27FC236}">
                <a16:creationId xmlns:a16="http://schemas.microsoft.com/office/drawing/2014/main" id="{EFC12FB0-2720-449C-9BD6-8C3984F624FE}"/>
              </a:ext>
            </a:extLst>
          </p:cNvPr>
          <p:cNvGrpSpPr/>
          <p:nvPr/>
        </p:nvGrpSpPr>
        <p:grpSpPr>
          <a:xfrm>
            <a:off x="9805654" y="4510680"/>
            <a:ext cx="323781" cy="399588"/>
            <a:chOff x="1980078" y="253998"/>
            <a:chExt cx="3830386" cy="4727197"/>
          </a:xfrm>
        </p:grpSpPr>
        <p:sp>
          <p:nvSpPr>
            <p:cNvPr id="56" name="Rectangle 27">
              <a:extLst>
                <a:ext uri="{FF2B5EF4-FFF2-40B4-BE49-F238E27FC236}">
                  <a16:creationId xmlns:a16="http://schemas.microsoft.com/office/drawing/2014/main" id="{5A5D59AE-EDB8-4898-904A-253296F5E21B}"/>
                </a:ext>
              </a:extLst>
            </p:cNvPr>
            <p:cNvSpPr>
              <a:spLocks noChangeArrowheads="1"/>
            </p:cNvSpPr>
            <p:nvPr/>
          </p:nvSpPr>
          <p:spPr bwMode="auto">
            <a:xfrm>
              <a:off x="1980078" y="2169196"/>
              <a:ext cx="3830386" cy="281199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29">
              <a:extLst>
                <a:ext uri="{FF2B5EF4-FFF2-40B4-BE49-F238E27FC236}">
                  <a16:creationId xmlns:a16="http://schemas.microsoft.com/office/drawing/2014/main" id="{6433D832-494F-4B3E-8A41-DC0BB27A2D96}"/>
                </a:ext>
              </a:extLst>
            </p:cNvPr>
            <p:cNvSpPr>
              <a:spLocks/>
            </p:cNvSpPr>
            <p:nvPr/>
          </p:nvSpPr>
          <p:spPr bwMode="auto">
            <a:xfrm>
              <a:off x="3454477" y="2913999"/>
              <a:ext cx="881597" cy="881598"/>
            </a:xfrm>
            <a:custGeom>
              <a:avLst/>
              <a:gdLst>
                <a:gd name="T0" fmla="*/ 256 w 256"/>
                <a:gd name="T1" fmla="*/ 127 h 256"/>
                <a:gd name="T2" fmla="*/ 256 w 256"/>
                <a:gd name="T3" fmla="*/ 129 h 256"/>
                <a:gd name="T4" fmla="*/ 129 w 256"/>
                <a:gd name="T5" fmla="*/ 256 h 256"/>
                <a:gd name="T6" fmla="*/ 127 w 256"/>
                <a:gd name="T7" fmla="*/ 256 h 256"/>
                <a:gd name="T8" fmla="*/ 0 w 256"/>
                <a:gd name="T9" fmla="*/ 129 h 256"/>
                <a:gd name="T10" fmla="*/ 0 w 256"/>
                <a:gd name="T11" fmla="*/ 127 h 256"/>
                <a:gd name="T12" fmla="*/ 127 w 256"/>
                <a:gd name="T13" fmla="*/ 0 h 256"/>
                <a:gd name="T14" fmla="*/ 129 w 256"/>
                <a:gd name="T15" fmla="*/ 0 h 256"/>
                <a:gd name="T16" fmla="*/ 256 w 256"/>
                <a:gd name="T17" fmla="*/ 127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 h="256">
                  <a:moveTo>
                    <a:pt x="256" y="127"/>
                  </a:moveTo>
                  <a:cubicBezTo>
                    <a:pt x="256" y="129"/>
                    <a:pt x="256" y="129"/>
                    <a:pt x="256" y="129"/>
                  </a:cubicBezTo>
                  <a:cubicBezTo>
                    <a:pt x="256" y="199"/>
                    <a:pt x="199" y="256"/>
                    <a:pt x="129" y="256"/>
                  </a:cubicBezTo>
                  <a:cubicBezTo>
                    <a:pt x="127" y="256"/>
                    <a:pt x="127" y="256"/>
                    <a:pt x="127" y="256"/>
                  </a:cubicBezTo>
                  <a:cubicBezTo>
                    <a:pt x="57" y="256"/>
                    <a:pt x="0" y="199"/>
                    <a:pt x="0" y="129"/>
                  </a:cubicBezTo>
                  <a:cubicBezTo>
                    <a:pt x="0" y="127"/>
                    <a:pt x="0" y="127"/>
                    <a:pt x="0" y="127"/>
                  </a:cubicBezTo>
                  <a:cubicBezTo>
                    <a:pt x="0" y="57"/>
                    <a:pt x="57" y="0"/>
                    <a:pt x="127" y="0"/>
                  </a:cubicBezTo>
                  <a:cubicBezTo>
                    <a:pt x="129" y="0"/>
                    <a:pt x="129" y="0"/>
                    <a:pt x="129" y="0"/>
                  </a:cubicBezTo>
                  <a:cubicBezTo>
                    <a:pt x="199" y="0"/>
                    <a:pt x="256" y="57"/>
                    <a:pt x="256" y="127"/>
                  </a:cubicBez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30">
              <a:extLst>
                <a:ext uri="{FF2B5EF4-FFF2-40B4-BE49-F238E27FC236}">
                  <a16:creationId xmlns:a16="http://schemas.microsoft.com/office/drawing/2014/main" id="{7C02A5A2-46B1-4D86-8E19-11BC9E04B559}"/>
                </a:ext>
              </a:extLst>
            </p:cNvPr>
            <p:cNvSpPr>
              <a:spLocks/>
            </p:cNvSpPr>
            <p:nvPr/>
          </p:nvSpPr>
          <p:spPr bwMode="auto">
            <a:xfrm>
              <a:off x="3667277" y="3354793"/>
              <a:ext cx="455998" cy="1033598"/>
            </a:xfrm>
            <a:custGeom>
              <a:avLst/>
              <a:gdLst>
                <a:gd name="T0" fmla="*/ 64 w 128"/>
                <a:gd name="T1" fmla="*/ 299 h 299"/>
                <a:gd name="T2" fmla="*/ 63 w 128"/>
                <a:gd name="T3" fmla="*/ 299 h 299"/>
                <a:gd name="T4" fmla="*/ 0 w 128"/>
                <a:gd name="T5" fmla="*/ 236 h 299"/>
                <a:gd name="T6" fmla="*/ 0 w 128"/>
                <a:gd name="T7" fmla="*/ 64 h 299"/>
                <a:gd name="T8" fmla="*/ 63 w 128"/>
                <a:gd name="T9" fmla="*/ 0 h 299"/>
                <a:gd name="T10" fmla="*/ 64 w 128"/>
                <a:gd name="T11" fmla="*/ 0 h 299"/>
                <a:gd name="T12" fmla="*/ 128 w 128"/>
                <a:gd name="T13" fmla="*/ 64 h 299"/>
                <a:gd name="T14" fmla="*/ 128 w 128"/>
                <a:gd name="T15" fmla="*/ 236 h 299"/>
                <a:gd name="T16" fmla="*/ 64 w 128"/>
                <a:gd name="T17"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299">
                  <a:moveTo>
                    <a:pt x="64" y="299"/>
                  </a:moveTo>
                  <a:cubicBezTo>
                    <a:pt x="63" y="299"/>
                    <a:pt x="63" y="299"/>
                    <a:pt x="63" y="299"/>
                  </a:cubicBezTo>
                  <a:cubicBezTo>
                    <a:pt x="28" y="299"/>
                    <a:pt x="0" y="271"/>
                    <a:pt x="0" y="236"/>
                  </a:cubicBezTo>
                  <a:cubicBezTo>
                    <a:pt x="0" y="64"/>
                    <a:pt x="0" y="64"/>
                    <a:pt x="0" y="64"/>
                  </a:cubicBezTo>
                  <a:cubicBezTo>
                    <a:pt x="0" y="29"/>
                    <a:pt x="28" y="0"/>
                    <a:pt x="63" y="0"/>
                  </a:cubicBezTo>
                  <a:cubicBezTo>
                    <a:pt x="64" y="0"/>
                    <a:pt x="64" y="0"/>
                    <a:pt x="64" y="0"/>
                  </a:cubicBezTo>
                  <a:cubicBezTo>
                    <a:pt x="100" y="0"/>
                    <a:pt x="128" y="29"/>
                    <a:pt x="128" y="64"/>
                  </a:cubicBezTo>
                  <a:cubicBezTo>
                    <a:pt x="128" y="236"/>
                    <a:pt x="128" y="236"/>
                    <a:pt x="128" y="236"/>
                  </a:cubicBezTo>
                  <a:cubicBezTo>
                    <a:pt x="128" y="271"/>
                    <a:pt x="100" y="299"/>
                    <a:pt x="64" y="299"/>
                  </a:cubicBez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Shape 58">
              <a:extLst>
                <a:ext uri="{FF2B5EF4-FFF2-40B4-BE49-F238E27FC236}">
                  <a16:creationId xmlns:a16="http://schemas.microsoft.com/office/drawing/2014/main" id="{A20B3043-767E-412B-AC1D-E9B03275947C}"/>
                </a:ext>
              </a:extLst>
            </p:cNvPr>
            <p:cNvSpPr/>
            <p:nvPr/>
          </p:nvSpPr>
          <p:spPr bwMode="auto">
            <a:xfrm>
              <a:off x="2420880" y="253998"/>
              <a:ext cx="2948790" cy="2423888"/>
            </a:xfrm>
            <a:custGeom>
              <a:avLst/>
              <a:gdLst>
                <a:gd name="connsiteX0" fmla="*/ 1474395 w 2948790"/>
                <a:gd name="connsiteY0" fmla="*/ 0 h 2423888"/>
                <a:gd name="connsiteX1" fmla="*/ 2948790 w 2948790"/>
                <a:gd name="connsiteY1" fmla="*/ 1474395 h 2423888"/>
                <a:gd name="connsiteX2" fmla="*/ 2948790 w 2948790"/>
                <a:gd name="connsiteY2" fmla="*/ 2423888 h 2423888"/>
                <a:gd name="connsiteX3" fmla="*/ 2505425 w 2948790"/>
                <a:gd name="connsiteY3" fmla="*/ 2423888 h 2423888"/>
                <a:gd name="connsiteX4" fmla="*/ 2506265 w 2948790"/>
                <a:gd name="connsiteY4" fmla="*/ 1475461 h 2423888"/>
                <a:gd name="connsiteX5" fmla="*/ 1474395 w 2948790"/>
                <a:gd name="connsiteY5" fmla="*/ 443591 h 2423888"/>
                <a:gd name="connsiteX6" fmla="*/ 442525 w 2948790"/>
                <a:gd name="connsiteY6" fmla="*/ 1475461 h 2423888"/>
                <a:gd name="connsiteX7" fmla="*/ 442525 w 2948790"/>
                <a:gd name="connsiteY7" fmla="*/ 2423888 h 2423888"/>
                <a:gd name="connsiteX8" fmla="*/ 0 w 2948790"/>
                <a:gd name="connsiteY8" fmla="*/ 2423888 h 2423888"/>
                <a:gd name="connsiteX9" fmla="*/ 0 w 2948790"/>
                <a:gd name="connsiteY9" fmla="*/ 1474395 h 2423888"/>
                <a:gd name="connsiteX10" fmla="*/ 1474395 w 2948790"/>
                <a:gd name="connsiteY10" fmla="*/ 0 h 242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48790" h="2423888">
                  <a:moveTo>
                    <a:pt x="1474395" y="0"/>
                  </a:moveTo>
                  <a:cubicBezTo>
                    <a:pt x="2288681" y="0"/>
                    <a:pt x="2948790" y="660109"/>
                    <a:pt x="2948790" y="1474395"/>
                  </a:cubicBezTo>
                  <a:lnTo>
                    <a:pt x="2948790" y="2423888"/>
                  </a:lnTo>
                  <a:lnTo>
                    <a:pt x="2505425" y="2423888"/>
                  </a:lnTo>
                  <a:lnTo>
                    <a:pt x="2506265" y="1475461"/>
                  </a:lnTo>
                  <a:cubicBezTo>
                    <a:pt x="2506265" y="905575"/>
                    <a:pt x="2044281" y="443591"/>
                    <a:pt x="1474395" y="443591"/>
                  </a:cubicBezTo>
                  <a:cubicBezTo>
                    <a:pt x="904509" y="443591"/>
                    <a:pt x="442525" y="905575"/>
                    <a:pt x="442525" y="1475461"/>
                  </a:cubicBezTo>
                  <a:lnTo>
                    <a:pt x="442525" y="2423888"/>
                  </a:lnTo>
                  <a:lnTo>
                    <a:pt x="0" y="2423888"/>
                  </a:lnTo>
                  <a:lnTo>
                    <a:pt x="0" y="1474395"/>
                  </a:lnTo>
                  <a:cubicBezTo>
                    <a:pt x="0" y="660109"/>
                    <a:pt x="660109" y="0"/>
                    <a:pt x="1474395" y="0"/>
                  </a:cubicBezTo>
                  <a:close/>
                </a:path>
              </a:pathLst>
            </a:cu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71" name="Freeform: Shape 70">
            <a:extLst>
              <a:ext uri="{FF2B5EF4-FFF2-40B4-BE49-F238E27FC236}">
                <a16:creationId xmlns:a16="http://schemas.microsoft.com/office/drawing/2014/main" id="{207897F8-C751-4561-9E20-FA824721E83E}"/>
              </a:ext>
            </a:extLst>
          </p:cNvPr>
          <p:cNvSpPr>
            <a:spLocks/>
          </p:cNvSpPr>
          <p:nvPr/>
        </p:nvSpPr>
        <p:spPr bwMode="auto">
          <a:xfrm>
            <a:off x="9760876" y="5468372"/>
            <a:ext cx="413338" cy="480462"/>
          </a:xfrm>
          <a:custGeom>
            <a:avLst/>
            <a:gdLst>
              <a:gd name="connsiteX0" fmla="*/ 232774 w 465548"/>
              <a:gd name="connsiteY0" fmla="*/ 310365 h 541149"/>
              <a:gd name="connsiteX1" fmla="*/ 465548 w 465548"/>
              <a:gd name="connsiteY1" fmla="*/ 541149 h 541149"/>
              <a:gd name="connsiteX2" fmla="*/ 0 w 465548"/>
              <a:gd name="connsiteY2" fmla="*/ 541149 h 541149"/>
              <a:gd name="connsiteX3" fmla="*/ 232774 w 465548"/>
              <a:gd name="connsiteY3" fmla="*/ 310365 h 541149"/>
              <a:gd name="connsiteX4" fmla="*/ 230784 w 465548"/>
              <a:gd name="connsiteY4" fmla="*/ 0 h 541149"/>
              <a:gd name="connsiteX5" fmla="*/ 346176 w 465548"/>
              <a:gd name="connsiteY5" fmla="*/ 115392 h 541149"/>
              <a:gd name="connsiteX6" fmla="*/ 230784 w 465548"/>
              <a:gd name="connsiteY6" fmla="*/ 230784 h 541149"/>
              <a:gd name="connsiteX7" fmla="*/ 115392 w 465548"/>
              <a:gd name="connsiteY7" fmla="*/ 115392 h 541149"/>
              <a:gd name="connsiteX8" fmla="*/ 230784 w 465548"/>
              <a:gd name="connsiteY8" fmla="*/ 0 h 541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5548" h="541149">
                <a:moveTo>
                  <a:pt x="232774" y="310365"/>
                </a:moveTo>
                <a:cubicBezTo>
                  <a:pt x="360982" y="310365"/>
                  <a:pt x="465548" y="414038"/>
                  <a:pt x="465548" y="541149"/>
                </a:cubicBezTo>
                <a:lnTo>
                  <a:pt x="0" y="541149"/>
                </a:lnTo>
                <a:cubicBezTo>
                  <a:pt x="0" y="414038"/>
                  <a:pt x="103657" y="310365"/>
                  <a:pt x="232774" y="310365"/>
                </a:cubicBezTo>
                <a:close/>
                <a:moveTo>
                  <a:pt x="230784" y="0"/>
                </a:moveTo>
                <a:cubicBezTo>
                  <a:pt x="294513" y="0"/>
                  <a:pt x="346176" y="51663"/>
                  <a:pt x="346176" y="115392"/>
                </a:cubicBezTo>
                <a:cubicBezTo>
                  <a:pt x="346176" y="179121"/>
                  <a:pt x="294513" y="230784"/>
                  <a:pt x="230784" y="230784"/>
                </a:cubicBezTo>
                <a:cubicBezTo>
                  <a:pt x="167055" y="230784"/>
                  <a:pt x="115392" y="179121"/>
                  <a:pt x="115392" y="115392"/>
                </a:cubicBezTo>
                <a:cubicBezTo>
                  <a:pt x="115392" y="51663"/>
                  <a:pt x="167055" y="0"/>
                  <a:pt x="230784" y="0"/>
                </a:cubicBezTo>
                <a:close/>
              </a:path>
            </a:pathLst>
          </a:custGeom>
          <a:solidFill>
            <a:schemeClr val="tx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72" name="Freeform: Shape 71">
            <a:extLst>
              <a:ext uri="{FF2B5EF4-FFF2-40B4-BE49-F238E27FC236}">
                <a16:creationId xmlns:a16="http://schemas.microsoft.com/office/drawing/2014/main" id="{7722D44B-C8C7-475F-96F2-290512108738}"/>
              </a:ext>
            </a:extLst>
          </p:cNvPr>
          <p:cNvSpPr>
            <a:spLocks/>
          </p:cNvSpPr>
          <p:nvPr/>
        </p:nvSpPr>
        <p:spPr bwMode="auto">
          <a:xfrm>
            <a:off x="10448666" y="5468372"/>
            <a:ext cx="413338" cy="480462"/>
          </a:xfrm>
          <a:custGeom>
            <a:avLst/>
            <a:gdLst>
              <a:gd name="connsiteX0" fmla="*/ 232774 w 465548"/>
              <a:gd name="connsiteY0" fmla="*/ 310365 h 541149"/>
              <a:gd name="connsiteX1" fmla="*/ 465548 w 465548"/>
              <a:gd name="connsiteY1" fmla="*/ 541149 h 541149"/>
              <a:gd name="connsiteX2" fmla="*/ 0 w 465548"/>
              <a:gd name="connsiteY2" fmla="*/ 541149 h 541149"/>
              <a:gd name="connsiteX3" fmla="*/ 232774 w 465548"/>
              <a:gd name="connsiteY3" fmla="*/ 310365 h 541149"/>
              <a:gd name="connsiteX4" fmla="*/ 230784 w 465548"/>
              <a:gd name="connsiteY4" fmla="*/ 0 h 541149"/>
              <a:gd name="connsiteX5" fmla="*/ 346176 w 465548"/>
              <a:gd name="connsiteY5" fmla="*/ 115392 h 541149"/>
              <a:gd name="connsiteX6" fmla="*/ 230784 w 465548"/>
              <a:gd name="connsiteY6" fmla="*/ 230784 h 541149"/>
              <a:gd name="connsiteX7" fmla="*/ 115392 w 465548"/>
              <a:gd name="connsiteY7" fmla="*/ 115392 h 541149"/>
              <a:gd name="connsiteX8" fmla="*/ 230784 w 465548"/>
              <a:gd name="connsiteY8" fmla="*/ 0 h 541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5548" h="541149">
                <a:moveTo>
                  <a:pt x="232774" y="310365"/>
                </a:moveTo>
                <a:cubicBezTo>
                  <a:pt x="360982" y="310365"/>
                  <a:pt x="465548" y="414038"/>
                  <a:pt x="465548" y="541149"/>
                </a:cubicBezTo>
                <a:lnTo>
                  <a:pt x="0" y="541149"/>
                </a:lnTo>
                <a:cubicBezTo>
                  <a:pt x="0" y="414038"/>
                  <a:pt x="103657" y="310365"/>
                  <a:pt x="232774" y="310365"/>
                </a:cubicBezTo>
                <a:close/>
                <a:moveTo>
                  <a:pt x="230784" y="0"/>
                </a:moveTo>
                <a:cubicBezTo>
                  <a:pt x="294513" y="0"/>
                  <a:pt x="346176" y="51663"/>
                  <a:pt x="346176" y="115392"/>
                </a:cubicBezTo>
                <a:cubicBezTo>
                  <a:pt x="346176" y="179121"/>
                  <a:pt x="294513" y="230784"/>
                  <a:pt x="230784" y="230784"/>
                </a:cubicBezTo>
                <a:cubicBezTo>
                  <a:pt x="167055" y="230784"/>
                  <a:pt x="115392" y="179121"/>
                  <a:pt x="115392" y="115392"/>
                </a:cubicBezTo>
                <a:cubicBezTo>
                  <a:pt x="115392" y="51663"/>
                  <a:pt x="167055" y="0"/>
                  <a:pt x="230784" y="0"/>
                </a:cubicBezTo>
                <a:close/>
              </a:path>
            </a:pathLst>
          </a:custGeom>
          <a:solidFill>
            <a:schemeClr val="tx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73" name="Freeform: Shape 72">
            <a:extLst>
              <a:ext uri="{FF2B5EF4-FFF2-40B4-BE49-F238E27FC236}">
                <a16:creationId xmlns:a16="http://schemas.microsoft.com/office/drawing/2014/main" id="{DCE6B134-EA77-499E-95DC-2C202607F30D}"/>
              </a:ext>
            </a:extLst>
          </p:cNvPr>
          <p:cNvSpPr>
            <a:spLocks/>
          </p:cNvSpPr>
          <p:nvPr/>
        </p:nvSpPr>
        <p:spPr bwMode="auto">
          <a:xfrm>
            <a:off x="11129651" y="5468372"/>
            <a:ext cx="413338" cy="480462"/>
          </a:xfrm>
          <a:custGeom>
            <a:avLst/>
            <a:gdLst>
              <a:gd name="connsiteX0" fmla="*/ 232774 w 465548"/>
              <a:gd name="connsiteY0" fmla="*/ 310365 h 541149"/>
              <a:gd name="connsiteX1" fmla="*/ 465548 w 465548"/>
              <a:gd name="connsiteY1" fmla="*/ 541149 h 541149"/>
              <a:gd name="connsiteX2" fmla="*/ 0 w 465548"/>
              <a:gd name="connsiteY2" fmla="*/ 541149 h 541149"/>
              <a:gd name="connsiteX3" fmla="*/ 232774 w 465548"/>
              <a:gd name="connsiteY3" fmla="*/ 310365 h 541149"/>
              <a:gd name="connsiteX4" fmla="*/ 230784 w 465548"/>
              <a:gd name="connsiteY4" fmla="*/ 0 h 541149"/>
              <a:gd name="connsiteX5" fmla="*/ 346176 w 465548"/>
              <a:gd name="connsiteY5" fmla="*/ 115392 h 541149"/>
              <a:gd name="connsiteX6" fmla="*/ 230784 w 465548"/>
              <a:gd name="connsiteY6" fmla="*/ 230784 h 541149"/>
              <a:gd name="connsiteX7" fmla="*/ 115392 w 465548"/>
              <a:gd name="connsiteY7" fmla="*/ 115392 h 541149"/>
              <a:gd name="connsiteX8" fmla="*/ 230784 w 465548"/>
              <a:gd name="connsiteY8" fmla="*/ 0 h 541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5548" h="541149">
                <a:moveTo>
                  <a:pt x="232774" y="310365"/>
                </a:moveTo>
                <a:cubicBezTo>
                  <a:pt x="360982" y="310365"/>
                  <a:pt x="465548" y="414038"/>
                  <a:pt x="465548" y="541149"/>
                </a:cubicBezTo>
                <a:lnTo>
                  <a:pt x="0" y="541149"/>
                </a:lnTo>
                <a:cubicBezTo>
                  <a:pt x="0" y="414038"/>
                  <a:pt x="103657" y="310365"/>
                  <a:pt x="232774" y="310365"/>
                </a:cubicBezTo>
                <a:close/>
                <a:moveTo>
                  <a:pt x="230784" y="0"/>
                </a:moveTo>
                <a:cubicBezTo>
                  <a:pt x="294513" y="0"/>
                  <a:pt x="346176" y="51663"/>
                  <a:pt x="346176" y="115392"/>
                </a:cubicBezTo>
                <a:cubicBezTo>
                  <a:pt x="346176" y="179121"/>
                  <a:pt x="294513" y="230784"/>
                  <a:pt x="230784" y="230784"/>
                </a:cubicBezTo>
                <a:cubicBezTo>
                  <a:pt x="167055" y="230784"/>
                  <a:pt x="115392" y="179121"/>
                  <a:pt x="115392" y="115392"/>
                </a:cubicBezTo>
                <a:cubicBezTo>
                  <a:pt x="115392" y="51663"/>
                  <a:pt x="167055" y="0"/>
                  <a:pt x="230784" y="0"/>
                </a:cubicBezTo>
                <a:close/>
              </a:path>
            </a:pathLst>
          </a:custGeom>
          <a:solidFill>
            <a:schemeClr val="tx1"/>
          </a:solidFill>
          <a:ln>
            <a:noFill/>
          </a:ln>
        </p:spPr>
        <p:txBody>
          <a:bodyPr vert="horz" wrap="square" lIns="91440" tIns="45720" rIns="91440" bIns="45720" numCol="1" anchor="t" anchorCtr="0" compatLnSpc="1">
            <a:prstTxWarp prst="textNoShape">
              <a:avLst/>
            </a:prstTxWarp>
            <a:noAutofit/>
          </a:bodyPr>
          <a:lstStyle/>
          <a:p>
            <a:endParaRPr lang="en-US"/>
          </a:p>
        </p:txBody>
      </p:sp>
      <p:grpSp>
        <p:nvGrpSpPr>
          <p:cNvPr id="74" name="Group 73">
            <a:extLst>
              <a:ext uri="{FF2B5EF4-FFF2-40B4-BE49-F238E27FC236}">
                <a16:creationId xmlns:a16="http://schemas.microsoft.com/office/drawing/2014/main" id="{7CDDE47A-F322-48DC-ACDC-453E07ABD223}"/>
              </a:ext>
            </a:extLst>
          </p:cNvPr>
          <p:cNvGrpSpPr/>
          <p:nvPr/>
        </p:nvGrpSpPr>
        <p:grpSpPr>
          <a:xfrm>
            <a:off x="10491998" y="4510680"/>
            <a:ext cx="323781" cy="399588"/>
            <a:chOff x="1980078" y="253998"/>
            <a:chExt cx="3830386" cy="4727197"/>
          </a:xfrm>
        </p:grpSpPr>
        <p:sp>
          <p:nvSpPr>
            <p:cNvPr id="75" name="Rectangle 27">
              <a:extLst>
                <a:ext uri="{FF2B5EF4-FFF2-40B4-BE49-F238E27FC236}">
                  <a16:creationId xmlns:a16="http://schemas.microsoft.com/office/drawing/2014/main" id="{40C4E118-DD18-4D95-9201-1DD660D2AE46}"/>
                </a:ext>
              </a:extLst>
            </p:cNvPr>
            <p:cNvSpPr>
              <a:spLocks noChangeArrowheads="1"/>
            </p:cNvSpPr>
            <p:nvPr/>
          </p:nvSpPr>
          <p:spPr bwMode="auto">
            <a:xfrm>
              <a:off x="1980078" y="2169196"/>
              <a:ext cx="3830386" cy="281199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29">
              <a:extLst>
                <a:ext uri="{FF2B5EF4-FFF2-40B4-BE49-F238E27FC236}">
                  <a16:creationId xmlns:a16="http://schemas.microsoft.com/office/drawing/2014/main" id="{0C69D331-D331-464A-B605-D09ACF185E48}"/>
                </a:ext>
              </a:extLst>
            </p:cNvPr>
            <p:cNvSpPr>
              <a:spLocks/>
            </p:cNvSpPr>
            <p:nvPr/>
          </p:nvSpPr>
          <p:spPr bwMode="auto">
            <a:xfrm>
              <a:off x="3454477" y="2913999"/>
              <a:ext cx="881597" cy="881598"/>
            </a:xfrm>
            <a:custGeom>
              <a:avLst/>
              <a:gdLst>
                <a:gd name="T0" fmla="*/ 256 w 256"/>
                <a:gd name="T1" fmla="*/ 127 h 256"/>
                <a:gd name="T2" fmla="*/ 256 w 256"/>
                <a:gd name="T3" fmla="*/ 129 h 256"/>
                <a:gd name="T4" fmla="*/ 129 w 256"/>
                <a:gd name="T5" fmla="*/ 256 h 256"/>
                <a:gd name="T6" fmla="*/ 127 w 256"/>
                <a:gd name="T7" fmla="*/ 256 h 256"/>
                <a:gd name="T8" fmla="*/ 0 w 256"/>
                <a:gd name="T9" fmla="*/ 129 h 256"/>
                <a:gd name="T10" fmla="*/ 0 w 256"/>
                <a:gd name="T11" fmla="*/ 127 h 256"/>
                <a:gd name="T12" fmla="*/ 127 w 256"/>
                <a:gd name="T13" fmla="*/ 0 h 256"/>
                <a:gd name="T14" fmla="*/ 129 w 256"/>
                <a:gd name="T15" fmla="*/ 0 h 256"/>
                <a:gd name="T16" fmla="*/ 256 w 256"/>
                <a:gd name="T17" fmla="*/ 127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 h="256">
                  <a:moveTo>
                    <a:pt x="256" y="127"/>
                  </a:moveTo>
                  <a:cubicBezTo>
                    <a:pt x="256" y="129"/>
                    <a:pt x="256" y="129"/>
                    <a:pt x="256" y="129"/>
                  </a:cubicBezTo>
                  <a:cubicBezTo>
                    <a:pt x="256" y="199"/>
                    <a:pt x="199" y="256"/>
                    <a:pt x="129" y="256"/>
                  </a:cubicBezTo>
                  <a:cubicBezTo>
                    <a:pt x="127" y="256"/>
                    <a:pt x="127" y="256"/>
                    <a:pt x="127" y="256"/>
                  </a:cubicBezTo>
                  <a:cubicBezTo>
                    <a:pt x="57" y="256"/>
                    <a:pt x="0" y="199"/>
                    <a:pt x="0" y="129"/>
                  </a:cubicBezTo>
                  <a:cubicBezTo>
                    <a:pt x="0" y="127"/>
                    <a:pt x="0" y="127"/>
                    <a:pt x="0" y="127"/>
                  </a:cubicBezTo>
                  <a:cubicBezTo>
                    <a:pt x="0" y="57"/>
                    <a:pt x="57" y="0"/>
                    <a:pt x="127" y="0"/>
                  </a:cubicBezTo>
                  <a:cubicBezTo>
                    <a:pt x="129" y="0"/>
                    <a:pt x="129" y="0"/>
                    <a:pt x="129" y="0"/>
                  </a:cubicBezTo>
                  <a:cubicBezTo>
                    <a:pt x="199" y="0"/>
                    <a:pt x="256" y="57"/>
                    <a:pt x="256" y="127"/>
                  </a:cubicBez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Freeform 30">
              <a:extLst>
                <a:ext uri="{FF2B5EF4-FFF2-40B4-BE49-F238E27FC236}">
                  <a16:creationId xmlns:a16="http://schemas.microsoft.com/office/drawing/2014/main" id="{816687EA-0E7F-48B2-8C8C-7E5F74846AA0}"/>
                </a:ext>
              </a:extLst>
            </p:cNvPr>
            <p:cNvSpPr>
              <a:spLocks/>
            </p:cNvSpPr>
            <p:nvPr/>
          </p:nvSpPr>
          <p:spPr bwMode="auto">
            <a:xfrm>
              <a:off x="3667277" y="3354793"/>
              <a:ext cx="455998" cy="1033598"/>
            </a:xfrm>
            <a:custGeom>
              <a:avLst/>
              <a:gdLst>
                <a:gd name="T0" fmla="*/ 64 w 128"/>
                <a:gd name="T1" fmla="*/ 299 h 299"/>
                <a:gd name="T2" fmla="*/ 63 w 128"/>
                <a:gd name="T3" fmla="*/ 299 h 299"/>
                <a:gd name="T4" fmla="*/ 0 w 128"/>
                <a:gd name="T5" fmla="*/ 236 h 299"/>
                <a:gd name="T6" fmla="*/ 0 w 128"/>
                <a:gd name="T7" fmla="*/ 64 h 299"/>
                <a:gd name="T8" fmla="*/ 63 w 128"/>
                <a:gd name="T9" fmla="*/ 0 h 299"/>
                <a:gd name="T10" fmla="*/ 64 w 128"/>
                <a:gd name="T11" fmla="*/ 0 h 299"/>
                <a:gd name="T12" fmla="*/ 128 w 128"/>
                <a:gd name="T13" fmla="*/ 64 h 299"/>
                <a:gd name="T14" fmla="*/ 128 w 128"/>
                <a:gd name="T15" fmla="*/ 236 h 299"/>
                <a:gd name="T16" fmla="*/ 64 w 128"/>
                <a:gd name="T17"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299">
                  <a:moveTo>
                    <a:pt x="64" y="299"/>
                  </a:moveTo>
                  <a:cubicBezTo>
                    <a:pt x="63" y="299"/>
                    <a:pt x="63" y="299"/>
                    <a:pt x="63" y="299"/>
                  </a:cubicBezTo>
                  <a:cubicBezTo>
                    <a:pt x="28" y="299"/>
                    <a:pt x="0" y="271"/>
                    <a:pt x="0" y="236"/>
                  </a:cubicBezTo>
                  <a:cubicBezTo>
                    <a:pt x="0" y="64"/>
                    <a:pt x="0" y="64"/>
                    <a:pt x="0" y="64"/>
                  </a:cubicBezTo>
                  <a:cubicBezTo>
                    <a:pt x="0" y="29"/>
                    <a:pt x="28" y="0"/>
                    <a:pt x="63" y="0"/>
                  </a:cubicBezTo>
                  <a:cubicBezTo>
                    <a:pt x="64" y="0"/>
                    <a:pt x="64" y="0"/>
                    <a:pt x="64" y="0"/>
                  </a:cubicBezTo>
                  <a:cubicBezTo>
                    <a:pt x="100" y="0"/>
                    <a:pt x="128" y="29"/>
                    <a:pt x="128" y="64"/>
                  </a:cubicBezTo>
                  <a:cubicBezTo>
                    <a:pt x="128" y="236"/>
                    <a:pt x="128" y="236"/>
                    <a:pt x="128" y="236"/>
                  </a:cubicBezTo>
                  <a:cubicBezTo>
                    <a:pt x="128" y="271"/>
                    <a:pt x="100" y="299"/>
                    <a:pt x="64" y="299"/>
                  </a:cubicBez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Shape 77">
              <a:extLst>
                <a:ext uri="{FF2B5EF4-FFF2-40B4-BE49-F238E27FC236}">
                  <a16:creationId xmlns:a16="http://schemas.microsoft.com/office/drawing/2014/main" id="{F5CF224B-96C6-4716-AD0A-DC3DBFB50C3E}"/>
                </a:ext>
              </a:extLst>
            </p:cNvPr>
            <p:cNvSpPr/>
            <p:nvPr/>
          </p:nvSpPr>
          <p:spPr bwMode="auto">
            <a:xfrm>
              <a:off x="2420880" y="253998"/>
              <a:ext cx="2948790" cy="2423888"/>
            </a:xfrm>
            <a:custGeom>
              <a:avLst/>
              <a:gdLst>
                <a:gd name="connsiteX0" fmla="*/ 1474395 w 2948790"/>
                <a:gd name="connsiteY0" fmla="*/ 0 h 2423888"/>
                <a:gd name="connsiteX1" fmla="*/ 2948790 w 2948790"/>
                <a:gd name="connsiteY1" fmla="*/ 1474395 h 2423888"/>
                <a:gd name="connsiteX2" fmla="*/ 2948790 w 2948790"/>
                <a:gd name="connsiteY2" fmla="*/ 2423888 h 2423888"/>
                <a:gd name="connsiteX3" fmla="*/ 2505425 w 2948790"/>
                <a:gd name="connsiteY3" fmla="*/ 2423888 h 2423888"/>
                <a:gd name="connsiteX4" fmla="*/ 2506265 w 2948790"/>
                <a:gd name="connsiteY4" fmla="*/ 1475461 h 2423888"/>
                <a:gd name="connsiteX5" fmla="*/ 1474395 w 2948790"/>
                <a:gd name="connsiteY5" fmla="*/ 443591 h 2423888"/>
                <a:gd name="connsiteX6" fmla="*/ 442525 w 2948790"/>
                <a:gd name="connsiteY6" fmla="*/ 1475461 h 2423888"/>
                <a:gd name="connsiteX7" fmla="*/ 442525 w 2948790"/>
                <a:gd name="connsiteY7" fmla="*/ 2423888 h 2423888"/>
                <a:gd name="connsiteX8" fmla="*/ 0 w 2948790"/>
                <a:gd name="connsiteY8" fmla="*/ 2423888 h 2423888"/>
                <a:gd name="connsiteX9" fmla="*/ 0 w 2948790"/>
                <a:gd name="connsiteY9" fmla="*/ 1474395 h 2423888"/>
                <a:gd name="connsiteX10" fmla="*/ 1474395 w 2948790"/>
                <a:gd name="connsiteY10" fmla="*/ 0 h 242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48790" h="2423888">
                  <a:moveTo>
                    <a:pt x="1474395" y="0"/>
                  </a:moveTo>
                  <a:cubicBezTo>
                    <a:pt x="2288681" y="0"/>
                    <a:pt x="2948790" y="660109"/>
                    <a:pt x="2948790" y="1474395"/>
                  </a:cubicBezTo>
                  <a:lnTo>
                    <a:pt x="2948790" y="2423888"/>
                  </a:lnTo>
                  <a:lnTo>
                    <a:pt x="2505425" y="2423888"/>
                  </a:lnTo>
                  <a:lnTo>
                    <a:pt x="2506265" y="1475461"/>
                  </a:lnTo>
                  <a:cubicBezTo>
                    <a:pt x="2506265" y="905575"/>
                    <a:pt x="2044281" y="443591"/>
                    <a:pt x="1474395" y="443591"/>
                  </a:cubicBezTo>
                  <a:cubicBezTo>
                    <a:pt x="904509" y="443591"/>
                    <a:pt x="442525" y="905575"/>
                    <a:pt x="442525" y="1475461"/>
                  </a:cubicBezTo>
                  <a:lnTo>
                    <a:pt x="442525" y="2423888"/>
                  </a:lnTo>
                  <a:lnTo>
                    <a:pt x="0" y="2423888"/>
                  </a:lnTo>
                  <a:lnTo>
                    <a:pt x="0" y="1474395"/>
                  </a:lnTo>
                  <a:cubicBezTo>
                    <a:pt x="0" y="660109"/>
                    <a:pt x="660109" y="0"/>
                    <a:pt x="1474395" y="0"/>
                  </a:cubicBezTo>
                  <a:close/>
                </a:path>
              </a:pathLst>
            </a:cu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78570466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D492A3B-93A1-489A-A959-0239C4BB5A5E}"/>
              </a:ext>
            </a:extLst>
          </p:cNvPr>
          <p:cNvSpPr>
            <a:spLocks noGrp="1"/>
          </p:cNvSpPr>
          <p:nvPr>
            <p:ph type="body" sz="quarter" idx="10"/>
          </p:nvPr>
        </p:nvSpPr>
        <p:spPr>
          <a:xfrm>
            <a:off x="437319" y="2141394"/>
            <a:ext cx="5402868" cy="1084399"/>
          </a:xfrm>
        </p:spPr>
        <p:txBody>
          <a:bodyPr/>
          <a:lstStyle/>
          <a:p>
            <a:pPr lvl="0"/>
            <a:r>
              <a:rPr lang="en-US" dirty="0"/>
              <a:t>Filter predicates silently filter the rows available to read operations (SELECT, UPDATE, and DELETE).</a:t>
            </a:r>
          </a:p>
          <a:p>
            <a:pPr lvl="0"/>
            <a:r>
              <a:rPr lang="en-US" dirty="0"/>
              <a:t>The following examples demonstrate the use of the CREATE SECURITY POLICY syntax</a:t>
            </a:r>
          </a:p>
        </p:txBody>
      </p:sp>
      <p:sp>
        <p:nvSpPr>
          <p:cNvPr id="3" name="Title 2"/>
          <p:cNvSpPr>
            <a:spLocks noGrp="1"/>
          </p:cNvSpPr>
          <p:nvPr>
            <p:ph type="title"/>
          </p:nvPr>
        </p:nvSpPr>
        <p:spPr/>
        <p:txBody>
          <a:bodyPr/>
          <a:lstStyle/>
          <a:p>
            <a:r>
              <a:rPr lang="en-US"/>
              <a:t>Row-level security</a:t>
            </a:r>
          </a:p>
        </p:txBody>
      </p:sp>
      <p:sp>
        <p:nvSpPr>
          <p:cNvPr id="2" name="Text Placeholder 1">
            <a:extLst>
              <a:ext uri="{FF2B5EF4-FFF2-40B4-BE49-F238E27FC236}">
                <a16:creationId xmlns:a16="http://schemas.microsoft.com/office/drawing/2014/main" id="{A1EDA90F-656A-4899-9EEB-363B1C04230E}"/>
              </a:ext>
            </a:extLst>
          </p:cNvPr>
          <p:cNvSpPr>
            <a:spLocks noGrp="1"/>
          </p:cNvSpPr>
          <p:nvPr>
            <p:ph type="body" sz="quarter" idx="12"/>
          </p:nvPr>
        </p:nvSpPr>
        <p:spPr/>
        <p:txBody>
          <a:bodyPr/>
          <a:lstStyle/>
          <a:p>
            <a:r>
              <a:rPr lang="en-US" dirty="0"/>
              <a:t>Creating policies </a:t>
            </a:r>
          </a:p>
        </p:txBody>
      </p:sp>
      <p:sp>
        <p:nvSpPr>
          <p:cNvPr id="14" name="Text Placeholder 3">
            <a:extLst>
              <a:ext uri="{FF2B5EF4-FFF2-40B4-BE49-F238E27FC236}">
                <a16:creationId xmlns:a16="http://schemas.microsoft.com/office/drawing/2014/main" id="{9C76C011-292A-480D-BA27-ED51A64091FB}"/>
              </a:ext>
            </a:extLst>
          </p:cNvPr>
          <p:cNvSpPr txBox="1">
            <a:spLocks/>
          </p:cNvSpPr>
          <p:nvPr/>
        </p:nvSpPr>
        <p:spPr>
          <a:xfrm>
            <a:off x="6544491" y="1721363"/>
            <a:ext cx="5217972" cy="4170372"/>
          </a:xfrm>
          <a:prstGeom prst="rect">
            <a:avLst/>
          </a:prstGeom>
          <a:solidFill>
            <a:schemeClr val="bg2"/>
          </a:solidFill>
          <a:ln w="12700">
            <a:noFill/>
          </a:ln>
        </p:spPr>
        <p:txBody>
          <a:bodyPr vert="horz" wrap="square" lIns="146304" tIns="91440" rIns="146304" bIns="91440" rtlCol="0">
            <a:spAutoFit/>
          </a:bodyPr>
          <a:lstStyle>
            <a:defPPr>
              <a:defRPr lang="en-US"/>
            </a:defPPr>
            <a:lvl1pPr marR="0" indent="0" defTabSz="914367" fontAlgn="auto">
              <a:lnSpc>
                <a:spcPct val="100000"/>
              </a:lnSpc>
              <a:spcBef>
                <a:spcPts val="600"/>
              </a:spcBef>
              <a:spcAft>
                <a:spcPts val="0"/>
              </a:spcAft>
              <a:buClrTx/>
              <a:buSzPct val="90000"/>
              <a:buFont typeface="Arial" pitchFamily="34" charset="0"/>
              <a:buNone/>
              <a:tabLst/>
              <a:defRPr sz="1400" spc="0" baseline="0">
                <a:latin typeface="Consolas" panose="020B0609020204030204" pitchFamily="49" charset="0"/>
              </a:defRPr>
            </a:lvl1pPr>
            <a:lvl2pPr marL="572691" marR="0" indent="-236546" defTabSz="914367" fontAlgn="auto">
              <a:lnSpc>
                <a:spcPct val="90000"/>
              </a:lnSpc>
              <a:spcBef>
                <a:spcPct val="20000"/>
              </a:spcBef>
              <a:spcAft>
                <a:spcPts val="0"/>
              </a:spcAft>
              <a:buClrTx/>
              <a:buSzPct val="90000"/>
              <a:buFont typeface="Arial" pitchFamily="34" charset="0"/>
              <a:buChar char="•"/>
              <a:tabLst/>
              <a:defRPr sz="2353" spc="0" baseline="0"/>
            </a:lvl2pPr>
            <a:lvl3pPr marL="784338" marR="0" indent="-224097" defTabSz="914367" fontAlgn="auto">
              <a:lnSpc>
                <a:spcPct val="90000"/>
              </a:lnSpc>
              <a:spcBef>
                <a:spcPct val="20000"/>
              </a:spcBef>
              <a:spcAft>
                <a:spcPts val="0"/>
              </a:spcAft>
              <a:buClrTx/>
              <a:buSzPct val="90000"/>
              <a:buFont typeface="Arial" pitchFamily="34" charset="0"/>
              <a:buChar char="•"/>
              <a:tabLst/>
              <a:defRPr sz="1961" spc="0" baseline="0"/>
            </a:lvl3pPr>
            <a:lvl4pPr marL="1008435" marR="0" indent="-224097" defTabSz="914367" fontAlgn="auto">
              <a:lnSpc>
                <a:spcPct val="90000"/>
              </a:lnSpc>
              <a:spcBef>
                <a:spcPct val="20000"/>
              </a:spcBef>
              <a:spcAft>
                <a:spcPts val="0"/>
              </a:spcAft>
              <a:buClrTx/>
              <a:buSzPct val="90000"/>
              <a:buFont typeface="Arial" pitchFamily="34" charset="0"/>
              <a:buChar char="•"/>
              <a:tabLst/>
              <a:defRPr sz="1765" spc="0" baseline="0"/>
            </a:lvl4pPr>
            <a:lvl5pPr marL="1232531" marR="0" indent="-224097" defTabSz="914367" fontAlgn="auto">
              <a:lnSpc>
                <a:spcPct val="90000"/>
              </a:lnSpc>
              <a:spcBef>
                <a:spcPct val="20000"/>
              </a:spcBef>
              <a:spcAft>
                <a:spcPts val="0"/>
              </a:spcAft>
              <a:buClrTx/>
              <a:buSzPct val="90000"/>
              <a:buFont typeface="Arial" pitchFamily="34" charset="0"/>
              <a:buChar char="•"/>
              <a:tabLst/>
              <a:defRPr sz="1765" spc="0" baseline="0"/>
            </a:lvl5pPr>
            <a:lvl6pPr marL="2514509" indent="-228592" defTabSz="914367">
              <a:spcBef>
                <a:spcPct val="20000"/>
              </a:spcBef>
              <a:buFont typeface="Arial" pitchFamily="34" charset="0"/>
              <a:buChar char="•"/>
              <a:defRPr sz="1961"/>
            </a:lvl6pPr>
            <a:lvl7pPr marL="2971693" indent="-228592" defTabSz="914367">
              <a:spcBef>
                <a:spcPct val="20000"/>
              </a:spcBef>
              <a:buFont typeface="Arial" pitchFamily="34" charset="0"/>
              <a:buChar char="•"/>
              <a:defRPr sz="1961"/>
            </a:lvl7pPr>
            <a:lvl8pPr marL="3428877" indent="-228592" defTabSz="914367">
              <a:spcBef>
                <a:spcPct val="20000"/>
              </a:spcBef>
              <a:buFont typeface="Arial" pitchFamily="34" charset="0"/>
              <a:buChar char="•"/>
              <a:defRPr sz="1961"/>
            </a:lvl8pPr>
            <a:lvl9pPr marL="3886061" indent="-228592" defTabSz="914367">
              <a:spcBef>
                <a:spcPct val="20000"/>
              </a:spcBef>
              <a:buFont typeface="Arial" pitchFamily="34" charset="0"/>
              <a:buChar char="•"/>
              <a:defRPr sz="1961"/>
            </a:lvl9pPr>
          </a:lstStyle>
          <a:p>
            <a:pPr marL="0" marR="0" lvl="0" indent="0" algn="l" defTabSz="914367" rtl="0" eaLnBrk="1" fontAlgn="auto" latinLnBrk="0" hangingPunct="1">
              <a:lnSpc>
                <a:spcPct val="100000"/>
              </a:lnSpc>
              <a:spcBef>
                <a:spcPts val="400"/>
              </a:spcBef>
              <a:spcAft>
                <a:spcPts val="0"/>
              </a:spcAft>
              <a:buClrTx/>
              <a:buSzPct val="90000"/>
              <a:buFont typeface="Arial" pitchFamily="34" charset="0"/>
              <a:buNone/>
              <a:tabLst/>
              <a:defRPr/>
            </a:pPr>
            <a:r>
              <a:rPr kumimoji="0" lang="en-US" sz="1100" b="0" i="0" u="none" strike="noStrike" kern="0" cap="none" spc="0" normalizeH="0" baseline="0" noProof="0" dirty="0">
                <a:ln>
                  <a:noFill/>
                </a:ln>
                <a:solidFill>
                  <a:schemeClr val="accent6">
                    <a:lumMod val="65000"/>
                    <a:lumOff val="35000"/>
                  </a:schemeClr>
                </a:solidFill>
                <a:effectLst/>
                <a:uLnTx/>
                <a:uFillTx/>
                <a:latin typeface="Consolas" panose="020B0609020204030204" pitchFamily="49" charset="0"/>
                <a:ea typeface="+mn-ea"/>
                <a:cs typeface="+mn-cs"/>
              </a:rPr>
              <a:t>-- The following syntax creates a security policy with a filter predicate for the Customer table</a:t>
            </a:r>
          </a:p>
          <a:p>
            <a:pPr marL="0" marR="0" lvl="0" indent="0" algn="l" defTabSz="914367" rtl="0" eaLnBrk="1" fontAlgn="auto" latinLnBrk="0" hangingPunct="1">
              <a:lnSpc>
                <a:spcPct val="100000"/>
              </a:lnSpc>
              <a:spcBef>
                <a:spcPts val="400"/>
              </a:spcBef>
              <a:spcAft>
                <a:spcPts val="0"/>
              </a:spcAft>
              <a:buClrTx/>
              <a:buSzPct val="90000"/>
              <a:buFont typeface="Arial" pitchFamily="34" charset="0"/>
              <a:buNone/>
              <a:tabLst/>
              <a:defRPr/>
            </a:pP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mn-ea"/>
                <a:cs typeface="+mn-cs"/>
              </a:rPr>
              <a:t>CREATE SECURITY POLICY </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a:t>
            </a:r>
            <a:r>
              <a:rPr kumimoji="0" lang="en-US" sz="1100" b="0" i="0" u="none" strike="noStrike" kern="0" cap="none" spc="0" normalizeH="0" baseline="0" noProof="0" dirty="0" err="1">
                <a:ln>
                  <a:noFill/>
                </a:ln>
                <a:solidFill>
                  <a:srgbClr val="000000"/>
                </a:solidFill>
                <a:effectLst/>
                <a:uLnTx/>
                <a:uFillTx/>
                <a:latin typeface="Consolas" panose="020B0609020204030204" pitchFamily="49" charset="0"/>
                <a:ea typeface="+mn-ea"/>
                <a:cs typeface="+mn-cs"/>
              </a:rPr>
              <a:t>FederatedSecurityPolicy</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p>
          <a:p>
            <a:pPr marL="0" marR="0" lvl="0" indent="0" algn="l" defTabSz="914367" rtl="0" eaLnBrk="1" fontAlgn="auto" latinLnBrk="0" hangingPunct="1">
              <a:lnSpc>
                <a:spcPct val="100000"/>
              </a:lnSpc>
              <a:spcBef>
                <a:spcPts val="400"/>
              </a:spcBef>
              <a:spcAft>
                <a:spcPts val="0"/>
              </a:spcAft>
              <a:buClrTx/>
              <a:buSzPct val="90000"/>
              <a:buFont typeface="Arial" pitchFamily="34" charset="0"/>
              <a:buNone/>
              <a:tabLst/>
              <a:defRPr/>
            </a:pP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mn-ea"/>
                <a:cs typeface="+mn-cs"/>
              </a:rPr>
              <a:t>ADD FILTER PREDICATE </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a:t>
            </a:r>
            <a:r>
              <a:rPr kumimoji="0" lang="en-US" sz="1100" b="0" i="0" u="none" strike="noStrike" kern="0" cap="none" spc="0" normalizeH="0" baseline="0" noProof="0" dirty="0" err="1">
                <a:ln>
                  <a:noFill/>
                </a:ln>
                <a:solidFill>
                  <a:srgbClr val="000000"/>
                </a:solidFill>
                <a:effectLst/>
                <a:uLnTx/>
                <a:uFillTx/>
                <a:latin typeface="Consolas" panose="020B0609020204030204" pitchFamily="49" charset="0"/>
                <a:ea typeface="+mn-ea"/>
                <a:cs typeface="+mn-cs"/>
              </a:rPr>
              <a:t>rls</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a:t>
            </a:r>
            <a:r>
              <a:rPr kumimoji="0" lang="en-US" sz="1100" b="0" i="0" u="none" strike="noStrike" kern="0" cap="none" spc="0" normalizeH="0" baseline="0" noProof="0" dirty="0" err="1">
                <a:ln>
                  <a:noFill/>
                </a:ln>
                <a:solidFill>
                  <a:srgbClr val="000000"/>
                </a:solidFill>
                <a:effectLst/>
                <a:uLnTx/>
                <a:uFillTx/>
                <a:latin typeface="Consolas" panose="020B0609020204030204" pitchFamily="49" charset="0"/>
                <a:ea typeface="+mn-ea"/>
                <a:cs typeface="+mn-cs"/>
              </a:rPr>
              <a:t>fn_securitypredicate</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a:t>
            </a:r>
            <a:r>
              <a:rPr kumimoji="0" lang="en-US" sz="1100" b="0" i="0" u="none" strike="noStrike" kern="0" cap="none" spc="0" normalizeH="0" baseline="0" noProof="0" dirty="0" err="1">
                <a:ln>
                  <a:noFill/>
                </a:ln>
                <a:solidFill>
                  <a:srgbClr val="000000"/>
                </a:solidFill>
                <a:effectLst/>
                <a:uLnTx/>
                <a:uFillTx/>
                <a:latin typeface="Consolas" panose="020B0609020204030204" pitchFamily="49" charset="0"/>
                <a:ea typeface="+mn-ea"/>
                <a:cs typeface="+mn-cs"/>
              </a:rPr>
              <a:t>CustomerId</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p>
          <a:p>
            <a:pPr marL="0" marR="0" lvl="0" indent="0" algn="l" defTabSz="914367" rtl="0" eaLnBrk="1" fontAlgn="auto" latinLnBrk="0" hangingPunct="1">
              <a:lnSpc>
                <a:spcPct val="100000"/>
              </a:lnSpc>
              <a:spcBef>
                <a:spcPts val="400"/>
              </a:spcBef>
              <a:spcAft>
                <a:spcPts val="0"/>
              </a:spcAft>
              <a:buClrTx/>
              <a:buSzPct val="90000"/>
              <a:buFont typeface="Arial" pitchFamily="34" charset="0"/>
              <a:buNone/>
              <a:tabLst/>
              <a:defRPr/>
            </a:pP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mn-ea"/>
                <a:cs typeface="+mn-cs"/>
              </a:rPr>
              <a:t>ON</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100" b="0" i="0" u="none" strike="noStrike" kern="0" cap="none" spc="0" normalizeH="0" baseline="0" noProof="0" dirty="0" err="1">
                <a:ln>
                  <a:noFill/>
                </a:ln>
                <a:solidFill>
                  <a:srgbClr val="000000"/>
                </a:solidFill>
                <a:effectLst/>
                <a:uLnTx/>
                <a:uFillTx/>
                <a:latin typeface="Consolas" panose="020B0609020204030204" pitchFamily="49" charset="0"/>
                <a:ea typeface="+mn-ea"/>
                <a:cs typeface="+mn-cs"/>
              </a:rPr>
              <a:t>dbo</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[Customer]</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endPar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endParaRPr>
          </a:p>
          <a:p>
            <a:pPr marL="0" marR="0" lvl="0" indent="0" algn="l" defTabSz="914367" rtl="0" eaLnBrk="1" fontAlgn="auto" latinLnBrk="0" hangingPunct="1">
              <a:lnSpc>
                <a:spcPct val="100000"/>
              </a:lnSpc>
              <a:spcBef>
                <a:spcPts val="400"/>
              </a:spcBef>
              <a:spcAft>
                <a:spcPts val="0"/>
              </a:spcAft>
              <a:buClrTx/>
              <a:buSzPct val="90000"/>
              <a:buFont typeface="Arial" pitchFamily="34" charset="0"/>
              <a:buNone/>
              <a:tabLst/>
              <a:defRPr/>
            </a:pPr>
            <a:endPar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endParaRPr>
          </a:p>
          <a:p>
            <a:pPr marL="0" marR="0" lvl="0" indent="0" algn="l" defTabSz="914367" rtl="0" eaLnBrk="1" fontAlgn="auto" latinLnBrk="0" hangingPunct="1">
              <a:lnSpc>
                <a:spcPct val="100000"/>
              </a:lnSpc>
              <a:spcBef>
                <a:spcPts val="400"/>
              </a:spcBef>
              <a:spcAft>
                <a:spcPts val="0"/>
              </a:spcAft>
              <a:buClrTx/>
              <a:buSzPct val="90000"/>
              <a:buFont typeface="Arial" pitchFamily="34" charset="0"/>
              <a:buNone/>
              <a:tabLst/>
              <a:defRPr/>
            </a:pPr>
            <a:r>
              <a:rPr kumimoji="0" lang="en-US" sz="1100" b="0" i="0" u="none" strike="noStrike" kern="0" cap="none" spc="0" normalizeH="0" baseline="0" noProof="0" dirty="0">
                <a:ln>
                  <a:noFill/>
                </a:ln>
                <a:solidFill>
                  <a:schemeClr val="accent6">
                    <a:lumMod val="65000"/>
                    <a:lumOff val="35000"/>
                  </a:schemeClr>
                </a:solidFill>
                <a:effectLst/>
                <a:uLnTx/>
                <a:uFillTx/>
                <a:latin typeface="Consolas" panose="020B0609020204030204" pitchFamily="49" charset="0"/>
                <a:ea typeface="+mn-ea"/>
                <a:cs typeface="+mn-cs"/>
              </a:rPr>
              <a:t>-- Create a new schema and predicate function, which will use the application user ID stored in CONTEXT_INFO to filter rows.</a:t>
            </a:r>
          </a:p>
          <a:p>
            <a:pPr marL="0" marR="0" lvl="0" indent="0" algn="l" defTabSz="914367" rtl="0" eaLnBrk="1" fontAlgn="auto" latinLnBrk="0" hangingPunct="1">
              <a:lnSpc>
                <a:spcPct val="100000"/>
              </a:lnSpc>
              <a:spcBef>
                <a:spcPts val="400"/>
              </a:spcBef>
              <a:spcAft>
                <a:spcPts val="0"/>
              </a:spcAft>
              <a:buClrTx/>
              <a:buSzPct val="90000"/>
              <a:buFont typeface="Arial" pitchFamily="34" charset="0"/>
              <a:buNone/>
              <a:tabLst/>
              <a:defRPr/>
            </a:pP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mn-ea"/>
                <a:cs typeface="+mn-cs"/>
              </a:rPr>
              <a:t>CREATE FUNCTION </a:t>
            </a:r>
            <a:r>
              <a:rPr kumimoji="0" lang="en-US" sz="1100" b="0" i="0" u="none" strike="noStrike" kern="0" cap="none" spc="0" normalizeH="0" baseline="0" noProof="0" dirty="0" err="1">
                <a:ln>
                  <a:noFill/>
                </a:ln>
                <a:solidFill>
                  <a:srgbClr val="000000"/>
                </a:solidFill>
                <a:effectLst/>
                <a:uLnTx/>
                <a:uFillTx/>
                <a:latin typeface="Consolas" panose="020B0609020204030204" pitchFamily="49" charset="0"/>
                <a:ea typeface="+mn-ea"/>
                <a:cs typeface="+mn-cs"/>
              </a:rPr>
              <a:t>rls</a:t>
            </a:r>
            <a:r>
              <a:rPr kumimoji="0" lang="en-US" sz="1100" b="0" i="0" u="none" strike="noStrike" kern="0" cap="none" spc="0" normalizeH="0" baseline="0" noProof="0" dirty="0" err="1">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err="1">
                <a:ln>
                  <a:noFill/>
                </a:ln>
                <a:solidFill>
                  <a:srgbClr val="000000"/>
                </a:solidFill>
                <a:effectLst/>
                <a:uLnTx/>
                <a:uFillTx/>
                <a:latin typeface="Consolas" panose="020B0609020204030204" pitchFamily="49" charset="0"/>
                <a:ea typeface="+mn-ea"/>
                <a:cs typeface="+mn-cs"/>
              </a:rPr>
              <a:t>fn_securitypredicate</a:t>
            </a:r>
            <a:r>
              <a:rPr kumimoji="0" lang="en-US" sz="1100" b="0" i="0" u="none" strike="noStrike" kern="0" cap="none" spc="0" normalizeH="0" baseline="0" noProof="0" dirty="0">
                <a:ln>
                  <a:noFill/>
                </a:ln>
                <a:solidFill>
                  <a:srgbClr val="0000FF"/>
                </a:solidFill>
                <a:effectLst/>
                <a:uLnTx/>
                <a:uFillTx/>
                <a:latin typeface="Consolas" panose="020B0609020204030204" pitchFamily="49" charset="0"/>
                <a:ea typeface="+mn-ea"/>
                <a:cs typeface="+mn-cs"/>
              </a:rPr>
              <a:t> </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a:t>
            </a:r>
            <a:r>
              <a:rPr kumimoji="0" lang="en-US" sz="1100" b="0" i="0" u="none" strike="noStrike" kern="0" cap="none" spc="0" normalizeH="0" baseline="0" noProof="0" dirty="0" err="1">
                <a:ln>
                  <a:noFill/>
                </a:ln>
                <a:solidFill>
                  <a:srgbClr val="000000"/>
                </a:solidFill>
                <a:effectLst/>
                <a:uLnTx/>
                <a:uFillTx/>
                <a:latin typeface="Consolas" panose="020B0609020204030204" pitchFamily="49" charset="0"/>
                <a:ea typeface="+mn-ea"/>
                <a:cs typeface="+mn-cs"/>
              </a:rPr>
              <a:t>AppUserId</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mn-ea"/>
                <a:cs typeface="+mn-cs"/>
              </a:rPr>
              <a:t>int</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p>
          <a:p>
            <a:pPr marL="0" marR="0" lvl="0" indent="0" algn="l" defTabSz="914367" rtl="0" eaLnBrk="1" fontAlgn="auto" latinLnBrk="0" hangingPunct="1">
              <a:lnSpc>
                <a:spcPct val="100000"/>
              </a:lnSpc>
              <a:spcBef>
                <a:spcPts val="400"/>
              </a:spcBef>
              <a:spcAft>
                <a:spcPts val="0"/>
              </a:spcAft>
              <a:buClrTx/>
              <a:buSzPct val="90000"/>
              <a:buFont typeface="Arial" pitchFamily="34" charset="0"/>
              <a:buNone/>
              <a:tabLst/>
              <a:defRPr/>
            </a:pP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mn-ea"/>
                <a:cs typeface="+mn-cs"/>
              </a:rPr>
              <a:t>RETURNS TABLE     </a:t>
            </a:r>
          </a:p>
          <a:p>
            <a:pPr marL="0" marR="0" lvl="0" indent="0" algn="l" defTabSz="914367" rtl="0" eaLnBrk="1" fontAlgn="auto" latinLnBrk="0" hangingPunct="1">
              <a:lnSpc>
                <a:spcPct val="100000"/>
              </a:lnSpc>
              <a:spcBef>
                <a:spcPts val="400"/>
              </a:spcBef>
              <a:spcAft>
                <a:spcPts val="0"/>
              </a:spcAft>
              <a:buClrTx/>
              <a:buSzPct val="90000"/>
              <a:buFont typeface="Arial" pitchFamily="34" charset="0"/>
              <a:buNone/>
              <a:tabLst/>
              <a:defRPr/>
            </a:pP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mn-ea"/>
                <a:cs typeface="+mn-cs"/>
              </a:rPr>
              <a:t>WITH SCHEMABINDING </a:t>
            </a:r>
          </a:p>
          <a:p>
            <a:pPr marL="0" marR="0" lvl="0" indent="0" algn="l" defTabSz="914367" rtl="0" eaLnBrk="1" fontAlgn="auto" latinLnBrk="0" hangingPunct="1">
              <a:lnSpc>
                <a:spcPct val="100000"/>
              </a:lnSpc>
              <a:spcBef>
                <a:spcPts val="400"/>
              </a:spcBef>
              <a:spcAft>
                <a:spcPts val="0"/>
              </a:spcAft>
              <a:buClrTx/>
              <a:buSzPct val="90000"/>
              <a:buFont typeface="Arial" pitchFamily="34" charset="0"/>
              <a:buNone/>
              <a:tabLst/>
              <a:defRPr/>
            </a:pP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mn-ea"/>
                <a:cs typeface="+mn-cs"/>
              </a:rPr>
              <a:t>AS     </a:t>
            </a:r>
          </a:p>
          <a:p>
            <a:pPr marL="0" marR="0" lvl="0" indent="0" algn="l" defTabSz="914367" rtl="0" eaLnBrk="1" fontAlgn="auto" latinLnBrk="0" hangingPunct="1">
              <a:lnSpc>
                <a:spcPct val="100000"/>
              </a:lnSpc>
              <a:spcBef>
                <a:spcPts val="400"/>
              </a:spcBef>
              <a:spcAft>
                <a:spcPts val="0"/>
              </a:spcAft>
              <a:buClrTx/>
              <a:buSzPct val="90000"/>
              <a:buFont typeface="Arial" pitchFamily="34" charset="0"/>
              <a:buNone/>
              <a:tabLst/>
              <a:defRPr/>
            </a:pP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mn-ea"/>
                <a:cs typeface="+mn-cs"/>
              </a:rPr>
              <a:t>RETURN</a:t>
            </a:r>
            <a:r>
              <a:rPr kumimoji="0" lang="en-US" sz="1100" b="0" i="0" u="none" strike="noStrike" kern="0" cap="none" spc="0" normalizeH="0" baseline="0" noProof="0" dirty="0">
                <a:ln>
                  <a:noFill/>
                </a:ln>
                <a:solidFill>
                  <a:srgbClr val="0000FF"/>
                </a:solidFill>
                <a:effectLst/>
                <a:uLnTx/>
                <a:uFillTx/>
                <a:latin typeface="Consolas" panose="020B0609020204030204" pitchFamily="49" charset="0"/>
                <a:ea typeface="+mn-ea"/>
                <a:cs typeface="+mn-cs"/>
              </a:rPr>
              <a:t> </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endPar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endParaRPr>
          </a:p>
          <a:p>
            <a:pPr marL="0" marR="0" lvl="0" indent="0" algn="l" defTabSz="914367" rtl="0" eaLnBrk="1" fontAlgn="auto" latinLnBrk="0" hangingPunct="1">
              <a:lnSpc>
                <a:spcPct val="100000"/>
              </a:lnSpc>
              <a:spcBef>
                <a:spcPts val="400"/>
              </a:spcBef>
              <a:spcAft>
                <a:spcPts val="0"/>
              </a:spcAft>
              <a:buClrTx/>
              <a:buSzPct val="90000"/>
              <a:buFont typeface="Arial" pitchFamily="34" charset="0"/>
              <a:buNone/>
              <a:tabLst/>
              <a:defRPr/>
            </a:pP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mn-ea"/>
                <a:cs typeface="+mn-cs"/>
              </a:rPr>
              <a:t>SELECT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1 </a:t>
            </a: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mn-ea"/>
                <a:cs typeface="+mn-cs"/>
              </a:rPr>
              <a:t>AS</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100" b="0" i="0" u="none" strike="noStrike" kern="0" cap="none" spc="0" normalizeH="0" baseline="0" noProof="0" dirty="0" err="1">
                <a:ln>
                  <a:noFill/>
                </a:ln>
                <a:solidFill>
                  <a:srgbClr val="000000"/>
                </a:solidFill>
                <a:effectLst/>
                <a:uLnTx/>
                <a:uFillTx/>
                <a:latin typeface="Consolas" panose="020B0609020204030204" pitchFamily="49" charset="0"/>
                <a:ea typeface="+mn-ea"/>
                <a:cs typeface="+mn-cs"/>
              </a:rPr>
              <a:t>fn_securitypredicate_result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p>
          <a:p>
            <a:pPr marL="0" marR="0" lvl="0" indent="0" algn="l" defTabSz="914367" rtl="0" eaLnBrk="1" fontAlgn="auto" latinLnBrk="0" hangingPunct="1">
              <a:lnSpc>
                <a:spcPct val="100000"/>
              </a:lnSpc>
              <a:spcBef>
                <a:spcPts val="400"/>
              </a:spcBef>
              <a:spcAft>
                <a:spcPts val="0"/>
              </a:spcAft>
              <a:buClrTx/>
              <a:buSzPct val="90000"/>
              <a:buFont typeface="Arial" pitchFamily="34" charset="0"/>
              <a:buNone/>
              <a:tabLst/>
              <a:defRPr/>
            </a:pP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mn-ea"/>
                <a:cs typeface="+mn-cs"/>
              </a:rPr>
              <a:t>WHERE</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p>
          <a:p>
            <a:pPr marL="0" marR="0" lvl="0" indent="0" algn="l" defTabSz="914367" rtl="0" eaLnBrk="1" fontAlgn="auto" latinLnBrk="0" hangingPunct="1">
              <a:lnSpc>
                <a:spcPct val="100000"/>
              </a:lnSpc>
              <a:spcBef>
                <a:spcPts val="400"/>
              </a:spcBef>
              <a:spcAft>
                <a:spcPts val="0"/>
              </a:spcAft>
              <a:buClrTx/>
              <a:buSzPct val="90000"/>
              <a:buFont typeface="Arial" pitchFamily="34" charset="0"/>
              <a:buNone/>
              <a:tabLst/>
              <a:defRPr/>
            </a:pPr>
            <a:r>
              <a:rPr kumimoji="0" lang="en-US" sz="1100" b="0" i="0" u="none" strike="noStrike" kern="0" cap="none" spc="0" normalizeH="0" baseline="0" noProof="0" dirty="0">
                <a:ln>
                  <a:noFill/>
                </a:ln>
                <a:solidFill>
                  <a:schemeClr val="tx2">
                    <a:lumMod val="75000"/>
                  </a:schemeClr>
                </a:solidFill>
                <a:effectLst/>
                <a:uLnTx/>
                <a:uFillTx/>
                <a:latin typeface="Consolas" panose="020B0609020204030204" pitchFamily="49" charset="0"/>
                <a:ea typeface="+mn-ea"/>
                <a:cs typeface="+mn-cs"/>
              </a:rPr>
              <a:t>DATABASE_PRINCIPAL_ID</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100" b="0" i="0" u="none" strike="noStrike" kern="0" cap="none" spc="0" normalizeH="0" baseline="0" noProof="0" dirty="0">
                <a:ln>
                  <a:noFill/>
                </a:ln>
                <a:solidFill>
                  <a:schemeClr val="tx2">
                    <a:lumMod val="75000"/>
                  </a:schemeClr>
                </a:solidFill>
                <a:effectLst/>
                <a:uLnTx/>
                <a:uFillTx/>
                <a:latin typeface="Consolas" panose="020B0609020204030204" pitchFamily="49" charset="0"/>
                <a:ea typeface="+mn-ea"/>
                <a:cs typeface="+mn-cs"/>
              </a:rPr>
              <a:t>DATABASE_PRINCIPAL_ID</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FF0000"/>
                </a:solidFill>
                <a:effectLst/>
                <a:uLnTx/>
                <a:uFillTx/>
                <a:latin typeface="Consolas" panose="020B0609020204030204" pitchFamily="49" charset="0"/>
                <a:ea typeface="+mn-ea"/>
                <a:cs typeface="+mn-cs"/>
              </a:rPr>
              <a:t>'</a:t>
            </a:r>
            <a:r>
              <a:rPr kumimoji="0" lang="en-US" sz="1100" b="0" i="0" u="none" strike="noStrike" kern="0" cap="none" spc="0" normalizeH="0" baseline="0" noProof="0" dirty="0" err="1">
                <a:ln>
                  <a:noFill/>
                </a:ln>
                <a:solidFill>
                  <a:srgbClr val="FF0000"/>
                </a:solidFill>
                <a:effectLst/>
                <a:uLnTx/>
                <a:uFillTx/>
                <a:latin typeface="Consolas" panose="020B0609020204030204" pitchFamily="49" charset="0"/>
                <a:ea typeface="+mn-ea"/>
                <a:cs typeface="+mn-cs"/>
              </a:rPr>
              <a:t>dbo</a:t>
            </a:r>
            <a:r>
              <a:rPr kumimoji="0" lang="en-US" sz="1100" b="0" i="0" u="none" strike="noStrike" kern="0" cap="none" spc="0" normalizeH="0" baseline="0" noProof="0" dirty="0">
                <a:ln>
                  <a:noFill/>
                </a:ln>
                <a:solidFill>
                  <a:srgbClr val="FF000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100" b="0" i="0" u="none" strike="noStrike" kern="0" cap="none" spc="0" normalizeH="0" baseline="0" noProof="0" dirty="0">
                <a:ln>
                  <a:noFill/>
                </a:ln>
                <a:solidFill>
                  <a:srgbClr val="008000"/>
                </a:solidFill>
                <a:effectLst/>
                <a:uLnTx/>
                <a:uFillTx/>
                <a:latin typeface="Consolas" panose="020B0609020204030204" pitchFamily="49" charset="0"/>
                <a:ea typeface="+mn-ea"/>
                <a:cs typeface="+mn-cs"/>
              </a:rPr>
              <a:t>-- </a:t>
            </a:r>
            <a:r>
              <a:rPr kumimoji="0" lang="en-US" sz="1100" b="0" i="0" u="none" strike="noStrike" kern="0" cap="none" spc="0" normalizeH="0" baseline="0" noProof="0" dirty="0">
                <a:ln>
                  <a:noFill/>
                </a:ln>
                <a:solidFill>
                  <a:schemeClr val="accent6">
                    <a:lumMod val="65000"/>
                    <a:lumOff val="35000"/>
                  </a:schemeClr>
                </a:solidFill>
                <a:effectLst/>
                <a:uLnTx/>
                <a:uFillTx/>
                <a:latin typeface="Consolas" panose="020B0609020204030204" pitchFamily="49" charset="0"/>
                <a:ea typeface="+mn-ea"/>
                <a:cs typeface="+mn-cs"/>
              </a:rPr>
              <a:t>application context</a:t>
            </a:r>
            <a:r>
              <a:rPr kumimoji="0" lang="en-US" sz="1100" b="0" i="0" u="none" strike="noStrike" kern="0" cap="none" spc="0" normalizeH="0" baseline="0" noProof="0" dirty="0">
                <a:ln>
                  <a:noFill/>
                </a:ln>
                <a:solidFill>
                  <a:srgbClr val="008000"/>
                </a:solidFill>
                <a:effectLst/>
                <a:uLnTx/>
                <a:uFillTx/>
                <a:latin typeface="Consolas" panose="020B0609020204030204" pitchFamily="49" charset="0"/>
                <a:ea typeface="+mn-ea"/>
                <a:cs typeface="+mn-cs"/>
              </a:rPr>
              <a:t>         </a:t>
            </a:r>
            <a:endPar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endParaRPr>
          </a:p>
          <a:p>
            <a:pPr marL="0" marR="0" lvl="0" indent="0" algn="l" defTabSz="914367" rtl="0" eaLnBrk="1" fontAlgn="auto" latinLnBrk="0" hangingPunct="1">
              <a:lnSpc>
                <a:spcPct val="100000"/>
              </a:lnSpc>
              <a:spcBef>
                <a:spcPts val="400"/>
              </a:spcBef>
              <a:spcAft>
                <a:spcPts val="0"/>
              </a:spcAft>
              <a:buClrTx/>
              <a:buSzPct val="90000"/>
              <a:buFont typeface="Arial" pitchFamily="34" charset="0"/>
              <a:buNone/>
              <a:tabLst/>
              <a:defRPr/>
            </a:pP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AND</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100" b="0" i="0" u="none" strike="noStrike" kern="0" cap="none" spc="0" normalizeH="0" baseline="0" noProof="0" dirty="0">
                <a:ln>
                  <a:noFill/>
                </a:ln>
                <a:solidFill>
                  <a:schemeClr val="tx2">
                    <a:lumMod val="75000"/>
                  </a:schemeClr>
                </a:solidFill>
                <a:effectLst/>
                <a:uLnTx/>
                <a:uFillTx/>
                <a:latin typeface="Consolas" panose="020B0609020204030204" pitchFamily="49" charset="0"/>
                <a:ea typeface="+mn-ea"/>
                <a:cs typeface="+mn-cs"/>
              </a:rPr>
              <a:t>CONTEXT_INFO</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100" b="0" i="0" u="none" strike="noStrike" kern="0" cap="none" spc="0" normalizeH="0" baseline="0" noProof="0" dirty="0">
                <a:ln>
                  <a:noFill/>
                </a:ln>
                <a:solidFill>
                  <a:schemeClr val="tx2">
                    <a:lumMod val="75000"/>
                  </a:schemeClr>
                </a:solidFill>
                <a:effectLst/>
                <a:uLnTx/>
                <a:uFillTx/>
                <a:latin typeface="Consolas" panose="020B0609020204030204" pitchFamily="49" charset="0"/>
                <a:ea typeface="+mn-ea"/>
                <a:cs typeface="+mn-cs"/>
              </a:rPr>
              <a:t>CONVERT</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mn-ea"/>
                <a:cs typeface="+mn-cs"/>
              </a:rPr>
              <a:t>VARBINARY</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128</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100" b="0" i="0" u="none" strike="noStrike" kern="0" cap="none" spc="0" normalizeH="0" baseline="0" noProof="0" dirty="0" err="1">
                <a:ln>
                  <a:noFill/>
                </a:ln>
                <a:solidFill>
                  <a:srgbClr val="000000"/>
                </a:solidFill>
                <a:effectLst/>
                <a:uLnTx/>
                <a:uFillTx/>
                <a:latin typeface="Consolas" panose="020B0609020204030204" pitchFamily="49" charset="0"/>
                <a:ea typeface="+mn-ea"/>
                <a:cs typeface="+mn-cs"/>
              </a:rPr>
              <a:t>AppUserId</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p>
          <a:p>
            <a:pPr marL="0" marR="0" lvl="0" indent="0" algn="l" defTabSz="914367" rtl="0" eaLnBrk="1" fontAlgn="auto" latinLnBrk="0" hangingPunct="1">
              <a:lnSpc>
                <a:spcPct val="100000"/>
              </a:lnSpc>
              <a:spcBef>
                <a:spcPts val="400"/>
              </a:spcBef>
              <a:spcAft>
                <a:spcPts val="0"/>
              </a:spcAft>
              <a:buClrTx/>
              <a:buSzPct val="90000"/>
              <a:buFont typeface="Arial" pitchFamily="34" charset="0"/>
              <a:buNone/>
              <a:tabLst/>
              <a:defRPr/>
            </a:pP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mn-ea"/>
                <a:cs typeface="+mn-cs"/>
              </a:rPr>
              <a:t>GO</a:t>
            </a:r>
          </a:p>
        </p:txBody>
      </p:sp>
    </p:spTree>
    <p:extLst>
      <p:ext uri="{BB962C8B-B14F-4D97-AF65-F5344CB8AC3E}">
        <p14:creationId xmlns:p14="http://schemas.microsoft.com/office/powerpoint/2010/main" val="115978711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05F0AC10-5D63-4CEA-8EB6-D21125A3EEC1}"/>
              </a:ext>
            </a:extLst>
          </p:cNvPr>
          <p:cNvSpPr>
            <a:spLocks noGrp="1"/>
          </p:cNvSpPr>
          <p:nvPr>
            <p:ph type="body" sz="quarter" idx="10"/>
          </p:nvPr>
        </p:nvSpPr>
        <p:spPr/>
        <p:txBody>
          <a:bodyPr/>
          <a:lstStyle/>
          <a:p>
            <a:pPr lvl="0"/>
            <a:r>
              <a:rPr lang="en-US" dirty="0"/>
              <a:t>Control access of specific columns in a database table based on customer’s group membership or execution context.</a:t>
            </a:r>
          </a:p>
          <a:p>
            <a:pPr lvl="0"/>
            <a:r>
              <a:rPr lang="en-US" dirty="0"/>
              <a:t>Simplifies the design and implementation of security by putting restriction logic in database tier as opposed to application tier.</a:t>
            </a:r>
          </a:p>
          <a:p>
            <a:pPr lvl="0"/>
            <a:r>
              <a:rPr lang="en-US" dirty="0"/>
              <a:t>Administer via GRANT T-SQL statement.</a:t>
            </a:r>
          </a:p>
          <a:p>
            <a:pPr lvl="0"/>
            <a:r>
              <a:rPr lang="en-US" dirty="0"/>
              <a:t>Both Azure Active Directory (AAD) and SQL authentication are supported.</a:t>
            </a:r>
          </a:p>
        </p:txBody>
      </p:sp>
      <p:sp>
        <p:nvSpPr>
          <p:cNvPr id="9" name="Title 8">
            <a:extLst>
              <a:ext uri="{FF2B5EF4-FFF2-40B4-BE49-F238E27FC236}">
                <a16:creationId xmlns:a16="http://schemas.microsoft.com/office/drawing/2014/main" id="{97DB2930-6C97-40E0-8307-6FD88AA3B9E3}"/>
              </a:ext>
            </a:extLst>
          </p:cNvPr>
          <p:cNvSpPr>
            <a:spLocks noGrp="1"/>
          </p:cNvSpPr>
          <p:nvPr>
            <p:ph type="title"/>
          </p:nvPr>
        </p:nvSpPr>
        <p:spPr/>
        <p:txBody>
          <a:bodyPr/>
          <a:lstStyle/>
          <a:p>
            <a:r>
              <a:rPr lang="en-US"/>
              <a:t>Column-level security</a:t>
            </a:r>
          </a:p>
        </p:txBody>
      </p:sp>
      <p:sp>
        <p:nvSpPr>
          <p:cNvPr id="2" name="Text Placeholder 1">
            <a:extLst>
              <a:ext uri="{FF2B5EF4-FFF2-40B4-BE49-F238E27FC236}">
                <a16:creationId xmlns:a16="http://schemas.microsoft.com/office/drawing/2014/main" id="{6EF12F6D-CA5E-4EB8-8D2C-78B39824F732}"/>
              </a:ext>
            </a:extLst>
          </p:cNvPr>
          <p:cNvSpPr>
            <a:spLocks noGrp="1"/>
          </p:cNvSpPr>
          <p:nvPr>
            <p:ph type="body" sz="quarter" idx="12"/>
          </p:nvPr>
        </p:nvSpPr>
        <p:spPr/>
        <p:txBody>
          <a:bodyPr/>
          <a:lstStyle/>
          <a:p>
            <a:r>
              <a:rPr lang="en-US" dirty="0"/>
              <a:t>Overview</a:t>
            </a:r>
          </a:p>
        </p:txBody>
      </p:sp>
      <p:sp>
        <p:nvSpPr>
          <p:cNvPr id="12" name="Rectangle 457">
            <a:extLst>
              <a:ext uri="{FF2B5EF4-FFF2-40B4-BE49-F238E27FC236}">
                <a16:creationId xmlns:a16="http://schemas.microsoft.com/office/drawing/2014/main" id="{9F2BE5E7-D4ED-4CDA-B026-A942E5FB8C78}"/>
              </a:ext>
            </a:extLst>
          </p:cNvPr>
          <p:cNvSpPr>
            <a:spLocks noChangeArrowheads="1"/>
          </p:cNvSpPr>
          <p:nvPr/>
        </p:nvSpPr>
        <p:spPr bwMode="auto">
          <a:xfrm>
            <a:off x="7132120" y="2785638"/>
            <a:ext cx="4034692" cy="29468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Rectangle 459">
            <a:extLst>
              <a:ext uri="{FF2B5EF4-FFF2-40B4-BE49-F238E27FC236}">
                <a16:creationId xmlns:a16="http://schemas.microsoft.com/office/drawing/2014/main" id="{808E50EA-6835-4B46-A74A-153DC2FBF3DA}"/>
              </a:ext>
            </a:extLst>
          </p:cNvPr>
          <p:cNvSpPr>
            <a:spLocks noChangeArrowheads="1"/>
          </p:cNvSpPr>
          <p:nvPr/>
        </p:nvSpPr>
        <p:spPr bwMode="auto">
          <a:xfrm>
            <a:off x="7132120" y="3187262"/>
            <a:ext cx="928039" cy="38136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Rectangle 459">
            <a:extLst>
              <a:ext uri="{FF2B5EF4-FFF2-40B4-BE49-F238E27FC236}">
                <a16:creationId xmlns:a16="http://schemas.microsoft.com/office/drawing/2014/main" id="{51800B82-0BA2-46C6-BFA3-3F8CD7816C19}"/>
              </a:ext>
            </a:extLst>
          </p:cNvPr>
          <p:cNvSpPr>
            <a:spLocks noChangeArrowheads="1"/>
          </p:cNvSpPr>
          <p:nvPr/>
        </p:nvSpPr>
        <p:spPr bwMode="auto">
          <a:xfrm>
            <a:off x="8167671" y="3187262"/>
            <a:ext cx="928039" cy="381367"/>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459">
            <a:extLst>
              <a:ext uri="{FF2B5EF4-FFF2-40B4-BE49-F238E27FC236}">
                <a16:creationId xmlns:a16="http://schemas.microsoft.com/office/drawing/2014/main" id="{CE6C6277-4733-49BE-95A0-7BCCF268C38F}"/>
              </a:ext>
            </a:extLst>
          </p:cNvPr>
          <p:cNvSpPr>
            <a:spLocks noChangeArrowheads="1"/>
          </p:cNvSpPr>
          <p:nvPr/>
        </p:nvSpPr>
        <p:spPr bwMode="auto">
          <a:xfrm>
            <a:off x="9203222" y="3187262"/>
            <a:ext cx="928039" cy="381367"/>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459">
            <a:extLst>
              <a:ext uri="{FF2B5EF4-FFF2-40B4-BE49-F238E27FC236}">
                <a16:creationId xmlns:a16="http://schemas.microsoft.com/office/drawing/2014/main" id="{EB599524-9BC9-40A5-949B-5B61BBA48A46}"/>
              </a:ext>
            </a:extLst>
          </p:cNvPr>
          <p:cNvSpPr>
            <a:spLocks noChangeArrowheads="1"/>
          </p:cNvSpPr>
          <p:nvPr/>
        </p:nvSpPr>
        <p:spPr bwMode="auto">
          <a:xfrm>
            <a:off x="10238773" y="3187262"/>
            <a:ext cx="928039" cy="381367"/>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Rectangle 459">
            <a:extLst>
              <a:ext uri="{FF2B5EF4-FFF2-40B4-BE49-F238E27FC236}">
                <a16:creationId xmlns:a16="http://schemas.microsoft.com/office/drawing/2014/main" id="{F864014B-475E-4143-9BFF-93AB374C96AA}"/>
              </a:ext>
            </a:extLst>
          </p:cNvPr>
          <p:cNvSpPr>
            <a:spLocks noChangeArrowheads="1"/>
          </p:cNvSpPr>
          <p:nvPr/>
        </p:nvSpPr>
        <p:spPr bwMode="auto">
          <a:xfrm>
            <a:off x="7132120" y="3675312"/>
            <a:ext cx="928039" cy="38136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459">
            <a:extLst>
              <a:ext uri="{FF2B5EF4-FFF2-40B4-BE49-F238E27FC236}">
                <a16:creationId xmlns:a16="http://schemas.microsoft.com/office/drawing/2014/main" id="{2B8428AC-1EEF-424F-B5A9-4E2A7A776246}"/>
              </a:ext>
            </a:extLst>
          </p:cNvPr>
          <p:cNvSpPr>
            <a:spLocks noChangeArrowheads="1"/>
          </p:cNvSpPr>
          <p:nvPr/>
        </p:nvSpPr>
        <p:spPr bwMode="auto">
          <a:xfrm>
            <a:off x="8167671" y="3675312"/>
            <a:ext cx="928039" cy="381367"/>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Rectangle 459">
            <a:extLst>
              <a:ext uri="{FF2B5EF4-FFF2-40B4-BE49-F238E27FC236}">
                <a16:creationId xmlns:a16="http://schemas.microsoft.com/office/drawing/2014/main" id="{4A3BDCAC-A5BE-484D-A21D-9AB51E848937}"/>
              </a:ext>
            </a:extLst>
          </p:cNvPr>
          <p:cNvSpPr>
            <a:spLocks noChangeArrowheads="1"/>
          </p:cNvSpPr>
          <p:nvPr/>
        </p:nvSpPr>
        <p:spPr bwMode="auto">
          <a:xfrm>
            <a:off x="9203222" y="3675312"/>
            <a:ext cx="928039" cy="381367"/>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Rectangle 459">
            <a:extLst>
              <a:ext uri="{FF2B5EF4-FFF2-40B4-BE49-F238E27FC236}">
                <a16:creationId xmlns:a16="http://schemas.microsoft.com/office/drawing/2014/main" id="{3F536DB8-0942-45E3-A585-CDEEAB270044}"/>
              </a:ext>
            </a:extLst>
          </p:cNvPr>
          <p:cNvSpPr>
            <a:spLocks noChangeArrowheads="1"/>
          </p:cNvSpPr>
          <p:nvPr/>
        </p:nvSpPr>
        <p:spPr bwMode="auto">
          <a:xfrm>
            <a:off x="10238773" y="3675312"/>
            <a:ext cx="928039" cy="381367"/>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Rectangle 459">
            <a:extLst>
              <a:ext uri="{FF2B5EF4-FFF2-40B4-BE49-F238E27FC236}">
                <a16:creationId xmlns:a16="http://schemas.microsoft.com/office/drawing/2014/main" id="{DEDCA086-A95A-4007-91BE-DB40158C37D3}"/>
              </a:ext>
            </a:extLst>
          </p:cNvPr>
          <p:cNvSpPr>
            <a:spLocks noChangeArrowheads="1"/>
          </p:cNvSpPr>
          <p:nvPr/>
        </p:nvSpPr>
        <p:spPr bwMode="auto">
          <a:xfrm>
            <a:off x="7132120" y="4163879"/>
            <a:ext cx="928039" cy="38136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Rectangle 459">
            <a:extLst>
              <a:ext uri="{FF2B5EF4-FFF2-40B4-BE49-F238E27FC236}">
                <a16:creationId xmlns:a16="http://schemas.microsoft.com/office/drawing/2014/main" id="{890F4B00-5773-4C8E-8D59-770E8AB3302B}"/>
              </a:ext>
            </a:extLst>
          </p:cNvPr>
          <p:cNvSpPr>
            <a:spLocks noChangeArrowheads="1"/>
          </p:cNvSpPr>
          <p:nvPr/>
        </p:nvSpPr>
        <p:spPr bwMode="auto">
          <a:xfrm>
            <a:off x="8167671" y="4163879"/>
            <a:ext cx="928039" cy="381367"/>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Rectangle 459">
            <a:extLst>
              <a:ext uri="{FF2B5EF4-FFF2-40B4-BE49-F238E27FC236}">
                <a16:creationId xmlns:a16="http://schemas.microsoft.com/office/drawing/2014/main" id="{656E55F5-2A54-4584-872A-3CC05659F06B}"/>
              </a:ext>
            </a:extLst>
          </p:cNvPr>
          <p:cNvSpPr>
            <a:spLocks noChangeArrowheads="1"/>
          </p:cNvSpPr>
          <p:nvPr/>
        </p:nvSpPr>
        <p:spPr bwMode="auto">
          <a:xfrm>
            <a:off x="9203222" y="4163879"/>
            <a:ext cx="928039" cy="381367"/>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Rectangle 459">
            <a:extLst>
              <a:ext uri="{FF2B5EF4-FFF2-40B4-BE49-F238E27FC236}">
                <a16:creationId xmlns:a16="http://schemas.microsoft.com/office/drawing/2014/main" id="{D158D1F0-28B8-46C5-AD7B-BC1CDB070FCB}"/>
              </a:ext>
            </a:extLst>
          </p:cNvPr>
          <p:cNvSpPr>
            <a:spLocks noChangeArrowheads="1"/>
          </p:cNvSpPr>
          <p:nvPr/>
        </p:nvSpPr>
        <p:spPr bwMode="auto">
          <a:xfrm>
            <a:off x="10238773" y="4163879"/>
            <a:ext cx="928039" cy="381367"/>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Rectangle 459">
            <a:extLst>
              <a:ext uri="{FF2B5EF4-FFF2-40B4-BE49-F238E27FC236}">
                <a16:creationId xmlns:a16="http://schemas.microsoft.com/office/drawing/2014/main" id="{06936203-AFEB-46DB-ABB9-7F81F501D76F}"/>
              </a:ext>
            </a:extLst>
          </p:cNvPr>
          <p:cNvSpPr>
            <a:spLocks noChangeArrowheads="1"/>
          </p:cNvSpPr>
          <p:nvPr/>
        </p:nvSpPr>
        <p:spPr bwMode="auto">
          <a:xfrm>
            <a:off x="7132120" y="4652187"/>
            <a:ext cx="928039" cy="38136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Rectangle 459">
            <a:extLst>
              <a:ext uri="{FF2B5EF4-FFF2-40B4-BE49-F238E27FC236}">
                <a16:creationId xmlns:a16="http://schemas.microsoft.com/office/drawing/2014/main" id="{79813D95-E3FC-4233-BCC0-DD4E92D3C317}"/>
              </a:ext>
            </a:extLst>
          </p:cNvPr>
          <p:cNvSpPr>
            <a:spLocks noChangeArrowheads="1"/>
          </p:cNvSpPr>
          <p:nvPr/>
        </p:nvSpPr>
        <p:spPr bwMode="auto">
          <a:xfrm>
            <a:off x="8167671" y="4652185"/>
            <a:ext cx="928039" cy="381367"/>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Rectangle 459">
            <a:extLst>
              <a:ext uri="{FF2B5EF4-FFF2-40B4-BE49-F238E27FC236}">
                <a16:creationId xmlns:a16="http://schemas.microsoft.com/office/drawing/2014/main" id="{7DE46A05-0026-46EB-BD77-F2850AA1FAEA}"/>
              </a:ext>
            </a:extLst>
          </p:cNvPr>
          <p:cNvSpPr>
            <a:spLocks noChangeArrowheads="1"/>
          </p:cNvSpPr>
          <p:nvPr/>
        </p:nvSpPr>
        <p:spPr bwMode="auto">
          <a:xfrm>
            <a:off x="9203222" y="4652184"/>
            <a:ext cx="928039" cy="381367"/>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Rectangle 459">
            <a:extLst>
              <a:ext uri="{FF2B5EF4-FFF2-40B4-BE49-F238E27FC236}">
                <a16:creationId xmlns:a16="http://schemas.microsoft.com/office/drawing/2014/main" id="{8ED8E622-93AB-4D71-ABE1-83987F65E0B8}"/>
              </a:ext>
            </a:extLst>
          </p:cNvPr>
          <p:cNvSpPr>
            <a:spLocks noChangeArrowheads="1"/>
          </p:cNvSpPr>
          <p:nvPr/>
        </p:nvSpPr>
        <p:spPr bwMode="auto">
          <a:xfrm>
            <a:off x="10238773" y="4652183"/>
            <a:ext cx="928039" cy="381367"/>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31" name="Group 30">
            <a:extLst>
              <a:ext uri="{FF2B5EF4-FFF2-40B4-BE49-F238E27FC236}">
                <a16:creationId xmlns:a16="http://schemas.microsoft.com/office/drawing/2014/main" id="{F79A6338-EEDF-4897-814C-AC51B0D4AB48}"/>
              </a:ext>
            </a:extLst>
          </p:cNvPr>
          <p:cNvGrpSpPr/>
          <p:nvPr/>
        </p:nvGrpSpPr>
        <p:grpSpPr>
          <a:xfrm>
            <a:off x="7283498" y="1904782"/>
            <a:ext cx="625280" cy="771676"/>
            <a:chOff x="1980078" y="253998"/>
            <a:chExt cx="3830386" cy="4727197"/>
          </a:xfrm>
        </p:grpSpPr>
        <p:sp>
          <p:nvSpPr>
            <p:cNvPr id="32" name="Rectangle 27">
              <a:extLst>
                <a:ext uri="{FF2B5EF4-FFF2-40B4-BE49-F238E27FC236}">
                  <a16:creationId xmlns:a16="http://schemas.microsoft.com/office/drawing/2014/main" id="{ABFA536A-AAF8-4E1E-BB17-8BE74A3108D3}"/>
                </a:ext>
              </a:extLst>
            </p:cNvPr>
            <p:cNvSpPr>
              <a:spLocks noChangeArrowheads="1"/>
            </p:cNvSpPr>
            <p:nvPr/>
          </p:nvSpPr>
          <p:spPr bwMode="auto">
            <a:xfrm>
              <a:off x="1980078" y="2169196"/>
              <a:ext cx="3830386" cy="281199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9">
              <a:extLst>
                <a:ext uri="{FF2B5EF4-FFF2-40B4-BE49-F238E27FC236}">
                  <a16:creationId xmlns:a16="http://schemas.microsoft.com/office/drawing/2014/main" id="{D55DE6D7-6C94-4654-A2D7-5078A5961DEE}"/>
                </a:ext>
              </a:extLst>
            </p:cNvPr>
            <p:cNvSpPr>
              <a:spLocks/>
            </p:cNvSpPr>
            <p:nvPr/>
          </p:nvSpPr>
          <p:spPr bwMode="auto">
            <a:xfrm>
              <a:off x="3454477" y="2913999"/>
              <a:ext cx="881597" cy="881598"/>
            </a:xfrm>
            <a:custGeom>
              <a:avLst/>
              <a:gdLst>
                <a:gd name="T0" fmla="*/ 256 w 256"/>
                <a:gd name="T1" fmla="*/ 127 h 256"/>
                <a:gd name="T2" fmla="*/ 256 w 256"/>
                <a:gd name="T3" fmla="*/ 129 h 256"/>
                <a:gd name="T4" fmla="*/ 129 w 256"/>
                <a:gd name="T5" fmla="*/ 256 h 256"/>
                <a:gd name="T6" fmla="*/ 127 w 256"/>
                <a:gd name="T7" fmla="*/ 256 h 256"/>
                <a:gd name="T8" fmla="*/ 0 w 256"/>
                <a:gd name="T9" fmla="*/ 129 h 256"/>
                <a:gd name="T10" fmla="*/ 0 w 256"/>
                <a:gd name="T11" fmla="*/ 127 h 256"/>
                <a:gd name="T12" fmla="*/ 127 w 256"/>
                <a:gd name="T13" fmla="*/ 0 h 256"/>
                <a:gd name="T14" fmla="*/ 129 w 256"/>
                <a:gd name="T15" fmla="*/ 0 h 256"/>
                <a:gd name="T16" fmla="*/ 256 w 256"/>
                <a:gd name="T17" fmla="*/ 127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 h="256">
                  <a:moveTo>
                    <a:pt x="256" y="127"/>
                  </a:moveTo>
                  <a:cubicBezTo>
                    <a:pt x="256" y="129"/>
                    <a:pt x="256" y="129"/>
                    <a:pt x="256" y="129"/>
                  </a:cubicBezTo>
                  <a:cubicBezTo>
                    <a:pt x="256" y="199"/>
                    <a:pt x="199" y="256"/>
                    <a:pt x="129" y="256"/>
                  </a:cubicBezTo>
                  <a:cubicBezTo>
                    <a:pt x="127" y="256"/>
                    <a:pt x="127" y="256"/>
                    <a:pt x="127" y="256"/>
                  </a:cubicBezTo>
                  <a:cubicBezTo>
                    <a:pt x="57" y="256"/>
                    <a:pt x="0" y="199"/>
                    <a:pt x="0" y="129"/>
                  </a:cubicBezTo>
                  <a:cubicBezTo>
                    <a:pt x="0" y="127"/>
                    <a:pt x="0" y="127"/>
                    <a:pt x="0" y="127"/>
                  </a:cubicBezTo>
                  <a:cubicBezTo>
                    <a:pt x="0" y="57"/>
                    <a:pt x="57" y="0"/>
                    <a:pt x="127" y="0"/>
                  </a:cubicBezTo>
                  <a:cubicBezTo>
                    <a:pt x="129" y="0"/>
                    <a:pt x="129" y="0"/>
                    <a:pt x="129" y="0"/>
                  </a:cubicBezTo>
                  <a:cubicBezTo>
                    <a:pt x="199" y="0"/>
                    <a:pt x="256" y="57"/>
                    <a:pt x="256" y="127"/>
                  </a:cubicBez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0">
              <a:extLst>
                <a:ext uri="{FF2B5EF4-FFF2-40B4-BE49-F238E27FC236}">
                  <a16:creationId xmlns:a16="http://schemas.microsoft.com/office/drawing/2014/main" id="{A60D70CA-66E1-48FE-A311-834E33CA22D5}"/>
                </a:ext>
              </a:extLst>
            </p:cNvPr>
            <p:cNvSpPr>
              <a:spLocks/>
            </p:cNvSpPr>
            <p:nvPr/>
          </p:nvSpPr>
          <p:spPr bwMode="auto">
            <a:xfrm>
              <a:off x="3667277" y="3354793"/>
              <a:ext cx="455998" cy="1033598"/>
            </a:xfrm>
            <a:custGeom>
              <a:avLst/>
              <a:gdLst>
                <a:gd name="T0" fmla="*/ 64 w 128"/>
                <a:gd name="T1" fmla="*/ 299 h 299"/>
                <a:gd name="T2" fmla="*/ 63 w 128"/>
                <a:gd name="T3" fmla="*/ 299 h 299"/>
                <a:gd name="T4" fmla="*/ 0 w 128"/>
                <a:gd name="T5" fmla="*/ 236 h 299"/>
                <a:gd name="T6" fmla="*/ 0 w 128"/>
                <a:gd name="T7" fmla="*/ 64 h 299"/>
                <a:gd name="T8" fmla="*/ 63 w 128"/>
                <a:gd name="T9" fmla="*/ 0 h 299"/>
                <a:gd name="T10" fmla="*/ 64 w 128"/>
                <a:gd name="T11" fmla="*/ 0 h 299"/>
                <a:gd name="T12" fmla="*/ 128 w 128"/>
                <a:gd name="T13" fmla="*/ 64 h 299"/>
                <a:gd name="T14" fmla="*/ 128 w 128"/>
                <a:gd name="T15" fmla="*/ 236 h 299"/>
                <a:gd name="T16" fmla="*/ 64 w 128"/>
                <a:gd name="T17"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299">
                  <a:moveTo>
                    <a:pt x="64" y="299"/>
                  </a:moveTo>
                  <a:cubicBezTo>
                    <a:pt x="63" y="299"/>
                    <a:pt x="63" y="299"/>
                    <a:pt x="63" y="299"/>
                  </a:cubicBezTo>
                  <a:cubicBezTo>
                    <a:pt x="28" y="299"/>
                    <a:pt x="0" y="271"/>
                    <a:pt x="0" y="236"/>
                  </a:cubicBezTo>
                  <a:cubicBezTo>
                    <a:pt x="0" y="64"/>
                    <a:pt x="0" y="64"/>
                    <a:pt x="0" y="64"/>
                  </a:cubicBezTo>
                  <a:cubicBezTo>
                    <a:pt x="0" y="29"/>
                    <a:pt x="28" y="0"/>
                    <a:pt x="63" y="0"/>
                  </a:cubicBezTo>
                  <a:cubicBezTo>
                    <a:pt x="64" y="0"/>
                    <a:pt x="64" y="0"/>
                    <a:pt x="64" y="0"/>
                  </a:cubicBezTo>
                  <a:cubicBezTo>
                    <a:pt x="100" y="0"/>
                    <a:pt x="128" y="29"/>
                    <a:pt x="128" y="64"/>
                  </a:cubicBezTo>
                  <a:cubicBezTo>
                    <a:pt x="128" y="236"/>
                    <a:pt x="128" y="236"/>
                    <a:pt x="128" y="236"/>
                  </a:cubicBezTo>
                  <a:cubicBezTo>
                    <a:pt x="128" y="271"/>
                    <a:pt x="100" y="299"/>
                    <a:pt x="64" y="299"/>
                  </a:cubicBez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Shape 34">
              <a:extLst>
                <a:ext uri="{FF2B5EF4-FFF2-40B4-BE49-F238E27FC236}">
                  <a16:creationId xmlns:a16="http://schemas.microsoft.com/office/drawing/2014/main" id="{54D2EB87-6A75-488F-8867-3B61C8EA4DCB}"/>
                </a:ext>
              </a:extLst>
            </p:cNvPr>
            <p:cNvSpPr/>
            <p:nvPr/>
          </p:nvSpPr>
          <p:spPr bwMode="auto">
            <a:xfrm>
              <a:off x="2420880" y="253998"/>
              <a:ext cx="2948790" cy="2423888"/>
            </a:xfrm>
            <a:custGeom>
              <a:avLst/>
              <a:gdLst>
                <a:gd name="connsiteX0" fmla="*/ 1474395 w 2948790"/>
                <a:gd name="connsiteY0" fmla="*/ 0 h 2423888"/>
                <a:gd name="connsiteX1" fmla="*/ 2948790 w 2948790"/>
                <a:gd name="connsiteY1" fmla="*/ 1474395 h 2423888"/>
                <a:gd name="connsiteX2" fmla="*/ 2948790 w 2948790"/>
                <a:gd name="connsiteY2" fmla="*/ 2423888 h 2423888"/>
                <a:gd name="connsiteX3" fmla="*/ 2505425 w 2948790"/>
                <a:gd name="connsiteY3" fmla="*/ 2423888 h 2423888"/>
                <a:gd name="connsiteX4" fmla="*/ 2506265 w 2948790"/>
                <a:gd name="connsiteY4" fmla="*/ 1475461 h 2423888"/>
                <a:gd name="connsiteX5" fmla="*/ 1474395 w 2948790"/>
                <a:gd name="connsiteY5" fmla="*/ 443591 h 2423888"/>
                <a:gd name="connsiteX6" fmla="*/ 442525 w 2948790"/>
                <a:gd name="connsiteY6" fmla="*/ 1475461 h 2423888"/>
                <a:gd name="connsiteX7" fmla="*/ 442525 w 2948790"/>
                <a:gd name="connsiteY7" fmla="*/ 2423888 h 2423888"/>
                <a:gd name="connsiteX8" fmla="*/ 0 w 2948790"/>
                <a:gd name="connsiteY8" fmla="*/ 2423888 h 2423888"/>
                <a:gd name="connsiteX9" fmla="*/ 0 w 2948790"/>
                <a:gd name="connsiteY9" fmla="*/ 1474395 h 2423888"/>
                <a:gd name="connsiteX10" fmla="*/ 1474395 w 2948790"/>
                <a:gd name="connsiteY10" fmla="*/ 0 h 242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48790" h="2423888">
                  <a:moveTo>
                    <a:pt x="1474395" y="0"/>
                  </a:moveTo>
                  <a:cubicBezTo>
                    <a:pt x="2288681" y="0"/>
                    <a:pt x="2948790" y="660109"/>
                    <a:pt x="2948790" y="1474395"/>
                  </a:cubicBezTo>
                  <a:lnTo>
                    <a:pt x="2948790" y="2423888"/>
                  </a:lnTo>
                  <a:lnTo>
                    <a:pt x="2505425" y="2423888"/>
                  </a:lnTo>
                  <a:lnTo>
                    <a:pt x="2506265" y="1475461"/>
                  </a:lnTo>
                  <a:cubicBezTo>
                    <a:pt x="2506265" y="905575"/>
                    <a:pt x="2044281" y="443591"/>
                    <a:pt x="1474395" y="443591"/>
                  </a:cubicBezTo>
                  <a:cubicBezTo>
                    <a:pt x="904509" y="443591"/>
                    <a:pt x="442525" y="905575"/>
                    <a:pt x="442525" y="1475461"/>
                  </a:cubicBezTo>
                  <a:lnTo>
                    <a:pt x="442525" y="2423888"/>
                  </a:lnTo>
                  <a:lnTo>
                    <a:pt x="0" y="2423888"/>
                  </a:lnTo>
                  <a:lnTo>
                    <a:pt x="0" y="1474395"/>
                  </a:lnTo>
                  <a:cubicBezTo>
                    <a:pt x="0" y="660109"/>
                    <a:pt x="660109" y="0"/>
                    <a:pt x="1474395" y="0"/>
                  </a:cubicBezTo>
                  <a:close/>
                </a:path>
              </a:pathLst>
            </a:cu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62126904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07569551-3E8E-4087-89E1-D1681CB82DF9}"/>
              </a:ext>
            </a:extLst>
          </p:cNvPr>
          <p:cNvSpPr>
            <a:spLocks noGrp="1"/>
          </p:cNvSpPr>
          <p:nvPr>
            <p:ph type="body" sz="quarter" idx="10"/>
          </p:nvPr>
        </p:nvSpPr>
        <p:spPr>
          <a:xfrm>
            <a:off x="437318" y="1586468"/>
            <a:ext cx="5723996" cy="1318310"/>
          </a:xfrm>
        </p:spPr>
        <p:txBody>
          <a:bodyPr/>
          <a:lstStyle/>
          <a:p>
            <a:pPr marL="457200" lvl="0" indent="-457200">
              <a:buSzPct val="100000"/>
              <a:buFont typeface="+mj-lt"/>
              <a:buAutoNum type="arabicPeriod"/>
            </a:pPr>
            <a:r>
              <a:rPr lang="en-US" sz="1600" dirty="0"/>
              <a:t>Policy manager creates permission policy in T-SQL, binding the policy to the Patients table on a specific group. </a:t>
            </a:r>
          </a:p>
          <a:p>
            <a:pPr marL="457200" lvl="0" indent="-457200">
              <a:buSzPct val="100000"/>
              <a:buFont typeface="+mj-lt"/>
              <a:buAutoNum type="arabicPeriod"/>
            </a:pPr>
            <a:r>
              <a:rPr lang="en-US" sz="1600" dirty="0"/>
              <a:t>App user (for example, a nurse) selects from Patients table.</a:t>
            </a:r>
          </a:p>
          <a:p>
            <a:pPr marL="457200" lvl="0" indent="-457200">
              <a:buSzPct val="100000"/>
              <a:buFont typeface="+mj-lt"/>
              <a:buAutoNum type="arabicPeriod"/>
            </a:pPr>
            <a:r>
              <a:rPr lang="en-US" sz="1600" dirty="0"/>
              <a:t>Permission policy prevents access on sensitive data.</a:t>
            </a:r>
          </a:p>
        </p:txBody>
      </p:sp>
      <p:sp>
        <p:nvSpPr>
          <p:cNvPr id="5" name="Title 4">
            <a:extLst>
              <a:ext uri="{FF2B5EF4-FFF2-40B4-BE49-F238E27FC236}">
                <a16:creationId xmlns:a16="http://schemas.microsoft.com/office/drawing/2014/main" id="{301CCC27-7D33-477A-92F9-79F569E65D9B}"/>
              </a:ext>
            </a:extLst>
          </p:cNvPr>
          <p:cNvSpPr>
            <a:spLocks noGrp="1"/>
          </p:cNvSpPr>
          <p:nvPr>
            <p:ph type="title"/>
          </p:nvPr>
        </p:nvSpPr>
        <p:spPr/>
        <p:txBody>
          <a:bodyPr/>
          <a:lstStyle/>
          <a:p>
            <a:r>
              <a:rPr lang="en-US"/>
              <a:t>Column-level security</a:t>
            </a:r>
          </a:p>
        </p:txBody>
      </p:sp>
      <p:sp>
        <p:nvSpPr>
          <p:cNvPr id="2" name="Text Placeholder 1">
            <a:extLst>
              <a:ext uri="{FF2B5EF4-FFF2-40B4-BE49-F238E27FC236}">
                <a16:creationId xmlns:a16="http://schemas.microsoft.com/office/drawing/2014/main" id="{EB019974-A2C8-43CB-B221-91749B2D6E12}"/>
              </a:ext>
            </a:extLst>
          </p:cNvPr>
          <p:cNvSpPr>
            <a:spLocks noGrp="1"/>
          </p:cNvSpPr>
          <p:nvPr>
            <p:ph type="body" sz="quarter" idx="12"/>
          </p:nvPr>
        </p:nvSpPr>
        <p:spPr/>
        <p:txBody>
          <a:bodyPr/>
          <a:lstStyle/>
          <a:p>
            <a:r>
              <a:rPr lang="en-US" dirty="0"/>
              <a:t>Three steps</a:t>
            </a:r>
          </a:p>
        </p:txBody>
      </p:sp>
      <p:sp>
        <p:nvSpPr>
          <p:cNvPr id="72" name="Rectangle 71">
            <a:extLst>
              <a:ext uri="{FF2B5EF4-FFF2-40B4-BE49-F238E27FC236}">
                <a16:creationId xmlns:a16="http://schemas.microsoft.com/office/drawing/2014/main" id="{BA1B9A01-FD55-4951-BF96-62F078B3D5A0}"/>
              </a:ext>
            </a:extLst>
          </p:cNvPr>
          <p:cNvSpPr/>
          <p:nvPr/>
        </p:nvSpPr>
        <p:spPr>
          <a:xfrm>
            <a:off x="6753421" y="3194489"/>
            <a:ext cx="1721042" cy="2531890"/>
          </a:xfrm>
          <a:prstGeom prst="rect">
            <a:avLst/>
          </a:prstGeom>
          <a:noFill/>
          <a:ln w="12700" cap="flat" cmpd="sng" algn="ctr">
            <a:solidFill>
              <a:schemeClr val="accent2">
                <a:alpha val="50000"/>
              </a:scheme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05050"/>
              </a:solidFill>
              <a:effectLst/>
              <a:uLnTx/>
              <a:uFillTx/>
              <a:latin typeface="Segoe UI"/>
              <a:ea typeface="+mn-ea"/>
              <a:cs typeface="+mn-cs"/>
            </a:endParaRPr>
          </a:p>
        </p:txBody>
      </p:sp>
      <p:sp>
        <p:nvSpPr>
          <p:cNvPr id="73" name="TextBox 72">
            <a:extLst>
              <a:ext uri="{FF2B5EF4-FFF2-40B4-BE49-F238E27FC236}">
                <a16:creationId xmlns:a16="http://schemas.microsoft.com/office/drawing/2014/main" id="{F9B3471A-4643-4E97-8B64-32E9E5D08152}"/>
              </a:ext>
            </a:extLst>
          </p:cNvPr>
          <p:cNvSpPr txBox="1"/>
          <p:nvPr/>
        </p:nvSpPr>
        <p:spPr>
          <a:xfrm>
            <a:off x="7016544" y="3208906"/>
            <a:ext cx="1194798"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Segoe UI Semibold"/>
                <a:ea typeface="+mn-ea"/>
                <a:cs typeface="Segoe UI Semilight" panose="020B0402040204020203" pitchFamily="34" charset="0"/>
              </a:rPr>
              <a:t>Database</a:t>
            </a:r>
          </a:p>
        </p:txBody>
      </p:sp>
      <p:sp>
        <p:nvSpPr>
          <p:cNvPr id="75" name="TextBox 74">
            <a:extLst>
              <a:ext uri="{FF2B5EF4-FFF2-40B4-BE49-F238E27FC236}">
                <a16:creationId xmlns:a16="http://schemas.microsoft.com/office/drawing/2014/main" id="{9983F072-806D-4729-98B2-E0E8ADDEE497}"/>
              </a:ext>
            </a:extLst>
          </p:cNvPr>
          <p:cNvSpPr txBox="1"/>
          <p:nvPr/>
        </p:nvSpPr>
        <p:spPr>
          <a:xfrm>
            <a:off x="9441360" y="2796427"/>
            <a:ext cx="1433406" cy="286232"/>
          </a:xfrm>
          <a:prstGeom prst="rect">
            <a:avLst/>
          </a:prstGeom>
          <a:noFill/>
        </p:spPr>
        <p:txBody>
          <a:bodyPr wrap="none" lIns="91440" tIns="45720" rIns="91440" bIns="45720" rtlCol="0">
            <a:spAutoFit/>
          </a:bodyPr>
          <a:lstStyle/>
          <a:p>
            <a:pPr marL="0" marR="0" lvl="0" indent="0" algn="l" defTabSz="914400" rtl="0" eaLnBrk="1" fontAlgn="auto" latinLnBrk="0" hangingPunct="1">
              <a:lnSpc>
                <a:spcPct val="90000"/>
              </a:lnSpc>
              <a:spcBef>
                <a:spcPts val="0"/>
              </a:spcBef>
              <a:spcAft>
                <a:spcPts val="588"/>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Segoe UI Semibold"/>
                <a:ea typeface="+mn-ea"/>
                <a:cs typeface="+mn-cs"/>
              </a:rPr>
              <a:t>Policy manager</a:t>
            </a:r>
          </a:p>
        </p:txBody>
      </p:sp>
      <p:sp>
        <p:nvSpPr>
          <p:cNvPr id="76" name="Rectangle 75">
            <a:extLst>
              <a:ext uri="{FF2B5EF4-FFF2-40B4-BE49-F238E27FC236}">
                <a16:creationId xmlns:a16="http://schemas.microsoft.com/office/drawing/2014/main" id="{8F98C461-62B8-4DE1-B87E-00EF54C86D21}"/>
              </a:ext>
            </a:extLst>
          </p:cNvPr>
          <p:cNvSpPr/>
          <p:nvPr/>
        </p:nvSpPr>
        <p:spPr>
          <a:xfrm>
            <a:off x="8786398" y="3194488"/>
            <a:ext cx="2743330" cy="1446550"/>
          </a:xfrm>
          <a:prstGeom prst="rect">
            <a:avLst/>
          </a:prstGeom>
          <a:solidFill>
            <a:schemeClr val="bg2"/>
          </a:solidFill>
          <a:ln w="12700">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mn-ea"/>
                <a:cs typeface="+mn-cs"/>
              </a:rPr>
              <a:t>CREATE TABLE </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Patients</a:t>
            </a:r>
            <a:r>
              <a:rPr kumimoji="0" lang="en-US" sz="1100" b="0" i="0" u="none" strike="noStrike" kern="0" cap="none" spc="0" normalizeH="0" baseline="0" noProof="0" dirty="0">
                <a:ln>
                  <a:noFill/>
                </a:ln>
                <a:solidFill>
                  <a:srgbClr val="0000FF"/>
                </a:solidFill>
                <a:effectLst/>
                <a:uLnTx/>
                <a:uFillTx/>
                <a:latin typeface="Consolas" panose="020B0609020204030204" pitchFamily="49" charset="0"/>
                <a:ea typeface="+mn-ea"/>
                <a:cs typeface="+mn-cs"/>
              </a:rPr>
              <a:t> </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endPar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100" b="0" i="0" u="none" strike="noStrike" kern="0" cap="none" spc="0" normalizeH="0" baseline="0" noProof="0" dirty="0" err="1">
                <a:ln>
                  <a:noFill/>
                </a:ln>
                <a:solidFill>
                  <a:srgbClr val="000000"/>
                </a:solidFill>
                <a:effectLst/>
                <a:uLnTx/>
                <a:uFillTx/>
                <a:latin typeface="Consolas" panose="020B0609020204030204" pitchFamily="49" charset="0"/>
                <a:ea typeface="+mn-ea"/>
                <a:cs typeface="+mn-cs"/>
              </a:rPr>
              <a:t>PatientID</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mn-ea"/>
                <a:cs typeface="+mn-cs"/>
              </a:rPr>
              <a:t>int IDENTITY</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endPar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FirstName </a:t>
            </a: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mn-ea"/>
                <a:cs typeface="+mn-cs"/>
              </a:rPr>
              <a:t>varchar</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100</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NULL,</a:t>
            </a:r>
            <a:endPar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SSN </a:t>
            </a: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mn-ea"/>
                <a:cs typeface="+mn-cs"/>
              </a:rPr>
              <a:t>char</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9</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NOT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NULL,</a:t>
            </a:r>
            <a:endPar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100" b="0" i="0" u="none" strike="noStrike" kern="0" cap="none" spc="0" normalizeH="0" baseline="0" noProof="0" dirty="0" err="1">
                <a:ln>
                  <a:noFill/>
                </a:ln>
                <a:solidFill>
                  <a:srgbClr val="000000"/>
                </a:solidFill>
                <a:effectLst/>
                <a:uLnTx/>
                <a:uFillTx/>
                <a:latin typeface="Consolas" panose="020B0609020204030204" pitchFamily="49" charset="0"/>
                <a:ea typeface="+mn-ea"/>
                <a:cs typeface="+mn-cs"/>
              </a:rPr>
              <a:t>LastName</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mn-ea"/>
                <a:cs typeface="+mn-cs"/>
              </a:rPr>
              <a:t>varchar</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100</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NOT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NULL,</a:t>
            </a:r>
            <a:endPar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Phone </a:t>
            </a: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mn-ea"/>
                <a:cs typeface="+mn-cs"/>
              </a:rPr>
              <a:t>varchar</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12</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NULL,</a:t>
            </a:r>
            <a:endPar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Email </a:t>
            </a: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mn-ea"/>
                <a:cs typeface="+mn-cs"/>
              </a:rPr>
              <a:t>varchar</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100</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NULL</a:t>
            </a:r>
            <a:endPar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808080"/>
                </a:solidFill>
                <a:effectLst/>
                <a:uLnTx/>
                <a:uFillTx/>
                <a:latin typeface="Consolas" panose="020B0609020204030204" pitchFamily="49" charset="0"/>
                <a:ea typeface="+mn-ea"/>
                <a:cs typeface="+mn-cs"/>
              </a:rPr>
              <a:t>);</a:t>
            </a:r>
            <a:endParaRPr kumimoji="0" lang="en-US" sz="11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endParaRPr>
          </a:p>
        </p:txBody>
      </p:sp>
      <p:sp>
        <p:nvSpPr>
          <p:cNvPr id="77" name="Rectangle 76">
            <a:extLst>
              <a:ext uri="{FF2B5EF4-FFF2-40B4-BE49-F238E27FC236}">
                <a16:creationId xmlns:a16="http://schemas.microsoft.com/office/drawing/2014/main" id="{811FA1BB-8A7A-4248-A627-E0E98E1DE9C3}"/>
              </a:ext>
            </a:extLst>
          </p:cNvPr>
          <p:cNvSpPr/>
          <p:nvPr/>
        </p:nvSpPr>
        <p:spPr bwMode="auto">
          <a:xfrm>
            <a:off x="6956499" y="5253825"/>
            <a:ext cx="1314886" cy="300326"/>
          </a:xfrm>
          <a:prstGeom prst="rect">
            <a:avLst/>
          </a:prstGeom>
          <a:solidFill>
            <a:srgbClr val="0078D7"/>
          </a:solidFill>
          <a:ln w="10795" cap="flat" cmpd="sng" algn="ctr">
            <a:noFill/>
            <a:prstDash val="solid"/>
            <a:headEnd type="none" w="med" len="med"/>
            <a:tailEnd type="none" w="med" len="med"/>
          </a:ln>
          <a:effectLst/>
        </p:spPr>
        <p:txBody>
          <a:bodyPr vert="horz" wrap="square" lIns="0" tIns="45713" rIns="0" bIns="45713" numCol="1" rtlCol="0" anchor="ctr" anchorCtr="0" compatLnSpc="1">
            <a:prstTxWarp prst="textNoShape">
              <a:avLst/>
            </a:prstTxWarp>
          </a:bodyPr>
          <a:lstStyle/>
          <a:p>
            <a:pPr marL="0" marR="0" lvl="0" indent="0" algn="ctr" defTabSz="913927" rtl="0" eaLnBrk="1" fontAlgn="base" latinLnBrk="0" hangingPunct="1">
              <a:lnSpc>
                <a:spcPct val="100000"/>
              </a:lnSpc>
              <a:spcBef>
                <a:spcPct val="0"/>
              </a:spcBef>
              <a:spcAft>
                <a:spcPct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Segoe UI Semibold" panose="020B0702040204020203" pitchFamily="34" charset="0"/>
                <a:ea typeface="+mn-ea"/>
                <a:cs typeface="Segoe UI Semibold" panose="020B0702040204020203" pitchFamily="34" charset="0"/>
              </a:rPr>
              <a:t>Permission policy</a:t>
            </a:r>
          </a:p>
        </p:txBody>
      </p:sp>
      <p:sp>
        <p:nvSpPr>
          <p:cNvPr id="78" name="Rectangle 77">
            <a:extLst>
              <a:ext uri="{FF2B5EF4-FFF2-40B4-BE49-F238E27FC236}">
                <a16:creationId xmlns:a16="http://schemas.microsoft.com/office/drawing/2014/main" id="{F50A6CDC-E2B6-4D8E-912D-150466959743}"/>
              </a:ext>
            </a:extLst>
          </p:cNvPr>
          <p:cNvSpPr/>
          <p:nvPr/>
        </p:nvSpPr>
        <p:spPr>
          <a:xfrm>
            <a:off x="950697" y="4531736"/>
            <a:ext cx="3717017" cy="246221"/>
          </a:xfrm>
          <a:prstGeom prst="rect">
            <a:avLst/>
          </a:prstGeom>
          <a:solidFill>
            <a:srgbClr val="0078D7"/>
          </a:solidFill>
          <a:ln w="10795" cap="flat" cmpd="sng" algn="ctr">
            <a:noFill/>
            <a:prstDash val="solid"/>
          </a:ln>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Application</a:t>
            </a:r>
          </a:p>
        </p:txBody>
      </p:sp>
      <p:graphicFrame>
        <p:nvGraphicFramePr>
          <p:cNvPr id="79" name="Table 78">
            <a:extLst>
              <a:ext uri="{FF2B5EF4-FFF2-40B4-BE49-F238E27FC236}">
                <a16:creationId xmlns:a16="http://schemas.microsoft.com/office/drawing/2014/main" id="{11F4A9CD-8A07-4473-A787-973EAF536AF5}"/>
              </a:ext>
            </a:extLst>
          </p:cNvPr>
          <p:cNvGraphicFramePr>
            <a:graphicFrameLocks noGrp="1"/>
          </p:cNvGraphicFramePr>
          <p:nvPr>
            <p:extLst>
              <p:ext uri="{D42A27DB-BD31-4B8C-83A1-F6EECF244321}">
                <p14:modId xmlns:p14="http://schemas.microsoft.com/office/powerpoint/2010/main" val="1730263026"/>
              </p:ext>
            </p:extLst>
          </p:nvPr>
        </p:nvGraphicFramePr>
        <p:xfrm>
          <a:off x="6901004" y="3539299"/>
          <a:ext cx="1425876" cy="1115548"/>
        </p:xfrm>
        <a:graphic>
          <a:graphicData uri="http://schemas.openxmlformats.org/drawingml/2006/table">
            <a:tbl>
              <a:tblPr firstRow="1" bandRow="1"/>
              <a:tblGrid>
                <a:gridCol w="475292">
                  <a:extLst>
                    <a:ext uri="{9D8B030D-6E8A-4147-A177-3AD203B41FA5}">
                      <a16:colId xmlns:a16="http://schemas.microsoft.com/office/drawing/2014/main" val="20000"/>
                    </a:ext>
                  </a:extLst>
                </a:gridCol>
                <a:gridCol w="475292">
                  <a:extLst>
                    <a:ext uri="{9D8B030D-6E8A-4147-A177-3AD203B41FA5}">
                      <a16:colId xmlns:a16="http://schemas.microsoft.com/office/drawing/2014/main" val="20001"/>
                    </a:ext>
                  </a:extLst>
                </a:gridCol>
                <a:gridCol w="475292">
                  <a:extLst>
                    <a:ext uri="{9D8B030D-6E8A-4147-A177-3AD203B41FA5}">
                      <a16:colId xmlns:a16="http://schemas.microsoft.com/office/drawing/2014/main" val="20002"/>
                    </a:ext>
                  </a:extLst>
                </a:gridCol>
              </a:tblGrid>
              <a:tr h="262164">
                <a:tc gridSpan="3">
                  <a:txBody>
                    <a:bodyPr/>
                    <a:lstStyle>
                      <a:lvl1pPr marL="0" algn="l" defTabSz="914192" rtl="0" eaLnBrk="1" latinLnBrk="0" hangingPunct="1">
                        <a:defRPr sz="1765" b="1" kern="1200">
                          <a:solidFill>
                            <a:schemeClr val="lt1"/>
                          </a:solidFill>
                          <a:latin typeface="Segoe UI"/>
                        </a:defRPr>
                      </a:lvl1pPr>
                      <a:lvl2pPr marL="457095" algn="l" defTabSz="914192" rtl="0" eaLnBrk="1" latinLnBrk="0" hangingPunct="1">
                        <a:defRPr sz="1765" b="1" kern="1200">
                          <a:solidFill>
                            <a:schemeClr val="lt1"/>
                          </a:solidFill>
                          <a:latin typeface="Segoe UI"/>
                        </a:defRPr>
                      </a:lvl2pPr>
                      <a:lvl3pPr marL="914192" algn="l" defTabSz="914192" rtl="0" eaLnBrk="1" latinLnBrk="0" hangingPunct="1">
                        <a:defRPr sz="1765" b="1" kern="1200">
                          <a:solidFill>
                            <a:schemeClr val="lt1"/>
                          </a:solidFill>
                          <a:latin typeface="Segoe UI"/>
                        </a:defRPr>
                      </a:lvl3pPr>
                      <a:lvl4pPr marL="1371287" algn="l" defTabSz="914192" rtl="0" eaLnBrk="1" latinLnBrk="0" hangingPunct="1">
                        <a:defRPr sz="1765" b="1" kern="1200">
                          <a:solidFill>
                            <a:schemeClr val="lt1"/>
                          </a:solidFill>
                          <a:latin typeface="Segoe UI"/>
                        </a:defRPr>
                      </a:lvl4pPr>
                      <a:lvl5pPr marL="1828383" algn="l" defTabSz="914192" rtl="0" eaLnBrk="1" latinLnBrk="0" hangingPunct="1">
                        <a:defRPr sz="1765" b="1" kern="1200">
                          <a:solidFill>
                            <a:schemeClr val="lt1"/>
                          </a:solidFill>
                          <a:latin typeface="Segoe UI"/>
                        </a:defRPr>
                      </a:lvl5pPr>
                      <a:lvl6pPr marL="2285479" algn="l" defTabSz="914192" rtl="0" eaLnBrk="1" latinLnBrk="0" hangingPunct="1">
                        <a:defRPr sz="1765" b="1" kern="1200">
                          <a:solidFill>
                            <a:schemeClr val="lt1"/>
                          </a:solidFill>
                          <a:latin typeface="Segoe UI"/>
                        </a:defRPr>
                      </a:lvl6pPr>
                      <a:lvl7pPr marL="2742575" algn="l" defTabSz="914192" rtl="0" eaLnBrk="1" latinLnBrk="0" hangingPunct="1">
                        <a:defRPr sz="1765" b="1" kern="1200">
                          <a:solidFill>
                            <a:schemeClr val="lt1"/>
                          </a:solidFill>
                          <a:latin typeface="Segoe UI"/>
                        </a:defRPr>
                      </a:lvl7pPr>
                      <a:lvl8pPr marL="3199670" algn="l" defTabSz="914192" rtl="0" eaLnBrk="1" latinLnBrk="0" hangingPunct="1">
                        <a:defRPr sz="1765" b="1" kern="1200">
                          <a:solidFill>
                            <a:schemeClr val="lt1"/>
                          </a:solidFill>
                          <a:latin typeface="Segoe UI"/>
                        </a:defRPr>
                      </a:lvl8pPr>
                      <a:lvl9pPr marL="3656767" algn="l" defTabSz="914192" rtl="0" eaLnBrk="1" latinLnBrk="0" hangingPunct="1">
                        <a:defRPr sz="1765" b="1" kern="1200">
                          <a:solidFill>
                            <a:schemeClr val="lt1"/>
                          </a:solidFill>
                          <a:latin typeface="Segoe UI"/>
                        </a:defRPr>
                      </a:lvl9pPr>
                    </a:lstStyle>
                    <a:p>
                      <a:pPr algn="ctr"/>
                      <a:r>
                        <a:rPr kumimoji="0" lang="en-US" sz="1000" b="0" i="0" u="none" strike="noStrike" kern="0" cap="none" spc="0" normalizeH="0" baseline="0" dirty="0">
                          <a:ln>
                            <a:noFill/>
                          </a:ln>
                          <a:solidFill>
                            <a:srgbClr val="FFFFFF"/>
                          </a:solidFill>
                          <a:effectLst/>
                          <a:uLnTx/>
                          <a:uFillTx/>
                          <a:latin typeface="+mj-lt"/>
                          <a:ea typeface="+mn-ea"/>
                          <a:cs typeface="Segoe UI Semilight" panose="020B0402040204020203" pitchFamily="34" charset="0"/>
                        </a:rPr>
                        <a:t>Patients</a:t>
                      </a:r>
                    </a:p>
                  </a:txBody>
                  <a:tcPr marL="91427" marR="91427" marT="45713" marB="45713" anchor="ctr">
                    <a:lnL w="12700" cap="flat" cmpd="sng" algn="ctr">
                      <a:solidFill>
                        <a:srgbClr val="0078D7"/>
                      </a:solidFill>
                      <a:prstDash val="solid"/>
                      <a:round/>
                      <a:headEnd type="none" w="med" len="med"/>
                      <a:tailEnd type="none" w="med" len="med"/>
                    </a:lnL>
                    <a:lnR w="12700" cap="flat" cmpd="sng" algn="ctr">
                      <a:solidFill>
                        <a:srgbClr val="0078D7"/>
                      </a:solidFill>
                      <a:prstDash val="solid"/>
                      <a:round/>
                      <a:headEnd type="none" w="med" len="med"/>
                      <a:tailEnd type="none" w="med" len="med"/>
                    </a:lnR>
                    <a:lnT w="12700" cap="flat" cmpd="sng" algn="ctr">
                      <a:solidFill>
                        <a:srgbClr val="0078D7"/>
                      </a:solidFill>
                      <a:prstDash val="solid"/>
                      <a:round/>
                      <a:headEnd type="none" w="med" len="med"/>
                      <a:tailEnd type="none" w="med" len="med"/>
                    </a:lnT>
                    <a:lnB w="12700" cap="flat" cmpd="sng" algn="ctr">
                      <a:solidFill>
                        <a:srgbClr val="0078D7"/>
                      </a:solidFill>
                      <a:prstDash val="solid"/>
                      <a:round/>
                      <a:headEnd type="none" w="med" len="med"/>
                      <a:tailEnd type="none" w="med" len="med"/>
                    </a:lnB>
                    <a:lnTlToBr w="12700" cmpd="sng">
                      <a:noFill/>
                      <a:prstDash val="solid"/>
                    </a:lnTlToBr>
                    <a:lnBlToTr w="12700" cmpd="sng">
                      <a:noFill/>
                      <a:prstDash val="solid"/>
                    </a:lnBlToTr>
                    <a:solidFill>
                      <a:srgbClr val="0078D7"/>
                    </a:solidFill>
                  </a:tcPr>
                </a:tc>
                <a:tc hMerge="1">
                  <a:txBody>
                    <a:bodyPr/>
                    <a:lstStyle/>
                    <a:p>
                      <a:endParaRPr lang="en-US" sz="100"/>
                    </a:p>
                  </a:txBody>
                  <a:tcPr/>
                </a:tc>
                <a:tc hMerge="1">
                  <a:txBody>
                    <a:bodyPr/>
                    <a:lstStyle/>
                    <a:p>
                      <a:endParaRPr lang="en-US" sz="100"/>
                    </a:p>
                  </a:txBody>
                  <a:tcPr/>
                </a:tc>
                <a:extLst>
                  <a:ext uri="{0D108BD9-81ED-4DB2-BD59-A6C34878D82A}">
                    <a16:rowId xmlns:a16="http://schemas.microsoft.com/office/drawing/2014/main" val="10000"/>
                  </a:ext>
                </a:extLst>
              </a:tr>
              <a:tr h="182880">
                <a:tc>
                  <a:txBody>
                    <a:bodyPr/>
                    <a:lstStyle>
                      <a:lvl1pPr marL="0" algn="l" defTabSz="914192" rtl="0" eaLnBrk="1" latinLnBrk="0" hangingPunct="1">
                        <a:defRPr sz="1765" kern="1200">
                          <a:solidFill>
                            <a:schemeClr val="dk1"/>
                          </a:solidFill>
                          <a:latin typeface="Segoe UI"/>
                        </a:defRPr>
                      </a:lvl1pPr>
                      <a:lvl2pPr marL="457095" algn="l" defTabSz="914192" rtl="0" eaLnBrk="1" latinLnBrk="0" hangingPunct="1">
                        <a:defRPr sz="1765" kern="1200">
                          <a:solidFill>
                            <a:schemeClr val="dk1"/>
                          </a:solidFill>
                          <a:latin typeface="Segoe UI"/>
                        </a:defRPr>
                      </a:lvl2pPr>
                      <a:lvl3pPr marL="914192" algn="l" defTabSz="914192" rtl="0" eaLnBrk="1" latinLnBrk="0" hangingPunct="1">
                        <a:defRPr sz="1765" kern="1200">
                          <a:solidFill>
                            <a:schemeClr val="dk1"/>
                          </a:solidFill>
                          <a:latin typeface="Segoe UI"/>
                        </a:defRPr>
                      </a:lvl3pPr>
                      <a:lvl4pPr marL="1371287" algn="l" defTabSz="914192" rtl="0" eaLnBrk="1" latinLnBrk="0" hangingPunct="1">
                        <a:defRPr sz="1765" kern="1200">
                          <a:solidFill>
                            <a:schemeClr val="dk1"/>
                          </a:solidFill>
                          <a:latin typeface="Segoe UI"/>
                        </a:defRPr>
                      </a:lvl4pPr>
                      <a:lvl5pPr marL="1828383" algn="l" defTabSz="914192" rtl="0" eaLnBrk="1" latinLnBrk="0" hangingPunct="1">
                        <a:defRPr sz="1765" kern="1200">
                          <a:solidFill>
                            <a:schemeClr val="dk1"/>
                          </a:solidFill>
                          <a:latin typeface="Segoe UI"/>
                        </a:defRPr>
                      </a:lvl5pPr>
                      <a:lvl6pPr marL="2285479" algn="l" defTabSz="914192" rtl="0" eaLnBrk="1" latinLnBrk="0" hangingPunct="1">
                        <a:defRPr sz="1765" kern="1200">
                          <a:solidFill>
                            <a:schemeClr val="dk1"/>
                          </a:solidFill>
                          <a:latin typeface="Segoe UI"/>
                        </a:defRPr>
                      </a:lvl6pPr>
                      <a:lvl7pPr marL="2742575" algn="l" defTabSz="914192" rtl="0" eaLnBrk="1" latinLnBrk="0" hangingPunct="1">
                        <a:defRPr sz="1765" kern="1200">
                          <a:solidFill>
                            <a:schemeClr val="dk1"/>
                          </a:solidFill>
                          <a:latin typeface="Segoe UI"/>
                        </a:defRPr>
                      </a:lvl7pPr>
                      <a:lvl8pPr marL="3199670" algn="l" defTabSz="914192" rtl="0" eaLnBrk="1" latinLnBrk="0" hangingPunct="1">
                        <a:defRPr sz="1765" kern="1200">
                          <a:solidFill>
                            <a:schemeClr val="dk1"/>
                          </a:solidFill>
                          <a:latin typeface="Segoe UI"/>
                        </a:defRPr>
                      </a:lvl8pPr>
                      <a:lvl9pPr marL="3656767" algn="l" defTabSz="914192" rtl="0" eaLnBrk="1" latinLnBrk="0" hangingPunct="1">
                        <a:defRPr sz="1765" kern="1200">
                          <a:solidFill>
                            <a:schemeClr val="dk1"/>
                          </a:solidFill>
                          <a:latin typeface="Segoe UI"/>
                        </a:defRPr>
                      </a:lvl9pPr>
                    </a:lstStyle>
                    <a:p>
                      <a:endParaRPr lang="en-US" sz="800" b="1" dirty="0">
                        <a:latin typeface="+mj-lt"/>
                      </a:endParaRPr>
                    </a:p>
                  </a:txBody>
                  <a:tcPr marL="91427" marR="91427" marT="45713" marB="45713">
                    <a:lnL w="12700" cap="flat" cmpd="sng" algn="ctr">
                      <a:solidFill>
                        <a:srgbClr val="D2D2D2"/>
                      </a:solidFill>
                      <a:prstDash val="solid"/>
                      <a:round/>
                      <a:headEnd type="none" w="med" len="med"/>
                      <a:tailEnd type="none" w="med" len="med"/>
                    </a:lnL>
                    <a:lnR w="12700" cap="flat" cmpd="sng" algn="ctr">
                      <a:solidFill>
                        <a:srgbClr val="D2D2D2"/>
                      </a:solidFill>
                      <a:prstDash val="solid"/>
                      <a:round/>
                      <a:headEnd type="none" w="med" len="med"/>
                      <a:tailEnd type="none" w="med" len="med"/>
                    </a:lnR>
                    <a:lnT w="12700" cap="flat" cmpd="sng" algn="ctr">
                      <a:solidFill>
                        <a:srgbClr val="0078D7"/>
                      </a:solidFill>
                      <a:prstDash val="solid"/>
                      <a:round/>
                      <a:headEnd type="none" w="med" len="med"/>
                      <a:tailEnd type="none" w="med" len="med"/>
                    </a:lnT>
                    <a:lnB w="12700" cap="flat" cmpd="sng" algn="ctr">
                      <a:solidFill>
                        <a:srgbClr val="D2D2D2"/>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192" rtl="0" eaLnBrk="1" latinLnBrk="0" hangingPunct="1">
                        <a:defRPr sz="1765" kern="1200">
                          <a:solidFill>
                            <a:schemeClr val="dk1"/>
                          </a:solidFill>
                          <a:latin typeface="Segoe UI"/>
                        </a:defRPr>
                      </a:lvl1pPr>
                      <a:lvl2pPr marL="457095" algn="l" defTabSz="914192" rtl="0" eaLnBrk="1" latinLnBrk="0" hangingPunct="1">
                        <a:defRPr sz="1765" kern="1200">
                          <a:solidFill>
                            <a:schemeClr val="dk1"/>
                          </a:solidFill>
                          <a:latin typeface="Segoe UI"/>
                        </a:defRPr>
                      </a:lvl2pPr>
                      <a:lvl3pPr marL="914192" algn="l" defTabSz="914192" rtl="0" eaLnBrk="1" latinLnBrk="0" hangingPunct="1">
                        <a:defRPr sz="1765" kern="1200">
                          <a:solidFill>
                            <a:schemeClr val="dk1"/>
                          </a:solidFill>
                          <a:latin typeface="Segoe UI"/>
                        </a:defRPr>
                      </a:lvl3pPr>
                      <a:lvl4pPr marL="1371287" algn="l" defTabSz="914192" rtl="0" eaLnBrk="1" latinLnBrk="0" hangingPunct="1">
                        <a:defRPr sz="1765" kern="1200">
                          <a:solidFill>
                            <a:schemeClr val="dk1"/>
                          </a:solidFill>
                          <a:latin typeface="Segoe UI"/>
                        </a:defRPr>
                      </a:lvl4pPr>
                      <a:lvl5pPr marL="1828383" algn="l" defTabSz="914192" rtl="0" eaLnBrk="1" latinLnBrk="0" hangingPunct="1">
                        <a:defRPr sz="1765" kern="1200">
                          <a:solidFill>
                            <a:schemeClr val="dk1"/>
                          </a:solidFill>
                          <a:latin typeface="Segoe UI"/>
                        </a:defRPr>
                      </a:lvl5pPr>
                      <a:lvl6pPr marL="2285479" algn="l" defTabSz="914192" rtl="0" eaLnBrk="1" latinLnBrk="0" hangingPunct="1">
                        <a:defRPr sz="1765" kern="1200">
                          <a:solidFill>
                            <a:schemeClr val="dk1"/>
                          </a:solidFill>
                          <a:latin typeface="Segoe UI"/>
                        </a:defRPr>
                      </a:lvl6pPr>
                      <a:lvl7pPr marL="2742575" algn="l" defTabSz="914192" rtl="0" eaLnBrk="1" latinLnBrk="0" hangingPunct="1">
                        <a:defRPr sz="1765" kern="1200">
                          <a:solidFill>
                            <a:schemeClr val="dk1"/>
                          </a:solidFill>
                          <a:latin typeface="Segoe UI"/>
                        </a:defRPr>
                      </a:lvl7pPr>
                      <a:lvl8pPr marL="3199670" algn="l" defTabSz="914192" rtl="0" eaLnBrk="1" latinLnBrk="0" hangingPunct="1">
                        <a:defRPr sz="1765" kern="1200">
                          <a:solidFill>
                            <a:schemeClr val="dk1"/>
                          </a:solidFill>
                          <a:latin typeface="Segoe UI"/>
                        </a:defRPr>
                      </a:lvl8pPr>
                      <a:lvl9pPr marL="3656767" algn="l" defTabSz="914192" rtl="0" eaLnBrk="1" latinLnBrk="0" hangingPunct="1">
                        <a:defRPr sz="1765" kern="1200">
                          <a:solidFill>
                            <a:schemeClr val="dk1"/>
                          </a:solidFill>
                          <a:latin typeface="Segoe UI"/>
                        </a:defRPr>
                      </a:lvl9pPr>
                    </a:lstStyle>
                    <a:p>
                      <a:endParaRPr lang="en-US" sz="800" b="1" dirty="0">
                        <a:solidFill>
                          <a:schemeClr val="tx1"/>
                        </a:solidFill>
                        <a:latin typeface="+mj-lt"/>
                      </a:endParaRPr>
                    </a:p>
                  </a:txBody>
                  <a:tcPr marL="91427" marR="91427" marT="45713" marB="45713">
                    <a:lnL w="12700" cap="flat" cmpd="sng" algn="ctr">
                      <a:solidFill>
                        <a:srgbClr val="D2D2D2"/>
                      </a:solidFill>
                      <a:prstDash val="solid"/>
                      <a:round/>
                      <a:headEnd type="none" w="med" len="med"/>
                      <a:tailEnd type="none" w="med" len="med"/>
                    </a:lnL>
                    <a:lnR w="12700" cap="flat" cmpd="sng" algn="ctr">
                      <a:solidFill>
                        <a:srgbClr val="D2D2D2"/>
                      </a:solidFill>
                      <a:prstDash val="solid"/>
                      <a:round/>
                      <a:headEnd type="none" w="med" len="med"/>
                      <a:tailEnd type="none" w="med" len="med"/>
                    </a:lnR>
                    <a:lnT w="12700" cap="flat" cmpd="sng" algn="ctr">
                      <a:solidFill>
                        <a:srgbClr val="0078D7"/>
                      </a:solidFill>
                      <a:prstDash val="solid"/>
                      <a:round/>
                      <a:headEnd type="none" w="med" len="med"/>
                      <a:tailEnd type="none" w="med" len="med"/>
                    </a:lnT>
                    <a:lnB w="12700" cap="flat" cmpd="sng" algn="ctr">
                      <a:solidFill>
                        <a:srgbClr val="D2D2D2"/>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192" rtl="0" eaLnBrk="1" latinLnBrk="0" hangingPunct="1">
                        <a:defRPr sz="1765" kern="1200">
                          <a:solidFill>
                            <a:schemeClr val="dk1"/>
                          </a:solidFill>
                          <a:latin typeface="Segoe UI"/>
                        </a:defRPr>
                      </a:lvl1pPr>
                      <a:lvl2pPr marL="457095" algn="l" defTabSz="914192" rtl="0" eaLnBrk="1" latinLnBrk="0" hangingPunct="1">
                        <a:defRPr sz="1765" kern="1200">
                          <a:solidFill>
                            <a:schemeClr val="dk1"/>
                          </a:solidFill>
                          <a:latin typeface="Segoe UI"/>
                        </a:defRPr>
                      </a:lvl2pPr>
                      <a:lvl3pPr marL="914192" algn="l" defTabSz="914192" rtl="0" eaLnBrk="1" latinLnBrk="0" hangingPunct="1">
                        <a:defRPr sz="1765" kern="1200">
                          <a:solidFill>
                            <a:schemeClr val="dk1"/>
                          </a:solidFill>
                          <a:latin typeface="Segoe UI"/>
                        </a:defRPr>
                      </a:lvl3pPr>
                      <a:lvl4pPr marL="1371287" algn="l" defTabSz="914192" rtl="0" eaLnBrk="1" latinLnBrk="0" hangingPunct="1">
                        <a:defRPr sz="1765" kern="1200">
                          <a:solidFill>
                            <a:schemeClr val="dk1"/>
                          </a:solidFill>
                          <a:latin typeface="Segoe UI"/>
                        </a:defRPr>
                      </a:lvl4pPr>
                      <a:lvl5pPr marL="1828383" algn="l" defTabSz="914192" rtl="0" eaLnBrk="1" latinLnBrk="0" hangingPunct="1">
                        <a:defRPr sz="1765" kern="1200">
                          <a:solidFill>
                            <a:schemeClr val="dk1"/>
                          </a:solidFill>
                          <a:latin typeface="Segoe UI"/>
                        </a:defRPr>
                      </a:lvl5pPr>
                      <a:lvl6pPr marL="2285479" algn="l" defTabSz="914192" rtl="0" eaLnBrk="1" latinLnBrk="0" hangingPunct="1">
                        <a:defRPr sz="1765" kern="1200">
                          <a:solidFill>
                            <a:schemeClr val="dk1"/>
                          </a:solidFill>
                          <a:latin typeface="Segoe UI"/>
                        </a:defRPr>
                      </a:lvl6pPr>
                      <a:lvl7pPr marL="2742575" algn="l" defTabSz="914192" rtl="0" eaLnBrk="1" latinLnBrk="0" hangingPunct="1">
                        <a:defRPr sz="1765" kern="1200">
                          <a:solidFill>
                            <a:schemeClr val="dk1"/>
                          </a:solidFill>
                          <a:latin typeface="Segoe UI"/>
                        </a:defRPr>
                      </a:lvl7pPr>
                      <a:lvl8pPr marL="3199670" algn="l" defTabSz="914192" rtl="0" eaLnBrk="1" latinLnBrk="0" hangingPunct="1">
                        <a:defRPr sz="1765" kern="1200">
                          <a:solidFill>
                            <a:schemeClr val="dk1"/>
                          </a:solidFill>
                          <a:latin typeface="Segoe UI"/>
                        </a:defRPr>
                      </a:lvl8pPr>
                      <a:lvl9pPr marL="3656767" algn="l" defTabSz="914192" rtl="0" eaLnBrk="1" latinLnBrk="0" hangingPunct="1">
                        <a:defRPr sz="1765" kern="1200">
                          <a:solidFill>
                            <a:schemeClr val="dk1"/>
                          </a:solidFill>
                          <a:latin typeface="Segoe UI"/>
                        </a:defRPr>
                      </a:lvl9pPr>
                    </a:lstStyle>
                    <a:p>
                      <a:endParaRPr lang="en-US" sz="800" b="1">
                        <a:latin typeface="+mj-lt"/>
                      </a:endParaRPr>
                    </a:p>
                  </a:txBody>
                  <a:tcPr marL="91427" marR="91427" marT="45713" marB="45713">
                    <a:lnL w="12700" cap="flat" cmpd="sng" algn="ctr">
                      <a:solidFill>
                        <a:srgbClr val="D2D2D2"/>
                      </a:solidFill>
                      <a:prstDash val="solid"/>
                      <a:round/>
                      <a:headEnd type="none" w="med" len="med"/>
                      <a:tailEnd type="none" w="med" len="med"/>
                    </a:lnL>
                    <a:lnR w="12700" cap="flat" cmpd="sng" algn="ctr">
                      <a:solidFill>
                        <a:srgbClr val="D2D2D2"/>
                      </a:solidFill>
                      <a:prstDash val="solid"/>
                      <a:round/>
                      <a:headEnd type="none" w="med" len="med"/>
                      <a:tailEnd type="none" w="med" len="med"/>
                    </a:lnR>
                    <a:lnT w="12700" cap="flat" cmpd="sng" algn="ctr">
                      <a:solidFill>
                        <a:srgbClr val="0078D7"/>
                      </a:solidFill>
                      <a:prstDash val="solid"/>
                      <a:round/>
                      <a:headEnd type="none" w="med" len="med"/>
                      <a:tailEnd type="none" w="med" len="med"/>
                    </a:lnT>
                    <a:lnB w="12700" cap="flat" cmpd="sng" algn="ctr">
                      <a:solidFill>
                        <a:srgbClr val="D2D2D2"/>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1"/>
                  </a:ext>
                </a:extLst>
              </a:tr>
              <a:tr h="182880">
                <a:tc>
                  <a:txBody>
                    <a:bodyPr/>
                    <a:lstStyle>
                      <a:lvl1pPr marL="0" algn="l" defTabSz="914192" rtl="0" eaLnBrk="1" latinLnBrk="0" hangingPunct="1">
                        <a:defRPr sz="1765" kern="1200">
                          <a:solidFill>
                            <a:schemeClr val="dk1"/>
                          </a:solidFill>
                          <a:latin typeface="Segoe UI"/>
                        </a:defRPr>
                      </a:lvl1pPr>
                      <a:lvl2pPr marL="457095" algn="l" defTabSz="914192" rtl="0" eaLnBrk="1" latinLnBrk="0" hangingPunct="1">
                        <a:defRPr sz="1765" kern="1200">
                          <a:solidFill>
                            <a:schemeClr val="dk1"/>
                          </a:solidFill>
                          <a:latin typeface="Segoe UI"/>
                        </a:defRPr>
                      </a:lvl2pPr>
                      <a:lvl3pPr marL="914192" algn="l" defTabSz="914192" rtl="0" eaLnBrk="1" latinLnBrk="0" hangingPunct="1">
                        <a:defRPr sz="1765" kern="1200">
                          <a:solidFill>
                            <a:schemeClr val="dk1"/>
                          </a:solidFill>
                          <a:latin typeface="Segoe UI"/>
                        </a:defRPr>
                      </a:lvl3pPr>
                      <a:lvl4pPr marL="1371287" algn="l" defTabSz="914192" rtl="0" eaLnBrk="1" latinLnBrk="0" hangingPunct="1">
                        <a:defRPr sz="1765" kern="1200">
                          <a:solidFill>
                            <a:schemeClr val="dk1"/>
                          </a:solidFill>
                          <a:latin typeface="Segoe UI"/>
                        </a:defRPr>
                      </a:lvl4pPr>
                      <a:lvl5pPr marL="1828383" algn="l" defTabSz="914192" rtl="0" eaLnBrk="1" latinLnBrk="0" hangingPunct="1">
                        <a:defRPr sz="1765" kern="1200">
                          <a:solidFill>
                            <a:schemeClr val="dk1"/>
                          </a:solidFill>
                          <a:latin typeface="Segoe UI"/>
                        </a:defRPr>
                      </a:lvl5pPr>
                      <a:lvl6pPr marL="2285479" algn="l" defTabSz="914192" rtl="0" eaLnBrk="1" latinLnBrk="0" hangingPunct="1">
                        <a:defRPr sz="1765" kern="1200">
                          <a:solidFill>
                            <a:schemeClr val="dk1"/>
                          </a:solidFill>
                          <a:latin typeface="Segoe UI"/>
                        </a:defRPr>
                      </a:lvl6pPr>
                      <a:lvl7pPr marL="2742575" algn="l" defTabSz="914192" rtl="0" eaLnBrk="1" latinLnBrk="0" hangingPunct="1">
                        <a:defRPr sz="1765" kern="1200">
                          <a:solidFill>
                            <a:schemeClr val="dk1"/>
                          </a:solidFill>
                          <a:latin typeface="Segoe UI"/>
                        </a:defRPr>
                      </a:lvl7pPr>
                      <a:lvl8pPr marL="3199670" algn="l" defTabSz="914192" rtl="0" eaLnBrk="1" latinLnBrk="0" hangingPunct="1">
                        <a:defRPr sz="1765" kern="1200">
                          <a:solidFill>
                            <a:schemeClr val="dk1"/>
                          </a:solidFill>
                          <a:latin typeface="Segoe UI"/>
                        </a:defRPr>
                      </a:lvl8pPr>
                      <a:lvl9pPr marL="3656767" algn="l" defTabSz="914192" rtl="0" eaLnBrk="1" latinLnBrk="0" hangingPunct="1">
                        <a:defRPr sz="1765" kern="1200">
                          <a:solidFill>
                            <a:schemeClr val="dk1"/>
                          </a:solidFill>
                          <a:latin typeface="Segoe UI"/>
                        </a:defRPr>
                      </a:lvl9pPr>
                    </a:lstStyle>
                    <a:p>
                      <a:endParaRPr lang="en-US" sz="800" b="1">
                        <a:latin typeface="+mj-lt"/>
                      </a:endParaRPr>
                    </a:p>
                  </a:txBody>
                  <a:tcPr marL="91427" marR="91427" marT="45713" marB="45713">
                    <a:lnL w="12700" cap="flat" cmpd="sng" algn="ctr">
                      <a:solidFill>
                        <a:srgbClr val="D2D2D2"/>
                      </a:solidFill>
                      <a:prstDash val="solid"/>
                      <a:round/>
                      <a:headEnd type="none" w="med" len="med"/>
                      <a:tailEnd type="none" w="med" len="med"/>
                    </a:lnL>
                    <a:lnR w="12700" cap="flat" cmpd="sng" algn="ctr">
                      <a:solidFill>
                        <a:srgbClr val="D2D2D2"/>
                      </a:solidFill>
                      <a:prstDash val="solid"/>
                      <a:round/>
                      <a:headEnd type="none" w="med" len="med"/>
                      <a:tailEnd type="none" w="med" len="med"/>
                    </a:lnR>
                    <a:lnT w="12700" cap="flat" cmpd="sng" algn="ctr">
                      <a:solidFill>
                        <a:srgbClr val="D2D2D2"/>
                      </a:solidFill>
                      <a:prstDash val="solid"/>
                      <a:round/>
                      <a:headEnd type="none" w="med" len="med"/>
                      <a:tailEnd type="none" w="med" len="med"/>
                    </a:lnT>
                    <a:lnB w="12700" cap="flat" cmpd="sng" algn="ctr">
                      <a:solidFill>
                        <a:srgbClr val="D2D2D2"/>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192" rtl="0" eaLnBrk="1" latinLnBrk="0" hangingPunct="1">
                        <a:defRPr sz="1765" kern="1200">
                          <a:solidFill>
                            <a:schemeClr val="dk1"/>
                          </a:solidFill>
                          <a:latin typeface="Segoe UI"/>
                        </a:defRPr>
                      </a:lvl1pPr>
                      <a:lvl2pPr marL="457095" algn="l" defTabSz="914192" rtl="0" eaLnBrk="1" latinLnBrk="0" hangingPunct="1">
                        <a:defRPr sz="1765" kern="1200">
                          <a:solidFill>
                            <a:schemeClr val="dk1"/>
                          </a:solidFill>
                          <a:latin typeface="Segoe UI"/>
                        </a:defRPr>
                      </a:lvl2pPr>
                      <a:lvl3pPr marL="914192" algn="l" defTabSz="914192" rtl="0" eaLnBrk="1" latinLnBrk="0" hangingPunct="1">
                        <a:defRPr sz="1765" kern="1200">
                          <a:solidFill>
                            <a:schemeClr val="dk1"/>
                          </a:solidFill>
                          <a:latin typeface="Segoe UI"/>
                        </a:defRPr>
                      </a:lvl3pPr>
                      <a:lvl4pPr marL="1371287" algn="l" defTabSz="914192" rtl="0" eaLnBrk="1" latinLnBrk="0" hangingPunct="1">
                        <a:defRPr sz="1765" kern="1200">
                          <a:solidFill>
                            <a:schemeClr val="dk1"/>
                          </a:solidFill>
                          <a:latin typeface="Segoe UI"/>
                        </a:defRPr>
                      </a:lvl4pPr>
                      <a:lvl5pPr marL="1828383" algn="l" defTabSz="914192" rtl="0" eaLnBrk="1" latinLnBrk="0" hangingPunct="1">
                        <a:defRPr sz="1765" kern="1200">
                          <a:solidFill>
                            <a:schemeClr val="dk1"/>
                          </a:solidFill>
                          <a:latin typeface="Segoe UI"/>
                        </a:defRPr>
                      </a:lvl5pPr>
                      <a:lvl6pPr marL="2285479" algn="l" defTabSz="914192" rtl="0" eaLnBrk="1" latinLnBrk="0" hangingPunct="1">
                        <a:defRPr sz="1765" kern="1200">
                          <a:solidFill>
                            <a:schemeClr val="dk1"/>
                          </a:solidFill>
                          <a:latin typeface="Segoe UI"/>
                        </a:defRPr>
                      </a:lvl6pPr>
                      <a:lvl7pPr marL="2742575" algn="l" defTabSz="914192" rtl="0" eaLnBrk="1" latinLnBrk="0" hangingPunct="1">
                        <a:defRPr sz="1765" kern="1200">
                          <a:solidFill>
                            <a:schemeClr val="dk1"/>
                          </a:solidFill>
                          <a:latin typeface="Segoe UI"/>
                        </a:defRPr>
                      </a:lvl7pPr>
                      <a:lvl8pPr marL="3199670" algn="l" defTabSz="914192" rtl="0" eaLnBrk="1" latinLnBrk="0" hangingPunct="1">
                        <a:defRPr sz="1765" kern="1200">
                          <a:solidFill>
                            <a:schemeClr val="dk1"/>
                          </a:solidFill>
                          <a:latin typeface="Segoe UI"/>
                        </a:defRPr>
                      </a:lvl8pPr>
                      <a:lvl9pPr marL="3656767" algn="l" defTabSz="914192" rtl="0" eaLnBrk="1" latinLnBrk="0" hangingPunct="1">
                        <a:defRPr sz="1765" kern="1200">
                          <a:solidFill>
                            <a:schemeClr val="dk1"/>
                          </a:solidFill>
                          <a:latin typeface="Segoe UI"/>
                        </a:defRPr>
                      </a:lvl9pPr>
                    </a:lstStyle>
                    <a:p>
                      <a:endParaRPr lang="en-US" sz="800" b="1" dirty="0">
                        <a:solidFill>
                          <a:schemeClr val="tx1"/>
                        </a:solidFill>
                        <a:latin typeface="+mj-lt"/>
                      </a:endParaRPr>
                    </a:p>
                  </a:txBody>
                  <a:tcPr marL="91427" marR="91427" marT="45713" marB="45713">
                    <a:lnL w="12700" cap="flat" cmpd="sng" algn="ctr">
                      <a:solidFill>
                        <a:srgbClr val="D2D2D2"/>
                      </a:solidFill>
                      <a:prstDash val="solid"/>
                      <a:round/>
                      <a:headEnd type="none" w="med" len="med"/>
                      <a:tailEnd type="none" w="med" len="med"/>
                    </a:lnL>
                    <a:lnR w="12700" cap="flat" cmpd="sng" algn="ctr">
                      <a:solidFill>
                        <a:srgbClr val="D2D2D2"/>
                      </a:solidFill>
                      <a:prstDash val="solid"/>
                      <a:round/>
                      <a:headEnd type="none" w="med" len="med"/>
                      <a:tailEnd type="none" w="med" len="med"/>
                    </a:lnR>
                    <a:lnT w="12700" cap="flat" cmpd="sng" algn="ctr">
                      <a:solidFill>
                        <a:srgbClr val="D2D2D2"/>
                      </a:solidFill>
                      <a:prstDash val="solid"/>
                      <a:round/>
                      <a:headEnd type="none" w="med" len="med"/>
                      <a:tailEnd type="none" w="med" len="med"/>
                    </a:lnT>
                    <a:lnB w="12700" cap="flat" cmpd="sng" algn="ctr">
                      <a:solidFill>
                        <a:srgbClr val="D2D2D2"/>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192" rtl="0" eaLnBrk="1" latinLnBrk="0" hangingPunct="1">
                        <a:defRPr sz="1765" kern="1200">
                          <a:solidFill>
                            <a:schemeClr val="dk1"/>
                          </a:solidFill>
                          <a:latin typeface="Segoe UI"/>
                        </a:defRPr>
                      </a:lvl1pPr>
                      <a:lvl2pPr marL="457095" algn="l" defTabSz="914192" rtl="0" eaLnBrk="1" latinLnBrk="0" hangingPunct="1">
                        <a:defRPr sz="1765" kern="1200">
                          <a:solidFill>
                            <a:schemeClr val="dk1"/>
                          </a:solidFill>
                          <a:latin typeface="Segoe UI"/>
                        </a:defRPr>
                      </a:lvl2pPr>
                      <a:lvl3pPr marL="914192" algn="l" defTabSz="914192" rtl="0" eaLnBrk="1" latinLnBrk="0" hangingPunct="1">
                        <a:defRPr sz="1765" kern="1200">
                          <a:solidFill>
                            <a:schemeClr val="dk1"/>
                          </a:solidFill>
                          <a:latin typeface="Segoe UI"/>
                        </a:defRPr>
                      </a:lvl3pPr>
                      <a:lvl4pPr marL="1371287" algn="l" defTabSz="914192" rtl="0" eaLnBrk="1" latinLnBrk="0" hangingPunct="1">
                        <a:defRPr sz="1765" kern="1200">
                          <a:solidFill>
                            <a:schemeClr val="dk1"/>
                          </a:solidFill>
                          <a:latin typeface="Segoe UI"/>
                        </a:defRPr>
                      </a:lvl4pPr>
                      <a:lvl5pPr marL="1828383" algn="l" defTabSz="914192" rtl="0" eaLnBrk="1" latinLnBrk="0" hangingPunct="1">
                        <a:defRPr sz="1765" kern="1200">
                          <a:solidFill>
                            <a:schemeClr val="dk1"/>
                          </a:solidFill>
                          <a:latin typeface="Segoe UI"/>
                        </a:defRPr>
                      </a:lvl5pPr>
                      <a:lvl6pPr marL="2285479" algn="l" defTabSz="914192" rtl="0" eaLnBrk="1" latinLnBrk="0" hangingPunct="1">
                        <a:defRPr sz="1765" kern="1200">
                          <a:solidFill>
                            <a:schemeClr val="dk1"/>
                          </a:solidFill>
                          <a:latin typeface="Segoe UI"/>
                        </a:defRPr>
                      </a:lvl6pPr>
                      <a:lvl7pPr marL="2742575" algn="l" defTabSz="914192" rtl="0" eaLnBrk="1" latinLnBrk="0" hangingPunct="1">
                        <a:defRPr sz="1765" kern="1200">
                          <a:solidFill>
                            <a:schemeClr val="dk1"/>
                          </a:solidFill>
                          <a:latin typeface="Segoe UI"/>
                        </a:defRPr>
                      </a:lvl7pPr>
                      <a:lvl8pPr marL="3199670" algn="l" defTabSz="914192" rtl="0" eaLnBrk="1" latinLnBrk="0" hangingPunct="1">
                        <a:defRPr sz="1765" kern="1200">
                          <a:solidFill>
                            <a:schemeClr val="dk1"/>
                          </a:solidFill>
                          <a:latin typeface="Segoe UI"/>
                        </a:defRPr>
                      </a:lvl8pPr>
                      <a:lvl9pPr marL="3656767" algn="l" defTabSz="914192" rtl="0" eaLnBrk="1" latinLnBrk="0" hangingPunct="1">
                        <a:defRPr sz="1765" kern="1200">
                          <a:solidFill>
                            <a:schemeClr val="dk1"/>
                          </a:solidFill>
                          <a:latin typeface="Segoe UI"/>
                        </a:defRPr>
                      </a:lvl9pPr>
                    </a:lstStyle>
                    <a:p>
                      <a:endParaRPr lang="en-US" sz="800" b="1" dirty="0">
                        <a:latin typeface="+mj-lt"/>
                      </a:endParaRPr>
                    </a:p>
                  </a:txBody>
                  <a:tcPr marL="91427" marR="91427" marT="45713" marB="45713">
                    <a:lnL w="12700" cap="flat" cmpd="sng" algn="ctr">
                      <a:solidFill>
                        <a:srgbClr val="D2D2D2"/>
                      </a:solidFill>
                      <a:prstDash val="solid"/>
                      <a:round/>
                      <a:headEnd type="none" w="med" len="med"/>
                      <a:tailEnd type="none" w="med" len="med"/>
                    </a:lnL>
                    <a:lnR w="12700" cap="flat" cmpd="sng" algn="ctr">
                      <a:solidFill>
                        <a:srgbClr val="D2D2D2"/>
                      </a:solidFill>
                      <a:prstDash val="solid"/>
                      <a:round/>
                      <a:headEnd type="none" w="med" len="med"/>
                      <a:tailEnd type="none" w="med" len="med"/>
                    </a:lnR>
                    <a:lnT w="12700" cap="flat" cmpd="sng" algn="ctr">
                      <a:solidFill>
                        <a:srgbClr val="D2D2D2"/>
                      </a:solidFill>
                      <a:prstDash val="solid"/>
                      <a:round/>
                      <a:headEnd type="none" w="med" len="med"/>
                      <a:tailEnd type="none" w="med" len="med"/>
                    </a:lnT>
                    <a:lnB w="12700" cap="flat" cmpd="sng" algn="ctr">
                      <a:solidFill>
                        <a:srgbClr val="D2D2D2"/>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182880">
                <a:tc>
                  <a:txBody>
                    <a:bodyPr/>
                    <a:lstStyle>
                      <a:lvl1pPr marL="0" algn="l" defTabSz="914192" rtl="0" eaLnBrk="1" latinLnBrk="0" hangingPunct="1">
                        <a:defRPr sz="1765" kern="1200">
                          <a:solidFill>
                            <a:schemeClr val="dk1"/>
                          </a:solidFill>
                          <a:latin typeface="Segoe UI"/>
                        </a:defRPr>
                      </a:lvl1pPr>
                      <a:lvl2pPr marL="457095" algn="l" defTabSz="914192" rtl="0" eaLnBrk="1" latinLnBrk="0" hangingPunct="1">
                        <a:defRPr sz="1765" kern="1200">
                          <a:solidFill>
                            <a:schemeClr val="dk1"/>
                          </a:solidFill>
                          <a:latin typeface="Segoe UI"/>
                        </a:defRPr>
                      </a:lvl2pPr>
                      <a:lvl3pPr marL="914192" algn="l" defTabSz="914192" rtl="0" eaLnBrk="1" latinLnBrk="0" hangingPunct="1">
                        <a:defRPr sz="1765" kern="1200">
                          <a:solidFill>
                            <a:schemeClr val="dk1"/>
                          </a:solidFill>
                          <a:latin typeface="Segoe UI"/>
                        </a:defRPr>
                      </a:lvl3pPr>
                      <a:lvl4pPr marL="1371287" algn="l" defTabSz="914192" rtl="0" eaLnBrk="1" latinLnBrk="0" hangingPunct="1">
                        <a:defRPr sz="1765" kern="1200">
                          <a:solidFill>
                            <a:schemeClr val="dk1"/>
                          </a:solidFill>
                          <a:latin typeface="Segoe UI"/>
                        </a:defRPr>
                      </a:lvl4pPr>
                      <a:lvl5pPr marL="1828383" algn="l" defTabSz="914192" rtl="0" eaLnBrk="1" latinLnBrk="0" hangingPunct="1">
                        <a:defRPr sz="1765" kern="1200">
                          <a:solidFill>
                            <a:schemeClr val="dk1"/>
                          </a:solidFill>
                          <a:latin typeface="Segoe UI"/>
                        </a:defRPr>
                      </a:lvl5pPr>
                      <a:lvl6pPr marL="2285479" algn="l" defTabSz="914192" rtl="0" eaLnBrk="1" latinLnBrk="0" hangingPunct="1">
                        <a:defRPr sz="1765" kern="1200">
                          <a:solidFill>
                            <a:schemeClr val="dk1"/>
                          </a:solidFill>
                          <a:latin typeface="Segoe UI"/>
                        </a:defRPr>
                      </a:lvl6pPr>
                      <a:lvl7pPr marL="2742575" algn="l" defTabSz="914192" rtl="0" eaLnBrk="1" latinLnBrk="0" hangingPunct="1">
                        <a:defRPr sz="1765" kern="1200">
                          <a:solidFill>
                            <a:schemeClr val="dk1"/>
                          </a:solidFill>
                          <a:latin typeface="Segoe UI"/>
                        </a:defRPr>
                      </a:lvl7pPr>
                      <a:lvl8pPr marL="3199670" algn="l" defTabSz="914192" rtl="0" eaLnBrk="1" latinLnBrk="0" hangingPunct="1">
                        <a:defRPr sz="1765" kern="1200">
                          <a:solidFill>
                            <a:schemeClr val="dk1"/>
                          </a:solidFill>
                          <a:latin typeface="Segoe UI"/>
                        </a:defRPr>
                      </a:lvl8pPr>
                      <a:lvl9pPr marL="3656767" algn="l" defTabSz="914192" rtl="0" eaLnBrk="1" latinLnBrk="0" hangingPunct="1">
                        <a:defRPr sz="1765" kern="1200">
                          <a:solidFill>
                            <a:schemeClr val="dk1"/>
                          </a:solidFill>
                          <a:latin typeface="Segoe UI"/>
                        </a:defRPr>
                      </a:lvl9pPr>
                    </a:lstStyle>
                    <a:p>
                      <a:endParaRPr lang="en-US" sz="800" b="1">
                        <a:latin typeface="+mj-lt"/>
                      </a:endParaRPr>
                    </a:p>
                  </a:txBody>
                  <a:tcPr marL="91427" marR="91427" marT="45713" marB="45713">
                    <a:lnL w="12700" cap="flat" cmpd="sng" algn="ctr">
                      <a:solidFill>
                        <a:srgbClr val="D2D2D2"/>
                      </a:solidFill>
                      <a:prstDash val="solid"/>
                      <a:round/>
                      <a:headEnd type="none" w="med" len="med"/>
                      <a:tailEnd type="none" w="med" len="med"/>
                    </a:lnL>
                    <a:lnR w="12700" cap="flat" cmpd="sng" algn="ctr">
                      <a:solidFill>
                        <a:srgbClr val="D2D2D2"/>
                      </a:solidFill>
                      <a:prstDash val="solid"/>
                      <a:round/>
                      <a:headEnd type="none" w="med" len="med"/>
                      <a:tailEnd type="none" w="med" len="med"/>
                    </a:lnR>
                    <a:lnT w="12700" cap="flat" cmpd="sng" algn="ctr">
                      <a:solidFill>
                        <a:srgbClr val="D2D2D2"/>
                      </a:solidFill>
                      <a:prstDash val="solid"/>
                      <a:round/>
                      <a:headEnd type="none" w="med" len="med"/>
                      <a:tailEnd type="none" w="med" len="med"/>
                    </a:lnT>
                    <a:lnB w="12700" cap="flat" cmpd="sng" algn="ctr">
                      <a:solidFill>
                        <a:srgbClr val="D2D2D2"/>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192" rtl="0" eaLnBrk="1" latinLnBrk="0" hangingPunct="1">
                        <a:defRPr sz="1765" kern="1200">
                          <a:solidFill>
                            <a:schemeClr val="dk1"/>
                          </a:solidFill>
                          <a:latin typeface="Segoe UI"/>
                        </a:defRPr>
                      </a:lvl1pPr>
                      <a:lvl2pPr marL="457095" algn="l" defTabSz="914192" rtl="0" eaLnBrk="1" latinLnBrk="0" hangingPunct="1">
                        <a:defRPr sz="1765" kern="1200">
                          <a:solidFill>
                            <a:schemeClr val="dk1"/>
                          </a:solidFill>
                          <a:latin typeface="Segoe UI"/>
                        </a:defRPr>
                      </a:lvl2pPr>
                      <a:lvl3pPr marL="914192" algn="l" defTabSz="914192" rtl="0" eaLnBrk="1" latinLnBrk="0" hangingPunct="1">
                        <a:defRPr sz="1765" kern="1200">
                          <a:solidFill>
                            <a:schemeClr val="dk1"/>
                          </a:solidFill>
                          <a:latin typeface="Segoe UI"/>
                        </a:defRPr>
                      </a:lvl3pPr>
                      <a:lvl4pPr marL="1371287" algn="l" defTabSz="914192" rtl="0" eaLnBrk="1" latinLnBrk="0" hangingPunct="1">
                        <a:defRPr sz="1765" kern="1200">
                          <a:solidFill>
                            <a:schemeClr val="dk1"/>
                          </a:solidFill>
                          <a:latin typeface="Segoe UI"/>
                        </a:defRPr>
                      </a:lvl4pPr>
                      <a:lvl5pPr marL="1828383" algn="l" defTabSz="914192" rtl="0" eaLnBrk="1" latinLnBrk="0" hangingPunct="1">
                        <a:defRPr sz="1765" kern="1200">
                          <a:solidFill>
                            <a:schemeClr val="dk1"/>
                          </a:solidFill>
                          <a:latin typeface="Segoe UI"/>
                        </a:defRPr>
                      </a:lvl5pPr>
                      <a:lvl6pPr marL="2285479" algn="l" defTabSz="914192" rtl="0" eaLnBrk="1" latinLnBrk="0" hangingPunct="1">
                        <a:defRPr sz="1765" kern="1200">
                          <a:solidFill>
                            <a:schemeClr val="dk1"/>
                          </a:solidFill>
                          <a:latin typeface="Segoe UI"/>
                        </a:defRPr>
                      </a:lvl6pPr>
                      <a:lvl7pPr marL="2742575" algn="l" defTabSz="914192" rtl="0" eaLnBrk="1" latinLnBrk="0" hangingPunct="1">
                        <a:defRPr sz="1765" kern="1200">
                          <a:solidFill>
                            <a:schemeClr val="dk1"/>
                          </a:solidFill>
                          <a:latin typeface="Segoe UI"/>
                        </a:defRPr>
                      </a:lvl7pPr>
                      <a:lvl8pPr marL="3199670" algn="l" defTabSz="914192" rtl="0" eaLnBrk="1" latinLnBrk="0" hangingPunct="1">
                        <a:defRPr sz="1765" kern="1200">
                          <a:solidFill>
                            <a:schemeClr val="dk1"/>
                          </a:solidFill>
                          <a:latin typeface="Segoe UI"/>
                        </a:defRPr>
                      </a:lvl8pPr>
                      <a:lvl9pPr marL="3656767" algn="l" defTabSz="914192" rtl="0" eaLnBrk="1" latinLnBrk="0" hangingPunct="1">
                        <a:defRPr sz="1765" kern="1200">
                          <a:solidFill>
                            <a:schemeClr val="dk1"/>
                          </a:solidFill>
                          <a:latin typeface="Segoe UI"/>
                        </a:defRPr>
                      </a:lvl9pPr>
                    </a:lstStyle>
                    <a:p>
                      <a:endParaRPr lang="en-US" sz="800" b="1" dirty="0">
                        <a:solidFill>
                          <a:schemeClr val="tx1"/>
                        </a:solidFill>
                        <a:latin typeface="+mj-lt"/>
                      </a:endParaRPr>
                    </a:p>
                  </a:txBody>
                  <a:tcPr marL="91427" marR="91427" marT="45713" marB="45713">
                    <a:lnL w="12700" cap="flat" cmpd="sng" algn="ctr">
                      <a:solidFill>
                        <a:srgbClr val="D2D2D2"/>
                      </a:solidFill>
                      <a:prstDash val="solid"/>
                      <a:round/>
                      <a:headEnd type="none" w="med" len="med"/>
                      <a:tailEnd type="none" w="med" len="med"/>
                    </a:lnL>
                    <a:lnR w="12700" cap="flat" cmpd="sng" algn="ctr">
                      <a:solidFill>
                        <a:srgbClr val="D2D2D2"/>
                      </a:solidFill>
                      <a:prstDash val="solid"/>
                      <a:round/>
                      <a:headEnd type="none" w="med" len="med"/>
                      <a:tailEnd type="none" w="med" len="med"/>
                    </a:lnR>
                    <a:lnT w="12700" cap="flat" cmpd="sng" algn="ctr">
                      <a:solidFill>
                        <a:srgbClr val="D2D2D2"/>
                      </a:solidFill>
                      <a:prstDash val="solid"/>
                      <a:round/>
                      <a:headEnd type="none" w="med" len="med"/>
                      <a:tailEnd type="none" w="med" len="med"/>
                    </a:lnT>
                    <a:lnB w="12700" cap="flat" cmpd="sng" algn="ctr">
                      <a:solidFill>
                        <a:srgbClr val="D2D2D2"/>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192" rtl="0" eaLnBrk="1" latinLnBrk="0" hangingPunct="1">
                        <a:defRPr sz="1765" kern="1200">
                          <a:solidFill>
                            <a:schemeClr val="dk1"/>
                          </a:solidFill>
                          <a:latin typeface="Segoe UI"/>
                        </a:defRPr>
                      </a:lvl1pPr>
                      <a:lvl2pPr marL="457095" algn="l" defTabSz="914192" rtl="0" eaLnBrk="1" latinLnBrk="0" hangingPunct="1">
                        <a:defRPr sz="1765" kern="1200">
                          <a:solidFill>
                            <a:schemeClr val="dk1"/>
                          </a:solidFill>
                          <a:latin typeface="Segoe UI"/>
                        </a:defRPr>
                      </a:lvl2pPr>
                      <a:lvl3pPr marL="914192" algn="l" defTabSz="914192" rtl="0" eaLnBrk="1" latinLnBrk="0" hangingPunct="1">
                        <a:defRPr sz="1765" kern="1200">
                          <a:solidFill>
                            <a:schemeClr val="dk1"/>
                          </a:solidFill>
                          <a:latin typeface="Segoe UI"/>
                        </a:defRPr>
                      </a:lvl3pPr>
                      <a:lvl4pPr marL="1371287" algn="l" defTabSz="914192" rtl="0" eaLnBrk="1" latinLnBrk="0" hangingPunct="1">
                        <a:defRPr sz="1765" kern="1200">
                          <a:solidFill>
                            <a:schemeClr val="dk1"/>
                          </a:solidFill>
                          <a:latin typeface="Segoe UI"/>
                        </a:defRPr>
                      </a:lvl4pPr>
                      <a:lvl5pPr marL="1828383" algn="l" defTabSz="914192" rtl="0" eaLnBrk="1" latinLnBrk="0" hangingPunct="1">
                        <a:defRPr sz="1765" kern="1200">
                          <a:solidFill>
                            <a:schemeClr val="dk1"/>
                          </a:solidFill>
                          <a:latin typeface="Segoe UI"/>
                        </a:defRPr>
                      </a:lvl5pPr>
                      <a:lvl6pPr marL="2285479" algn="l" defTabSz="914192" rtl="0" eaLnBrk="1" latinLnBrk="0" hangingPunct="1">
                        <a:defRPr sz="1765" kern="1200">
                          <a:solidFill>
                            <a:schemeClr val="dk1"/>
                          </a:solidFill>
                          <a:latin typeface="Segoe UI"/>
                        </a:defRPr>
                      </a:lvl6pPr>
                      <a:lvl7pPr marL="2742575" algn="l" defTabSz="914192" rtl="0" eaLnBrk="1" latinLnBrk="0" hangingPunct="1">
                        <a:defRPr sz="1765" kern="1200">
                          <a:solidFill>
                            <a:schemeClr val="dk1"/>
                          </a:solidFill>
                          <a:latin typeface="Segoe UI"/>
                        </a:defRPr>
                      </a:lvl7pPr>
                      <a:lvl8pPr marL="3199670" algn="l" defTabSz="914192" rtl="0" eaLnBrk="1" latinLnBrk="0" hangingPunct="1">
                        <a:defRPr sz="1765" kern="1200">
                          <a:solidFill>
                            <a:schemeClr val="dk1"/>
                          </a:solidFill>
                          <a:latin typeface="Segoe UI"/>
                        </a:defRPr>
                      </a:lvl8pPr>
                      <a:lvl9pPr marL="3656767" algn="l" defTabSz="914192" rtl="0" eaLnBrk="1" latinLnBrk="0" hangingPunct="1">
                        <a:defRPr sz="1765" kern="1200">
                          <a:solidFill>
                            <a:schemeClr val="dk1"/>
                          </a:solidFill>
                          <a:latin typeface="Segoe UI"/>
                        </a:defRPr>
                      </a:lvl9pPr>
                    </a:lstStyle>
                    <a:p>
                      <a:endParaRPr lang="en-US" sz="800" b="1" dirty="0">
                        <a:latin typeface="+mj-lt"/>
                      </a:endParaRPr>
                    </a:p>
                  </a:txBody>
                  <a:tcPr marL="91427" marR="91427" marT="45713" marB="45713">
                    <a:lnL w="12700" cap="flat" cmpd="sng" algn="ctr">
                      <a:solidFill>
                        <a:srgbClr val="D2D2D2"/>
                      </a:solidFill>
                      <a:prstDash val="solid"/>
                      <a:round/>
                      <a:headEnd type="none" w="med" len="med"/>
                      <a:tailEnd type="none" w="med" len="med"/>
                    </a:lnL>
                    <a:lnR w="12700" cap="flat" cmpd="sng" algn="ctr">
                      <a:solidFill>
                        <a:srgbClr val="D2D2D2"/>
                      </a:solidFill>
                      <a:prstDash val="solid"/>
                      <a:round/>
                      <a:headEnd type="none" w="med" len="med"/>
                      <a:tailEnd type="none" w="med" len="med"/>
                    </a:lnR>
                    <a:lnT w="12700" cap="flat" cmpd="sng" algn="ctr">
                      <a:solidFill>
                        <a:srgbClr val="D2D2D2"/>
                      </a:solidFill>
                      <a:prstDash val="solid"/>
                      <a:round/>
                      <a:headEnd type="none" w="med" len="med"/>
                      <a:tailEnd type="none" w="med" len="med"/>
                    </a:lnT>
                    <a:lnB w="12700" cap="flat" cmpd="sng" algn="ctr">
                      <a:solidFill>
                        <a:srgbClr val="D2D2D2"/>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3"/>
                  </a:ext>
                </a:extLst>
              </a:tr>
              <a:tr h="182880">
                <a:tc>
                  <a:txBody>
                    <a:bodyPr/>
                    <a:lstStyle>
                      <a:lvl1pPr marL="0" algn="l" defTabSz="914192" rtl="0" eaLnBrk="1" latinLnBrk="0" hangingPunct="1">
                        <a:defRPr sz="1765" kern="1200">
                          <a:solidFill>
                            <a:schemeClr val="dk1"/>
                          </a:solidFill>
                          <a:latin typeface="Segoe UI"/>
                        </a:defRPr>
                      </a:lvl1pPr>
                      <a:lvl2pPr marL="457095" algn="l" defTabSz="914192" rtl="0" eaLnBrk="1" latinLnBrk="0" hangingPunct="1">
                        <a:defRPr sz="1765" kern="1200">
                          <a:solidFill>
                            <a:schemeClr val="dk1"/>
                          </a:solidFill>
                          <a:latin typeface="Segoe UI"/>
                        </a:defRPr>
                      </a:lvl2pPr>
                      <a:lvl3pPr marL="914192" algn="l" defTabSz="914192" rtl="0" eaLnBrk="1" latinLnBrk="0" hangingPunct="1">
                        <a:defRPr sz="1765" kern="1200">
                          <a:solidFill>
                            <a:schemeClr val="dk1"/>
                          </a:solidFill>
                          <a:latin typeface="Segoe UI"/>
                        </a:defRPr>
                      </a:lvl3pPr>
                      <a:lvl4pPr marL="1371287" algn="l" defTabSz="914192" rtl="0" eaLnBrk="1" latinLnBrk="0" hangingPunct="1">
                        <a:defRPr sz="1765" kern="1200">
                          <a:solidFill>
                            <a:schemeClr val="dk1"/>
                          </a:solidFill>
                          <a:latin typeface="Segoe UI"/>
                        </a:defRPr>
                      </a:lvl4pPr>
                      <a:lvl5pPr marL="1828383" algn="l" defTabSz="914192" rtl="0" eaLnBrk="1" latinLnBrk="0" hangingPunct="1">
                        <a:defRPr sz="1765" kern="1200">
                          <a:solidFill>
                            <a:schemeClr val="dk1"/>
                          </a:solidFill>
                          <a:latin typeface="Segoe UI"/>
                        </a:defRPr>
                      </a:lvl5pPr>
                      <a:lvl6pPr marL="2285479" algn="l" defTabSz="914192" rtl="0" eaLnBrk="1" latinLnBrk="0" hangingPunct="1">
                        <a:defRPr sz="1765" kern="1200">
                          <a:solidFill>
                            <a:schemeClr val="dk1"/>
                          </a:solidFill>
                          <a:latin typeface="Segoe UI"/>
                        </a:defRPr>
                      </a:lvl6pPr>
                      <a:lvl7pPr marL="2742575" algn="l" defTabSz="914192" rtl="0" eaLnBrk="1" latinLnBrk="0" hangingPunct="1">
                        <a:defRPr sz="1765" kern="1200">
                          <a:solidFill>
                            <a:schemeClr val="dk1"/>
                          </a:solidFill>
                          <a:latin typeface="Segoe UI"/>
                        </a:defRPr>
                      </a:lvl7pPr>
                      <a:lvl8pPr marL="3199670" algn="l" defTabSz="914192" rtl="0" eaLnBrk="1" latinLnBrk="0" hangingPunct="1">
                        <a:defRPr sz="1765" kern="1200">
                          <a:solidFill>
                            <a:schemeClr val="dk1"/>
                          </a:solidFill>
                          <a:latin typeface="Segoe UI"/>
                        </a:defRPr>
                      </a:lvl8pPr>
                      <a:lvl9pPr marL="3656767" algn="l" defTabSz="914192" rtl="0" eaLnBrk="1" latinLnBrk="0" hangingPunct="1">
                        <a:defRPr sz="1765" kern="1200">
                          <a:solidFill>
                            <a:schemeClr val="dk1"/>
                          </a:solidFill>
                          <a:latin typeface="Segoe UI"/>
                        </a:defRPr>
                      </a:lvl9pPr>
                    </a:lstStyle>
                    <a:p>
                      <a:endParaRPr lang="en-US" sz="800" b="1">
                        <a:latin typeface="+mj-lt"/>
                      </a:endParaRPr>
                    </a:p>
                  </a:txBody>
                  <a:tcPr marL="91427" marR="91427" marT="45713" marB="45713">
                    <a:lnL w="12700" cap="flat" cmpd="sng" algn="ctr">
                      <a:solidFill>
                        <a:srgbClr val="D2D2D2"/>
                      </a:solidFill>
                      <a:prstDash val="solid"/>
                      <a:round/>
                      <a:headEnd type="none" w="med" len="med"/>
                      <a:tailEnd type="none" w="med" len="med"/>
                    </a:lnL>
                    <a:lnR w="12700" cap="flat" cmpd="sng" algn="ctr">
                      <a:solidFill>
                        <a:srgbClr val="D2D2D2"/>
                      </a:solidFill>
                      <a:prstDash val="solid"/>
                      <a:round/>
                      <a:headEnd type="none" w="med" len="med"/>
                      <a:tailEnd type="none" w="med" len="med"/>
                    </a:lnR>
                    <a:lnT w="12700" cap="flat" cmpd="sng" algn="ctr">
                      <a:solidFill>
                        <a:srgbClr val="D2D2D2"/>
                      </a:solidFill>
                      <a:prstDash val="solid"/>
                      <a:round/>
                      <a:headEnd type="none" w="med" len="med"/>
                      <a:tailEnd type="none" w="med" len="med"/>
                    </a:lnT>
                    <a:lnB w="12700" cap="flat" cmpd="sng" algn="ctr">
                      <a:solidFill>
                        <a:srgbClr val="D2D2D2"/>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192" rtl="0" eaLnBrk="1" latinLnBrk="0" hangingPunct="1">
                        <a:defRPr sz="1765" kern="1200">
                          <a:solidFill>
                            <a:schemeClr val="dk1"/>
                          </a:solidFill>
                          <a:latin typeface="Segoe UI"/>
                        </a:defRPr>
                      </a:lvl1pPr>
                      <a:lvl2pPr marL="457095" algn="l" defTabSz="914192" rtl="0" eaLnBrk="1" latinLnBrk="0" hangingPunct="1">
                        <a:defRPr sz="1765" kern="1200">
                          <a:solidFill>
                            <a:schemeClr val="dk1"/>
                          </a:solidFill>
                          <a:latin typeface="Segoe UI"/>
                        </a:defRPr>
                      </a:lvl2pPr>
                      <a:lvl3pPr marL="914192" algn="l" defTabSz="914192" rtl="0" eaLnBrk="1" latinLnBrk="0" hangingPunct="1">
                        <a:defRPr sz="1765" kern="1200">
                          <a:solidFill>
                            <a:schemeClr val="dk1"/>
                          </a:solidFill>
                          <a:latin typeface="Segoe UI"/>
                        </a:defRPr>
                      </a:lvl3pPr>
                      <a:lvl4pPr marL="1371287" algn="l" defTabSz="914192" rtl="0" eaLnBrk="1" latinLnBrk="0" hangingPunct="1">
                        <a:defRPr sz="1765" kern="1200">
                          <a:solidFill>
                            <a:schemeClr val="dk1"/>
                          </a:solidFill>
                          <a:latin typeface="Segoe UI"/>
                        </a:defRPr>
                      </a:lvl4pPr>
                      <a:lvl5pPr marL="1828383" algn="l" defTabSz="914192" rtl="0" eaLnBrk="1" latinLnBrk="0" hangingPunct="1">
                        <a:defRPr sz="1765" kern="1200">
                          <a:solidFill>
                            <a:schemeClr val="dk1"/>
                          </a:solidFill>
                          <a:latin typeface="Segoe UI"/>
                        </a:defRPr>
                      </a:lvl5pPr>
                      <a:lvl6pPr marL="2285479" algn="l" defTabSz="914192" rtl="0" eaLnBrk="1" latinLnBrk="0" hangingPunct="1">
                        <a:defRPr sz="1765" kern="1200">
                          <a:solidFill>
                            <a:schemeClr val="dk1"/>
                          </a:solidFill>
                          <a:latin typeface="Segoe UI"/>
                        </a:defRPr>
                      </a:lvl6pPr>
                      <a:lvl7pPr marL="2742575" algn="l" defTabSz="914192" rtl="0" eaLnBrk="1" latinLnBrk="0" hangingPunct="1">
                        <a:defRPr sz="1765" kern="1200">
                          <a:solidFill>
                            <a:schemeClr val="dk1"/>
                          </a:solidFill>
                          <a:latin typeface="Segoe UI"/>
                        </a:defRPr>
                      </a:lvl7pPr>
                      <a:lvl8pPr marL="3199670" algn="l" defTabSz="914192" rtl="0" eaLnBrk="1" latinLnBrk="0" hangingPunct="1">
                        <a:defRPr sz="1765" kern="1200">
                          <a:solidFill>
                            <a:schemeClr val="dk1"/>
                          </a:solidFill>
                          <a:latin typeface="Segoe UI"/>
                        </a:defRPr>
                      </a:lvl8pPr>
                      <a:lvl9pPr marL="3656767" algn="l" defTabSz="914192" rtl="0" eaLnBrk="1" latinLnBrk="0" hangingPunct="1">
                        <a:defRPr sz="1765" kern="1200">
                          <a:solidFill>
                            <a:schemeClr val="dk1"/>
                          </a:solidFill>
                          <a:latin typeface="Segoe UI"/>
                        </a:defRPr>
                      </a:lvl9pPr>
                    </a:lstStyle>
                    <a:p>
                      <a:endParaRPr lang="en-US" sz="800" b="1" dirty="0">
                        <a:solidFill>
                          <a:schemeClr val="tx1"/>
                        </a:solidFill>
                        <a:latin typeface="+mj-lt"/>
                      </a:endParaRPr>
                    </a:p>
                  </a:txBody>
                  <a:tcPr marL="91427" marR="91427" marT="45713" marB="45713">
                    <a:lnL w="12700" cap="flat" cmpd="sng" algn="ctr">
                      <a:solidFill>
                        <a:srgbClr val="D2D2D2"/>
                      </a:solidFill>
                      <a:prstDash val="solid"/>
                      <a:round/>
                      <a:headEnd type="none" w="med" len="med"/>
                      <a:tailEnd type="none" w="med" len="med"/>
                    </a:lnL>
                    <a:lnR w="12700" cap="flat" cmpd="sng" algn="ctr">
                      <a:solidFill>
                        <a:srgbClr val="D2D2D2"/>
                      </a:solidFill>
                      <a:prstDash val="solid"/>
                      <a:round/>
                      <a:headEnd type="none" w="med" len="med"/>
                      <a:tailEnd type="none" w="med" len="med"/>
                    </a:lnR>
                    <a:lnT w="12700" cap="flat" cmpd="sng" algn="ctr">
                      <a:solidFill>
                        <a:srgbClr val="D2D2D2"/>
                      </a:solidFill>
                      <a:prstDash val="solid"/>
                      <a:round/>
                      <a:headEnd type="none" w="med" len="med"/>
                      <a:tailEnd type="none" w="med" len="med"/>
                    </a:lnT>
                    <a:lnB w="12700" cap="flat" cmpd="sng" algn="ctr">
                      <a:solidFill>
                        <a:srgbClr val="D2D2D2"/>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192" rtl="0" eaLnBrk="1" latinLnBrk="0" hangingPunct="1">
                        <a:defRPr sz="1765" kern="1200">
                          <a:solidFill>
                            <a:schemeClr val="dk1"/>
                          </a:solidFill>
                          <a:latin typeface="Segoe UI"/>
                        </a:defRPr>
                      </a:lvl1pPr>
                      <a:lvl2pPr marL="457095" algn="l" defTabSz="914192" rtl="0" eaLnBrk="1" latinLnBrk="0" hangingPunct="1">
                        <a:defRPr sz="1765" kern="1200">
                          <a:solidFill>
                            <a:schemeClr val="dk1"/>
                          </a:solidFill>
                          <a:latin typeface="Segoe UI"/>
                        </a:defRPr>
                      </a:lvl2pPr>
                      <a:lvl3pPr marL="914192" algn="l" defTabSz="914192" rtl="0" eaLnBrk="1" latinLnBrk="0" hangingPunct="1">
                        <a:defRPr sz="1765" kern="1200">
                          <a:solidFill>
                            <a:schemeClr val="dk1"/>
                          </a:solidFill>
                          <a:latin typeface="Segoe UI"/>
                        </a:defRPr>
                      </a:lvl3pPr>
                      <a:lvl4pPr marL="1371287" algn="l" defTabSz="914192" rtl="0" eaLnBrk="1" latinLnBrk="0" hangingPunct="1">
                        <a:defRPr sz="1765" kern="1200">
                          <a:solidFill>
                            <a:schemeClr val="dk1"/>
                          </a:solidFill>
                          <a:latin typeface="Segoe UI"/>
                        </a:defRPr>
                      </a:lvl4pPr>
                      <a:lvl5pPr marL="1828383" algn="l" defTabSz="914192" rtl="0" eaLnBrk="1" latinLnBrk="0" hangingPunct="1">
                        <a:defRPr sz="1765" kern="1200">
                          <a:solidFill>
                            <a:schemeClr val="dk1"/>
                          </a:solidFill>
                          <a:latin typeface="Segoe UI"/>
                        </a:defRPr>
                      </a:lvl5pPr>
                      <a:lvl6pPr marL="2285479" algn="l" defTabSz="914192" rtl="0" eaLnBrk="1" latinLnBrk="0" hangingPunct="1">
                        <a:defRPr sz="1765" kern="1200">
                          <a:solidFill>
                            <a:schemeClr val="dk1"/>
                          </a:solidFill>
                          <a:latin typeface="Segoe UI"/>
                        </a:defRPr>
                      </a:lvl6pPr>
                      <a:lvl7pPr marL="2742575" algn="l" defTabSz="914192" rtl="0" eaLnBrk="1" latinLnBrk="0" hangingPunct="1">
                        <a:defRPr sz="1765" kern="1200">
                          <a:solidFill>
                            <a:schemeClr val="dk1"/>
                          </a:solidFill>
                          <a:latin typeface="Segoe UI"/>
                        </a:defRPr>
                      </a:lvl7pPr>
                      <a:lvl8pPr marL="3199670" algn="l" defTabSz="914192" rtl="0" eaLnBrk="1" latinLnBrk="0" hangingPunct="1">
                        <a:defRPr sz="1765" kern="1200">
                          <a:solidFill>
                            <a:schemeClr val="dk1"/>
                          </a:solidFill>
                          <a:latin typeface="Segoe UI"/>
                        </a:defRPr>
                      </a:lvl8pPr>
                      <a:lvl9pPr marL="3656767" algn="l" defTabSz="914192" rtl="0" eaLnBrk="1" latinLnBrk="0" hangingPunct="1">
                        <a:defRPr sz="1765" kern="1200">
                          <a:solidFill>
                            <a:schemeClr val="dk1"/>
                          </a:solidFill>
                          <a:latin typeface="Segoe UI"/>
                        </a:defRPr>
                      </a:lvl9pPr>
                    </a:lstStyle>
                    <a:p>
                      <a:endParaRPr lang="en-US" sz="800" b="1" dirty="0">
                        <a:latin typeface="+mj-lt"/>
                      </a:endParaRPr>
                    </a:p>
                  </a:txBody>
                  <a:tcPr marL="91427" marR="91427" marT="45713" marB="45713">
                    <a:lnL w="12700" cap="flat" cmpd="sng" algn="ctr">
                      <a:solidFill>
                        <a:srgbClr val="D2D2D2"/>
                      </a:solidFill>
                      <a:prstDash val="solid"/>
                      <a:round/>
                      <a:headEnd type="none" w="med" len="med"/>
                      <a:tailEnd type="none" w="med" len="med"/>
                    </a:lnL>
                    <a:lnR w="12700" cap="flat" cmpd="sng" algn="ctr">
                      <a:solidFill>
                        <a:srgbClr val="D2D2D2"/>
                      </a:solidFill>
                      <a:prstDash val="solid"/>
                      <a:round/>
                      <a:headEnd type="none" w="med" len="med"/>
                      <a:tailEnd type="none" w="med" len="med"/>
                    </a:lnR>
                    <a:lnT w="12700" cap="flat" cmpd="sng" algn="ctr">
                      <a:solidFill>
                        <a:srgbClr val="D2D2D2"/>
                      </a:solidFill>
                      <a:prstDash val="solid"/>
                      <a:round/>
                      <a:headEnd type="none" w="med" len="med"/>
                      <a:tailEnd type="none" w="med" len="med"/>
                    </a:lnT>
                    <a:lnB w="12700" cap="flat" cmpd="sng" algn="ctr">
                      <a:solidFill>
                        <a:srgbClr val="D2D2D2"/>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4"/>
                  </a:ext>
                </a:extLst>
              </a:tr>
            </a:tbl>
          </a:graphicData>
        </a:graphic>
      </p:graphicFrame>
      <p:sp>
        <p:nvSpPr>
          <p:cNvPr id="80" name="TextBox 79">
            <a:extLst>
              <a:ext uri="{FF2B5EF4-FFF2-40B4-BE49-F238E27FC236}">
                <a16:creationId xmlns:a16="http://schemas.microsoft.com/office/drawing/2014/main" id="{48E7E504-AA6C-4F23-BB9B-0C2C417AC600}"/>
              </a:ext>
            </a:extLst>
          </p:cNvPr>
          <p:cNvSpPr txBox="1"/>
          <p:nvPr/>
        </p:nvSpPr>
        <p:spPr>
          <a:xfrm>
            <a:off x="2476422" y="3912310"/>
            <a:ext cx="665567" cy="286232"/>
          </a:xfrm>
          <a:prstGeom prst="rect">
            <a:avLst/>
          </a:prstGeom>
          <a:noFill/>
        </p:spPr>
        <p:txBody>
          <a:bodyPr wrap="none" lIns="91440" tIns="45720" rIns="91440" bIns="45720" rtlCol="0">
            <a:spAutoFit/>
          </a:bodyPr>
          <a:lstStyle/>
          <a:p>
            <a:pPr marL="0" marR="0" lvl="0" indent="0" algn="ctr" defTabSz="914400" rtl="0" eaLnBrk="1" fontAlgn="auto" latinLnBrk="0" hangingPunct="1">
              <a:lnSpc>
                <a:spcPct val="90000"/>
              </a:lnSpc>
              <a:spcBef>
                <a:spcPts val="0"/>
              </a:spcBef>
              <a:spcAft>
                <a:spcPts val="588"/>
              </a:spcAft>
              <a:buClrTx/>
              <a:buSzTx/>
              <a:buFontTx/>
              <a:buNone/>
              <a:tabLst/>
              <a:defRPr/>
            </a:pPr>
            <a:r>
              <a:rPr kumimoji="0" lang="en-US" sz="1400" b="0" i="0" u="none" strike="noStrike" kern="0" cap="none" spc="0" normalizeH="0" baseline="0" noProof="0">
                <a:ln>
                  <a:noFill/>
                </a:ln>
                <a:solidFill>
                  <a:srgbClr val="000000"/>
                </a:solidFill>
                <a:effectLst/>
                <a:uLnTx/>
                <a:uFillTx/>
                <a:latin typeface="Segoe UI Semibold"/>
                <a:ea typeface="+mn-ea"/>
                <a:cs typeface="+mn-cs"/>
              </a:rPr>
              <a:t>Nurse</a:t>
            </a:r>
          </a:p>
        </p:txBody>
      </p:sp>
      <p:cxnSp>
        <p:nvCxnSpPr>
          <p:cNvPr id="81" name="Straight Arrow Connector 80">
            <a:extLst>
              <a:ext uri="{FF2B5EF4-FFF2-40B4-BE49-F238E27FC236}">
                <a16:creationId xmlns:a16="http://schemas.microsoft.com/office/drawing/2014/main" id="{F2247D2E-A0D7-48FA-8643-52069F6A1941}"/>
              </a:ext>
            </a:extLst>
          </p:cNvPr>
          <p:cNvCxnSpPr>
            <a:cxnSpLocks/>
            <a:endCxn id="78" idx="0"/>
          </p:cNvCxnSpPr>
          <p:nvPr/>
        </p:nvCxnSpPr>
        <p:spPr>
          <a:xfrm>
            <a:off x="2809205" y="4203024"/>
            <a:ext cx="1" cy="328712"/>
          </a:xfrm>
          <a:prstGeom prst="straightConnector1">
            <a:avLst/>
          </a:prstGeom>
          <a:noFill/>
          <a:ln w="12700" cap="flat" cmpd="sng" algn="ctr">
            <a:solidFill>
              <a:schemeClr val="tx1"/>
            </a:solidFill>
            <a:prstDash val="solid"/>
            <a:headEnd type="none"/>
            <a:tailEnd type="triangle"/>
          </a:ln>
          <a:effectLst/>
        </p:spPr>
      </p:cxnSp>
      <p:sp>
        <p:nvSpPr>
          <p:cNvPr id="82" name="TextBox 81">
            <a:extLst>
              <a:ext uri="{FF2B5EF4-FFF2-40B4-BE49-F238E27FC236}">
                <a16:creationId xmlns:a16="http://schemas.microsoft.com/office/drawing/2014/main" id="{7E4E939E-11FB-48BC-A703-4C66EF669717}"/>
              </a:ext>
            </a:extLst>
          </p:cNvPr>
          <p:cNvSpPr txBox="1"/>
          <p:nvPr/>
        </p:nvSpPr>
        <p:spPr>
          <a:xfrm>
            <a:off x="8776195" y="5000032"/>
            <a:ext cx="2763737" cy="807913"/>
          </a:xfrm>
          <a:prstGeom prst="rect">
            <a:avLst/>
          </a:prstGeom>
          <a:solidFill>
            <a:schemeClr val="bg2"/>
          </a:solidFill>
          <a:ln w="12700">
            <a:noFill/>
          </a:ln>
        </p:spPr>
        <p:txBody>
          <a:bodyPr wrap="square">
            <a:spAutoFit/>
          </a:bodyPr>
          <a:lstStyle>
            <a:defPPr>
              <a:defRPr lang="en-US"/>
            </a:defPPr>
            <a:lvl1pPr>
              <a:lnSpc>
                <a:spcPct val="107000"/>
              </a:lnSpc>
              <a:defRPr sz="1200">
                <a:solidFill>
                  <a:srgbClr val="0000FF"/>
                </a:solidFill>
                <a:latin typeface="Consolas" panose="020B0609020204030204" pitchFamily="49" charset="0"/>
                <a:ea typeface="Calibri" panose="020F0502020204030204" pitchFamily="34" charset="0"/>
                <a:cs typeface="Consolas" panose="020B0609020204030204" pitchFamily="49" charset="0"/>
              </a:defRPr>
            </a:lvl1p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100" b="0" i="0" u="none" strike="noStrike" kern="0" cap="none" spc="0" normalizeH="0" baseline="0" noProof="0" dirty="0">
                <a:ln>
                  <a:noFill/>
                </a:ln>
                <a:solidFill>
                  <a:schemeClr val="tx2"/>
                </a:solidFill>
                <a:effectLst/>
                <a:uLnTx/>
                <a:uFillTx/>
                <a:latin typeface="Consolas" panose="020B0609020204030204" pitchFamily="49" charset="0"/>
              </a:rPr>
              <a:t>GRANT SELECT ON </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rPr>
              <a:t>Patients</a:t>
            </a:r>
            <a:r>
              <a:rPr kumimoji="0" lang="en-US" sz="1100" b="0" i="0" u="none" strike="noStrike" kern="0" cap="none" spc="0" normalizeH="0" baseline="0" noProof="0" dirty="0">
                <a:ln>
                  <a:noFill/>
                </a:ln>
                <a:solidFill>
                  <a:srgbClr val="0000FF"/>
                </a:solidFill>
                <a:effectLst/>
                <a:uLnTx/>
                <a:uFillTx/>
                <a:latin typeface="Consolas" panose="020B0609020204030204" pitchFamily="49" charset="0"/>
              </a:rPr>
              <a:t> </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rPr>
              <a:t>(</a:t>
            </a:r>
            <a:endParaRPr kumimoji="0" lang="en-US" sz="1100" b="0" i="0" u="none" strike="noStrike" kern="0" cap="none" spc="0" normalizeH="0" baseline="0" noProof="0" dirty="0">
              <a:ln>
                <a:noFill/>
              </a:ln>
              <a:solidFill>
                <a:srgbClr val="000000"/>
              </a:solidFill>
              <a:effectLst/>
              <a:uLnTx/>
              <a:uFillTx/>
              <a:latin typeface="Consolas" panose="020B0609020204030204" pitchFamily="49"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Consolas" panose="020B0609020204030204" pitchFamily="49" charset="0"/>
              </a:rPr>
              <a:t>  </a:t>
            </a:r>
            <a:r>
              <a:rPr kumimoji="0" lang="en-US" sz="1100" b="0" i="0" u="none" strike="noStrike" kern="0" cap="none" spc="0" normalizeH="0" baseline="0" noProof="0" dirty="0" err="1">
                <a:ln>
                  <a:noFill/>
                </a:ln>
                <a:solidFill>
                  <a:srgbClr val="000000"/>
                </a:solidFill>
                <a:effectLst/>
                <a:uLnTx/>
                <a:uFillTx/>
                <a:latin typeface="Consolas" panose="020B0609020204030204" pitchFamily="49" charset="0"/>
              </a:rPr>
              <a:t>PatientID</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rPr>
              <a:t> FirstName</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rPr>
              <a:t> </a:t>
            </a:r>
            <a:r>
              <a:rPr kumimoji="0" lang="en-US" sz="1100" b="0" i="0" u="none" strike="noStrike" kern="0" cap="none" spc="0" normalizeH="0" baseline="0" noProof="0" dirty="0" err="1">
                <a:ln>
                  <a:noFill/>
                </a:ln>
                <a:solidFill>
                  <a:srgbClr val="000000"/>
                </a:solidFill>
                <a:effectLst/>
                <a:uLnTx/>
                <a:uFillTx/>
                <a:latin typeface="Consolas" panose="020B0609020204030204" pitchFamily="49" charset="0"/>
              </a:rPr>
              <a:t>LastName</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rPr>
              <a:t> Phone</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rPr>
              <a:t> Email</a:t>
            </a: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808080"/>
                </a:solidFill>
                <a:effectLst/>
                <a:uLnTx/>
                <a:uFillTx/>
                <a:latin typeface="Consolas" panose="020B0609020204030204" pitchFamily="49" charset="0"/>
              </a:rPr>
              <a:t>)</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rPr>
              <a:t> </a:t>
            </a:r>
            <a:r>
              <a:rPr kumimoji="0" lang="en-US" sz="1100" b="0" i="0" u="none" strike="noStrike" kern="0" cap="none" spc="0" normalizeH="0" baseline="0" noProof="0" dirty="0">
                <a:ln>
                  <a:noFill/>
                </a:ln>
                <a:solidFill>
                  <a:schemeClr val="tx2"/>
                </a:solidFill>
                <a:effectLst/>
                <a:uLnTx/>
                <a:uFillTx/>
                <a:latin typeface="Consolas" panose="020B0609020204030204" pitchFamily="49" charset="0"/>
              </a:rPr>
              <a:t>TO</a:t>
            </a:r>
            <a:r>
              <a:rPr kumimoji="0" lang="en-US" sz="1100" b="0" i="0" u="none" strike="noStrike" kern="0" cap="none" spc="0" normalizeH="0" baseline="0" noProof="0" dirty="0">
                <a:ln>
                  <a:noFill/>
                </a:ln>
                <a:solidFill>
                  <a:srgbClr val="000000"/>
                </a:solidFill>
                <a:effectLst/>
                <a:uLnTx/>
                <a:uFillTx/>
                <a:latin typeface="Consolas" panose="020B0609020204030204" pitchFamily="49" charset="0"/>
              </a:rPr>
              <a:t> Nurse</a:t>
            </a:r>
            <a:r>
              <a:rPr kumimoji="0" lang="en-US" sz="1100" b="0" i="0" u="none" strike="noStrike" kern="0" cap="none" spc="0" normalizeH="0" baseline="0" noProof="0" dirty="0">
                <a:ln>
                  <a:noFill/>
                </a:ln>
                <a:solidFill>
                  <a:srgbClr val="808080"/>
                </a:solidFill>
                <a:effectLst/>
                <a:uLnTx/>
                <a:uFillTx/>
                <a:latin typeface="Consolas" panose="020B0609020204030204" pitchFamily="49" charset="0"/>
              </a:rPr>
              <a:t>;</a:t>
            </a:r>
            <a:endParaRPr kumimoji="0" lang="en-US" sz="1100" b="0" i="0" u="none" strike="noStrike" kern="0" cap="none" spc="0" normalizeH="0" baseline="0" noProof="0" dirty="0">
              <a:ln>
                <a:noFill/>
              </a:ln>
              <a:solidFill>
                <a:srgbClr val="000000"/>
              </a:solidFill>
              <a:effectLst/>
              <a:uLnTx/>
              <a:uFillTx/>
              <a:latin typeface="Consolas" panose="020B0609020204030204" pitchFamily="49" charset="0"/>
            </a:endParaRPr>
          </a:p>
        </p:txBody>
      </p:sp>
      <p:cxnSp>
        <p:nvCxnSpPr>
          <p:cNvPr id="102" name="Straight Arrow Connector 101">
            <a:extLst>
              <a:ext uri="{FF2B5EF4-FFF2-40B4-BE49-F238E27FC236}">
                <a16:creationId xmlns:a16="http://schemas.microsoft.com/office/drawing/2014/main" id="{A1D57557-CE16-4DC4-9B9A-C3010CE21397}"/>
              </a:ext>
            </a:extLst>
          </p:cNvPr>
          <p:cNvCxnSpPr>
            <a:cxnSpLocks/>
            <a:stCxn id="77" idx="0"/>
            <a:endCxn id="79" idx="2"/>
          </p:cNvCxnSpPr>
          <p:nvPr/>
        </p:nvCxnSpPr>
        <p:spPr>
          <a:xfrm flipV="1">
            <a:off x="7613942" y="4654847"/>
            <a:ext cx="0" cy="598978"/>
          </a:xfrm>
          <a:prstGeom prst="straightConnector1">
            <a:avLst/>
          </a:prstGeom>
          <a:noFill/>
          <a:ln w="12700" cap="flat" cmpd="sng" algn="ctr">
            <a:solidFill>
              <a:schemeClr val="tx1"/>
            </a:solidFill>
            <a:prstDash val="solid"/>
            <a:headEnd type="none"/>
            <a:tailEnd type="triangle"/>
          </a:ln>
          <a:effectLst/>
        </p:spPr>
      </p:cxnSp>
      <p:cxnSp>
        <p:nvCxnSpPr>
          <p:cNvPr id="103" name="Straight Arrow Connector 102">
            <a:extLst>
              <a:ext uri="{FF2B5EF4-FFF2-40B4-BE49-F238E27FC236}">
                <a16:creationId xmlns:a16="http://schemas.microsoft.com/office/drawing/2014/main" id="{383F9398-6B82-49F9-8924-9FCBC3F931ED}"/>
              </a:ext>
            </a:extLst>
          </p:cNvPr>
          <p:cNvCxnSpPr>
            <a:cxnSpLocks/>
            <a:stCxn id="76" idx="2"/>
            <a:endCxn id="82" idx="0"/>
          </p:cNvCxnSpPr>
          <p:nvPr/>
        </p:nvCxnSpPr>
        <p:spPr>
          <a:xfrm>
            <a:off x="10158063" y="4641038"/>
            <a:ext cx="1" cy="358994"/>
          </a:xfrm>
          <a:prstGeom prst="straightConnector1">
            <a:avLst/>
          </a:prstGeom>
          <a:noFill/>
          <a:ln w="12700" cap="flat" cmpd="sng" algn="ctr">
            <a:solidFill>
              <a:schemeClr val="tx1"/>
            </a:solidFill>
            <a:prstDash val="solid"/>
            <a:headEnd type="none"/>
            <a:tailEnd type="triangle"/>
          </a:ln>
          <a:effectLst/>
        </p:spPr>
      </p:cxnSp>
      <p:sp>
        <p:nvSpPr>
          <p:cNvPr id="104" name="TextBox 103">
            <a:extLst>
              <a:ext uri="{FF2B5EF4-FFF2-40B4-BE49-F238E27FC236}">
                <a16:creationId xmlns:a16="http://schemas.microsoft.com/office/drawing/2014/main" id="{46B5A271-AC62-487C-9BFB-4BACBEBAFF18}"/>
              </a:ext>
            </a:extLst>
          </p:cNvPr>
          <p:cNvSpPr txBox="1"/>
          <p:nvPr/>
        </p:nvSpPr>
        <p:spPr>
          <a:xfrm>
            <a:off x="950698" y="4777957"/>
            <a:ext cx="3717027" cy="1159420"/>
          </a:xfrm>
          <a:prstGeom prst="rect">
            <a:avLst/>
          </a:prstGeom>
          <a:solidFill>
            <a:schemeClr val="bg2"/>
          </a:solidFill>
          <a:ln w="12700">
            <a:noFill/>
          </a:ln>
        </p:spPr>
        <p:txBody>
          <a:bodyPr wrap="square">
            <a:spAutoFit/>
          </a:bodyPr>
          <a:lstStyle>
            <a:defPPr>
              <a:defRPr lang="en-US"/>
            </a:defPPr>
            <a:lvl1pPr>
              <a:lnSpc>
                <a:spcPct val="107000"/>
              </a:lnSpc>
              <a:defRPr sz="1200">
                <a:solidFill>
                  <a:srgbClr val="0000FF"/>
                </a:solidFill>
                <a:latin typeface="Consolas" panose="020B0609020204030204" pitchFamily="49" charset="0"/>
                <a:ea typeface="Calibri" panose="020F0502020204030204" pitchFamily="34" charset="0"/>
                <a:cs typeface="Consolas" panose="020B0609020204030204" pitchFamily="49" charset="0"/>
              </a:defRPr>
            </a:lvl1pPr>
          </a:lstStyle>
          <a:p>
            <a:pPr marL="0" marR="0" lvl="0" indent="0" algn="l" defTabSz="914400" rtl="0" eaLnBrk="1" fontAlgn="auto" latinLnBrk="0" hangingPunct="1">
              <a:lnSpc>
                <a:spcPct val="107000"/>
              </a:lnSpc>
              <a:spcBef>
                <a:spcPts val="0"/>
              </a:spcBef>
              <a:spcAft>
                <a:spcPts val="600"/>
              </a:spcAft>
              <a:buClrTx/>
              <a:buSzTx/>
              <a:buFontTx/>
              <a:buNone/>
              <a:tabLst/>
              <a:defRPr/>
            </a:pPr>
            <a:r>
              <a:rPr kumimoji="0" lang="en-US" sz="1100" b="0" i="0" u="none" strike="noStrike" kern="0" cap="none" spc="0" normalizeH="0" baseline="0" noProof="0" dirty="0">
                <a:ln>
                  <a:noFill/>
                </a:ln>
                <a:solidFill>
                  <a:schemeClr val="tx2"/>
                </a:solidFill>
                <a:effectLst/>
                <a:uLnTx/>
                <a:uFillTx/>
                <a:latin typeface="Consolas" panose="020B0609020204030204" pitchFamily="49" charset="0"/>
              </a:rPr>
              <a:t>SELECT * FROM Membership</a:t>
            </a:r>
          </a:p>
          <a:p>
            <a:pPr marL="0" marR="0" lvl="0" indent="0" algn="l" defTabSz="914400" rtl="0" eaLnBrk="1" fontAlgn="auto" latinLnBrk="0" hangingPunct="1">
              <a:lnSpc>
                <a:spcPct val="107000"/>
              </a:lnSpc>
              <a:spcBef>
                <a:spcPts val="0"/>
              </a:spcBef>
              <a:spcAft>
                <a:spcPts val="600"/>
              </a:spcAft>
              <a:buClrTx/>
              <a:buSzTx/>
              <a:buFontTx/>
              <a:buNone/>
              <a:tabLst/>
              <a:defRPr/>
            </a:pPr>
            <a:r>
              <a:rPr kumimoji="0" lang="en-US" sz="1100" b="0" i="0" u="none" strike="noStrike" kern="0" cap="none" spc="0" normalizeH="0" baseline="0" noProof="0" dirty="0">
                <a:ln>
                  <a:noFill/>
                </a:ln>
                <a:solidFill>
                  <a:srgbClr val="505050"/>
                </a:solidFill>
                <a:effectLst/>
                <a:uLnTx/>
                <a:uFillTx/>
                <a:latin typeface="Consolas" panose="020B0609020204030204" pitchFamily="49" charset="0"/>
              </a:rPr>
              <a:t>Msg 230, Level 14, State 1, Line 12</a:t>
            </a:r>
          </a:p>
          <a:p>
            <a:pPr marL="0" marR="0" lvl="0" indent="0" algn="l" defTabSz="914400" rtl="0" eaLnBrk="1" fontAlgn="auto" latinLnBrk="0" hangingPunct="1">
              <a:lnSpc>
                <a:spcPct val="107000"/>
              </a:lnSpc>
              <a:spcBef>
                <a:spcPts val="0"/>
              </a:spcBef>
              <a:spcAft>
                <a:spcPts val="600"/>
              </a:spcAft>
              <a:buClrTx/>
              <a:buSzTx/>
              <a:buFontTx/>
              <a:buNone/>
              <a:tabLst/>
              <a:defRPr/>
            </a:pPr>
            <a:r>
              <a:rPr kumimoji="0" lang="en-US" sz="1100" b="0" i="0" u="none" strike="noStrike" kern="0" cap="none" spc="0" normalizeH="0" baseline="0" noProof="0" dirty="0">
                <a:ln>
                  <a:noFill/>
                </a:ln>
                <a:solidFill>
                  <a:srgbClr val="505050"/>
                </a:solidFill>
                <a:effectLst/>
                <a:uLnTx/>
                <a:uFillTx/>
                <a:latin typeface="Consolas" panose="020B0609020204030204" pitchFamily="49" charset="0"/>
              </a:rPr>
              <a:t>The SELECT permission was denied on the column 'SSN' of the object 'Membership', database '</a:t>
            </a:r>
            <a:r>
              <a:rPr kumimoji="0" lang="en-US" sz="1100" b="0" i="0" u="none" strike="noStrike" kern="0" cap="none" spc="0" normalizeH="0" baseline="0" noProof="0" dirty="0" err="1">
                <a:ln>
                  <a:noFill/>
                </a:ln>
                <a:solidFill>
                  <a:srgbClr val="505050"/>
                </a:solidFill>
                <a:effectLst/>
                <a:uLnTx/>
                <a:uFillTx/>
                <a:latin typeface="Consolas" panose="020B0609020204030204" pitchFamily="49" charset="0"/>
              </a:rPr>
              <a:t>CLS_TestDW</a:t>
            </a:r>
            <a:r>
              <a:rPr kumimoji="0" lang="en-US" sz="1100" b="0" i="0" u="none" strike="noStrike" kern="0" cap="none" spc="0" normalizeH="0" baseline="0" noProof="0" dirty="0">
                <a:ln>
                  <a:noFill/>
                </a:ln>
                <a:solidFill>
                  <a:srgbClr val="505050"/>
                </a:solidFill>
                <a:effectLst/>
                <a:uLnTx/>
                <a:uFillTx/>
                <a:latin typeface="Consolas" panose="020B0609020204030204" pitchFamily="49" charset="0"/>
              </a:rPr>
              <a:t>', schema '</a:t>
            </a:r>
            <a:r>
              <a:rPr kumimoji="0" lang="en-US" sz="1100" b="0" i="0" u="none" strike="noStrike" kern="0" cap="none" spc="0" normalizeH="0" baseline="0" noProof="0" dirty="0" err="1">
                <a:ln>
                  <a:noFill/>
                </a:ln>
                <a:solidFill>
                  <a:srgbClr val="505050"/>
                </a:solidFill>
                <a:effectLst/>
                <a:uLnTx/>
                <a:uFillTx/>
                <a:latin typeface="Consolas" panose="020B0609020204030204" pitchFamily="49" charset="0"/>
              </a:rPr>
              <a:t>dbo</a:t>
            </a:r>
            <a:r>
              <a:rPr kumimoji="0" lang="en-US" sz="1100" b="0" i="0" u="none" strike="noStrike" kern="0" cap="none" spc="0" normalizeH="0" baseline="0" noProof="0" dirty="0">
                <a:ln>
                  <a:noFill/>
                </a:ln>
                <a:solidFill>
                  <a:srgbClr val="505050"/>
                </a:solidFill>
                <a:effectLst/>
                <a:uLnTx/>
                <a:uFillTx/>
                <a:latin typeface="Consolas" panose="020B0609020204030204" pitchFamily="49" charset="0"/>
              </a:rPr>
              <a:t>'.</a:t>
            </a:r>
          </a:p>
        </p:txBody>
      </p:sp>
      <p:cxnSp>
        <p:nvCxnSpPr>
          <p:cNvPr id="105" name="Straight Arrow Connector 104">
            <a:extLst>
              <a:ext uri="{FF2B5EF4-FFF2-40B4-BE49-F238E27FC236}">
                <a16:creationId xmlns:a16="http://schemas.microsoft.com/office/drawing/2014/main" id="{7DF7CA1A-B636-4910-AD2F-618DDF50E188}"/>
              </a:ext>
            </a:extLst>
          </p:cNvPr>
          <p:cNvCxnSpPr>
            <a:cxnSpLocks/>
          </p:cNvCxnSpPr>
          <p:nvPr/>
        </p:nvCxnSpPr>
        <p:spPr>
          <a:xfrm flipH="1">
            <a:off x="8326880" y="3917763"/>
            <a:ext cx="461074" cy="0"/>
          </a:xfrm>
          <a:prstGeom prst="straightConnector1">
            <a:avLst/>
          </a:prstGeom>
          <a:noFill/>
          <a:ln w="12700" cap="flat" cmpd="sng" algn="ctr">
            <a:solidFill>
              <a:schemeClr val="tx1"/>
            </a:solidFill>
            <a:prstDash val="solid"/>
            <a:headEnd type="none"/>
            <a:tailEnd type="triangle"/>
          </a:ln>
          <a:effectLst/>
        </p:spPr>
      </p:cxnSp>
      <p:sp>
        <p:nvSpPr>
          <p:cNvPr id="106" name="TextBox 105">
            <a:extLst>
              <a:ext uri="{FF2B5EF4-FFF2-40B4-BE49-F238E27FC236}">
                <a16:creationId xmlns:a16="http://schemas.microsoft.com/office/drawing/2014/main" id="{AC3CE1D5-3EB7-4ECA-B239-1D3D859BC13F}"/>
              </a:ext>
            </a:extLst>
          </p:cNvPr>
          <p:cNvSpPr txBox="1"/>
          <p:nvPr/>
        </p:nvSpPr>
        <p:spPr>
          <a:xfrm>
            <a:off x="8771054" y="5936106"/>
            <a:ext cx="2734846" cy="461665"/>
          </a:xfrm>
          <a:prstGeom prst="rect">
            <a:avLst/>
          </a:prstGeom>
          <a:noFill/>
        </p:spPr>
        <p:txBody>
          <a:bodyPr wrap="square" lIns="91440" tIns="45720" rIns="91440" bIns="45720" rtlCol="0">
            <a:spAutoFit/>
          </a:bodyPr>
          <a:lstStyle/>
          <a:p>
            <a:pPr marL="0" marR="0" lvl="0" indent="0" algn="l" defTabSz="914400" rtl="0" eaLnBrk="1" fontAlgn="auto" latinLnBrk="0" hangingPunct="1">
              <a:spcBef>
                <a:spcPts val="0"/>
              </a:spcBef>
              <a:spcAft>
                <a:spcPts val="588"/>
              </a:spcAft>
              <a:buClrTx/>
              <a:buSzTx/>
              <a:buFontTx/>
              <a:buNone/>
              <a:tabLst/>
              <a:defRPr/>
            </a:pPr>
            <a:r>
              <a:rPr kumimoji="0" lang="en-US" sz="1200" b="0" i="0" u="none" strike="noStrike" kern="0" cap="none" spc="0" normalizeH="0" baseline="0" noProof="0" dirty="0">
                <a:ln>
                  <a:noFill/>
                </a:ln>
                <a:effectLst/>
                <a:uLnTx/>
                <a:uFillTx/>
                <a:latin typeface="Segoe UI"/>
                <a:ea typeface="+mn-ea"/>
                <a:cs typeface="+mn-cs"/>
              </a:rPr>
              <a:t>Allow ‘Nurse’ to access all columns except for sensitive SSN column</a:t>
            </a:r>
          </a:p>
        </p:txBody>
      </p:sp>
      <p:cxnSp>
        <p:nvCxnSpPr>
          <p:cNvPr id="107" name="Straight Arrow Connector 106">
            <a:extLst>
              <a:ext uri="{FF2B5EF4-FFF2-40B4-BE49-F238E27FC236}">
                <a16:creationId xmlns:a16="http://schemas.microsoft.com/office/drawing/2014/main" id="{1A8A815B-6CBA-4A79-B871-BC28C197E951}"/>
              </a:ext>
            </a:extLst>
          </p:cNvPr>
          <p:cNvCxnSpPr>
            <a:cxnSpLocks/>
            <a:stCxn id="82" idx="1"/>
            <a:endCxn id="77" idx="3"/>
          </p:cNvCxnSpPr>
          <p:nvPr/>
        </p:nvCxnSpPr>
        <p:spPr>
          <a:xfrm flipH="1" flipV="1">
            <a:off x="8271385" y="5403988"/>
            <a:ext cx="504810" cy="1"/>
          </a:xfrm>
          <a:prstGeom prst="straightConnector1">
            <a:avLst/>
          </a:prstGeom>
          <a:noFill/>
          <a:ln w="12700" cap="flat" cmpd="sng" algn="ctr">
            <a:solidFill>
              <a:schemeClr val="tx1"/>
            </a:solidFill>
            <a:prstDash val="solid"/>
            <a:headEnd type="none"/>
            <a:tailEnd type="triangle"/>
          </a:ln>
          <a:effectLst/>
        </p:spPr>
      </p:cxnSp>
      <p:sp>
        <p:nvSpPr>
          <p:cNvPr id="108" name="TextBox 107">
            <a:extLst>
              <a:ext uri="{FF2B5EF4-FFF2-40B4-BE49-F238E27FC236}">
                <a16:creationId xmlns:a16="http://schemas.microsoft.com/office/drawing/2014/main" id="{518A7C2C-776D-4544-AADB-4CA8E231378C}"/>
              </a:ext>
            </a:extLst>
          </p:cNvPr>
          <p:cNvSpPr txBox="1"/>
          <p:nvPr/>
        </p:nvSpPr>
        <p:spPr>
          <a:xfrm>
            <a:off x="950698" y="5936106"/>
            <a:ext cx="3124795" cy="461665"/>
          </a:xfrm>
          <a:prstGeom prst="rect">
            <a:avLst/>
          </a:prstGeom>
          <a:noFill/>
        </p:spPr>
        <p:txBody>
          <a:bodyPr wrap="square" lIns="91440" tIns="45720" rIns="91440" bIns="45720" rtlCol="0">
            <a:spAutoFit/>
          </a:bodyPr>
          <a:lstStyle>
            <a:defPPr>
              <a:defRPr lang="en-US"/>
            </a:defPPr>
            <a:lvl1pPr marR="0" lvl="0" indent="0" fontAlgn="auto">
              <a:spcBef>
                <a:spcPts val="0"/>
              </a:spcBef>
              <a:spcAft>
                <a:spcPts val="588"/>
              </a:spcAft>
              <a:buClrTx/>
              <a:buSzTx/>
              <a:buFontTx/>
              <a:buNone/>
              <a:tabLst/>
              <a:defRPr kumimoji="0" sz="1200" b="0" i="0" u="none" strike="noStrike" kern="0" cap="none" spc="0" normalizeH="0" baseline="0">
                <a:ln>
                  <a:noFill/>
                </a:ln>
                <a:effectLst/>
                <a:uLnTx/>
                <a:uFillTx/>
                <a:latin typeface="Segoe UI"/>
              </a:defRPr>
            </a:lvl1pPr>
          </a:lstStyle>
          <a:p>
            <a:r>
              <a:rPr lang="en-US" dirty="0"/>
              <a:t>Queries executed as ‘Nurse’ will fail if they include the SSN column</a:t>
            </a:r>
          </a:p>
        </p:txBody>
      </p:sp>
      <p:grpSp>
        <p:nvGrpSpPr>
          <p:cNvPr id="48" name="Group 54">
            <a:extLst>
              <a:ext uri="{FF2B5EF4-FFF2-40B4-BE49-F238E27FC236}">
                <a16:creationId xmlns:a16="http://schemas.microsoft.com/office/drawing/2014/main" id="{73519902-DBB7-40E4-A3CE-B3E304949649}"/>
              </a:ext>
            </a:extLst>
          </p:cNvPr>
          <p:cNvGrpSpPr>
            <a:grpSpLocks noChangeAspect="1"/>
          </p:cNvGrpSpPr>
          <p:nvPr/>
        </p:nvGrpSpPr>
        <p:grpSpPr bwMode="auto">
          <a:xfrm>
            <a:off x="9826058" y="2079620"/>
            <a:ext cx="664010" cy="664010"/>
            <a:chOff x="7014" y="999"/>
            <a:chExt cx="312" cy="312"/>
          </a:xfrm>
        </p:grpSpPr>
        <p:sp>
          <p:nvSpPr>
            <p:cNvPr id="49" name="Rectangle 55">
              <a:extLst>
                <a:ext uri="{FF2B5EF4-FFF2-40B4-BE49-F238E27FC236}">
                  <a16:creationId xmlns:a16="http://schemas.microsoft.com/office/drawing/2014/main" id="{E06CDD1F-14EB-4FB7-BD2B-3F96D96E53FB}"/>
                </a:ext>
              </a:extLst>
            </p:cNvPr>
            <p:cNvSpPr>
              <a:spLocks noChangeArrowheads="1"/>
            </p:cNvSpPr>
            <p:nvPr/>
          </p:nvSpPr>
          <p:spPr bwMode="auto">
            <a:xfrm>
              <a:off x="7014" y="1194"/>
              <a:ext cx="312" cy="11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Oval 56">
              <a:extLst>
                <a:ext uri="{FF2B5EF4-FFF2-40B4-BE49-F238E27FC236}">
                  <a16:creationId xmlns:a16="http://schemas.microsoft.com/office/drawing/2014/main" id="{1D277B2F-CF2F-4F84-B855-DD06F73C7B76}"/>
                </a:ext>
              </a:extLst>
            </p:cNvPr>
            <p:cNvSpPr>
              <a:spLocks noChangeArrowheads="1"/>
            </p:cNvSpPr>
            <p:nvPr/>
          </p:nvSpPr>
          <p:spPr bwMode="auto">
            <a:xfrm>
              <a:off x="7053" y="999"/>
              <a:ext cx="78" cy="7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7">
              <a:extLst>
                <a:ext uri="{FF2B5EF4-FFF2-40B4-BE49-F238E27FC236}">
                  <a16:creationId xmlns:a16="http://schemas.microsoft.com/office/drawing/2014/main" id="{6CF7E27E-723F-4436-ADCA-4CE5640DC5D6}"/>
                </a:ext>
              </a:extLst>
            </p:cNvPr>
            <p:cNvSpPr>
              <a:spLocks/>
            </p:cNvSpPr>
            <p:nvPr/>
          </p:nvSpPr>
          <p:spPr bwMode="auto">
            <a:xfrm>
              <a:off x="7014" y="1096"/>
              <a:ext cx="156" cy="79"/>
            </a:xfrm>
            <a:custGeom>
              <a:avLst/>
              <a:gdLst>
                <a:gd name="T0" fmla="*/ 0 w 682"/>
                <a:gd name="T1" fmla="*/ 342 h 342"/>
                <a:gd name="T2" fmla="*/ 341 w 682"/>
                <a:gd name="T3" fmla="*/ 0 h 342"/>
                <a:gd name="T4" fmla="*/ 682 w 682"/>
                <a:gd name="T5" fmla="*/ 342 h 342"/>
                <a:gd name="T6" fmla="*/ 0 w 682"/>
                <a:gd name="T7" fmla="*/ 342 h 342"/>
              </a:gdLst>
              <a:ahLst/>
              <a:cxnLst>
                <a:cxn ang="0">
                  <a:pos x="T0" y="T1"/>
                </a:cxn>
                <a:cxn ang="0">
                  <a:pos x="T2" y="T3"/>
                </a:cxn>
                <a:cxn ang="0">
                  <a:pos x="T4" y="T5"/>
                </a:cxn>
                <a:cxn ang="0">
                  <a:pos x="T6" y="T7"/>
                </a:cxn>
              </a:cxnLst>
              <a:rect l="0" t="0" r="r" b="b"/>
              <a:pathLst>
                <a:path w="682" h="342">
                  <a:moveTo>
                    <a:pt x="0" y="342"/>
                  </a:moveTo>
                  <a:cubicBezTo>
                    <a:pt x="0" y="153"/>
                    <a:pt x="153" y="0"/>
                    <a:pt x="341" y="0"/>
                  </a:cubicBezTo>
                  <a:cubicBezTo>
                    <a:pt x="530" y="0"/>
                    <a:pt x="682" y="153"/>
                    <a:pt x="682" y="342"/>
                  </a:cubicBezTo>
                  <a:lnTo>
                    <a:pt x="0" y="3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Rectangle 58">
              <a:extLst>
                <a:ext uri="{FF2B5EF4-FFF2-40B4-BE49-F238E27FC236}">
                  <a16:creationId xmlns:a16="http://schemas.microsoft.com/office/drawing/2014/main" id="{FAC311CC-56BD-4D5D-A1F5-B9B9A5E5509D}"/>
                </a:ext>
              </a:extLst>
            </p:cNvPr>
            <p:cNvSpPr>
              <a:spLocks noChangeArrowheads="1"/>
            </p:cNvSpPr>
            <p:nvPr/>
          </p:nvSpPr>
          <p:spPr bwMode="auto">
            <a:xfrm>
              <a:off x="7190" y="1145"/>
              <a:ext cx="136" cy="3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1" name="Group 30">
            <a:extLst>
              <a:ext uri="{FF2B5EF4-FFF2-40B4-BE49-F238E27FC236}">
                <a16:creationId xmlns:a16="http://schemas.microsoft.com/office/drawing/2014/main" id="{3199FD79-D4E9-4A56-BEBB-85A4E2C1C213}"/>
              </a:ext>
            </a:extLst>
          </p:cNvPr>
          <p:cNvGrpSpPr/>
          <p:nvPr/>
        </p:nvGrpSpPr>
        <p:grpSpPr>
          <a:xfrm>
            <a:off x="2534954" y="3180200"/>
            <a:ext cx="548502" cy="679122"/>
            <a:chOff x="5168312" y="3075330"/>
            <a:chExt cx="548502" cy="679122"/>
          </a:xfrm>
        </p:grpSpPr>
        <p:sp>
          <p:nvSpPr>
            <p:cNvPr id="109" name="Freeform: Shape 108">
              <a:extLst>
                <a:ext uri="{FF2B5EF4-FFF2-40B4-BE49-F238E27FC236}">
                  <a16:creationId xmlns:a16="http://schemas.microsoft.com/office/drawing/2014/main" id="{D8478C10-3D95-4332-AE36-368A6581DBFE}"/>
                </a:ext>
              </a:extLst>
            </p:cNvPr>
            <p:cNvSpPr>
              <a:spLocks noChangeArrowheads="1"/>
            </p:cNvSpPr>
            <p:nvPr/>
          </p:nvSpPr>
          <p:spPr bwMode="auto">
            <a:xfrm>
              <a:off x="5168312" y="3135629"/>
              <a:ext cx="548502" cy="618823"/>
            </a:xfrm>
            <a:custGeom>
              <a:avLst/>
              <a:gdLst>
                <a:gd name="connsiteX0" fmla="*/ 166003 w 332005"/>
                <a:gd name="connsiteY0" fmla="*/ 206439 h 374570"/>
                <a:gd name="connsiteX1" fmla="*/ 332005 w 332005"/>
                <a:gd name="connsiteY1" fmla="*/ 374570 h 374570"/>
                <a:gd name="connsiteX2" fmla="*/ 0 w 332005"/>
                <a:gd name="connsiteY2" fmla="*/ 374570 h 374570"/>
                <a:gd name="connsiteX3" fmla="*/ 166003 w 332005"/>
                <a:gd name="connsiteY3" fmla="*/ 206439 h 374570"/>
                <a:gd name="connsiteX4" fmla="*/ 166003 w 332005"/>
                <a:gd name="connsiteY4" fmla="*/ 0 h 374570"/>
                <a:gd name="connsiteX5" fmla="*/ 249005 w 332005"/>
                <a:gd name="connsiteY5" fmla="*/ 83002 h 374570"/>
                <a:gd name="connsiteX6" fmla="*/ 166003 w 332005"/>
                <a:gd name="connsiteY6" fmla="*/ 166004 h 374570"/>
                <a:gd name="connsiteX7" fmla="*/ 83001 w 332005"/>
                <a:gd name="connsiteY7" fmla="*/ 83002 h 374570"/>
                <a:gd name="connsiteX8" fmla="*/ 166003 w 332005"/>
                <a:gd name="connsiteY8" fmla="*/ 0 h 374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005" h="374570">
                  <a:moveTo>
                    <a:pt x="166003" y="206439"/>
                  </a:moveTo>
                  <a:cubicBezTo>
                    <a:pt x="258010" y="206439"/>
                    <a:pt x="332005" y="281656"/>
                    <a:pt x="332005" y="374570"/>
                  </a:cubicBezTo>
                  <a:lnTo>
                    <a:pt x="0" y="374570"/>
                  </a:lnTo>
                  <a:cubicBezTo>
                    <a:pt x="0" y="281656"/>
                    <a:pt x="74482" y="206439"/>
                    <a:pt x="166003" y="206439"/>
                  </a:cubicBezTo>
                  <a:close/>
                  <a:moveTo>
                    <a:pt x="166003" y="0"/>
                  </a:moveTo>
                  <a:cubicBezTo>
                    <a:pt x="211844" y="0"/>
                    <a:pt x="249005" y="37161"/>
                    <a:pt x="249005" y="83002"/>
                  </a:cubicBezTo>
                  <a:cubicBezTo>
                    <a:pt x="249005" y="128843"/>
                    <a:pt x="211844" y="166004"/>
                    <a:pt x="166003" y="166004"/>
                  </a:cubicBezTo>
                  <a:cubicBezTo>
                    <a:pt x="120162" y="166004"/>
                    <a:pt x="83001" y="128843"/>
                    <a:pt x="83001" y="83002"/>
                  </a:cubicBezTo>
                  <a:cubicBezTo>
                    <a:pt x="83001" y="37161"/>
                    <a:pt x="120162" y="0"/>
                    <a:pt x="166003"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grpSp>
          <p:nvGrpSpPr>
            <p:cNvPr id="30" name="Group 29">
              <a:extLst>
                <a:ext uri="{FF2B5EF4-FFF2-40B4-BE49-F238E27FC236}">
                  <a16:creationId xmlns:a16="http://schemas.microsoft.com/office/drawing/2014/main" id="{5D39E0BB-5E8C-4DD9-BD68-8A1E3C323998}"/>
                </a:ext>
              </a:extLst>
            </p:cNvPr>
            <p:cNvGrpSpPr/>
            <p:nvPr/>
          </p:nvGrpSpPr>
          <p:grpSpPr>
            <a:xfrm>
              <a:off x="5262159" y="3495865"/>
              <a:ext cx="327656" cy="209864"/>
              <a:chOff x="5894354" y="3468073"/>
              <a:chExt cx="364619" cy="233540"/>
            </a:xfrm>
          </p:grpSpPr>
          <p:sp>
            <p:nvSpPr>
              <p:cNvPr id="122" name="Freeform: Shape 121">
                <a:extLst>
                  <a:ext uri="{FF2B5EF4-FFF2-40B4-BE49-F238E27FC236}">
                    <a16:creationId xmlns:a16="http://schemas.microsoft.com/office/drawing/2014/main" id="{060FA703-BA34-4792-A2AB-26A512E6F905}"/>
                  </a:ext>
                </a:extLst>
              </p:cNvPr>
              <p:cNvSpPr/>
              <p:nvPr/>
            </p:nvSpPr>
            <p:spPr>
              <a:xfrm>
                <a:off x="6190393" y="3468073"/>
                <a:ext cx="68580" cy="107137"/>
              </a:xfrm>
              <a:custGeom>
                <a:avLst/>
                <a:gdLst>
                  <a:gd name="connsiteX0" fmla="*/ 34194 w 68580"/>
                  <a:gd name="connsiteY0" fmla="*/ 60558 h 107137"/>
                  <a:gd name="connsiteX1" fmla="*/ 34289 w 68580"/>
                  <a:gd name="connsiteY1" fmla="*/ 60558 h 107137"/>
                  <a:gd name="connsiteX2" fmla="*/ 46672 w 68580"/>
                  <a:gd name="connsiteY2" fmla="*/ 72750 h 107137"/>
                  <a:gd name="connsiteX3" fmla="*/ 34480 w 68580"/>
                  <a:gd name="connsiteY3" fmla="*/ 85132 h 107137"/>
                  <a:gd name="connsiteX4" fmla="*/ 22097 w 68580"/>
                  <a:gd name="connsiteY4" fmla="*/ 72941 h 107137"/>
                  <a:gd name="connsiteX5" fmla="*/ 22097 w 68580"/>
                  <a:gd name="connsiteY5" fmla="*/ 72846 h 107137"/>
                  <a:gd name="connsiteX6" fmla="*/ 34194 w 68580"/>
                  <a:gd name="connsiteY6" fmla="*/ 60558 h 107137"/>
                  <a:gd name="connsiteX7" fmla="*/ 34289 w 68580"/>
                  <a:gd name="connsiteY7" fmla="*/ 50938 h 107137"/>
                  <a:gd name="connsiteX8" fmla="*/ 12476 w 68580"/>
                  <a:gd name="connsiteY8" fmla="*/ 72559 h 107137"/>
                  <a:gd name="connsiteX9" fmla="*/ 12477 w 68580"/>
                  <a:gd name="connsiteY9" fmla="*/ 72846 h 107137"/>
                  <a:gd name="connsiteX10" fmla="*/ 34384 w 68580"/>
                  <a:gd name="connsiteY10" fmla="*/ 94563 h 107137"/>
                  <a:gd name="connsiteX11" fmla="*/ 56101 w 68580"/>
                  <a:gd name="connsiteY11" fmla="*/ 72655 h 107137"/>
                  <a:gd name="connsiteX12" fmla="*/ 34289 w 68580"/>
                  <a:gd name="connsiteY12" fmla="*/ 50938 h 107137"/>
                  <a:gd name="connsiteX13" fmla="*/ 24955 w 68580"/>
                  <a:gd name="connsiteY13" fmla="*/ 0 h 107137"/>
                  <a:gd name="connsiteX14" fmla="*/ 43624 w 68580"/>
                  <a:gd name="connsiteY14" fmla="*/ 10256 h 107137"/>
                  <a:gd name="connsiteX15" fmla="*/ 43624 w 68580"/>
                  <a:gd name="connsiteY15" fmla="*/ 39700 h 107137"/>
                  <a:gd name="connsiteX16" fmla="*/ 68580 w 68580"/>
                  <a:gd name="connsiteY16" fmla="*/ 72847 h 107137"/>
                  <a:gd name="connsiteX17" fmla="*/ 34290 w 68580"/>
                  <a:gd name="connsiteY17" fmla="*/ 107137 h 107137"/>
                  <a:gd name="connsiteX18" fmla="*/ 0 w 68580"/>
                  <a:gd name="connsiteY18" fmla="*/ 72847 h 107137"/>
                  <a:gd name="connsiteX19" fmla="*/ 24955 w 68580"/>
                  <a:gd name="connsiteY19" fmla="*/ 39700 h 107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 h="107137">
                    <a:moveTo>
                      <a:pt x="34194" y="60558"/>
                    </a:moveTo>
                    <a:cubicBezTo>
                      <a:pt x="34225" y="60558"/>
                      <a:pt x="34258" y="60558"/>
                      <a:pt x="34289" y="60558"/>
                    </a:cubicBezTo>
                    <a:cubicBezTo>
                      <a:pt x="41075" y="60506"/>
                      <a:pt x="46618" y="65964"/>
                      <a:pt x="46672" y="72750"/>
                    </a:cubicBezTo>
                    <a:cubicBezTo>
                      <a:pt x="46724" y="79536"/>
                      <a:pt x="41265" y="85080"/>
                      <a:pt x="34480" y="85132"/>
                    </a:cubicBezTo>
                    <a:cubicBezTo>
                      <a:pt x="27694" y="85184"/>
                      <a:pt x="22151" y="79727"/>
                      <a:pt x="22097" y="72941"/>
                    </a:cubicBezTo>
                    <a:cubicBezTo>
                      <a:pt x="22097" y="72909"/>
                      <a:pt x="22097" y="72877"/>
                      <a:pt x="22097" y="72846"/>
                    </a:cubicBezTo>
                    <a:cubicBezTo>
                      <a:pt x="22045" y="66112"/>
                      <a:pt x="27461" y="60612"/>
                      <a:pt x="34194" y="60558"/>
                    </a:cubicBezTo>
                    <a:close/>
                    <a:moveTo>
                      <a:pt x="34289" y="50938"/>
                    </a:moveTo>
                    <a:cubicBezTo>
                      <a:pt x="22295" y="50885"/>
                      <a:pt x="12529" y="60565"/>
                      <a:pt x="12476" y="72559"/>
                    </a:cubicBezTo>
                    <a:cubicBezTo>
                      <a:pt x="12476" y="72654"/>
                      <a:pt x="12476" y="72750"/>
                      <a:pt x="12477" y="72846"/>
                    </a:cubicBezTo>
                    <a:cubicBezTo>
                      <a:pt x="12529" y="84892"/>
                      <a:pt x="22338" y="94615"/>
                      <a:pt x="34384" y="94563"/>
                    </a:cubicBezTo>
                    <a:cubicBezTo>
                      <a:pt x="46431" y="94510"/>
                      <a:pt x="56154" y="84701"/>
                      <a:pt x="56101" y="72655"/>
                    </a:cubicBezTo>
                    <a:cubicBezTo>
                      <a:pt x="56049" y="60646"/>
                      <a:pt x="46298" y="50938"/>
                      <a:pt x="34289" y="50938"/>
                    </a:cubicBezTo>
                    <a:close/>
                    <a:moveTo>
                      <a:pt x="24955" y="0"/>
                    </a:moveTo>
                    <a:lnTo>
                      <a:pt x="43624" y="10256"/>
                    </a:lnTo>
                    <a:lnTo>
                      <a:pt x="43624" y="39700"/>
                    </a:lnTo>
                    <a:cubicBezTo>
                      <a:pt x="58384" y="43976"/>
                      <a:pt x="68551" y="57480"/>
                      <a:pt x="68580" y="72847"/>
                    </a:cubicBezTo>
                    <a:cubicBezTo>
                      <a:pt x="68580" y="91784"/>
                      <a:pt x="53227" y="107137"/>
                      <a:pt x="34290" y="107137"/>
                    </a:cubicBezTo>
                    <a:cubicBezTo>
                      <a:pt x="15352" y="107137"/>
                      <a:pt x="0" y="91784"/>
                      <a:pt x="0" y="72847"/>
                    </a:cubicBezTo>
                    <a:cubicBezTo>
                      <a:pt x="28" y="57480"/>
                      <a:pt x="10195" y="43976"/>
                      <a:pt x="24955" y="39700"/>
                    </a:cubicBezTo>
                    <a:close/>
                  </a:path>
                </a:pathLst>
              </a:custGeom>
              <a:solidFill>
                <a:schemeClr val="tx2"/>
              </a:solid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C36F545B-C67A-42B1-9C14-AEBAAC872D99}"/>
                  </a:ext>
                </a:extLst>
              </p:cNvPr>
              <p:cNvSpPr/>
              <p:nvPr/>
            </p:nvSpPr>
            <p:spPr>
              <a:xfrm>
                <a:off x="5894354" y="3470629"/>
                <a:ext cx="137352" cy="230984"/>
              </a:xfrm>
              <a:custGeom>
                <a:avLst/>
                <a:gdLst>
                  <a:gd name="connsiteX0" fmla="*/ 78488 w 137352"/>
                  <a:gd name="connsiteY0" fmla="*/ 0 h 230984"/>
                  <a:gd name="connsiteX1" fmla="*/ 78488 w 137352"/>
                  <a:gd name="connsiteY1" fmla="*/ 45239 h 230984"/>
                  <a:gd name="connsiteX2" fmla="*/ 137352 w 137352"/>
                  <a:gd name="connsiteY2" fmla="*/ 113248 h 230984"/>
                  <a:gd name="connsiteX3" fmla="*/ 130780 w 137352"/>
                  <a:gd name="connsiteY3" fmla="*/ 124392 h 230984"/>
                  <a:gd name="connsiteX4" fmla="*/ 130780 w 137352"/>
                  <a:gd name="connsiteY4" fmla="*/ 204783 h 230984"/>
                  <a:gd name="connsiteX5" fmla="*/ 113825 w 137352"/>
                  <a:gd name="connsiteY5" fmla="*/ 223833 h 230984"/>
                  <a:gd name="connsiteX6" fmla="*/ 104300 w 137352"/>
                  <a:gd name="connsiteY6" fmla="*/ 230691 h 230984"/>
                  <a:gd name="connsiteX7" fmla="*/ 101062 w 137352"/>
                  <a:gd name="connsiteY7" fmla="*/ 230691 h 230984"/>
                  <a:gd name="connsiteX8" fmla="*/ 86847 w 137352"/>
                  <a:gd name="connsiteY8" fmla="*/ 218712 h 230984"/>
                  <a:gd name="connsiteX9" fmla="*/ 98826 w 137352"/>
                  <a:gd name="connsiteY9" fmla="*/ 204497 h 230984"/>
                  <a:gd name="connsiteX10" fmla="*/ 101062 w 137352"/>
                  <a:gd name="connsiteY10" fmla="*/ 204497 h 230984"/>
                  <a:gd name="connsiteX11" fmla="*/ 104300 w 137352"/>
                  <a:gd name="connsiteY11" fmla="*/ 204497 h 230984"/>
                  <a:gd name="connsiteX12" fmla="*/ 113825 w 137352"/>
                  <a:gd name="connsiteY12" fmla="*/ 210402 h 230984"/>
                  <a:gd name="connsiteX13" fmla="*/ 117731 w 137352"/>
                  <a:gd name="connsiteY13" fmla="*/ 204497 h 230984"/>
                  <a:gd name="connsiteX14" fmla="*/ 117731 w 137352"/>
                  <a:gd name="connsiteY14" fmla="*/ 124392 h 230984"/>
                  <a:gd name="connsiteX15" fmla="*/ 111159 w 137352"/>
                  <a:gd name="connsiteY15" fmla="*/ 113248 h 230984"/>
                  <a:gd name="connsiteX16" fmla="*/ 68677 w 137352"/>
                  <a:gd name="connsiteY16" fmla="*/ 70766 h 230984"/>
                  <a:gd name="connsiteX17" fmla="*/ 26196 w 137352"/>
                  <a:gd name="connsiteY17" fmla="*/ 113248 h 230984"/>
                  <a:gd name="connsiteX18" fmla="*/ 19623 w 137352"/>
                  <a:gd name="connsiteY18" fmla="*/ 124392 h 230984"/>
                  <a:gd name="connsiteX19" fmla="*/ 19623 w 137352"/>
                  <a:gd name="connsiteY19" fmla="*/ 204783 h 230984"/>
                  <a:gd name="connsiteX20" fmla="*/ 23528 w 137352"/>
                  <a:gd name="connsiteY20" fmla="*/ 210688 h 230984"/>
                  <a:gd name="connsiteX21" fmla="*/ 33054 w 137352"/>
                  <a:gd name="connsiteY21" fmla="*/ 204783 h 230984"/>
                  <a:gd name="connsiteX22" fmla="*/ 36292 w 137352"/>
                  <a:gd name="connsiteY22" fmla="*/ 204783 h 230984"/>
                  <a:gd name="connsiteX23" fmla="*/ 48271 w 137352"/>
                  <a:gd name="connsiteY23" fmla="*/ 218998 h 230984"/>
                  <a:gd name="connsiteX24" fmla="*/ 36292 w 137352"/>
                  <a:gd name="connsiteY24" fmla="*/ 230977 h 230984"/>
                  <a:gd name="connsiteX25" fmla="*/ 33054 w 137352"/>
                  <a:gd name="connsiteY25" fmla="*/ 230977 h 230984"/>
                  <a:gd name="connsiteX26" fmla="*/ 23528 w 137352"/>
                  <a:gd name="connsiteY26" fmla="*/ 224119 h 230984"/>
                  <a:gd name="connsiteX27" fmla="*/ 6574 w 137352"/>
                  <a:gd name="connsiteY27" fmla="*/ 205069 h 230984"/>
                  <a:gd name="connsiteX28" fmla="*/ 6574 w 137352"/>
                  <a:gd name="connsiteY28" fmla="*/ 124392 h 230984"/>
                  <a:gd name="connsiteX29" fmla="*/ 2 w 137352"/>
                  <a:gd name="connsiteY29" fmla="*/ 113248 h 230984"/>
                  <a:gd name="connsiteX30" fmla="*/ 58771 w 137352"/>
                  <a:gd name="connsiteY30" fmla="*/ 45239 h 230984"/>
                  <a:gd name="connsiteX31" fmla="*/ 58771 w 137352"/>
                  <a:gd name="connsiteY31" fmla="*/ 10835 h 230984"/>
                  <a:gd name="connsiteX32" fmla="*/ 78488 w 137352"/>
                  <a:gd name="connsiteY32" fmla="*/ 0 h 230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37352" h="230984">
                    <a:moveTo>
                      <a:pt x="78488" y="0"/>
                    </a:moveTo>
                    <a:lnTo>
                      <a:pt x="78488" y="45239"/>
                    </a:lnTo>
                    <a:cubicBezTo>
                      <a:pt x="112269" y="50156"/>
                      <a:pt x="137330" y="79110"/>
                      <a:pt x="137352" y="113248"/>
                    </a:cubicBezTo>
                    <a:cubicBezTo>
                      <a:pt x="137307" y="117869"/>
                      <a:pt x="134801" y="122115"/>
                      <a:pt x="130780" y="124392"/>
                    </a:cubicBezTo>
                    <a:lnTo>
                      <a:pt x="130780" y="204783"/>
                    </a:lnTo>
                    <a:cubicBezTo>
                      <a:pt x="130549" y="214425"/>
                      <a:pt x="123375" y="222484"/>
                      <a:pt x="113825" y="223833"/>
                    </a:cubicBezTo>
                    <a:cubicBezTo>
                      <a:pt x="112603" y="228036"/>
                      <a:pt x="108674" y="230865"/>
                      <a:pt x="104300" y="230691"/>
                    </a:cubicBezTo>
                    <a:lnTo>
                      <a:pt x="101062" y="230691"/>
                    </a:lnTo>
                    <a:cubicBezTo>
                      <a:pt x="93829" y="231308"/>
                      <a:pt x="87465" y="225945"/>
                      <a:pt x="86847" y="218712"/>
                    </a:cubicBezTo>
                    <a:cubicBezTo>
                      <a:pt x="86230" y="211479"/>
                      <a:pt x="91593" y="205114"/>
                      <a:pt x="98826" y="204497"/>
                    </a:cubicBezTo>
                    <a:cubicBezTo>
                      <a:pt x="99570" y="204433"/>
                      <a:pt x="100318" y="204433"/>
                      <a:pt x="101062" y="204497"/>
                    </a:cubicBezTo>
                    <a:lnTo>
                      <a:pt x="104300" y="204497"/>
                    </a:lnTo>
                    <a:cubicBezTo>
                      <a:pt x="108420" y="204191"/>
                      <a:pt x="112267" y="206576"/>
                      <a:pt x="113825" y="210402"/>
                    </a:cubicBezTo>
                    <a:cubicBezTo>
                      <a:pt x="116200" y="209402"/>
                      <a:pt x="117740" y="207073"/>
                      <a:pt x="117731" y="204497"/>
                    </a:cubicBezTo>
                    <a:lnTo>
                      <a:pt x="117731" y="124392"/>
                    </a:lnTo>
                    <a:cubicBezTo>
                      <a:pt x="113619" y="122208"/>
                      <a:pt x="111080" y="117902"/>
                      <a:pt x="111159" y="113248"/>
                    </a:cubicBezTo>
                    <a:cubicBezTo>
                      <a:pt x="111159" y="89786"/>
                      <a:pt x="92139" y="70766"/>
                      <a:pt x="68677" y="70766"/>
                    </a:cubicBezTo>
                    <a:cubicBezTo>
                      <a:pt x="45215" y="70766"/>
                      <a:pt x="26196" y="89786"/>
                      <a:pt x="26196" y="113248"/>
                    </a:cubicBezTo>
                    <a:cubicBezTo>
                      <a:pt x="26111" y="117858"/>
                      <a:pt x="23617" y="122087"/>
                      <a:pt x="19623" y="124392"/>
                    </a:cubicBezTo>
                    <a:lnTo>
                      <a:pt x="19623" y="204783"/>
                    </a:lnTo>
                    <a:cubicBezTo>
                      <a:pt x="19614" y="207359"/>
                      <a:pt x="21154" y="209688"/>
                      <a:pt x="23528" y="210688"/>
                    </a:cubicBezTo>
                    <a:cubicBezTo>
                      <a:pt x="25364" y="207107"/>
                      <a:pt x="29029" y="204834"/>
                      <a:pt x="33054" y="204783"/>
                    </a:cubicBezTo>
                    <a:lnTo>
                      <a:pt x="36292" y="204783"/>
                    </a:lnTo>
                    <a:cubicBezTo>
                      <a:pt x="43525" y="205400"/>
                      <a:pt x="48889" y="211765"/>
                      <a:pt x="48271" y="218998"/>
                    </a:cubicBezTo>
                    <a:cubicBezTo>
                      <a:pt x="47727" y="225374"/>
                      <a:pt x="42669" y="230433"/>
                      <a:pt x="36292" y="230977"/>
                    </a:cubicBezTo>
                    <a:lnTo>
                      <a:pt x="33054" y="230977"/>
                    </a:lnTo>
                    <a:cubicBezTo>
                      <a:pt x="28680" y="231151"/>
                      <a:pt x="24751" y="228322"/>
                      <a:pt x="23528" y="224119"/>
                    </a:cubicBezTo>
                    <a:cubicBezTo>
                      <a:pt x="13979" y="222770"/>
                      <a:pt x="6805" y="214711"/>
                      <a:pt x="6574" y="205069"/>
                    </a:cubicBezTo>
                    <a:lnTo>
                      <a:pt x="6574" y="124392"/>
                    </a:lnTo>
                    <a:cubicBezTo>
                      <a:pt x="2462" y="122208"/>
                      <a:pt x="-76" y="117902"/>
                      <a:pt x="2" y="113248"/>
                    </a:cubicBezTo>
                    <a:cubicBezTo>
                      <a:pt x="17" y="79141"/>
                      <a:pt x="25028" y="50199"/>
                      <a:pt x="58771" y="45239"/>
                    </a:cubicBezTo>
                    <a:lnTo>
                      <a:pt x="58771" y="10835"/>
                    </a:lnTo>
                    <a:lnTo>
                      <a:pt x="78488" y="0"/>
                    </a:lnTo>
                    <a:close/>
                  </a:path>
                </a:pathLst>
              </a:custGeom>
              <a:solidFill>
                <a:schemeClr val="tx2"/>
              </a:solidFill>
              <a:ln w="9525" cap="flat">
                <a:noFill/>
                <a:prstDash val="solid"/>
                <a:miter/>
              </a:ln>
            </p:spPr>
            <p:txBody>
              <a:bodyPr rtlCol="0" anchor="ctr"/>
              <a:lstStyle/>
              <a:p>
                <a:endParaRPr lang="en-US"/>
              </a:p>
            </p:txBody>
          </p:sp>
        </p:grpSp>
        <p:sp>
          <p:nvSpPr>
            <p:cNvPr id="88" name="Freeform 133">
              <a:extLst>
                <a:ext uri="{FF2B5EF4-FFF2-40B4-BE49-F238E27FC236}">
                  <a16:creationId xmlns:a16="http://schemas.microsoft.com/office/drawing/2014/main" id="{32B37B77-2810-43DE-A442-9841C6B0C8AC}"/>
                </a:ext>
              </a:extLst>
            </p:cNvPr>
            <p:cNvSpPr/>
            <p:nvPr/>
          </p:nvSpPr>
          <p:spPr bwMode="auto">
            <a:xfrm>
              <a:off x="5312954" y="3075330"/>
              <a:ext cx="262346" cy="120598"/>
            </a:xfrm>
            <a:custGeom>
              <a:avLst/>
              <a:gdLst>
                <a:gd name="connsiteX0" fmla="*/ 419917 w 839834"/>
                <a:gd name="connsiteY0" fmla="*/ 0 h 386068"/>
                <a:gd name="connsiteX1" fmla="*/ 839834 w 839834"/>
                <a:gd name="connsiteY1" fmla="*/ 113809 h 386068"/>
                <a:gd name="connsiteX2" fmla="*/ 838375 w 839834"/>
                <a:gd name="connsiteY2" fmla="*/ 117732 h 386068"/>
                <a:gd name="connsiteX3" fmla="*/ 839833 w 839834"/>
                <a:gd name="connsiteY3" fmla="*/ 117732 h 386068"/>
                <a:gd name="connsiteX4" fmla="*/ 772749 w 839834"/>
                <a:gd name="connsiteY4" fmla="*/ 386068 h 386068"/>
                <a:gd name="connsiteX5" fmla="*/ 768119 w 839834"/>
                <a:gd name="connsiteY5" fmla="*/ 383756 h 386068"/>
                <a:gd name="connsiteX6" fmla="*/ 419917 w 839834"/>
                <a:gd name="connsiteY6" fmla="*/ 333579 h 386068"/>
                <a:gd name="connsiteX7" fmla="*/ 71715 w 839834"/>
                <a:gd name="connsiteY7" fmla="*/ 383756 h 386068"/>
                <a:gd name="connsiteX8" fmla="*/ 70572 w 839834"/>
                <a:gd name="connsiteY8" fmla="*/ 384327 h 386068"/>
                <a:gd name="connsiteX9" fmla="*/ 8717 w 839834"/>
                <a:gd name="connsiteY9" fmla="*/ 136908 h 386068"/>
                <a:gd name="connsiteX10" fmla="*/ 8531 w 839834"/>
                <a:gd name="connsiteY10" fmla="*/ 136745 h 386068"/>
                <a:gd name="connsiteX11" fmla="*/ 0 w 839834"/>
                <a:gd name="connsiteY11" fmla="*/ 113809 h 386068"/>
                <a:gd name="connsiteX12" fmla="*/ 419917 w 839834"/>
                <a:gd name="connsiteY12" fmla="*/ 0 h 386068"/>
                <a:gd name="connsiteX0" fmla="*/ 419917 w 839834"/>
                <a:gd name="connsiteY0" fmla="*/ 0 h 386068"/>
                <a:gd name="connsiteX1" fmla="*/ 839834 w 839834"/>
                <a:gd name="connsiteY1" fmla="*/ 113809 h 386068"/>
                <a:gd name="connsiteX2" fmla="*/ 838375 w 839834"/>
                <a:gd name="connsiteY2" fmla="*/ 117732 h 386068"/>
                <a:gd name="connsiteX3" fmla="*/ 839833 w 839834"/>
                <a:gd name="connsiteY3" fmla="*/ 117732 h 386068"/>
                <a:gd name="connsiteX4" fmla="*/ 772749 w 839834"/>
                <a:gd name="connsiteY4" fmla="*/ 386068 h 386068"/>
                <a:gd name="connsiteX5" fmla="*/ 768119 w 839834"/>
                <a:gd name="connsiteY5" fmla="*/ 383756 h 386068"/>
                <a:gd name="connsiteX6" fmla="*/ 419917 w 839834"/>
                <a:gd name="connsiteY6" fmla="*/ 333579 h 386068"/>
                <a:gd name="connsiteX7" fmla="*/ 71715 w 839834"/>
                <a:gd name="connsiteY7" fmla="*/ 383756 h 386068"/>
                <a:gd name="connsiteX8" fmla="*/ 70572 w 839834"/>
                <a:gd name="connsiteY8" fmla="*/ 384327 h 386068"/>
                <a:gd name="connsiteX9" fmla="*/ 8717 w 839834"/>
                <a:gd name="connsiteY9" fmla="*/ 136908 h 386068"/>
                <a:gd name="connsiteX10" fmla="*/ 0 w 839834"/>
                <a:gd name="connsiteY10" fmla="*/ 113809 h 386068"/>
                <a:gd name="connsiteX11" fmla="*/ 419917 w 839834"/>
                <a:gd name="connsiteY11" fmla="*/ 0 h 386068"/>
                <a:gd name="connsiteX0" fmla="*/ 419917 w 839834"/>
                <a:gd name="connsiteY0" fmla="*/ 0 h 386068"/>
                <a:gd name="connsiteX1" fmla="*/ 839834 w 839834"/>
                <a:gd name="connsiteY1" fmla="*/ 113809 h 386068"/>
                <a:gd name="connsiteX2" fmla="*/ 838375 w 839834"/>
                <a:gd name="connsiteY2" fmla="*/ 117732 h 386068"/>
                <a:gd name="connsiteX3" fmla="*/ 839833 w 839834"/>
                <a:gd name="connsiteY3" fmla="*/ 117732 h 386068"/>
                <a:gd name="connsiteX4" fmla="*/ 772749 w 839834"/>
                <a:gd name="connsiteY4" fmla="*/ 386068 h 386068"/>
                <a:gd name="connsiteX5" fmla="*/ 768119 w 839834"/>
                <a:gd name="connsiteY5" fmla="*/ 383756 h 386068"/>
                <a:gd name="connsiteX6" fmla="*/ 419917 w 839834"/>
                <a:gd name="connsiteY6" fmla="*/ 333579 h 386068"/>
                <a:gd name="connsiteX7" fmla="*/ 71715 w 839834"/>
                <a:gd name="connsiteY7" fmla="*/ 383756 h 386068"/>
                <a:gd name="connsiteX8" fmla="*/ 70572 w 839834"/>
                <a:gd name="connsiteY8" fmla="*/ 384327 h 386068"/>
                <a:gd name="connsiteX9" fmla="*/ 0 w 839834"/>
                <a:gd name="connsiteY9" fmla="*/ 113809 h 386068"/>
                <a:gd name="connsiteX10" fmla="*/ 419917 w 839834"/>
                <a:gd name="connsiteY10" fmla="*/ 0 h 386068"/>
                <a:gd name="connsiteX0" fmla="*/ 419917 w 839834"/>
                <a:gd name="connsiteY0" fmla="*/ 0 h 386068"/>
                <a:gd name="connsiteX1" fmla="*/ 839834 w 839834"/>
                <a:gd name="connsiteY1" fmla="*/ 113809 h 386068"/>
                <a:gd name="connsiteX2" fmla="*/ 838375 w 839834"/>
                <a:gd name="connsiteY2" fmla="*/ 117732 h 386068"/>
                <a:gd name="connsiteX3" fmla="*/ 772749 w 839834"/>
                <a:gd name="connsiteY3" fmla="*/ 386068 h 386068"/>
                <a:gd name="connsiteX4" fmla="*/ 768119 w 839834"/>
                <a:gd name="connsiteY4" fmla="*/ 383756 h 386068"/>
                <a:gd name="connsiteX5" fmla="*/ 419917 w 839834"/>
                <a:gd name="connsiteY5" fmla="*/ 333579 h 386068"/>
                <a:gd name="connsiteX6" fmla="*/ 71715 w 839834"/>
                <a:gd name="connsiteY6" fmla="*/ 383756 h 386068"/>
                <a:gd name="connsiteX7" fmla="*/ 70572 w 839834"/>
                <a:gd name="connsiteY7" fmla="*/ 384327 h 386068"/>
                <a:gd name="connsiteX8" fmla="*/ 0 w 839834"/>
                <a:gd name="connsiteY8" fmla="*/ 113809 h 386068"/>
                <a:gd name="connsiteX9" fmla="*/ 419917 w 839834"/>
                <a:gd name="connsiteY9" fmla="*/ 0 h 386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9834" h="386068">
                  <a:moveTo>
                    <a:pt x="419917" y="0"/>
                  </a:moveTo>
                  <a:cubicBezTo>
                    <a:pt x="651831" y="0"/>
                    <a:pt x="839834" y="50954"/>
                    <a:pt x="839834" y="113809"/>
                  </a:cubicBezTo>
                  <a:lnTo>
                    <a:pt x="838375" y="117732"/>
                  </a:lnTo>
                  <a:lnTo>
                    <a:pt x="772749" y="386068"/>
                  </a:lnTo>
                  <a:lnTo>
                    <a:pt x="768119" y="383756"/>
                  </a:lnTo>
                  <a:cubicBezTo>
                    <a:pt x="692657" y="353483"/>
                    <a:pt x="564863" y="333579"/>
                    <a:pt x="419917" y="333579"/>
                  </a:cubicBezTo>
                  <a:cubicBezTo>
                    <a:pt x="274971" y="333579"/>
                    <a:pt x="147177" y="353483"/>
                    <a:pt x="71715" y="383756"/>
                  </a:cubicBezTo>
                  <a:lnTo>
                    <a:pt x="70572" y="384327"/>
                  </a:lnTo>
                  <a:lnTo>
                    <a:pt x="0" y="113809"/>
                  </a:lnTo>
                  <a:cubicBezTo>
                    <a:pt x="0" y="50954"/>
                    <a:pt x="188003" y="0"/>
                    <a:pt x="419917" y="0"/>
                  </a:cubicBezTo>
                  <a:close/>
                </a:path>
              </a:pathLst>
            </a:custGeom>
            <a:solidFill>
              <a:schemeClr val="tx2"/>
            </a:solidFill>
            <a:ln w="19050" cap="rnd">
              <a:noFill/>
              <a:miter lim="800000"/>
              <a:headEnd/>
              <a:tailEnd/>
            </a:ln>
            <a:effectLst/>
          </p:spPr>
          <p:txBody>
            <a:bodyPr wrap="square" lIns="91440" tIns="45720" rIns="91440" bIns="45720" numCol="1" spcCol="0" rtlCol="0" fromWordArt="0" anchor="ctr" anchorCtr="0" forceAA="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charset="0"/>
                <a:ea typeface="Arial" charset="0"/>
                <a:cs typeface="Arial" charset="0"/>
              </a:endParaRPr>
            </a:p>
          </p:txBody>
        </p:sp>
        <p:grpSp>
          <p:nvGrpSpPr>
            <p:cNvPr id="89" name="Group 88">
              <a:extLst>
                <a:ext uri="{FF2B5EF4-FFF2-40B4-BE49-F238E27FC236}">
                  <a16:creationId xmlns:a16="http://schemas.microsoft.com/office/drawing/2014/main" id="{B45F5B22-FF5D-4EC4-B4E1-0E6B641B7359}"/>
                </a:ext>
              </a:extLst>
            </p:cNvPr>
            <p:cNvGrpSpPr/>
            <p:nvPr/>
          </p:nvGrpSpPr>
          <p:grpSpPr>
            <a:xfrm>
              <a:off x="5408707" y="3089647"/>
              <a:ext cx="70840" cy="70840"/>
              <a:chOff x="4516464" y="2303543"/>
              <a:chExt cx="115200" cy="115200"/>
            </a:xfrm>
            <a:noFill/>
          </p:grpSpPr>
          <p:cxnSp>
            <p:nvCxnSpPr>
              <p:cNvPr id="90" name="Straight Connector 89">
                <a:extLst>
                  <a:ext uri="{FF2B5EF4-FFF2-40B4-BE49-F238E27FC236}">
                    <a16:creationId xmlns:a16="http://schemas.microsoft.com/office/drawing/2014/main" id="{19D60F11-6375-48DB-B7BD-DE4DEE9BD8D7}"/>
                  </a:ext>
                </a:extLst>
              </p:cNvPr>
              <p:cNvCxnSpPr/>
              <p:nvPr/>
            </p:nvCxnSpPr>
            <p:spPr bwMode="auto">
              <a:xfrm rot="3600000">
                <a:off x="4574064" y="2303543"/>
                <a:ext cx="0" cy="115200"/>
              </a:xfrm>
              <a:prstGeom prst="line">
                <a:avLst/>
              </a:prstGeom>
              <a:grpFill/>
              <a:ln w="1270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91C7F97A-0D04-4490-94C1-E6B41035F0CF}"/>
                  </a:ext>
                </a:extLst>
              </p:cNvPr>
              <p:cNvCxnSpPr/>
              <p:nvPr/>
            </p:nvCxnSpPr>
            <p:spPr bwMode="auto">
              <a:xfrm rot="7200000">
                <a:off x="4574064" y="2303543"/>
                <a:ext cx="0" cy="115200"/>
              </a:xfrm>
              <a:prstGeom prst="line">
                <a:avLst/>
              </a:prstGeom>
              <a:grpFill/>
              <a:ln w="1270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35B7DD3C-94C4-496D-B475-B0B922968426}"/>
                  </a:ext>
                </a:extLst>
              </p:cNvPr>
              <p:cNvCxnSpPr/>
              <p:nvPr/>
            </p:nvCxnSpPr>
            <p:spPr bwMode="auto">
              <a:xfrm>
                <a:off x="4574064" y="2303543"/>
                <a:ext cx="0" cy="115200"/>
              </a:xfrm>
              <a:prstGeom prst="line">
                <a:avLst/>
              </a:prstGeom>
              <a:grpFill/>
              <a:ln w="12700" cap="flat" cmpd="sng" algn="ctr">
                <a:solidFill>
                  <a:schemeClr val="accent1"/>
                </a:solidFill>
                <a:prstDash val="solid"/>
                <a:round/>
                <a:headEnd type="none" w="med" len="med"/>
                <a:tailEnd type="none" w="med" len="med"/>
              </a:ln>
              <a:effectLst/>
            </p:spPr>
          </p:cxnSp>
        </p:grpSp>
      </p:grpSp>
    </p:spTree>
    <p:extLst>
      <p:ext uri="{BB962C8B-B14F-4D97-AF65-F5344CB8AC3E}">
        <p14:creationId xmlns:p14="http://schemas.microsoft.com/office/powerpoint/2010/main" val="294142817"/>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61">
            <a:extLst>
              <a:ext uri="{FF2B5EF4-FFF2-40B4-BE49-F238E27FC236}">
                <a16:creationId xmlns:a16="http://schemas.microsoft.com/office/drawing/2014/main" id="{ACC7C1BC-49F6-4DFF-899A-0F494A1FB57B}"/>
              </a:ext>
            </a:extLst>
          </p:cNvPr>
          <p:cNvSpPr/>
          <p:nvPr/>
        </p:nvSpPr>
        <p:spPr bwMode="auto">
          <a:xfrm>
            <a:off x="7130473" y="3371763"/>
            <a:ext cx="4886036" cy="3204528"/>
          </a:xfrm>
          <a:prstGeom prst="rect">
            <a:avLst/>
          </a:prstGeom>
          <a:noFill/>
          <a:ln w="12700">
            <a:solidFill>
              <a:schemeClr val="bg2">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Rectangle 8">
            <a:extLst>
              <a:ext uri="{FF2B5EF4-FFF2-40B4-BE49-F238E27FC236}">
                <a16:creationId xmlns:a16="http://schemas.microsoft.com/office/drawing/2014/main" id="{E2F26082-CBF9-42B3-864C-3B2FED56DCA2}"/>
              </a:ext>
            </a:extLst>
          </p:cNvPr>
          <p:cNvSpPr/>
          <p:nvPr/>
        </p:nvSpPr>
        <p:spPr bwMode="auto">
          <a:xfrm>
            <a:off x="7130473" y="1358196"/>
            <a:ext cx="4886036" cy="1834245"/>
          </a:xfrm>
          <a:prstGeom prst="rect">
            <a:avLst/>
          </a:prstGeom>
          <a:noFill/>
          <a:ln w="12700">
            <a:solidFill>
              <a:schemeClr val="bg2">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 name="Text Placeholder 11">
            <a:extLst>
              <a:ext uri="{FF2B5EF4-FFF2-40B4-BE49-F238E27FC236}">
                <a16:creationId xmlns:a16="http://schemas.microsoft.com/office/drawing/2014/main" id="{E3D5E33E-1984-42F1-B584-69C70FCD947E}"/>
              </a:ext>
            </a:extLst>
          </p:cNvPr>
          <p:cNvSpPr>
            <a:spLocks noGrp="1"/>
          </p:cNvSpPr>
          <p:nvPr>
            <p:ph type="body" sz="quarter" idx="10"/>
          </p:nvPr>
        </p:nvSpPr>
        <p:spPr>
          <a:xfrm>
            <a:off x="437318" y="1586468"/>
            <a:ext cx="6000654" cy="1810752"/>
          </a:xfrm>
        </p:spPr>
        <p:txBody>
          <a:bodyPr vert="horz" wrap="square" lIns="0" tIns="0" rIns="0" bIns="0" rtlCol="0">
            <a:spAutoFit/>
          </a:bodyPr>
          <a:lstStyle/>
          <a:p>
            <a:pPr marL="457200" indent="-457200">
              <a:buSzPct val="100000"/>
              <a:buFont typeface="+mj-lt"/>
              <a:buAutoNum type="arabicPeriod"/>
            </a:pPr>
            <a:r>
              <a:rPr lang="en-US" sz="1600" dirty="0"/>
              <a:t>Security officer defines dynamic data masking policy in T-SQL over sensitive data in the Employee table. The security officer uses the built-in masking functions (default, email, random)</a:t>
            </a:r>
          </a:p>
          <a:p>
            <a:pPr marL="457200" indent="-457200">
              <a:buSzPct val="100000"/>
              <a:buFont typeface="+mj-lt"/>
              <a:buAutoNum type="arabicPeriod"/>
            </a:pPr>
            <a:r>
              <a:rPr lang="en-US" sz="1600" dirty="0"/>
              <a:t>The app-user selects from the Employee table</a:t>
            </a:r>
          </a:p>
          <a:p>
            <a:pPr marL="457200" indent="-457200">
              <a:buSzPct val="100000"/>
              <a:buFont typeface="+mj-lt"/>
              <a:buAutoNum type="arabicPeriod"/>
            </a:pPr>
            <a:r>
              <a:rPr lang="en-US" sz="1600" dirty="0"/>
              <a:t>The dynamic data masking policy obfuscates the sensitive data in the query results for non-privileged users</a:t>
            </a:r>
          </a:p>
        </p:txBody>
      </p:sp>
      <p:sp>
        <p:nvSpPr>
          <p:cNvPr id="11" name="Title 10">
            <a:extLst>
              <a:ext uri="{FF2B5EF4-FFF2-40B4-BE49-F238E27FC236}">
                <a16:creationId xmlns:a16="http://schemas.microsoft.com/office/drawing/2014/main" id="{2E502E80-FC0C-4D1A-BC2B-E41846C378CC}"/>
              </a:ext>
            </a:extLst>
          </p:cNvPr>
          <p:cNvSpPr>
            <a:spLocks noGrp="1"/>
          </p:cNvSpPr>
          <p:nvPr>
            <p:ph type="title"/>
          </p:nvPr>
        </p:nvSpPr>
        <p:spPr/>
        <p:txBody>
          <a:bodyPr/>
          <a:lstStyle/>
          <a:p>
            <a:r>
              <a:rPr lang="en-US"/>
              <a:t>Dynamic Data Masking</a:t>
            </a:r>
          </a:p>
        </p:txBody>
      </p:sp>
      <p:sp>
        <p:nvSpPr>
          <p:cNvPr id="2" name="Text Placeholder 1">
            <a:extLst>
              <a:ext uri="{FF2B5EF4-FFF2-40B4-BE49-F238E27FC236}">
                <a16:creationId xmlns:a16="http://schemas.microsoft.com/office/drawing/2014/main" id="{C40D0194-14FC-4D99-8F03-6C7B0D1059DB}"/>
              </a:ext>
            </a:extLst>
          </p:cNvPr>
          <p:cNvSpPr>
            <a:spLocks noGrp="1"/>
          </p:cNvSpPr>
          <p:nvPr>
            <p:ph type="body" sz="quarter" idx="12"/>
          </p:nvPr>
        </p:nvSpPr>
        <p:spPr/>
        <p:txBody>
          <a:bodyPr/>
          <a:lstStyle/>
          <a:p>
            <a:r>
              <a:rPr lang="en-US" dirty="0"/>
              <a:t>Three steps</a:t>
            </a:r>
          </a:p>
        </p:txBody>
      </p:sp>
      <p:sp>
        <p:nvSpPr>
          <p:cNvPr id="24" name="Rectangle 23">
            <a:extLst>
              <a:ext uri="{FF2B5EF4-FFF2-40B4-BE49-F238E27FC236}">
                <a16:creationId xmlns:a16="http://schemas.microsoft.com/office/drawing/2014/main" id="{82CFA94C-1FBC-4BC3-BD91-98A4C36DA7BC}"/>
              </a:ext>
            </a:extLst>
          </p:cNvPr>
          <p:cNvSpPr/>
          <p:nvPr/>
        </p:nvSpPr>
        <p:spPr>
          <a:xfrm>
            <a:off x="2669170" y="3931342"/>
            <a:ext cx="4069369" cy="2292935"/>
          </a:xfrm>
          <a:prstGeom prst="rect">
            <a:avLst/>
          </a:prstGeom>
          <a:solidFill>
            <a:schemeClr val="bg1">
              <a:lumMod val="95000"/>
            </a:schemeClr>
          </a:solidFill>
          <a:ln w="12700">
            <a:noFill/>
          </a:ln>
        </p:spPr>
        <p:txBody>
          <a:bodyPr wrap="square">
            <a:spAutoFit/>
          </a:bodyPr>
          <a:lstStyle/>
          <a:p>
            <a:pPr marL="0" marR="0" lvl="0" indent="0" algn="l" defTabSz="913154" rtl="0" eaLnBrk="1" fontAlgn="base" latinLnBrk="0" hangingPunct="1">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ALTER TABLE </a:t>
            </a:r>
            <a:r>
              <a:rPr kumimoji="0" lang="en-US" sz="1100" b="0" i="0" u="none" strike="noStrike" kern="0" cap="none" spc="0" normalizeH="0" baseline="0" noProof="0" dirty="0">
                <a:ln>
                  <a:noFill/>
                </a:ln>
                <a:solidFill>
                  <a:srgbClr val="494949"/>
                </a:solidFill>
                <a:effectLst/>
                <a:uLnTx/>
                <a:uFillTx/>
                <a:latin typeface="Consolas" panose="020B0609020204030204" pitchFamily="49" charset="0"/>
                <a:ea typeface="Calibri" panose="020F0502020204030204" pitchFamily="34" charset="0"/>
                <a:cs typeface="Consolas" panose="020B0609020204030204" pitchFamily="49" charset="0"/>
              </a:rPr>
              <a:t>[Employee] </a:t>
            </a:r>
          </a:p>
          <a:p>
            <a:pPr marL="0" marR="0" lvl="0" indent="0" algn="l" defTabSz="913154" rtl="0" eaLnBrk="1" fontAlgn="base" latinLnBrk="0" hangingPunct="1">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ALTER COLUMN </a:t>
            </a:r>
            <a:r>
              <a:rPr kumimoji="0" lang="en-US" sz="1100" b="0" i="0" u="none" strike="noStrike" kern="0" cap="none" spc="0" normalizeH="0" baseline="0" noProof="0" dirty="0">
                <a:ln>
                  <a:noFill/>
                </a:ln>
                <a:solidFill>
                  <a:srgbClr val="494949"/>
                </a:solidFill>
                <a:effectLst/>
                <a:uLnTx/>
                <a:uFillTx/>
                <a:latin typeface="Consolas" panose="020B0609020204030204" pitchFamily="49" charset="0"/>
                <a:ea typeface="Calibri" panose="020F0502020204030204" pitchFamily="34" charset="0"/>
                <a:cs typeface="Consolas" panose="020B0609020204030204" pitchFamily="49" charset="0"/>
              </a:rPr>
              <a:t>[</a:t>
            </a:r>
            <a:r>
              <a:rPr kumimoji="0" lang="en-US" sz="1100" b="0" i="0" u="none" strike="noStrike" kern="0" cap="none" spc="0" normalizeH="0" baseline="0" noProof="0" dirty="0" err="1">
                <a:ln>
                  <a:noFill/>
                </a:ln>
                <a:solidFill>
                  <a:srgbClr val="494949"/>
                </a:solidFill>
                <a:effectLst/>
                <a:uLnTx/>
                <a:uFillTx/>
                <a:latin typeface="Consolas" panose="020B0609020204030204" pitchFamily="49" charset="0"/>
                <a:ea typeface="Calibri" panose="020F0502020204030204" pitchFamily="34" charset="0"/>
                <a:cs typeface="Consolas" panose="020B0609020204030204" pitchFamily="49" charset="0"/>
              </a:rPr>
              <a:t>SocialSecurityNumber</a:t>
            </a:r>
            <a:r>
              <a:rPr kumimoji="0" lang="en-US" sz="1100" b="0" i="0" u="none" strike="noStrike" kern="0" cap="none" spc="0" normalizeH="0" baseline="0" noProof="0" dirty="0">
                <a:ln>
                  <a:noFill/>
                </a:ln>
                <a:solidFill>
                  <a:srgbClr val="494949"/>
                </a:solidFill>
                <a:effectLst/>
                <a:uLnTx/>
                <a:uFillTx/>
                <a:latin typeface="Consolas" panose="020B0609020204030204" pitchFamily="49" charset="0"/>
                <a:ea typeface="Calibri" panose="020F0502020204030204" pitchFamily="34" charset="0"/>
                <a:cs typeface="Consolas" panose="020B0609020204030204" pitchFamily="49" charset="0"/>
              </a:rPr>
              <a:t>]</a:t>
            </a:r>
          </a:p>
          <a:p>
            <a:pPr marL="0" marR="0" lvl="0" indent="0" algn="l" defTabSz="913154" rtl="0" eaLnBrk="1" fontAlgn="base" latinLnBrk="0" hangingPunct="1">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ADD MASKED </a:t>
            </a:r>
            <a:r>
              <a:rPr kumimoji="0" lang="en-US" sz="1100" b="0" i="0" u="none" strike="noStrike" kern="0" cap="none" spc="0" normalizeH="0" baseline="0" noProof="0" dirty="0">
                <a:ln>
                  <a:noFill/>
                </a:ln>
                <a:solidFill>
                  <a:srgbClr val="494949"/>
                </a:solidFill>
                <a:effectLst/>
                <a:uLnTx/>
                <a:uFillTx/>
                <a:latin typeface="Consolas" panose="020B0609020204030204" pitchFamily="49" charset="0"/>
                <a:ea typeface="Calibri" panose="020F0502020204030204" pitchFamily="34" charset="0"/>
                <a:cs typeface="Consolas" panose="020B0609020204030204" pitchFamily="49" charset="0"/>
              </a:rPr>
              <a:t>WITH (</a:t>
            </a: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FUNCTION</a:t>
            </a:r>
            <a:r>
              <a:rPr kumimoji="0" lang="en-US" sz="1100" b="0" i="0" u="none" strike="noStrike" kern="0" cap="none" spc="0" normalizeH="0" baseline="0" noProof="0" dirty="0">
                <a:ln>
                  <a:noFill/>
                </a:ln>
                <a:solidFill>
                  <a:srgbClr val="494949"/>
                </a:solidFill>
                <a:effectLst/>
                <a:uLnTx/>
                <a:uFillTx/>
                <a:latin typeface="Consolas" panose="020B0609020204030204" pitchFamily="49" charset="0"/>
                <a:ea typeface="Calibri" panose="020F0502020204030204" pitchFamily="34" charset="0"/>
                <a:cs typeface="Consolas" panose="020B0609020204030204" pitchFamily="49" charset="0"/>
              </a:rPr>
              <a:t> = </a:t>
            </a:r>
            <a:r>
              <a:rPr kumimoji="0" lang="en-US" sz="1100" b="0" i="0" u="none" strike="noStrike" kern="0" cap="none" spc="0" normalizeH="0" baseline="0" noProof="0" dirty="0">
                <a:ln>
                  <a:noFill/>
                </a:ln>
                <a:solidFill>
                  <a:srgbClr val="FF0000"/>
                </a:solidFill>
                <a:effectLst/>
                <a:uLnTx/>
                <a:uFillTx/>
                <a:latin typeface="Consolas" panose="020B0609020204030204" pitchFamily="49" charset="0"/>
                <a:ea typeface="Calibri" panose="020F0502020204030204" pitchFamily="34" charset="0"/>
                <a:cs typeface="Consolas" panose="020B0609020204030204" pitchFamily="49" charset="0"/>
              </a:rPr>
              <a:t>'DEFAULT()'</a:t>
            </a:r>
            <a:r>
              <a:rPr kumimoji="0" lang="en-US" sz="1100" b="0" i="0" u="none" strike="noStrike" kern="0" cap="none" spc="0" normalizeH="0" baseline="0" noProof="0" dirty="0">
                <a:ln>
                  <a:noFill/>
                </a:ln>
                <a:solidFill>
                  <a:srgbClr val="494949"/>
                </a:solidFill>
                <a:effectLst/>
                <a:uLnTx/>
                <a:uFillTx/>
                <a:latin typeface="Consolas" panose="020B0609020204030204" pitchFamily="49" charset="0"/>
                <a:ea typeface="Calibri" panose="020F0502020204030204" pitchFamily="34" charset="0"/>
                <a:cs typeface="Consolas" panose="020B0609020204030204" pitchFamily="49" charset="0"/>
              </a:rPr>
              <a:t>)</a:t>
            </a:r>
          </a:p>
          <a:p>
            <a:pPr marL="0" marR="0" lvl="0" indent="0" algn="l" defTabSz="913154"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dirty="0">
              <a:ln>
                <a:noFill/>
              </a:ln>
              <a:solidFill>
                <a:srgbClr val="0000FF"/>
              </a:solidFill>
              <a:effectLst/>
              <a:uLnTx/>
              <a:uFillTx/>
              <a:latin typeface="Consolas" panose="020B0609020204030204" pitchFamily="49" charset="0"/>
              <a:ea typeface="Calibri" panose="020F0502020204030204" pitchFamily="34" charset="0"/>
              <a:cs typeface="Consolas" panose="020B0609020204030204" pitchFamily="49" charset="0"/>
            </a:endParaRPr>
          </a:p>
          <a:p>
            <a:pPr marL="0" marR="0" lvl="0" indent="0" algn="l" defTabSz="913154" rtl="0" eaLnBrk="1" fontAlgn="base" latinLnBrk="0" hangingPunct="1">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ALTER TABLE </a:t>
            </a:r>
            <a:r>
              <a:rPr kumimoji="0" lang="en-US" sz="1100" b="0" i="0" u="none" strike="noStrike" kern="0" cap="none" spc="0" normalizeH="0" baseline="0" noProof="0" dirty="0">
                <a:ln>
                  <a:noFill/>
                </a:ln>
                <a:solidFill>
                  <a:srgbClr val="494949"/>
                </a:solidFill>
                <a:effectLst/>
                <a:uLnTx/>
                <a:uFillTx/>
                <a:latin typeface="Consolas" panose="020B0609020204030204" pitchFamily="49" charset="0"/>
                <a:ea typeface="Calibri" panose="020F0502020204030204" pitchFamily="34" charset="0"/>
                <a:cs typeface="Consolas" panose="020B0609020204030204" pitchFamily="49" charset="0"/>
              </a:rPr>
              <a:t>[Employee] </a:t>
            </a:r>
          </a:p>
          <a:p>
            <a:pPr marL="0" marR="0" lvl="0" indent="0" algn="l" defTabSz="913154" rtl="0" eaLnBrk="1" fontAlgn="base" latinLnBrk="0" hangingPunct="1">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ALTER COLUMN </a:t>
            </a:r>
            <a:r>
              <a:rPr kumimoji="0" lang="en-US" sz="1100" b="0" i="0" u="none" strike="noStrike" kern="0" cap="none" spc="0" normalizeH="0" baseline="0" noProof="0" dirty="0">
                <a:ln>
                  <a:noFill/>
                </a:ln>
                <a:solidFill>
                  <a:srgbClr val="494949"/>
                </a:solidFill>
                <a:effectLst/>
                <a:uLnTx/>
                <a:uFillTx/>
                <a:latin typeface="Consolas" panose="020B0609020204030204" pitchFamily="49" charset="0"/>
                <a:ea typeface="Calibri" panose="020F0502020204030204" pitchFamily="34" charset="0"/>
                <a:cs typeface="Consolas" panose="020B0609020204030204" pitchFamily="49" charset="0"/>
              </a:rPr>
              <a:t>[Email]</a:t>
            </a:r>
          </a:p>
          <a:p>
            <a:pPr marL="0" marR="0" lvl="0" indent="0" algn="l" defTabSz="913154" rtl="0" eaLnBrk="1" fontAlgn="base" latinLnBrk="0" hangingPunct="1">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ADD MASKED </a:t>
            </a:r>
            <a:r>
              <a:rPr kumimoji="0" lang="en-US" sz="1100" b="0" i="0" u="none" strike="noStrike" kern="0" cap="none" spc="0" normalizeH="0" baseline="0" noProof="0" dirty="0">
                <a:ln>
                  <a:noFill/>
                </a:ln>
                <a:solidFill>
                  <a:srgbClr val="494949"/>
                </a:solidFill>
                <a:effectLst/>
                <a:uLnTx/>
                <a:uFillTx/>
                <a:latin typeface="Consolas" panose="020B0609020204030204" pitchFamily="49" charset="0"/>
                <a:ea typeface="Calibri" panose="020F0502020204030204" pitchFamily="34" charset="0"/>
                <a:cs typeface="Consolas" panose="020B0609020204030204" pitchFamily="49" charset="0"/>
              </a:rPr>
              <a:t>WITH (</a:t>
            </a: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FUNCTION</a:t>
            </a:r>
            <a:r>
              <a:rPr kumimoji="0" lang="en-US" sz="1100" b="0" i="0" u="none" strike="noStrike" kern="0" cap="none" spc="0" normalizeH="0" baseline="0" noProof="0" dirty="0">
                <a:ln>
                  <a:noFill/>
                </a:ln>
                <a:solidFill>
                  <a:srgbClr val="494949"/>
                </a:solidFill>
                <a:effectLst/>
                <a:uLnTx/>
                <a:uFillTx/>
                <a:latin typeface="Consolas" panose="020B0609020204030204" pitchFamily="49" charset="0"/>
                <a:ea typeface="Calibri" panose="020F0502020204030204" pitchFamily="34" charset="0"/>
                <a:cs typeface="Consolas" panose="020B0609020204030204" pitchFamily="49" charset="0"/>
              </a:rPr>
              <a:t> =</a:t>
            </a:r>
            <a:r>
              <a:rPr kumimoji="0" lang="en-US" sz="1100" b="0" i="0" u="none" strike="noStrike" kern="0" cap="none" spc="0" normalizeH="0" baseline="0" noProof="0" dirty="0">
                <a:ln>
                  <a:noFill/>
                </a:ln>
                <a:solidFill>
                  <a:srgbClr val="0000FF"/>
                </a:solidFill>
                <a:effectLst/>
                <a:uLnTx/>
                <a:uFillTx/>
                <a:latin typeface="Consolas" panose="020B0609020204030204" pitchFamily="49" charset="0"/>
                <a:ea typeface="Calibri" panose="020F0502020204030204" pitchFamily="34" charset="0"/>
                <a:cs typeface="Consolas" panose="020B0609020204030204" pitchFamily="49" charset="0"/>
              </a:rPr>
              <a:t> </a:t>
            </a:r>
            <a:r>
              <a:rPr kumimoji="0" lang="en-US" sz="1100" b="0" i="0" u="none" strike="noStrike" kern="0" cap="none" spc="0" normalizeH="0" baseline="0" noProof="0" dirty="0">
                <a:ln>
                  <a:noFill/>
                </a:ln>
                <a:solidFill>
                  <a:srgbClr val="FF0000"/>
                </a:solidFill>
                <a:effectLst/>
                <a:uLnTx/>
                <a:uFillTx/>
                <a:latin typeface="Consolas" panose="020B0609020204030204" pitchFamily="49" charset="0"/>
                <a:ea typeface="Calibri" panose="020F0502020204030204" pitchFamily="34" charset="0"/>
                <a:cs typeface="Consolas" panose="020B0609020204030204" pitchFamily="49" charset="0"/>
              </a:rPr>
              <a:t>'EMAIL()'</a:t>
            </a:r>
            <a:r>
              <a:rPr kumimoji="0" lang="en-US" sz="1100" b="0" i="0" u="none" strike="noStrike" kern="0" cap="none" spc="0" normalizeH="0" baseline="0" noProof="0" dirty="0">
                <a:ln>
                  <a:noFill/>
                </a:ln>
                <a:solidFill>
                  <a:srgbClr val="494949"/>
                </a:solidFill>
                <a:effectLst/>
                <a:uLnTx/>
                <a:uFillTx/>
                <a:latin typeface="Consolas" panose="020B0609020204030204" pitchFamily="49" charset="0"/>
                <a:ea typeface="Calibri" panose="020F0502020204030204" pitchFamily="34" charset="0"/>
                <a:cs typeface="Consolas" panose="020B0609020204030204" pitchFamily="49" charset="0"/>
              </a:rPr>
              <a:t>)</a:t>
            </a:r>
          </a:p>
          <a:p>
            <a:pPr marL="0" marR="0" lvl="0" indent="0" algn="l" defTabSz="913154"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dirty="0">
              <a:ln>
                <a:noFill/>
              </a:ln>
              <a:solidFill>
                <a:srgbClr val="0000FF"/>
              </a:solidFill>
              <a:effectLst/>
              <a:uLnTx/>
              <a:uFillTx/>
              <a:latin typeface="Consolas" panose="020B0609020204030204" pitchFamily="49" charset="0"/>
              <a:ea typeface="Calibri" panose="020F0502020204030204" pitchFamily="34" charset="0"/>
              <a:cs typeface="Consolas" panose="020B0609020204030204" pitchFamily="49" charset="0"/>
            </a:endParaRPr>
          </a:p>
          <a:p>
            <a:pPr marL="0" marR="0" lvl="0" indent="0" algn="l" defTabSz="913154" rtl="0" eaLnBrk="1" fontAlgn="base" latinLnBrk="0" hangingPunct="1">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ALTER TABLE </a:t>
            </a:r>
            <a:r>
              <a:rPr kumimoji="0" lang="en-US" sz="1100" b="0" i="0" u="none" strike="noStrike" kern="0" cap="none" spc="0" normalizeH="0" baseline="0" noProof="0" dirty="0">
                <a:ln>
                  <a:noFill/>
                </a:ln>
                <a:solidFill>
                  <a:srgbClr val="494949"/>
                </a:solidFill>
                <a:effectLst/>
                <a:uLnTx/>
                <a:uFillTx/>
                <a:latin typeface="Consolas" panose="020B0609020204030204" pitchFamily="49" charset="0"/>
                <a:ea typeface="Calibri" panose="020F0502020204030204" pitchFamily="34" charset="0"/>
                <a:cs typeface="Consolas" panose="020B0609020204030204" pitchFamily="49" charset="0"/>
              </a:rPr>
              <a:t>[Employee] </a:t>
            </a:r>
          </a:p>
          <a:p>
            <a:pPr marL="0" marR="0" lvl="0" indent="0" algn="l" defTabSz="913154" rtl="0" eaLnBrk="1" fontAlgn="base" latinLnBrk="0" hangingPunct="1">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ALTER COLUMN </a:t>
            </a:r>
            <a:r>
              <a:rPr kumimoji="0" lang="en-US" sz="1100" b="0" i="0" u="none" strike="noStrike" kern="0" cap="none" spc="0" normalizeH="0" baseline="0" noProof="0" dirty="0">
                <a:ln>
                  <a:noFill/>
                </a:ln>
                <a:solidFill>
                  <a:srgbClr val="494949"/>
                </a:solidFill>
                <a:effectLst/>
                <a:uLnTx/>
                <a:uFillTx/>
                <a:latin typeface="Consolas" panose="020B0609020204030204" pitchFamily="49" charset="0"/>
                <a:ea typeface="Calibri" panose="020F0502020204030204" pitchFamily="34" charset="0"/>
                <a:cs typeface="Consolas" panose="020B0609020204030204" pitchFamily="49" charset="0"/>
              </a:rPr>
              <a:t>[Salary] </a:t>
            </a:r>
          </a:p>
          <a:p>
            <a:pPr marL="0" marR="0" lvl="0" indent="0" algn="l" defTabSz="913154" rtl="0" eaLnBrk="1" fontAlgn="base" latinLnBrk="0" hangingPunct="1">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ADD MASKED </a:t>
            </a:r>
            <a:r>
              <a:rPr kumimoji="0" lang="en-US" sz="1100" b="0" i="0" u="none" strike="noStrike" kern="0" cap="none" spc="0" normalizeH="0" baseline="0" noProof="0" dirty="0">
                <a:ln>
                  <a:noFill/>
                </a:ln>
                <a:solidFill>
                  <a:srgbClr val="494949"/>
                </a:solidFill>
                <a:effectLst/>
                <a:uLnTx/>
                <a:uFillTx/>
                <a:latin typeface="Consolas" panose="020B0609020204030204" pitchFamily="49" charset="0"/>
                <a:ea typeface="Calibri" panose="020F0502020204030204" pitchFamily="34" charset="0"/>
                <a:cs typeface="Consolas" panose="020B0609020204030204" pitchFamily="49" charset="0"/>
              </a:rPr>
              <a:t>WITH (</a:t>
            </a: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FUNCTION</a:t>
            </a:r>
            <a:r>
              <a:rPr kumimoji="0" lang="en-US" sz="1100" b="0" i="0" u="none" strike="noStrike" kern="0" cap="none" spc="0" normalizeH="0" baseline="0" noProof="0" dirty="0">
                <a:ln>
                  <a:noFill/>
                </a:ln>
                <a:solidFill>
                  <a:srgbClr val="494949"/>
                </a:solidFill>
                <a:effectLst/>
                <a:uLnTx/>
                <a:uFillTx/>
                <a:latin typeface="Consolas" panose="020B0609020204030204" pitchFamily="49" charset="0"/>
                <a:ea typeface="Calibri" panose="020F0502020204030204" pitchFamily="34" charset="0"/>
                <a:cs typeface="Consolas" panose="020B0609020204030204" pitchFamily="49" charset="0"/>
              </a:rPr>
              <a:t> = </a:t>
            </a:r>
            <a:r>
              <a:rPr kumimoji="0" lang="en-US" sz="1100" b="0" i="0" u="none" strike="noStrike" kern="0" cap="none" spc="0" normalizeH="0" baseline="0" noProof="0" dirty="0">
                <a:ln>
                  <a:noFill/>
                </a:ln>
                <a:solidFill>
                  <a:srgbClr val="FF0000"/>
                </a:solidFill>
                <a:effectLst/>
                <a:uLnTx/>
                <a:uFillTx/>
                <a:latin typeface="Consolas" panose="020B0609020204030204" pitchFamily="49" charset="0"/>
                <a:ea typeface="Calibri" panose="020F0502020204030204" pitchFamily="34" charset="0"/>
                <a:cs typeface="Consolas" panose="020B0609020204030204" pitchFamily="49" charset="0"/>
              </a:rPr>
              <a:t>'RANDOM(1,20000)'</a:t>
            </a:r>
            <a:r>
              <a:rPr kumimoji="0" lang="en-US" sz="1100" b="0" i="0" u="none" strike="noStrike" kern="0" cap="none" spc="0" normalizeH="0" baseline="0" noProof="0" dirty="0">
                <a:ln>
                  <a:noFill/>
                </a:ln>
                <a:solidFill>
                  <a:srgbClr val="494949"/>
                </a:solidFill>
                <a:effectLst/>
                <a:uLnTx/>
                <a:uFillTx/>
                <a:latin typeface="Consolas" panose="020B0609020204030204" pitchFamily="49" charset="0"/>
                <a:ea typeface="Calibri" panose="020F0502020204030204" pitchFamily="34" charset="0"/>
                <a:cs typeface="Consolas" panose="020B0609020204030204" pitchFamily="49" charset="0"/>
              </a:rPr>
              <a:t>)</a:t>
            </a:r>
          </a:p>
          <a:p>
            <a:pPr marL="0" marR="0" lvl="0" indent="0" algn="l" defTabSz="913154" rtl="0" eaLnBrk="1" fontAlgn="base" latinLnBrk="0" hangingPunct="1">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srgbClr val="0000FF"/>
                </a:solidFill>
                <a:effectLst/>
                <a:uLnTx/>
                <a:uFillTx/>
                <a:latin typeface="Consolas" panose="020B0609020204030204" pitchFamily="49" charset="0"/>
                <a:ea typeface="Calibri" panose="020F0502020204030204" pitchFamily="34" charset="0"/>
                <a:cs typeface="Consolas" panose="020B0609020204030204" pitchFamily="49" charset="0"/>
              </a:rPr>
              <a:t> </a:t>
            </a:r>
          </a:p>
          <a:p>
            <a:pPr marL="0" marR="0" lvl="0" indent="0" algn="l" defTabSz="913154" rtl="0" eaLnBrk="1" fontAlgn="base" latinLnBrk="0" hangingPunct="1">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GRANT UNMASK </a:t>
            </a:r>
            <a:r>
              <a:rPr kumimoji="0" lang="en-US" sz="1100" b="0" i="0" u="none" strike="noStrike" kern="0" cap="none" spc="0" normalizeH="0" baseline="0" noProof="0" dirty="0">
                <a:ln>
                  <a:noFill/>
                </a:ln>
                <a:solidFill>
                  <a:srgbClr val="494949"/>
                </a:solidFill>
                <a:effectLst/>
                <a:uLnTx/>
                <a:uFillTx/>
                <a:latin typeface="Consolas" panose="020B0609020204030204" pitchFamily="49" charset="0"/>
                <a:ea typeface="Calibri" panose="020F0502020204030204" pitchFamily="34" charset="0"/>
                <a:cs typeface="Consolas" panose="020B0609020204030204" pitchFamily="49" charset="0"/>
              </a:rPr>
              <a:t>to admin1</a:t>
            </a:r>
          </a:p>
        </p:txBody>
      </p:sp>
      <p:cxnSp>
        <p:nvCxnSpPr>
          <p:cNvPr id="29" name="Straight Arrow Connector 28">
            <a:extLst>
              <a:ext uri="{FF2B5EF4-FFF2-40B4-BE49-F238E27FC236}">
                <a16:creationId xmlns:a16="http://schemas.microsoft.com/office/drawing/2014/main" id="{CD3DD2DC-4DD3-4B22-83CF-CFC6993516D7}"/>
              </a:ext>
            </a:extLst>
          </p:cNvPr>
          <p:cNvCxnSpPr>
            <a:cxnSpLocks/>
          </p:cNvCxnSpPr>
          <p:nvPr/>
        </p:nvCxnSpPr>
        <p:spPr>
          <a:xfrm>
            <a:off x="8382000" y="2152129"/>
            <a:ext cx="477870"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96985102-0AD1-4B9D-B5D1-02AD571AF52F}"/>
              </a:ext>
            </a:extLst>
          </p:cNvPr>
          <p:cNvSpPr txBox="1"/>
          <p:nvPr/>
        </p:nvSpPr>
        <p:spPr>
          <a:xfrm>
            <a:off x="7273602" y="2437983"/>
            <a:ext cx="1059906" cy="276999"/>
          </a:xfrm>
          <a:prstGeom prst="rect">
            <a:avLst/>
          </a:prstGeom>
          <a:noFill/>
        </p:spPr>
        <p:txBody>
          <a:bodyPr wrap="none" lIns="91440" tIns="45720" rIns="91440" bIns="45720" rtlCol="0">
            <a:spAutoFit/>
          </a:bodyPr>
          <a:lstStyle>
            <a:defPPr>
              <a:defRPr lang="en-US"/>
            </a:defPPr>
            <a:lvl1pPr marR="0" lvl="0" indent="0" fontAlgn="auto">
              <a:lnSpc>
                <a:spcPct val="90000"/>
              </a:lnSpc>
              <a:spcBef>
                <a:spcPts val="0"/>
              </a:spcBef>
              <a:spcAft>
                <a:spcPts val="588"/>
              </a:spcAft>
              <a:buClrTx/>
              <a:buSzTx/>
              <a:buFontTx/>
              <a:buNone/>
              <a:tabLst/>
              <a:defRPr kumimoji="0" sz="1400" b="0" i="0" u="none" strike="noStrike" kern="0" cap="none" spc="0" normalizeH="0" baseline="0">
                <a:ln>
                  <a:noFill/>
                </a:ln>
                <a:solidFill>
                  <a:srgbClr val="000000"/>
                </a:solidFill>
                <a:effectLst/>
                <a:uLnTx/>
                <a:uFillTx/>
                <a:latin typeface="Segoe UI Semibold"/>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en-US" dirty="0"/>
              <a:t>Business app</a:t>
            </a:r>
          </a:p>
        </p:txBody>
      </p:sp>
      <p:sp>
        <p:nvSpPr>
          <p:cNvPr id="56" name="TextBox 55">
            <a:extLst>
              <a:ext uri="{FF2B5EF4-FFF2-40B4-BE49-F238E27FC236}">
                <a16:creationId xmlns:a16="http://schemas.microsoft.com/office/drawing/2014/main" id="{545AB33E-817B-4BB1-9B0D-A4D2AB521571}"/>
              </a:ext>
            </a:extLst>
          </p:cNvPr>
          <p:cNvSpPr txBox="1"/>
          <p:nvPr/>
        </p:nvSpPr>
        <p:spPr>
          <a:xfrm>
            <a:off x="1012547" y="5502443"/>
            <a:ext cx="1460656" cy="286232"/>
          </a:xfrm>
          <a:prstGeom prst="rect">
            <a:avLst/>
          </a:prstGeom>
          <a:noFill/>
        </p:spPr>
        <p:txBody>
          <a:bodyPr wrap="none" lIns="91440" tIns="45720" rIns="91440" bIns="45720" rtlCol="0">
            <a:spAutoFit/>
          </a:bodyPr>
          <a:lstStyle>
            <a:defPPr>
              <a:defRPr lang="en-US"/>
            </a:defPPr>
            <a:lvl1pPr marR="0" lvl="0" indent="0" fontAlgn="auto">
              <a:lnSpc>
                <a:spcPct val="90000"/>
              </a:lnSpc>
              <a:spcBef>
                <a:spcPts val="0"/>
              </a:spcBef>
              <a:spcAft>
                <a:spcPts val="588"/>
              </a:spcAft>
              <a:buClrTx/>
              <a:buSzTx/>
              <a:buFontTx/>
              <a:buNone/>
              <a:tabLst/>
              <a:defRPr kumimoji="0" sz="1400" b="0" i="0" u="none" strike="noStrike" kern="0" cap="none" spc="0" normalizeH="0" baseline="0">
                <a:ln>
                  <a:noFill/>
                </a:ln>
                <a:solidFill>
                  <a:srgbClr val="000000"/>
                </a:solidFill>
                <a:effectLst/>
                <a:uLnTx/>
                <a:uFillTx/>
                <a:latin typeface="Segoe UI Semibold"/>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a:t>Security officer </a:t>
            </a:r>
          </a:p>
        </p:txBody>
      </p:sp>
      <p:pic>
        <p:nvPicPr>
          <p:cNvPr id="63" name="Picture 62">
            <a:extLst>
              <a:ext uri="{FF2B5EF4-FFF2-40B4-BE49-F238E27FC236}">
                <a16:creationId xmlns:a16="http://schemas.microsoft.com/office/drawing/2014/main" id="{BA7FCE0C-EF62-4915-A24C-04DFB4E2C927}"/>
              </a:ext>
            </a:extLst>
          </p:cNvPr>
          <p:cNvPicPr>
            <a:picLocks noChangeAspect="1"/>
          </p:cNvPicPr>
          <p:nvPr/>
        </p:nvPicPr>
        <p:blipFill rotWithShape="1">
          <a:blip r:embed="rId3"/>
          <a:srcRect t="2522" b="1390"/>
          <a:stretch/>
        </p:blipFill>
        <p:spPr>
          <a:xfrm>
            <a:off x="7372162" y="3831997"/>
            <a:ext cx="3957525" cy="1005117"/>
          </a:xfrm>
          <a:prstGeom prst="rect">
            <a:avLst/>
          </a:prstGeom>
        </p:spPr>
      </p:pic>
      <p:sp>
        <p:nvSpPr>
          <p:cNvPr id="64" name="TextBox 63">
            <a:extLst>
              <a:ext uri="{FF2B5EF4-FFF2-40B4-BE49-F238E27FC236}">
                <a16:creationId xmlns:a16="http://schemas.microsoft.com/office/drawing/2014/main" id="{718E4DD5-D15B-40EB-97A6-7A4CC1237BCD}"/>
              </a:ext>
            </a:extLst>
          </p:cNvPr>
          <p:cNvSpPr txBox="1"/>
          <p:nvPr/>
        </p:nvSpPr>
        <p:spPr>
          <a:xfrm>
            <a:off x="7372162" y="5077810"/>
            <a:ext cx="2082750" cy="276999"/>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lIns="91440" tIns="45720" rIns="91440" bIns="45720" rtlCol="0">
            <a:spAutoFit/>
          </a:bodyPr>
          <a:lstStyle>
            <a:defPPr>
              <a:defRPr lang="en-US"/>
            </a:defPPr>
            <a:lvl1pPr marR="0" lvl="0" indent="0" algn="ctr" defTabSz="913154" fontAlgn="base">
              <a:lnSpc>
                <a:spcPct val="100000"/>
              </a:lnSpc>
              <a:spcBef>
                <a:spcPct val="0"/>
              </a:spcBef>
              <a:spcAft>
                <a:spcPts val="588"/>
              </a:spcAft>
              <a:buClrTx/>
              <a:buSzTx/>
              <a:buFontTx/>
              <a:buNone/>
              <a:tabLst/>
              <a:defRPr sz="1200"/>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l"/>
            <a:r>
              <a:rPr lang="en-US"/>
              <a:t>Masked data (admin1 login)</a:t>
            </a:r>
          </a:p>
        </p:txBody>
      </p:sp>
      <p:sp>
        <p:nvSpPr>
          <p:cNvPr id="65" name="TextBox 64">
            <a:extLst>
              <a:ext uri="{FF2B5EF4-FFF2-40B4-BE49-F238E27FC236}">
                <a16:creationId xmlns:a16="http://schemas.microsoft.com/office/drawing/2014/main" id="{336471D4-1FDA-4FAB-BC91-3C79CAC07E90}"/>
              </a:ext>
            </a:extLst>
          </p:cNvPr>
          <p:cNvSpPr txBox="1"/>
          <p:nvPr/>
        </p:nvSpPr>
        <p:spPr>
          <a:xfrm>
            <a:off x="7372162" y="3541822"/>
            <a:ext cx="2347246" cy="276999"/>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lIns="91440" tIns="45720" rIns="91440" bIns="45720" rtlCol="0">
            <a:spAutoFit/>
          </a:bodyPr>
          <a:lstStyle>
            <a:defPPr>
              <a:defRPr lang="en-US"/>
            </a:defPPr>
            <a:lvl1pPr marR="0" lvl="0" indent="0" algn="ctr" defTabSz="913154" fontAlgn="base">
              <a:lnSpc>
                <a:spcPct val="100000"/>
              </a:lnSpc>
              <a:spcBef>
                <a:spcPct val="0"/>
              </a:spcBef>
              <a:spcAft>
                <a:spcPts val="588"/>
              </a:spcAft>
              <a:buClrTx/>
              <a:buSzTx/>
              <a:buFontTx/>
              <a:buNone/>
              <a:tabLst/>
              <a:defRPr sz="1200"/>
            </a:lvl1pPr>
          </a:lstStyle>
          <a:p>
            <a:pPr algn="l"/>
            <a:r>
              <a:rPr lang="en-US"/>
              <a:t>Non-masked data (admin login)</a:t>
            </a:r>
          </a:p>
        </p:txBody>
      </p:sp>
      <p:pic>
        <p:nvPicPr>
          <p:cNvPr id="66" name="Picture 65">
            <a:extLst>
              <a:ext uri="{FF2B5EF4-FFF2-40B4-BE49-F238E27FC236}">
                <a16:creationId xmlns:a16="http://schemas.microsoft.com/office/drawing/2014/main" id="{80633961-29C9-4F1C-8872-77E66734415C}"/>
              </a:ext>
            </a:extLst>
          </p:cNvPr>
          <p:cNvPicPr>
            <a:picLocks noChangeAspect="1"/>
          </p:cNvPicPr>
          <p:nvPr/>
        </p:nvPicPr>
        <p:blipFill rotWithShape="1">
          <a:blip r:embed="rId4"/>
          <a:srcRect t="1054" b="1222"/>
          <a:stretch/>
        </p:blipFill>
        <p:spPr>
          <a:xfrm>
            <a:off x="7372162" y="5354809"/>
            <a:ext cx="3367069" cy="1003292"/>
          </a:xfrm>
          <a:prstGeom prst="rect">
            <a:avLst/>
          </a:prstGeom>
        </p:spPr>
      </p:pic>
      <p:sp>
        <p:nvSpPr>
          <p:cNvPr id="7" name="Oval 6">
            <a:extLst>
              <a:ext uri="{FF2B5EF4-FFF2-40B4-BE49-F238E27FC236}">
                <a16:creationId xmlns:a16="http://schemas.microsoft.com/office/drawing/2014/main" id="{A5C772CB-82D3-4799-81F2-482AB88DCDBF}"/>
              </a:ext>
            </a:extLst>
          </p:cNvPr>
          <p:cNvSpPr/>
          <p:nvPr/>
        </p:nvSpPr>
        <p:spPr bwMode="auto">
          <a:xfrm>
            <a:off x="6295166" y="3975656"/>
            <a:ext cx="367532" cy="367532"/>
          </a:xfrm>
          <a:prstGeom prst="ellipse">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b="1" i="0" u="none" strike="noStrike" kern="120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rPr>
              <a:t>1</a:t>
            </a:r>
          </a:p>
        </p:txBody>
      </p:sp>
      <p:sp>
        <p:nvSpPr>
          <p:cNvPr id="49" name="Rectangle 48">
            <a:extLst>
              <a:ext uri="{FF2B5EF4-FFF2-40B4-BE49-F238E27FC236}">
                <a16:creationId xmlns:a16="http://schemas.microsoft.com/office/drawing/2014/main" id="{16AD84E3-2CF1-4F75-B947-2F2F1EA5D598}"/>
              </a:ext>
            </a:extLst>
          </p:cNvPr>
          <p:cNvSpPr/>
          <p:nvPr/>
        </p:nvSpPr>
        <p:spPr>
          <a:xfrm>
            <a:off x="8958681" y="1883881"/>
            <a:ext cx="2911912" cy="1015663"/>
          </a:xfrm>
          <a:prstGeom prst="rect">
            <a:avLst/>
          </a:prstGeom>
          <a:solidFill>
            <a:schemeClr val="bg2"/>
          </a:solidFill>
          <a:ln w="12700">
            <a:noFill/>
          </a:ln>
        </p:spPr>
        <p:txBody>
          <a:bodyPr wrap="square">
            <a:spAutoFit/>
          </a:bodyPr>
          <a:lstStyle/>
          <a:p>
            <a:pPr marL="0" marR="0" lvl="0" indent="0" algn="l" defTabSz="913154"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SELECT</a:t>
            </a:r>
            <a:r>
              <a:rPr kumimoji="0" lang="en-US" sz="1200" b="0" i="0" u="none" strike="noStrike" kern="0" cap="none" spc="0" normalizeH="0" baseline="0" noProof="0" dirty="0">
                <a:ln>
                  <a:noFill/>
                </a:ln>
                <a:solidFill>
                  <a:srgbClr val="494949"/>
                </a:solidFill>
                <a:effectLst/>
                <a:uLnTx/>
                <a:uFillTx/>
                <a:latin typeface="Consolas" panose="020B0609020204030204" pitchFamily="49" charset="0"/>
                <a:ea typeface="Calibri" panose="020F0502020204030204" pitchFamily="34" charset="0"/>
                <a:cs typeface="Consolas" panose="020B0609020204030204" pitchFamily="49" charset="0"/>
              </a:rPr>
              <a:t> [First Name],</a:t>
            </a:r>
          </a:p>
          <a:p>
            <a:pPr marL="0" marR="0" lvl="0" indent="0" algn="l" defTabSz="913154"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494949"/>
                </a:solidFill>
                <a:effectLst/>
                <a:uLnTx/>
                <a:uFillTx/>
                <a:latin typeface="Consolas" panose="020B0609020204030204" pitchFamily="49" charset="0"/>
                <a:ea typeface="Calibri" panose="020F0502020204030204" pitchFamily="34" charset="0"/>
                <a:cs typeface="Consolas" panose="020B0609020204030204" pitchFamily="49" charset="0"/>
              </a:rPr>
              <a:t>       [Social Security Number],</a:t>
            </a:r>
          </a:p>
          <a:p>
            <a:pPr marL="0" marR="0" lvl="0" indent="0" algn="l" defTabSz="913154"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494949"/>
                </a:solidFill>
                <a:effectLst/>
                <a:uLnTx/>
                <a:uFillTx/>
                <a:latin typeface="Consolas" panose="020B0609020204030204" pitchFamily="49" charset="0"/>
                <a:ea typeface="Calibri" panose="020F0502020204030204" pitchFamily="34" charset="0"/>
                <a:cs typeface="Consolas" panose="020B0609020204030204" pitchFamily="49" charset="0"/>
              </a:rPr>
              <a:t>       [Email],</a:t>
            </a:r>
          </a:p>
          <a:p>
            <a:pPr marL="0" marR="0" lvl="0" indent="0" algn="l" defTabSz="913154"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494949"/>
                </a:solidFill>
                <a:effectLst/>
                <a:uLnTx/>
                <a:uFillTx/>
                <a:latin typeface="Consolas" panose="020B0609020204030204" pitchFamily="49" charset="0"/>
                <a:ea typeface="Calibri" panose="020F0502020204030204" pitchFamily="34" charset="0"/>
                <a:cs typeface="Consolas" panose="020B0609020204030204" pitchFamily="49" charset="0"/>
              </a:rPr>
              <a:t>       [Salary]</a:t>
            </a:r>
          </a:p>
          <a:p>
            <a:pPr marL="0" marR="0" lvl="0" indent="0" algn="l" defTabSz="913154"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FROM</a:t>
            </a:r>
            <a:r>
              <a:rPr kumimoji="0" lang="en-US" sz="1200" b="0" i="0" u="none" strike="noStrike" kern="0" cap="none" spc="0" normalizeH="0" baseline="0" noProof="0" dirty="0">
                <a:ln>
                  <a:noFill/>
                </a:ln>
                <a:solidFill>
                  <a:srgbClr val="494949"/>
                </a:solidFill>
                <a:effectLst/>
                <a:uLnTx/>
                <a:uFillTx/>
                <a:latin typeface="Consolas" panose="020B0609020204030204" pitchFamily="49" charset="0"/>
                <a:ea typeface="Calibri" panose="020F0502020204030204" pitchFamily="34" charset="0"/>
                <a:cs typeface="Consolas" panose="020B0609020204030204" pitchFamily="49" charset="0"/>
              </a:rPr>
              <a:t>   [Employee]</a:t>
            </a:r>
          </a:p>
        </p:txBody>
      </p:sp>
      <p:sp>
        <p:nvSpPr>
          <p:cNvPr id="75" name="Oval 74">
            <a:extLst>
              <a:ext uri="{FF2B5EF4-FFF2-40B4-BE49-F238E27FC236}">
                <a16:creationId xmlns:a16="http://schemas.microsoft.com/office/drawing/2014/main" id="{6A8983F6-63C7-452A-89CE-04BC0CDC6210}"/>
              </a:ext>
            </a:extLst>
          </p:cNvPr>
          <p:cNvSpPr/>
          <p:nvPr/>
        </p:nvSpPr>
        <p:spPr bwMode="auto">
          <a:xfrm>
            <a:off x="11544130" y="1432578"/>
            <a:ext cx="367532" cy="367532"/>
          </a:xfrm>
          <a:prstGeom prst="ellipse">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b="1" i="0" u="none" strike="noStrike" kern="120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rPr>
              <a:t>2</a:t>
            </a:r>
          </a:p>
        </p:txBody>
      </p:sp>
      <p:sp>
        <p:nvSpPr>
          <p:cNvPr id="78" name="Oval 77">
            <a:extLst>
              <a:ext uri="{FF2B5EF4-FFF2-40B4-BE49-F238E27FC236}">
                <a16:creationId xmlns:a16="http://schemas.microsoft.com/office/drawing/2014/main" id="{0BC1A2A1-46FF-45AD-B48F-7C68969E6E07}"/>
              </a:ext>
            </a:extLst>
          </p:cNvPr>
          <p:cNvSpPr/>
          <p:nvPr/>
        </p:nvSpPr>
        <p:spPr bwMode="auto">
          <a:xfrm>
            <a:off x="11571375" y="3451289"/>
            <a:ext cx="367532" cy="367532"/>
          </a:xfrm>
          <a:prstGeom prst="ellipse">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b="1" i="0" u="none" strike="noStrike" kern="120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rPr>
              <a:t>3</a:t>
            </a:r>
          </a:p>
        </p:txBody>
      </p:sp>
      <p:grpSp>
        <p:nvGrpSpPr>
          <p:cNvPr id="50" name="Group 189">
            <a:extLst>
              <a:ext uri="{FF2B5EF4-FFF2-40B4-BE49-F238E27FC236}">
                <a16:creationId xmlns:a16="http://schemas.microsoft.com/office/drawing/2014/main" id="{7DBB1FC1-4A83-4BF1-A2DC-0FE02EAF3435}"/>
              </a:ext>
            </a:extLst>
          </p:cNvPr>
          <p:cNvGrpSpPr>
            <a:grpSpLocks noChangeAspect="1"/>
          </p:cNvGrpSpPr>
          <p:nvPr/>
        </p:nvGrpSpPr>
        <p:grpSpPr bwMode="auto">
          <a:xfrm>
            <a:off x="7512405" y="1863126"/>
            <a:ext cx="755424" cy="566568"/>
            <a:chOff x="1614" y="1826"/>
            <a:chExt cx="312" cy="234"/>
          </a:xfrm>
        </p:grpSpPr>
        <p:sp>
          <p:nvSpPr>
            <p:cNvPr id="67" name="AutoShape 188">
              <a:extLst>
                <a:ext uri="{FF2B5EF4-FFF2-40B4-BE49-F238E27FC236}">
                  <a16:creationId xmlns:a16="http://schemas.microsoft.com/office/drawing/2014/main" id="{B8F0A2C0-DF9D-46B8-9614-0E2F5A78F672}"/>
                </a:ext>
              </a:extLst>
            </p:cNvPr>
            <p:cNvSpPr>
              <a:spLocks noChangeAspect="1" noChangeArrowheads="1" noTextEdit="1"/>
            </p:cNvSpPr>
            <p:nvPr/>
          </p:nvSpPr>
          <p:spPr bwMode="auto">
            <a:xfrm>
              <a:off x="1614" y="1826"/>
              <a:ext cx="312"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Rectangle 190">
              <a:extLst>
                <a:ext uri="{FF2B5EF4-FFF2-40B4-BE49-F238E27FC236}">
                  <a16:creationId xmlns:a16="http://schemas.microsoft.com/office/drawing/2014/main" id="{9415EC55-5C37-4DAD-A449-60750B951651}"/>
                </a:ext>
              </a:extLst>
            </p:cNvPr>
            <p:cNvSpPr>
              <a:spLocks noChangeArrowheads="1"/>
            </p:cNvSpPr>
            <p:nvPr/>
          </p:nvSpPr>
          <p:spPr bwMode="auto">
            <a:xfrm>
              <a:off x="1614" y="1826"/>
              <a:ext cx="312" cy="29"/>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Rectangle 191">
              <a:extLst>
                <a:ext uri="{FF2B5EF4-FFF2-40B4-BE49-F238E27FC236}">
                  <a16:creationId xmlns:a16="http://schemas.microsoft.com/office/drawing/2014/main" id="{C3F3DC6F-9261-4B58-BA78-E9FCB899B983}"/>
                </a:ext>
              </a:extLst>
            </p:cNvPr>
            <p:cNvSpPr>
              <a:spLocks noChangeArrowheads="1"/>
            </p:cNvSpPr>
            <p:nvPr/>
          </p:nvSpPr>
          <p:spPr bwMode="auto">
            <a:xfrm>
              <a:off x="1614" y="1855"/>
              <a:ext cx="312" cy="20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Oval 192">
              <a:extLst>
                <a:ext uri="{FF2B5EF4-FFF2-40B4-BE49-F238E27FC236}">
                  <a16:creationId xmlns:a16="http://schemas.microsoft.com/office/drawing/2014/main" id="{F8E04D4D-95D2-440D-83CC-370F6261A5D0}"/>
                </a:ext>
              </a:extLst>
            </p:cNvPr>
            <p:cNvSpPr>
              <a:spLocks noChangeArrowheads="1"/>
            </p:cNvSpPr>
            <p:nvPr/>
          </p:nvSpPr>
          <p:spPr bwMode="auto">
            <a:xfrm>
              <a:off x="1624" y="1836"/>
              <a:ext cx="9" cy="10"/>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Oval 193">
              <a:extLst>
                <a:ext uri="{FF2B5EF4-FFF2-40B4-BE49-F238E27FC236}">
                  <a16:creationId xmlns:a16="http://schemas.microsoft.com/office/drawing/2014/main" id="{DB0E8972-B827-4E9F-A31F-0F1AAC33FC01}"/>
                </a:ext>
              </a:extLst>
            </p:cNvPr>
            <p:cNvSpPr>
              <a:spLocks noChangeArrowheads="1"/>
            </p:cNvSpPr>
            <p:nvPr/>
          </p:nvSpPr>
          <p:spPr bwMode="auto">
            <a:xfrm>
              <a:off x="1638" y="1836"/>
              <a:ext cx="10" cy="10"/>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Oval 194">
              <a:extLst>
                <a:ext uri="{FF2B5EF4-FFF2-40B4-BE49-F238E27FC236}">
                  <a16:creationId xmlns:a16="http://schemas.microsoft.com/office/drawing/2014/main" id="{3FCEB68E-BD11-4405-8675-CCE92182BCF4}"/>
                </a:ext>
              </a:extLst>
            </p:cNvPr>
            <p:cNvSpPr>
              <a:spLocks noChangeArrowheads="1"/>
            </p:cNvSpPr>
            <p:nvPr/>
          </p:nvSpPr>
          <p:spPr bwMode="auto">
            <a:xfrm>
              <a:off x="1653" y="1836"/>
              <a:ext cx="10" cy="10"/>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Freeform 195">
              <a:extLst>
                <a:ext uri="{FF2B5EF4-FFF2-40B4-BE49-F238E27FC236}">
                  <a16:creationId xmlns:a16="http://schemas.microsoft.com/office/drawing/2014/main" id="{ED534760-B850-420E-975F-BAE338A720BF}"/>
                </a:ext>
              </a:extLst>
            </p:cNvPr>
            <p:cNvSpPr>
              <a:spLocks/>
            </p:cNvSpPr>
            <p:nvPr/>
          </p:nvSpPr>
          <p:spPr bwMode="auto">
            <a:xfrm>
              <a:off x="1813" y="1947"/>
              <a:ext cx="44" cy="45"/>
            </a:xfrm>
            <a:custGeom>
              <a:avLst/>
              <a:gdLst>
                <a:gd name="T0" fmla="*/ 34 w 44"/>
                <a:gd name="T1" fmla="*/ 0 h 45"/>
                <a:gd name="T2" fmla="*/ 44 w 44"/>
                <a:gd name="T3" fmla="*/ 11 h 45"/>
                <a:gd name="T4" fmla="*/ 10 w 44"/>
                <a:gd name="T5" fmla="*/ 45 h 45"/>
                <a:gd name="T6" fmla="*/ 0 w 44"/>
                <a:gd name="T7" fmla="*/ 35 h 45"/>
                <a:gd name="T8" fmla="*/ 34 w 44"/>
                <a:gd name="T9" fmla="*/ 0 h 45"/>
              </a:gdLst>
              <a:ahLst/>
              <a:cxnLst>
                <a:cxn ang="0">
                  <a:pos x="T0" y="T1"/>
                </a:cxn>
                <a:cxn ang="0">
                  <a:pos x="T2" y="T3"/>
                </a:cxn>
                <a:cxn ang="0">
                  <a:pos x="T4" y="T5"/>
                </a:cxn>
                <a:cxn ang="0">
                  <a:pos x="T6" y="T7"/>
                </a:cxn>
                <a:cxn ang="0">
                  <a:pos x="T8" y="T9"/>
                </a:cxn>
              </a:cxnLst>
              <a:rect l="0" t="0" r="r" b="b"/>
              <a:pathLst>
                <a:path w="44" h="45">
                  <a:moveTo>
                    <a:pt x="34" y="0"/>
                  </a:moveTo>
                  <a:lnTo>
                    <a:pt x="44" y="11"/>
                  </a:lnTo>
                  <a:lnTo>
                    <a:pt x="10" y="45"/>
                  </a:lnTo>
                  <a:lnTo>
                    <a:pt x="0" y="35"/>
                  </a:lnTo>
                  <a:lnTo>
                    <a:pt x="34"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Freeform 196">
              <a:extLst>
                <a:ext uri="{FF2B5EF4-FFF2-40B4-BE49-F238E27FC236}">
                  <a16:creationId xmlns:a16="http://schemas.microsoft.com/office/drawing/2014/main" id="{932EEE10-2E84-46AF-992C-8AD195E24106}"/>
                </a:ext>
              </a:extLst>
            </p:cNvPr>
            <p:cNvSpPr>
              <a:spLocks/>
            </p:cNvSpPr>
            <p:nvPr/>
          </p:nvSpPr>
          <p:spPr bwMode="auto">
            <a:xfrm>
              <a:off x="1812" y="1923"/>
              <a:ext cx="45" cy="45"/>
            </a:xfrm>
            <a:custGeom>
              <a:avLst/>
              <a:gdLst>
                <a:gd name="T0" fmla="*/ 45 w 45"/>
                <a:gd name="T1" fmla="*/ 35 h 45"/>
                <a:gd name="T2" fmla="*/ 35 w 45"/>
                <a:gd name="T3" fmla="*/ 45 h 45"/>
                <a:gd name="T4" fmla="*/ 0 w 45"/>
                <a:gd name="T5" fmla="*/ 11 h 45"/>
                <a:gd name="T6" fmla="*/ 11 w 45"/>
                <a:gd name="T7" fmla="*/ 0 h 45"/>
                <a:gd name="T8" fmla="*/ 45 w 45"/>
                <a:gd name="T9" fmla="*/ 35 h 45"/>
              </a:gdLst>
              <a:ahLst/>
              <a:cxnLst>
                <a:cxn ang="0">
                  <a:pos x="T0" y="T1"/>
                </a:cxn>
                <a:cxn ang="0">
                  <a:pos x="T2" y="T3"/>
                </a:cxn>
                <a:cxn ang="0">
                  <a:pos x="T4" y="T5"/>
                </a:cxn>
                <a:cxn ang="0">
                  <a:pos x="T6" y="T7"/>
                </a:cxn>
                <a:cxn ang="0">
                  <a:pos x="T8" y="T9"/>
                </a:cxn>
              </a:cxnLst>
              <a:rect l="0" t="0" r="r" b="b"/>
              <a:pathLst>
                <a:path w="45" h="45">
                  <a:moveTo>
                    <a:pt x="45" y="35"/>
                  </a:moveTo>
                  <a:lnTo>
                    <a:pt x="35" y="45"/>
                  </a:lnTo>
                  <a:lnTo>
                    <a:pt x="0" y="11"/>
                  </a:lnTo>
                  <a:lnTo>
                    <a:pt x="11" y="0"/>
                  </a:lnTo>
                  <a:lnTo>
                    <a:pt x="45" y="35"/>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197">
              <a:extLst>
                <a:ext uri="{FF2B5EF4-FFF2-40B4-BE49-F238E27FC236}">
                  <a16:creationId xmlns:a16="http://schemas.microsoft.com/office/drawing/2014/main" id="{2EA9ED84-FB02-4C67-8DA5-F7C08A0ED674}"/>
                </a:ext>
              </a:extLst>
            </p:cNvPr>
            <p:cNvSpPr>
              <a:spLocks/>
            </p:cNvSpPr>
            <p:nvPr/>
          </p:nvSpPr>
          <p:spPr bwMode="auto">
            <a:xfrm>
              <a:off x="1682" y="1947"/>
              <a:ext cx="45" cy="45"/>
            </a:xfrm>
            <a:custGeom>
              <a:avLst/>
              <a:gdLst>
                <a:gd name="T0" fmla="*/ 11 w 45"/>
                <a:gd name="T1" fmla="*/ 0 h 45"/>
                <a:gd name="T2" fmla="*/ 0 w 45"/>
                <a:gd name="T3" fmla="*/ 11 h 45"/>
                <a:gd name="T4" fmla="*/ 34 w 45"/>
                <a:gd name="T5" fmla="*/ 45 h 45"/>
                <a:gd name="T6" fmla="*/ 45 w 45"/>
                <a:gd name="T7" fmla="*/ 34 h 45"/>
                <a:gd name="T8" fmla="*/ 11 w 45"/>
                <a:gd name="T9" fmla="*/ 0 h 45"/>
              </a:gdLst>
              <a:ahLst/>
              <a:cxnLst>
                <a:cxn ang="0">
                  <a:pos x="T0" y="T1"/>
                </a:cxn>
                <a:cxn ang="0">
                  <a:pos x="T2" y="T3"/>
                </a:cxn>
                <a:cxn ang="0">
                  <a:pos x="T4" y="T5"/>
                </a:cxn>
                <a:cxn ang="0">
                  <a:pos x="T6" y="T7"/>
                </a:cxn>
                <a:cxn ang="0">
                  <a:pos x="T8" y="T9"/>
                </a:cxn>
              </a:cxnLst>
              <a:rect l="0" t="0" r="r" b="b"/>
              <a:pathLst>
                <a:path w="45" h="45">
                  <a:moveTo>
                    <a:pt x="11" y="0"/>
                  </a:moveTo>
                  <a:lnTo>
                    <a:pt x="0" y="11"/>
                  </a:lnTo>
                  <a:lnTo>
                    <a:pt x="34" y="45"/>
                  </a:lnTo>
                  <a:lnTo>
                    <a:pt x="45" y="34"/>
                  </a:lnTo>
                  <a:lnTo>
                    <a:pt x="11"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198">
              <a:extLst>
                <a:ext uri="{FF2B5EF4-FFF2-40B4-BE49-F238E27FC236}">
                  <a16:creationId xmlns:a16="http://schemas.microsoft.com/office/drawing/2014/main" id="{9BE2EAC7-6CC8-442C-9F21-AED08D2C5240}"/>
                </a:ext>
              </a:extLst>
            </p:cNvPr>
            <p:cNvSpPr>
              <a:spLocks/>
            </p:cNvSpPr>
            <p:nvPr/>
          </p:nvSpPr>
          <p:spPr bwMode="auto">
            <a:xfrm>
              <a:off x="1682" y="1924"/>
              <a:ext cx="45" cy="44"/>
            </a:xfrm>
            <a:custGeom>
              <a:avLst/>
              <a:gdLst>
                <a:gd name="T0" fmla="*/ 0 w 45"/>
                <a:gd name="T1" fmla="*/ 34 h 44"/>
                <a:gd name="T2" fmla="*/ 11 w 45"/>
                <a:gd name="T3" fmla="*/ 44 h 44"/>
                <a:gd name="T4" fmla="*/ 45 w 45"/>
                <a:gd name="T5" fmla="*/ 10 h 44"/>
                <a:gd name="T6" fmla="*/ 34 w 45"/>
                <a:gd name="T7" fmla="*/ 0 h 44"/>
                <a:gd name="T8" fmla="*/ 0 w 45"/>
                <a:gd name="T9" fmla="*/ 34 h 44"/>
              </a:gdLst>
              <a:ahLst/>
              <a:cxnLst>
                <a:cxn ang="0">
                  <a:pos x="T0" y="T1"/>
                </a:cxn>
                <a:cxn ang="0">
                  <a:pos x="T2" y="T3"/>
                </a:cxn>
                <a:cxn ang="0">
                  <a:pos x="T4" y="T5"/>
                </a:cxn>
                <a:cxn ang="0">
                  <a:pos x="T6" y="T7"/>
                </a:cxn>
                <a:cxn ang="0">
                  <a:pos x="T8" y="T9"/>
                </a:cxn>
              </a:cxnLst>
              <a:rect l="0" t="0" r="r" b="b"/>
              <a:pathLst>
                <a:path w="45" h="44">
                  <a:moveTo>
                    <a:pt x="0" y="34"/>
                  </a:moveTo>
                  <a:lnTo>
                    <a:pt x="11" y="44"/>
                  </a:lnTo>
                  <a:lnTo>
                    <a:pt x="45" y="10"/>
                  </a:lnTo>
                  <a:lnTo>
                    <a:pt x="34" y="0"/>
                  </a:lnTo>
                  <a:lnTo>
                    <a:pt x="0" y="34"/>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199">
              <a:extLst>
                <a:ext uri="{FF2B5EF4-FFF2-40B4-BE49-F238E27FC236}">
                  <a16:creationId xmlns:a16="http://schemas.microsoft.com/office/drawing/2014/main" id="{0523FCDD-7413-47AC-A363-039B01120A3B}"/>
                </a:ext>
              </a:extLst>
            </p:cNvPr>
            <p:cNvSpPr>
              <a:spLocks noChangeArrowheads="1"/>
            </p:cNvSpPr>
            <p:nvPr/>
          </p:nvSpPr>
          <p:spPr bwMode="auto">
            <a:xfrm>
              <a:off x="1755" y="1943"/>
              <a:ext cx="30" cy="29"/>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2" name="Group 21">
            <a:extLst>
              <a:ext uri="{FF2B5EF4-FFF2-40B4-BE49-F238E27FC236}">
                <a16:creationId xmlns:a16="http://schemas.microsoft.com/office/drawing/2014/main" id="{0AE2F995-FD03-4EF2-A37E-309B27BDC7C3}"/>
              </a:ext>
            </a:extLst>
          </p:cNvPr>
          <p:cNvGrpSpPr/>
          <p:nvPr/>
        </p:nvGrpSpPr>
        <p:grpSpPr>
          <a:xfrm>
            <a:off x="1402311" y="4519436"/>
            <a:ext cx="681128" cy="878345"/>
            <a:chOff x="1849388" y="4850656"/>
            <a:chExt cx="578287" cy="745727"/>
          </a:xfrm>
        </p:grpSpPr>
        <p:sp>
          <p:nvSpPr>
            <p:cNvPr id="85" name="Freeform: Shape 84">
              <a:extLst>
                <a:ext uri="{FF2B5EF4-FFF2-40B4-BE49-F238E27FC236}">
                  <a16:creationId xmlns:a16="http://schemas.microsoft.com/office/drawing/2014/main" id="{5233BD89-CA4F-4123-99D3-6CBBD6C2DD87}"/>
                </a:ext>
              </a:extLst>
            </p:cNvPr>
            <p:cNvSpPr>
              <a:spLocks noChangeArrowheads="1"/>
            </p:cNvSpPr>
            <p:nvPr/>
          </p:nvSpPr>
          <p:spPr bwMode="auto">
            <a:xfrm>
              <a:off x="1849388" y="4943956"/>
              <a:ext cx="578287" cy="652427"/>
            </a:xfrm>
            <a:custGeom>
              <a:avLst/>
              <a:gdLst>
                <a:gd name="connsiteX0" fmla="*/ 166003 w 332005"/>
                <a:gd name="connsiteY0" fmla="*/ 206439 h 374570"/>
                <a:gd name="connsiteX1" fmla="*/ 332005 w 332005"/>
                <a:gd name="connsiteY1" fmla="*/ 374570 h 374570"/>
                <a:gd name="connsiteX2" fmla="*/ 0 w 332005"/>
                <a:gd name="connsiteY2" fmla="*/ 374570 h 374570"/>
                <a:gd name="connsiteX3" fmla="*/ 166003 w 332005"/>
                <a:gd name="connsiteY3" fmla="*/ 206439 h 374570"/>
                <a:gd name="connsiteX4" fmla="*/ 166003 w 332005"/>
                <a:gd name="connsiteY4" fmla="*/ 0 h 374570"/>
                <a:gd name="connsiteX5" fmla="*/ 249005 w 332005"/>
                <a:gd name="connsiteY5" fmla="*/ 83002 h 374570"/>
                <a:gd name="connsiteX6" fmla="*/ 166003 w 332005"/>
                <a:gd name="connsiteY6" fmla="*/ 166004 h 374570"/>
                <a:gd name="connsiteX7" fmla="*/ 83001 w 332005"/>
                <a:gd name="connsiteY7" fmla="*/ 83002 h 374570"/>
                <a:gd name="connsiteX8" fmla="*/ 166003 w 332005"/>
                <a:gd name="connsiteY8" fmla="*/ 0 h 374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005" h="374570">
                  <a:moveTo>
                    <a:pt x="166003" y="206439"/>
                  </a:moveTo>
                  <a:cubicBezTo>
                    <a:pt x="258010" y="206439"/>
                    <a:pt x="332005" y="281656"/>
                    <a:pt x="332005" y="374570"/>
                  </a:cubicBezTo>
                  <a:lnTo>
                    <a:pt x="0" y="374570"/>
                  </a:lnTo>
                  <a:cubicBezTo>
                    <a:pt x="0" y="281656"/>
                    <a:pt x="74482" y="206439"/>
                    <a:pt x="166003" y="206439"/>
                  </a:cubicBezTo>
                  <a:close/>
                  <a:moveTo>
                    <a:pt x="166003" y="0"/>
                  </a:moveTo>
                  <a:cubicBezTo>
                    <a:pt x="211844" y="0"/>
                    <a:pt x="249005" y="37161"/>
                    <a:pt x="249005" y="83002"/>
                  </a:cubicBezTo>
                  <a:cubicBezTo>
                    <a:pt x="249005" y="128843"/>
                    <a:pt x="211844" y="166004"/>
                    <a:pt x="166003" y="166004"/>
                  </a:cubicBezTo>
                  <a:cubicBezTo>
                    <a:pt x="120162" y="166004"/>
                    <a:pt x="83001" y="128843"/>
                    <a:pt x="83001" y="83002"/>
                  </a:cubicBezTo>
                  <a:cubicBezTo>
                    <a:pt x="83001" y="37161"/>
                    <a:pt x="120162" y="0"/>
                    <a:pt x="166003"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grpSp>
          <p:nvGrpSpPr>
            <p:cNvPr id="21" name="Group 20">
              <a:extLst>
                <a:ext uri="{FF2B5EF4-FFF2-40B4-BE49-F238E27FC236}">
                  <a16:creationId xmlns:a16="http://schemas.microsoft.com/office/drawing/2014/main" id="{0D03DC7B-0A46-4C76-84A6-C4510140C445}"/>
                </a:ext>
              </a:extLst>
            </p:cNvPr>
            <p:cNvGrpSpPr/>
            <p:nvPr/>
          </p:nvGrpSpPr>
          <p:grpSpPr>
            <a:xfrm>
              <a:off x="1945006" y="4850656"/>
              <a:ext cx="379430" cy="218630"/>
              <a:chOff x="1455334" y="3891077"/>
              <a:chExt cx="428157" cy="246708"/>
            </a:xfrm>
          </p:grpSpPr>
          <p:sp>
            <p:nvSpPr>
              <p:cNvPr id="104" name="Freeform: Shape 103">
                <a:extLst>
                  <a:ext uri="{FF2B5EF4-FFF2-40B4-BE49-F238E27FC236}">
                    <a16:creationId xmlns:a16="http://schemas.microsoft.com/office/drawing/2014/main" id="{7CDC0134-9095-4FBE-BEC6-71F148D7B8CA}"/>
                  </a:ext>
                </a:extLst>
              </p:cNvPr>
              <p:cNvSpPr/>
              <p:nvPr/>
            </p:nvSpPr>
            <p:spPr>
              <a:xfrm>
                <a:off x="1455334" y="3891077"/>
                <a:ext cx="428157" cy="246708"/>
              </a:xfrm>
              <a:custGeom>
                <a:avLst/>
                <a:gdLst>
                  <a:gd name="connsiteX0" fmla="*/ 203222 w 428157"/>
                  <a:gd name="connsiteY0" fmla="*/ 2781 h 246708"/>
                  <a:gd name="connsiteX1" fmla="*/ 225320 w 428157"/>
                  <a:gd name="connsiteY1" fmla="*/ 2781 h 246708"/>
                  <a:gd name="connsiteX2" fmla="*/ 321428 w 428157"/>
                  <a:gd name="connsiteY2" fmla="*/ 47644 h 246708"/>
                  <a:gd name="connsiteX3" fmla="*/ 410486 w 428157"/>
                  <a:gd name="connsiteY3" fmla="*/ 72028 h 246708"/>
                  <a:gd name="connsiteX4" fmla="*/ 410105 w 428157"/>
                  <a:gd name="connsiteY4" fmla="*/ 72314 h 246708"/>
                  <a:gd name="connsiteX5" fmla="*/ 421372 w 428157"/>
                  <a:gd name="connsiteY5" fmla="*/ 78482 h 246708"/>
                  <a:gd name="connsiteX6" fmla="*/ 421440 w 428157"/>
                  <a:gd name="connsiteY6" fmla="*/ 111081 h 246708"/>
                  <a:gd name="connsiteX7" fmla="*/ 383340 w 428157"/>
                  <a:gd name="connsiteY7" fmla="*/ 149181 h 246708"/>
                  <a:gd name="connsiteX8" fmla="*/ 383340 w 428157"/>
                  <a:gd name="connsiteY8" fmla="*/ 160515 h 246708"/>
                  <a:gd name="connsiteX9" fmla="*/ 364290 w 428157"/>
                  <a:gd name="connsiteY9" fmla="*/ 195186 h 246708"/>
                  <a:gd name="connsiteX10" fmla="*/ 344574 w 428157"/>
                  <a:gd name="connsiteY10" fmla="*/ 207950 h 246708"/>
                  <a:gd name="connsiteX11" fmla="*/ 74921 w 428157"/>
                  <a:gd name="connsiteY11" fmla="*/ 203759 h 246708"/>
                  <a:gd name="connsiteX12" fmla="*/ 62634 w 428157"/>
                  <a:gd name="connsiteY12" fmla="*/ 195282 h 246708"/>
                  <a:gd name="connsiteX13" fmla="*/ 44822 w 428157"/>
                  <a:gd name="connsiteY13" fmla="*/ 161373 h 246708"/>
                  <a:gd name="connsiteX14" fmla="*/ 44822 w 428157"/>
                  <a:gd name="connsiteY14" fmla="*/ 148895 h 246708"/>
                  <a:gd name="connsiteX15" fmla="*/ 6722 w 428157"/>
                  <a:gd name="connsiteY15" fmla="*/ 110795 h 246708"/>
                  <a:gd name="connsiteX16" fmla="*/ 553 w 428157"/>
                  <a:gd name="connsiteY16" fmla="*/ 99529 h 246708"/>
                  <a:gd name="connsiteX17" fmla="*/ 18056 w 428157"/>
                  <a:gd name="connsiteY17" fmla="*/ 72028 h 246708"/>
                  <a:gd name="connsiteX18" fmla="*/ 107115 w 428157"/>
                  <a:gd name="connsiteY18" fmla="*/ 47644 h 246708"/>
                  <a:gd name="connsiteX19" fmla="*/ 203222 w 428157"/>
                  <a:gd name="connsiteY19" fmla="*/ 2781 h 246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157" h="246708">
                    <a:moveTo>
                      <a:pt x="203222" y="2781"/>
                    </a:moveTo>
                    <a:cubicBezTo>
                      <a:pt x="210121" y="-927"/>
                      <a:pt x="218422" y="-927"/>
                      <a:pt x="225320" y="2781"/>
                    </a:cubicBezTo>
                    <a:cubicBezTo>
                      <a:pt x="246942" y="14211"/>
                      <a:pt x="299997" y="39453"/>
                      <a:pt x="321428" y="47644"/>
                    </a:cubicBezTo>
                    <a:cubicBezTo>
                      <a:pt x="350552" y="57700"/>
                      <a:pt x="380302" y="65845"/>
                      <a:pt x="410486" y="72028"/>
                    </a:cubicBezTo>
                    <a:lnTo>
                      <a:pt x="410105" y="72314"/>
                    </a:lnTo>
                    <a:cubicBezTo>
                      <a:pt x="414370" y="73261"/>
                      <a:pt x="418276" y="75400"/>
                      <a:pt x="421372" y="78482"/>
                    </a:cubicBezTo>
                    <a:cubicBezTo>
                      <a:pt x="430392" y="87465"/>
                      <a:pt x="430423" y="102060"/>
                      <a:pt x="421440" y="111081"/>
                    </a:cubicBezTo>
                    <a:lnTo>
                      <a:pt x="383340" y="149181"/>
                    </a:lnTo>
                    <a:lnTo>
                      <a:pt x="383340" y="160515"/>
                    </a:lnTo>
                    <a:cubicBezTo>
                      <a:pt x="383309" y="174563"/>
                      <a:pt x="376130" y="187627"/>
                      <a:pt x="364290" y="195186"/>
                    </a:cubicBezTo>
                    <a:lnTo>
                      <a:pt x="344574" y="207950"/>
                    </a:lnTo>
                    <a:cubicBezTo>
                      <a:pt x="262084" y="261114"/>
                      <a:pt x="155718" y="259461"/>
                      <a:pt x="74921" y="203759"/>
                    </a:cubicBezTo>
                    <a:lnTo>
                      <a:pt x="62634" y="195282"/>
                    </a:lnTo>
                    <a:cubicBezTo>
                      <a:pt x="51489" y="187588"/>
                      <a:pt x="44832" y="174914"/>
                      <a:pt x="44822" y="161373"/>
                    </a:cubicBezTo>
                    <a:lnTo>
                      <a:pt x="44822" y="148895"/>
                    </a:lnTo>
                    <a:lnTo>
                      <a:pt x="6722" y="110795"/>
                    </a:lnTo>
                    <a:cubicBezTo>
                      <a:pt x="3639" y="107700"/>
                      <a:pt x="1500" y="103793"/>
                      <a:pt x="553" y="99529"/>
                    </a:cubicBezTo>
                    <a:cubicBezTo>
                      <a:pt x="-2207" y="87101"/>
                      <a:pt x="5629" y="74789"/>
                      <a:pt x="18056" y="72028"/>
                    </a:cubicBezTo>
                    <a:cubicBezTo>
                      <a:pt x="48241" y="65845"/>
                      <a:pt x="77991" y="57700"/>
                      <a:pt x="107115" y="47644"/>
                    </a:cubicBezTo>
                    <a:cubicBezTo>
                      <a:pt x="128546" y="39453"/>
                      <a:pt x="181601" y="14211"/>
                      <a:pt x="203222" y="2781"/>
                    </a:cubicBezTo>
                    <a:close/>
                  </a:path>
                </a:pathLst>
              </a:custGeom>
              <a:solidFill>
                <a:schemeClr val="tx2"/>
              </a:solid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B9A7F3E8-9237-4553-9C25-832B2D39DC60}"/>
                  </a:ext>
                </a:extLst>
              </p:cNvPr>
              <p:cNvSpPr/>
              <p:nvPr/>
            </p:nvSpPr>
            <p:spPr>
              <a:xfrm>
                <a:off x="1620698" y="3944821"/>
                <a:ext cx="97432" cy="113154"/>
              </a:xfrm>
              <a:custGeom>
                <a:avLst/>
                <a:gdLst>
                  <a:gd name="connsiteX0" fmla="*/ 12478 w 72009"/>
                  <a:gd name="connsiteY0" fmla="*/ 0 h 83629"/>
                  <a:gd name="connsiteX1" fmla="*/ 24479 w 72009"/>
                  <a:gd name="connsiteY1" fmla="*/ 4667 h 83629"/>
                  <a:gd name="connsiteX2" fmla="*/ 36481 w 72009"/>
                  <a:gd name="connsiteY2" fmla="*/ 190 h 83629"/>
                  <a:gd name="connsiteX3" fmla="*/ 48482 w 72009"/>
                  <a:gd name="connsiteY3" fmla="*/ 4667 h 83629"/>
                  <a:gd name="connsiteX4" fmla="*/ 60103 w 72009"/>
                  <a:gd name="connsiteY4" fmla="*/ 0 h 83629"/>
                  <a:gd name="connsiteX5" fmla="*/ 72009 w 72009"/>
                  <a:gd name="connsiteY5" fmla="*/ 11906 h 83629"/>
                  <a:gd name="connsiteX6" fmla="*/ 67247 w 72009"/>
                  <a:gd name="connsiteY6" fmla="*/ 22669 h 83629"/>
                  <a:gd name="connsiteX7" fmla="*/ 70961 w 72009"/>
                  <a:gd name="connsiteY7" fmla="*/ 44196 h 83629"/>
                  <a:gd name="connsiteX8" fmla="*/ 70580 w 72009"/>
                  <a:gd name="connsiteY8" fmla="*/ 44196 h 83629"/>
                  <a:gd name="connsiteX9" fmla="*/ 35909 w 72009"/>
                  <a:gd name="connsiteY9" fmla="*/ 83629 h 83629"/>
                  <a:gd name="connsiteX10" fmla="*/ 1238 w 72009"/>
                  <a:gd name="connsiteY10" fmla="*/ 44196 h 83629"/>
                  <a:gd name="connsiteX11" fmla="*/ 4763 w 72009"/>
                  <a:gd name="connsiteY11" fmla="*/ 22669 h 83629"/>
                  <a:gd name="connsiteX12" fmla="*/ 0 w 72009"/>
                  <a:gd name="connsiteY12" fmla="*/ 11906 h 83629"/>
                  <a:gd name="connsiteX13" fmla="*/ 12478 w 72009"/>
                  <a:gd name="connsiteY13" fmla="*/ 0 h 83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009" h="83629">
                    <a:moveTo>
                      <a:pt x="12478" y="0"/>
                    </a:moveTo>
                    <a:cubicBezTo>
                      <a:pt x="15731" y="3039"/>
                      <a:pt x="20028" y="4710"/>
                      <a:pt x="24479" y="4667"/>
                    </a:cubicBezTo>
                    <a:cubicBezTo>
                      <a:pt x="28893" y="4697"/>
                      <a:pt x="33164" y="3103"/>
                      <a:pt x="36481" y="190"/>
                    </a:cubicBezTo>
                    <a:cubicBezTo>
                      <a:pt x="39819" y="3066"/>
                      <a:pt x="44076" y="4654"/>
                      <a:pt x="48482" y="4667"/>
                    </a:cubicBezTo>
                    <a:cubicBezTo>
                      <a:pt x="52802" y="4614"/>
                      <a:pt x="56946" y="2949"/>
                      <a:pt x="60103" y="0"/>
                    </a:cubicBezTo>
                    <a:lnTo>
                      <a:pt x="72009" y="11906"/>
                    </a:lnTo>
                    <a:cubicBezTo>
                      <a:pt x="69518" y="15022"/>
                      <a:pt x="67876" y="18730"/>
                      <a:pt x="67247" y="22669"/>
                    </a:cubicBezTo>
                    <a:cubicBezTo>
                      <a:pt x="67437" y="32194"/>
                      <a:pt x="70961" y="32194"/>
                      <a:pt x="70961" y="44196"/>
                    </a:cubicBezTo>
                    <a:lnTo>
                      <a:pt x="70580" y="44196"/>
                    </a:lnTo>
                    <a:cubicBezTo>
                      <a:pt x="70580" y="74009"/>
                      <a:pt x="35909" y="83629"/>
                      <a:pt x="35909" y="83629"/>
                    </a:cubicBezTo>
                    <a:cubicBezTo>
                      <a:pt x="35909" y="83629"/>
                      <a:pt x="1238" y="74104"/>
                      <a:pt x="1238" y="44196"/>
                    </a:cubicBezTo>
                    <a:cubicBezTo>
                      <a:pt x="1238" y="32194"/>
                      <a:pt x="4763" y="32194"/>
                      <a:pt x="4763" y="22669"/>
                    </a:cubicBezTo>
                    <a:cubicBezTo>
                      <a:pt x="4155" y="18723"/>
                      <a:pt x="2512" y="15009"/>
                      <a:pt x="0" y="11906"/>
                    </a:cubicBezTo>
                    <a:lnTo>
                      <a:pt x="12478" y="0"/>
                    </a:lnTo>
                    <a:close/>
                  </a:path>
                </a:pathLst>
              </a:custGeom>
              <a:solidFill>
                <a:schemeClr val="accent1"/>
              </a:solidFill>
              <a:ln w="9525" cap="flat">
                <a:noFill/>
                <a:prstDash val="solid"/>
                <a:miter/>
              </a:ln>
            </p:spPr>
            <p:txBody>
              <a:bodyPr rtlCol="0" anchor="ctr"/>
              <a:lstStyle/>
              <a:p>
                <a:endParaRPr lang="en-US"/>
              </a:p>
            </p:txBody>
          </p:sp>
        </p:grpSp>
        <p:sp>
          <p:nvSpPr>
            <p:cNvPr id="98" name="Freeform: Shape 97">
              <a:extLst>
                <a:ext uri="{FF2B5EF4-FFF2-40B4-BE49-F238E27FC236}">
                  <a16:creationId xmlns:a16="http://schemas.microsoft.com/office/drawing/2014/main" id="{D8D0A212-7864-4F79-AE7C-3B10A443B40E}"/>
                </a:ext>
              </a:extLst>
            </p:cNvPr>
            <p:cNvSpPr/>
            <p:nvPr/>
          </p:nvSpPr>
          <p:spPr bwMode="auto">
            <a:xfrm>
              <a:off x="2091747" y="5317791"/>
              <a:ext cx="86401" cy="278592"/>
            </a:xfrm>
            <a:custGeom>
              <a:avLst/>
              <a:gdLst>
                <a:gd name="connsiteX0" fmla="*/ 10574 w 76200"/>
                <a:gd name="connsiteY0" fmla="*/ 95250 h 245700"/>
                <a:gd name="connsiteX1" fmla="*/ 66009 w 76200"/>
                <a:gd name="connsiteY1" fmla="*/ 95250 h 245700"/>
                <a:gd name="connsiteX2" fmla="*/ 76071 w 76200"/>
                <a:gd name="connsiteY2" fmla="*/ 245700 h 245700"/>
                <a:gd name="connsiteX3" fmla="*/ 136 w 76200"/>
                <a:gd name="connsiteY3" fmla="*/ 245700 h 245700"/>
                <a:gd name="connsiteX4" fmla="*/ 38100 w 76200"/>
                <a:gd name="connsiteY4" fmla="*/ 0 h 245700"/>
                <a:gd name="connsiteX5" fmla="*/ 76200 w 76200"/>
                <a:gd name="connsiteY5" fmla="*/ 38100 h 245700"/>
                <a:gd name="connsiteX6" fmla="*/ 66675 w 76200"/>
                <a:gd name="connsiteY6" fmla="*/ 76200 h 245700"/>
                <a:gd name="connsiteX7" fmla="*/ 9525 w 76200"/>
                <a:gd name="connsiteY7" fmla="*/ 76200 h 245700"/>
                <a:gd name="connsiteX8" fmla="*/ 0 w 76200"/>
                <a:gd name="connsiteY8" fmla="*/ 38100 h 245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200" h="245700">
                  <a:moveTo>
                    <a:pt x="10574" y="95250"/>
                  </a:moveTo>
                  <a:lnTo>
                    <a:pt x="66009" y="95250"/>
                  </a:lnTo>
                  <a:lnTo>
                    <a:pt x="76071" y="245700"/>
                  </a:lnTo>
                  <a:lnTo>
                    <a:pt x="136" y="245700"/>
                  </a:lnTo>
                  <a:close/>
                  <a:moveTo>
                    <a:pt x="38100" y="0"/>
                  </a:moveTo>
                  <a:lnTo>
                    <a:pt x="76200" y="38100"/>
                  </a:lnTo>
                  <a:lnTo>
                    <a:pt x="66675" y="76200"/>
                  </a:lnTo>
                  <a:lnTo>
                    <a:pt x="9525" y="76200"/>
                  </a:lnTo>
                  <a:lnTo>
                    <a:pt x="0" y="38100"/>
                  </a:ln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9" name="Freeform: Shape 98">
              <a:extLst>
                <a:ext uri="{FF2B5EF4-FFF2-40B4-BE49-F238E27FC236}">
                  <a16:creationId xmlns:a16="http://schemas.microsoft.com/office/drawing/2014/main" id="{031BD9D0-FB55-483E-B6E0-1344FFAF59F4}"/>
                </a:ext>
              </a:extLst>
            </p:cNvPr>
            <p:cNvSpPr/>
            <p:nvPr/>
          </p:nvSpPr>
          <p:spPr bwMode="auto">
            <a:xfrm>
              <a:off x="2240592" y="5429823"/>
              <a:ext cx="81439" cy="94965"/>
            </a:xfrm>
            <a:custGeom>
              <a:avLst/>
              <a:gdLst>
                <a:gd name="connsiteX0" fmla="*/ 67914 w 81439"/>
                <a:gd name="connsiteY0" fmla="*/ 0 h 94965"/>
                <a:gd name="connsiteX1" fmla="*/ 81439 w 81439"/>
                <a:gd name="connsiteY1" fmla="*/ 13621 h 94965"/>
                <a:gd name="connsiteX2" fmla="*/ 76010 w 81439"/>
                <a:gd name="connsiteY2" fmla="*/ 25813 h 94965"/>
                <a:gd name="connsiteX3" fmla="*/ 80106 w 81439"/>
                <a:gd name="connsiteY3" fmla="*/ 50197 h 94965"/>
                <a:gd name="connsiteX4" fmla="*/ 80010 w 81439"/>
                <a:gd name="connsiteY4" fmla="*/ 50197 h 94965"/>
                <a:gd name="connsiteX5" fmla="*/ 40672 w 81439"/>
                <a:gd name="connsiteY5" fmla="*/ 94965 h 94965"/>
                <a:gd name="connsiteX6" fmla="*/ 1429 w 81439"/>
                <a:gd name="connsiteY6" fmla="*/ 50197 h 94965"/>
                <a:gd name="connsiteX7" fmla="*/ 5430 w 81439"/>
                <a:gd name="connsiteY7" fmla="*/ 25813 h 94965"/>
                <a:gd name="connsiteX8" fmla="*/ 0 w 81439"/>
                <a:gd name="connsiteY8" fmla="*/ 13621 h 94965"/>
                <a:gd name="connsiteX9" fmla="*/ 13431 w 81439"/>
                <a:gd name="connsiteY9" fmla="*/ 191 h 94965"/>
                <a:gd name="connsiteX10" fmla="*/ 40672 w 81439"/>
                <a:gd name="connsiteY10" fmla="*/ 191 h 94965"/>
                <a:gd name="connsiteX11" fmla="*/ 54198 w 81439"/>
                <a:gd name="connsiteY11" fmla="*/ 5334 h 94965"/>
                <a:gd name="connsiteX12" fmla="*/ 67914 w 81439"/>
                <a:gd name="connsiteY12" fmla="*/ 0 h 94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439" h="94965">
                  <a:moveTo>
                    <a:pt x="67914" y="0"/>
                  </a:moveTo>
                  <a:lnTo>
                    <a:pt x="81439" y="13621"/>
                  </a:lnTo>
                  <a:cubicBezTo>
                    <a:pt x="78611" y="17150"/>
                    <a:pt x="76740" y="21350"/>
                    <a:pt x="76010" y="25813"/>
                  </a:cubicBezTo>
                  <a:cubicBezTo>
                    <a:pt x="76010" y="36672"/>
                    <a:pt x="80106" y="36672"/>
                    <a:pt x="80106" y="50197"/>
                  </a:cubicBezTo>
                  <a:lnTo>
                    <a:pt x="80010" y="50197"/>
                  </a:lnTo>
                  <a:cubicBezTo>
                    <a:pt x="80010" y="84011"/>
                    <a:pt x="40672" y="94965"/>
                    <a:pt x="40672" y="94965"/>
                  </a:cubicBezTo>
                  <a:cubicBezTo>
                    <a:pt x="40672" y="94965"/>
                    <a:pt x="1429" y="84011"/>
                    <a:pt x="1429" y="50197"/>
                  </a:cubicBezTo>
                  <a:cubicBezTo>
                    <a:pt x="1429" y="36672"/>
                    <a:pt x="5430" y="36672"/>
                    <a:pt x="5430" y="25813"/>
                  </a:cubicBezTo>
                  <a:cubicBezTo>
                    <a:pt x="4747" y="21336"/>
                    <a:pt x="2871" y="17125"/>
                    <a:pt x="0" y="13621"/>
                  </a:cubicBezTo>
                  <a:lnTo>
                    <a:pt x="13431" y="191"/>
                  </a:lnTo>
                  <a:cubicBezTo>
                    <a:pt x="21161" y="7194"/>
                    <a:pt x="32942" y="7194"/>
                    <a:pt x="40672" y="191"/>
                  </a:cubicBezTo>
                  <a:cubicBezTo>
                    <a:pt x="44422" y="3465"/>
                    <a:pt x="49220" y="5289"/>
                    <a:pt x="54198" y="5334"/>
                  </a:cubicBezTo>
                  <a:cubicBezTo>
                    <a:pt x="59279" y="5354"/>
                    <a:pt x="64181" y="3449"/>
                    <a:pt x="67914" y="0"/>
                  </a:cubicBezTo>
                  <a:close/>
                </a:path>
              </a:pathLst>
            </a:cu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168031202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519D42B-7DDA-4707-A977-D98D10366D3D}"/>
              </a:ext>
            </a:extLst>
          </p:cNvPr>
          <p:cNvSpPr/>
          <p:nvPr/>
        </p:nvSpPr>
        <p:spPr>
          <a:xfrm>
            <a:off x="3181031" y="2183919"/>
            <a:ext cx="5943600" cy="2892056"/>
          </a:xfrm>
          <a:prstGeom prst="rect">
            <a:avLst/>
          </a:prstGeom>
          <a:solidFill>
            <a:schemeClr val="bg1"/>
          </a:solidFill>
          <a:ln w="31750" cap="flat" cmpd="sng" algn="ctr">
            <a:noFill/>
            <a:prstDash val="solid"/>
            <a:miter lim="800000"/>
          </a:ln>
          <a:effectLst>
            <a:softEdge rad="25400"/>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8C60AB9-83ED-4F45-87FE-0E49201A1DC7}"/>
              </a:ext>
            </a:extLst>
          </p:cNvPr>
          <p:cNvSpPr/>
          <p:nvPr/>
        </p:nvSpPr>
        <p:spPr>
          <a:xfrm>
            <a:off x="3392227" y="2985235"/>
            <a:ext cx="457200" cy="914400"/>
          </a:xfrm>
          <a:prstGeom prst="rect">
            <a:avLst/>
          </a:prstGeom>
          <a:solidFill>
            <a:schemeClr val="tx2"/>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mj-lt"/>
                <a:ea typeface="+mn-ea"/>
                <a:cs typeface="+mn-cs"/>
              </a:rPr>
              <a:t>1</a:t>
            </a:r>
          </a:p>
        </p:txBody>
      </p:sp>
      <p:sp>
        <p:nvSpPr>
          <p:cNvPr id="21" name="Rectangle 20">
            <a:extLst>
              <a:ext uri="{FF2B5EF4-FFF2-40B4-BE49-F238E27FC236}">
                <a16:creationId xmlns:a16="http://schemas.microsoft.com/office/drawing/2014/main" id="{3A6C26E4-7C7A-4317-AB79-A3E1A9F0EDED}"/>
              </a:ext>
            </a:extLst>
          </p:cNvPr>
          <p:cNvSpPr/>
          <p:nvPr/>
        </p:nvSpPr>
        <p:spPr>
          <a:xfrm>
            <a:off x="3849427" y="2985235"/>
            <a:ext cx="457200" cy="914400"/>
          </a:xfrm>
          <a:prstGeom prst="rect">
            <a:avLst/>
          </a:prstGeom>
          <a:solidFill>
            <a:schemeClr val="tx2"/>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white"/>
                </a:solidFill>
                <a:effectLst/>
                <a:uLnTx/>
                <a:uFillTx/>
                <a:latin typeface="+mj-lt"/>
                <a:ea typeface="+mn-ea"/>
                <a:cs typeface="+mn-cs"/>
              </a:rPr>
              <a:t>2</a:t>
            </a:r>
          </a:p>
        </p:txBody>
      </p:sp>
      <p:sp>
        <p:nvSpPr>
          <p:cNvPr id="22" name="Rectangle 21">
            <a:extLst>
              <a:ext uri="{FF2B5EF4-FFF2-40B4-BE49-F238E27FC236}">
                <a16:creationId xmlns:a16="http://schemas.microsoft.com/office/drawing/2014/main" id="{4EE5703B-9A65-4FA5-B155-9081E3C8FD27}"/>
              </a:ext>
            </a:extLst>
          </p:cNvPr>
          <p:cNvSpPr/>
          <p:nvPr/>
        </p:nvSpPr>
        <p:spPr>
          <a:xfrm>
            <a:off x="7518797" y="2985235"/>
            <a:ext cx="457200" cy="914400"/>
          </a:xfrm>
          <a:prstGeom prst="rect">
            <a:avLst/>
          </a:prstGeom>
          <a:solidFill>
            <a:schemeClr val="bg1">
              <a:lumMod val="75000"/>
            </a:schemeClr>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effectLst/>
                <a:uLnTx/>
                <a:uFillTx/>
                <a:latin typeface="+mj-lt"/>
                <a:ea typeface="+mn-ea"/>
                <a:cs typeface="+mn-cs"/>
              </a:rPr>
              <a:t>10</a:t>
            </a:r>
          </a:p>
        </p:txBody>
      </p:sp>
      <p:sp>
        <p:nvSpPr>
          <p:cNvPr id="23" name="Rectangle 22">
            <a:extLst>
              <a:ext uri="{FF2B5EF4-FFF2-40B4-BE49-F238E27FC236}">
                <a16:creationId xmlns:a16="http://schemas.microsoft.com/office/drawing/2014/main" id="{BEB0B82D-163A-485A-8590-9563FCB0D48F}"/>
              </a:ext>
            </a:extLst>
          </p:cNvPr>
          <p:cNvSpPr/>
          <p:nvPr/>
        </p:nvSpPr>
        <p:spPr>
          <a:xfrm>
            <a:off x="7975997" y="2985235"/>
            <a:ext cx="457200" cy="914400"/>
          </a:xfrm>
          <a:prstGeom prst="rect">
            <a:avLst/>
          </a:prstGeom>
          <a:solidFill>
            <a:schemeClr val="bg1">
              <a:lumMod val="75000"/>
            </a:schemeClr>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effectLst/>
                <a:uLnTx/>
                <a:uFillTx/>
                <a:latin typeface="+mj-lt"/>
                <a:ea typeface="+mn-ea"/>
                <a:cs typeface="+mn-cs"/>
              </a:rPr>
              <a:t>11</a:t>
            </a:r>
          </a:p>
        </p:txBody>
      </p:sp>
      <p:sp>
        <p:nvSpPr>
          <p:cNvPr id="24" name="Right Brace 23">
            <a:extLst>
              <a:ext uri="{FF2B5EF4-FFF2-40B4-BE49-F238E27FC236}">
                <a16:creationId xmlns:a16="http://schemas.microsoft.com/office/drawing/2014/main" id="{B532C59A-1ACD-4282-961F-73C67205AC4B}"/>
              </a:ext>
            </a:extLst>
          </p:cNvPr>
          <p:cNvSpPr/>
          <p:nvPr/>
        </p:nvSpPr>
        <p:spPr>
          <a:xfrm rot="5400000">
            <a:off x="4995358" y="2399620"/>
            <a:ext cx="457200" cy="3657600"/>
          </a:xfrm>
          <a:prstGeom prst="rightBrace">
            <a:avLst>
              <a:gd name="adj1" fmla="val 0"/>
              <a:gd name="adj2" fmla="val 50000"/>
            </a:avLst>
          </a:prstGeom>
          <a:noFill/>
          <a:ln w="12700" cap="flat" cmpd="sng" algn="ctr">
            <a:solidFill>
              <a:sysClr val="windowText" lastClr="000000"/>
            </a:solidFill>
            <a:prstDash val="solid"/>
            <a:bevel/>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90A33B66-BAD2-4E1B-9777-6950ACE53DFE}"/>
              </a:ext>
            </a:extLst>
          </p:cNvPr>
          <p:cNvSpPr txBox="1"/>
          <p:nvPr/>
        </p:nvSpPr>
        <p:spPr>
          <a:xfrm>
            <a:off x="4797669" y="4544428"/>
            <a:ext cx="867545" cy="307777"/>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Running</a:t>
            </a:r>
          </a:p>
        </p:txBody>
      </p:sp>
      <p:sp>
        <p:nvSpPr>
          <p:cNvPr id="26" name="Right Brace 25">
            <a:extLst>
              <a:ext uri="{FF2B5EF4-FFF2-40B4-BE49-F238E27FC236}">
                <a16:creationId xmlns:a16="http://schemas.microsoft.com/office/drawing/2014/main" id="{F0742754-4D6B-4DC1-B4D4-7D02A4E884D6}"/>
              </a:ext>
            </a:extLst>
          </p:cNvPr>
          <p:cNvSpPr/>
          <p:nvPr/>
        </p:nvSpPr>
        <p:spPr>
          <a:xfrm rot="5400000">
            <a:off x="7738613" y="3314020"/>
            <a:ext cx="457200" cy="1828800"/>
          </a:xfrm>
          <a:prstGeom prst="rightBrace">
            <a:avLst>
              <a:gd name="adj1" fmla="val 0"/>
              <a:gd name="adj2" fmla="val 50000"/>
            </a:avLst>
          </a:prstGeom>
          <a:noFill/>
          <a:ln w="12700" cap="flat" cmpd="sng" algn="ctr">
            <a:solidFill>
              <a:sysClr val="windowText" lastClr="000000"/>
            </a:solidFill>
            <a:prstDash val="solid"/>
            <a:bevel/>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ADD2B6F6-2F77-4D5C-AA99-C54A5216473A}"/>
              </a:ext>
            </a:extLst>
          </p:cNvPr>
          <p:cNvSpPr txBox="1"/>
          <p:nvPr/>
        </p:nvSpPr>
        <p:spPr>
          <a:xfrm>
            <a:off x="7563012" y="4563890"/>
            <a:ext cx="829073" cy="307777"/>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Queued</a:t>
            </a:r>
          </a:p>
        </p:txBody>
      </p:sp>
      <p:sp>
        <p:nvSpPr>
          <p:cNvPr id="28" name="Rectangle 27">
            <a:extLst>
              <a:ext uri="{FF2B5EF4-FFF2-40B4-BE49-F238E27FC236}">
                <a16:creationId xmlns:a16="http://schemas.microsoft.com/office/drawing/2014/main" id="{14E5259C-5399-46EC-8273-B496C3119EFF}"/>
              </a:ext>
            </a:extLst>
          </p:cNvPr>
          <p:cNvSpPr/>
          <p:nvPr/>
        </p:nvSpPr>
        <p:spPr>
          <a:xfrm>
            <a:off x="4310257" y="2985235"/>
            <a:ext cx="457200" cy="914400"/>
          </a:xfrm>
          <a:prstGeom prst="rect">
            <a:avLst/>
          </a:prstGeom>
          <a:solidFill>
            <a:schemeClr val="tx2"/>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white"/>
                </a:solidFill>
                <a:effectLst/>
                <a:uLnTx/>
                <a:uFillTx/>
                <a:latin typeface="+mj-lt"/>
                <a:ea typeface="+mn-ea"/>
                <a:cs typeface="+mn-cs"/>
              </a:rPr>
              <a:t>3</a:t>
            </a:r>
          </a:p>
        </p:txBody>
      </p:sp>
      <p:sp>
        <p:nvSpPr>
          <p:cNvPr id="29" name="Rectangle 28">
            <a:extLst>
              <a:ext uri="{FF2B5EF4-FFF2-40B4-BE49-F238E27FC236}">
                <a16:creationId xmlns:a16="http://schemas.microsoft.com/office/drawing/2014/main" id="{7864EA9B-F0CF-4297-A598-FEBF0A2FA280}"/>
              </a:ext>
            </a:extLst>
          </p:cNvPr>
          <p:cNvSpPr/>
          <p:nvPr/>
        </p:nvSpPr>
        <p:spPr>
          <a:xfrm>
            <a:off x="4771087" y="2985235"/>
            <a:ext cx="457200" cy="914400"/>
          </a:xfrm>
          <a:prstGeom prst="rect">
            <a:avLst/>
          </a:prstGeom>
          <a:solidFill>
            <a:schemeClr val="tx2"/>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white"/>
                </a:solidFill>
                <a:effectLst/>
                <a:uLnTx/>
                <a:uFillTx/>
                <a:latin typeface="+mj-lt"/>
                <a:ea typeface="+mn-ea"/>
                <a:cs typeface="+mn-cs"/>
              </a:rPr>
              <a:t>4</a:t>
            </a:r>
          </a:p>
        </p:txBody>
      </p:sp>
      <p:sp>
        <p:nvSpPr>
          <p:cNvPr id="30" name="Rectangle 29">
            <a:extLst>
              <a:ext uri="{FF2B5EF4-FFF2-40B4-BE49-F238E27FC236}">
                <a16:creationId xmlns:a16="http://schemas.microsoft.com/office/drawing/2014/main" id="{ACAB329F-3902-4026-9C9A-4CF5F6EFFA10}"/>
              </a:ext>
            </a:extLst>
          </p:cNvPr>
          <p:cNvSpPr/>
          <p:nvPr/>
        </p:nvSpPr>
        <p:spPr>
          <a:xfrm>
            <a:off x="5233046" y="2985235"/>
            <a:ext cx="457200" cy="914400"/>
          </a:xfrm>
          <a:prstGeom prst="rect">
            <a:avLst/>
          </a:prstGeom>
          <a:solidFill>
            <a:schemeClr val="tx2"/>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white"/>
                </a:solidFill>
                <a:effectLst/>
                <a:uLnTx/>
                <a:uFillTx/>
                <a:latin typeface="+mj-lt"/>
                <a:ea typeface="+mn-ea"/>
                <a:cs typeface="+mn-cs"/>
              </a:rPr>
              <a:t>5</a:t>
            </a:r>
          </a:p>
        </p:txBody>
      </p:sp>
      <p:sp>
        <p:nvSpPr>
          <p:cNvPr id="31" name="Rectangle 30">
            <a:extLst>
              <a:ext uri="{FF2B5EF4-FFF2-40B4-BE49-F238E27FC236}">
                <a16:creationId xmlns:a16="http://schemas.microsoft.com/office/drawing/2014/main" id="{559A2339-3CBA-4976-8E51-801295CB0E5F}"/>
              </a:ext>
            </a:extLst>
          </p:cNvPr>
          <p:cNvSpPr/>
          <p:nvPr/>
        </p:nvSpPr>
        <p:spPr>
          <a:xfrm>
            <a:off x="5689997" y="2985235"/>
            <a:ext cx="457200" cy="914400"/>
          </a:xfrm>
          <a:prstGeom prst="rect">
            <a:avLst/>
          </a:prstGeom>
          <a:solidFill>
            <a:schemeClr val="tx2"/>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white"/>
                </a:solidFill>
                <a:effectLst/>
                <a:uLnTx/>
                <a:uFillTx/>
                <a:latin typeface="+mj-lt"/>
                <a:ea typeface="+mn-ea"/>
                <a:cs typeface="+mn-cs"/>
              </a:rPr>
              <a:t>6</a:t>
            </a:r>
          </a:p>
        </p:txBody>
      </p:sp>
      <p:sp>
        <p:nvSpPr>
          <p:cNvPr id="32" name="Rectangle 31">
            <a:extLst>
              <a:ext uri="{FF2B5EF4-FFF2-40B4-BE49-F238E27FC236}">
                <a16:creationId xmlns:a16="http://schemas.microsoft.com/office/drawing/2014/main" id="{D524F9B8-5054-437A-9419-DCCE6DCABFFC}"/>
              </a:ext>
            </a:extLst>
          </p:cNvPr>
          <p:cNvSpPr/>
          <p:nvPr/>
        </p:nvSpPr>
        <p:spPr>
          <a:xfrm>
            <a:off x="6142026" y="2985235"/>
            <a:ext cx="457200" cy="914400"/>
          </a:xfrm>
          <a:prstGeom prst="rect">
            <a:avLst/>
          </a:prstGeom>
          <a:solidFill>
            <a:schemeClr val="tx2"/>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white"/>
                </a:solidFill>
                <a:effectLst/>
                <a:uLnTx/>
                <a:uFillTx/>
                <a:latin typeface="+mj-lt"/>
                <a:ea typeface="+mn-ea"/>
                <a:cs typeface="+mn-cs"/>
              </a:rPr>
              <a:t>7</a:t>
            </a:r>
          </a:p>
        </p:txBody>
      </p:sp>
      <p:sp>
        <p:nvSpPr>
          <p:cNvPr id="33" name="Rectangle 32">
            <a:extLst>
              <a:ext uri="{FF2B5EF4-FFF2-40B4-BE49-F238E27FC236}">
                <a16:creationId xmlns:a16="http://schemas.microsoft.com/office/drawing/2014/main" id="{9B4F743E-AF8B-4C1A-942E-B8168D7611C1}"/>
              </a:ext>
            </a:extLst>
          </p:cNvPr>
          <p:cNvSpPr/>
          <p:nvPr/>
        </p:nvSpPr>
        <p:spPr>
          <a:xfrm>
            <a:off x="7062594" y="2985235"/>
            <a:ext cx="457200" cy="914400"/>
          </a:xfrm>
          <a:prstGeom prst="rect">
            <a:avLst/>
          </a:prstGeom>
          <a:solidFill>
            <a:schemeClr val="bg1">
              <a:lumMod val="75000"/>
            </a:schemeClr>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effectLst/>
                <a:uLnTx/>
                <a:uFillTx/>
                <a:latin typeface="+mj-lt"/>
                <a:ea typeface="+mn-ea"/>
                <a:cs typeface="+mn-cs"/>
              </a:rPr>
              <a:t>9</a:t>
            </a:r>
          </a:p>
        </p:txBody>
      </p:sp>
      <p:sp>
        <p:nvSpPr>
          <p:cNvPr id="34" name="Rectangle 33">
            <a:extLst>
              <a:ext uri="{FF2B5EF4-FFF2-40B4-BE49-F238E27FC236}">
                <a16:creationId xmlns:a16="http://schemas.microsoft.com/office/drawing/2014/main" id="{9D10FFB8-002D-452D-A140-0D05DB282AB2}"/>
              </a:ext>
            </a:extLst>
          </p:cNvPr>
          <p:cNvSpPr/>
          <p:nvPr/>
        </p:nvSpPr>
        <p:spPr>
          <a:xfrm>
            <a:off x="6601041" y="2985235"/>
            <a:ext cx="457200" cy="914400"/>
          </a:xfrm>
          <a:prstGeom prst="rect">
            <a:avLst/>
          </a:prstGeom>
          <a:solidFill>
            <a:schemeClr val="tx2"/>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white"/>
                </a:solidFill>
                <a:effectLst/>
                <a:uLnTx/>
                <a:uFillTx/>
                <a:latin typeface="+mj-lt"/>
                <a:ea typeface="+mn-ea"/>
                <a:cs typeface="+mn-cs"/>
              </a:rPr>
              <a:t>8</a:t>
            </a:r>
          </a:p>
        </p:txBody>
      </p:sp>
      <p:sp>
        <p:nvSpPr>
          <p:cNvPr id="35" name="Rectangle 34">
            <a:extLst>
              <a:ext uri="{FF2B5EF4-FFF2-40B4-BE49-F238E27FC236}">
                <a16:creationId xmlns:a16="http://schemas.microsoft.com/office/drawing/2014/main" id="{0734647F-6F44-4AF8-9ECE-4F2FF6BE8A74}"/>
              </a:ext>
            </a:extLst>
          </p:cNvPr>
          <p:cNvSpPr/>
          <p:nvPr/>
        </p:nvSpPr>
        <p:spPr>
          <a:xfrm>
            <a:off x="8421253" y="2985235"/>
            <a:ext cx="457200" cy="914400"/>
          </a:xfrm>
          <a:prstGeom prst="rect">
            <a:avLst/>
          </a:prstGeom>
          <a:solidFill>
            <a:schemeClr val="bg1">
              <a:lumMod val="75000"/>
            </a:schemeClr>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effectLst/>
                <a:uLnTx/>
                <a:uFillTx/>
                <a:latin typeface="+mj-lt"/>
                <a:ea typeface="+mn-ea"/>
                <a:cs typeface="+mn-cs"/>
              </a:rPr>
              <a:t>12</a:t>
            </a:r>
          </a:p>
        </p:txBody>
      </p:sp>
      <p:sp>
        <p:nvSpPr>
          <p:cNvPr id="36" name="Rectangle 35">
            <a:extLst>
              <a:ext uri="{FF2B5EF4-FFF2-40B4-BE49-F238E27FC236}">
                <a16:creationId xmlns:a16="http://schemas.microsoft.com/office/drawing/2014/main" id="{AC916DC3-16DC-4A92-97F1-E82F8FB2C60A}"/>
              </a:ext>
            </a:extLst>
          </p:cNvPr>
          <p:cNvSpPr/>
          <p:nvPr/>
        </p:nvSpPr>
        <p:spPr>
          <a:xfrm>
            <a:off x="7056622" y="2985235"/>
            <a:ext cx="457200" cy="914400"/>
          </a:xfrm>
          <a:prstGeom prst="rect">
            <a:avLst/>
          </a:prstGeom>
          <a:solidFill>
            <a:schemeClr val="bg1">
              <a:lumMod val="75000"/>
            </a:schemeClr>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effectLst/>
                <a:uLnTx/>
                <a:uFillTx/>
                <a:latin typeface="+mj-lt"/>
                <a:ea typeface="+mn-ea"/>
                <a:cs typeface="+mn-cs"/>
              </a:rPr>
              <a:t>10</a:t>
            </a:r>
          </a:p>
        </p:txBody>
      </p:sp>
      <p:sp>
        <p:nvSpPr>
          <p:cNvPr id="37" name="Rectangle 36">
            <a:extLst>
              <a:ext uri="{FF2B5EF4-FFF2-40B4-BE49-F238E27FC236}">
                <a16:creationId xmlns:a16="http://schemas.microsoft.com/office/drawing/2014/main" id="{615B2C85-83D8-439F-9359-F3D838B39A82}"/>
              </a:ext>
            </a:extLst>
          </p:cNvPr>
          <p:cNvSpPr/>
          <p:nvPr/>
        </p:nvSpPr>
        <p:spPr>
          <a:xfrm>
            <a:off x="7064443" y="2985235"/>
            <a:ext cx="457200" cy="914400"/>
          </a:xfrm>
          <a:prstGeom prst="rect">
            <a:avLst/>
          </a:prstGeom>
          <a:solidFill>
            <a:schemeClr val="bg1">
              <a:lumMod val="75000"/>
            </a:schemeClr>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effectLst/>
                <a:uLnTx/>
                <a:uFillTx/>
                <a:latin typeface="+mj-lt"/>
                <a:ea typeface="+mn-ea"/>
                <a:cs typeface="+mn-cs"/>
              </a:rPr>
              <a:t>11</a:t>
            </a:r>
          </a:p>
        </p:txBody>
      </p:sp>
      <p:sp>
        <p:nvSpPr>
          <p:cNvPr id="38" name="Rectangle 37">
            <a:extLst>
              <a:ext uri="{FF2B5EF4-FFF2-40B4-BE49-F238E27FC236}">
                <a16:creationId xmlns:a16="http://schemas.microsoft.com/office/drawing/2014/main" id="{7456F3EF-5F9E-4DB4-91BB-0E30598FF18A}"/>
              </a:ext>
            </a:extLst>
          </p:cNvPr>
          <p:cNvSpPr/>
          <p:nvPr/>
        </p:nvSpPr>
        <p:spPr>
          <a:xfrm>
            <a:off x="7509699" y="2985235"/>
            <a:ext cx="457200" cy="914400"/>
          </a:xfrm>
          <a:prstGeom prst="rect">
            <a:avLst/>
          </a:prstGeom>
          <a:solidFill>
            <a:schemeClr val="bg1">
              <a:lumMod val="75000"/>
            </a:schemeClr>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effectLst/>
                <a:uLnTx/>
                <a:uFillTx/>
                <a:latin typeface="+mj-lt"/>
                <a:ea typeface="+mn-ea"/>
                <a:cs typeface="+mn-cs"/>
              </a:rPr>
              <a:t>12</a:t>
            </a:r>
          </a:p>
        </p:txBody>
      </p:sp>
      <p:grpSp>
        <p:nvGrpSpPr>
          <p:cNvPr id="39" name="Group 38">
            <a:extLst>
              <a:ext uri="{FF2B5EF4-FFF2-40B4-BE49-F238E27FC236}">
                <a16:creationId xmlns:a16="http://schemas.microsoft.com/office/drawing/2014/main" id="{F68A6E2B-71D4-4955-AB02-49BB8A0D0BB1}"/>
              </a:ext>
            </a:extLst>
          </p:cNvPr>
          <p:cNvGrpSpPr/>
          <p:nvPr/>
        </p:nvGrpSpPr>
        <p:grpSpPr>
          <a:xfrm>
            <a:off x="3392227" y="2075636"/>
            <a:ext cx="4077710" cy="460056"/>
            <a:chOff x="6379288" y="1411115"/>
            <a:chExt cx="4077710" cy="460056"/>
          </a:xfrm>
        </p:grpSpPr>
        <p:pic>
          <p:nvPicPr>
            <p:cNvPr id="40" name="Graphic 39">
              <a:extLst>
                <a:ext uri="{FF2B5EF4-FFF2-40B4-BE49-F238E27FC236}">
                  <a16:creationId xmlns:a16="http://schemas.microsoft.com/office/drawing/2014/main" id="{4B85ED4E-50CD-4248-8578-ED211C37248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379288" y="1413971"/>
              <a:ext cx="457200" cy="457200"/>
            </a:xfrm>
            <a:prstGeom prst="rect">
              <a:avLst/>
            </a:prstGeom>
          </p:spPr>
        </p:pic>
        <p:sp>
          <p:nvSpPr>
            <p:cNvPr id="41" name="TextBox 40">
              <a:extLst>
                <a:ext uri="{FF2B5EF4-FFF2-40B4-BE49-F238E27FC236}">
                  <a16:creationId xmlns:a16="http://schemas.microsoft.com/office/drawing/2014/main" id="{E1B5DD1A-4F10-4CE5-B5D9-2EE04E4606D7}"/>
                </a:ext>
              </a:extLst>
            </p:cNvPr>
            <p:cNvSpPr txBox="1"/>
            <p:nvPr/>
          </p:nvSpPr>
          <p:spPr>
            <a:xfrm>
              <a:off x="6872362" y="1411115"/>
              <a:ext cx="3584636" cy="400110"/>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000" b="0" i="0" u="none" strike="noStrike" kern="0" cap="none" spc="-50" normalizeH="0" baseline="0" noProof="0">
                  <a:ln>
                    <a:noFill/>
                  </a:ln>
                  <a:solidFill>
                    <a:srgbClr val="0078D4"/>
                  </a:solidFill>
                  <a:effectLst/>
                  <a:uLnTx/>
                  <a:uFillTx/>
                  <a:latin typeface="Segoe UI Semibold" panose="020B0702040204020203" pitchFamily="34" charset="0"/>
                  <a:ea typeface="+mn-ea"/>
                  <a:cs typeface="Segoe UI Semibold" panose="020B0702040204020203" pitchFamily="34" charset="0"/>
                </a:rPr>
                <a:t>Scheduler Without Importance</a:t>
              </a:r>
            </a:p>
          </p:txBody>
        </p:sp>
      </p:grpSp>
      <p:sp>
        <p:nvSpPr>
          <p:cNvPr id="42" name="Arrow: Right 41">
            <a:extLst>
              <a:ext uri="{FF2B5EF4-FFF2-40B4-BE49-F238E27FC236}">
                <a16:creationId xmlns:a16="http://schemas.microsoft.com/office/drawing/2014/main" id="{65DA1765-68B2-4250-B92A-E5F8DAB8BC3D}"/>
              </a:ext>
            </a:extLst>
          </p:cNvPr>
          <p:cNvSpPr/>
          <p:nvPr/>
        </p:nvSpPr>
        <p:spPr>
          <a:xfrm rot="10800000">
            <a:off x="3395156" y="2614755"/>
            <a:ext cx="5483295" cy="186511"/>
          </a:xfrm>
          <a:prstGeom prst="rightArrow">
            <a:avLst/>
          </a:prstGeom>
          <a:solidFill>
            <a:schemeClr val="tx2"/>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866C05DA-CBB8-4CDC-AF57-86AF4C7E62BD}"/>
              </a:ext>
            </a:extLst>
          </p:cNvPr>
          <p:cNvSpPr/>
          <p:nvPr/>
        </p:nvSpPr>
        <p:spPr>
          <a:xfrm>
            <a:off x="4310474" y="2985235"/>
            <a:ext cx="457200" cy="914400"/>
          </a:xfrm>
          <a:prstGeom prst="rect">
            <a:avLst/>
          </a:prstGeom>
          <a:solidFill>
            <a:schemeClr val="tx2"/>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white"/>
                </a:solidFill>
                <a:effectLst/>
                <a:uLnTx/>
                <a:uFillTx/>
                <a:latin typeface="+mj-lt"/>
                <a:ea typeface="+mn-ea"/>
                <a:cs typeface="+mn-cs"/>
              </a:rPr>
              <a:t>9</a:t>
            </a:r>
          </a:p>
        </p:txBody>
      </p:sp>
      <p:sp>
        <p:nvSpPr>
          <p:cNvPr id="44" name="Rectangle 43">
            <a:extLst>
              <a:ext uri="{FF2B5EF4-FFF2-40B4-BE49-F238E27FC236}">
                <a16:creationId xmlns:a16="http://schemas.microsoft.com/office/drawing/2014/main" id="{5B91B1B3-5C3D-433E-9A17-CEA1B08496C7}"/>
              </a:ext>
            </a:extLst>
          </p:cNvPr>
          <p:cNvSpPr/>
          <p:nvPr/>
        </p:nvSpPr>
        <p:spPr>
          <a:xfrm>
            <a:off x="5237951" y="2985235"/>
            <a:ext cx="457200" cy="914400"/>
          </a:xfrm>
          <a:prstGeom prst="rect">
            <a:avLst/>
          </a:prstGeom>
          <a:solidFill>
            <a:schemeClr val="tx2"/>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white"/>
                </a:solidFill>
                <a:effectLst/>
                <a:uLnTx/>
                <a:uFillTx/>
                <a:latin typeface="+mj-lt"/>
                <a:ea typeface="+mn-ea"/>
                <a:cs typeface="+mn-cs"/>
              </a:rPr>
              <a:t>10</a:t>
            </a:r>
          </a:p>
        </p:txBody>
      </p:sp>
      <p:sp>
        <p:nvSpPr>
          <p:cNvPr id="45" name="Right Brace 44">
            <a:extLst>
              <a:ext uri="{FF2B5EF4-FFF2-40B4-BE49-F238E27FC236}">
                <a16:creationId xmlns:a16="http://schemas.microsoft.com/office/drawing/2014/main" id="{B4831568-2B28-43F3-905F-B9C3DB6B58CD}"/>
              </a:ext>
            </a:extLst>
          </p:cNvPr>
          <p:cNvSpPr/>
          <p:nvPr/>
        </p:nvSpPr>
        <p:spPr>
          <a:xfrm rot="5400000">
            <a:off x="7506798" y="3542675"/>
            <a:ext cx="457200" cy="1371491"/>
          </a:xfrm>
          <a:prstGeom prst="rightBrace">
            <a:avLst>
              <a:gd name="adj1" fmla="val 0"/>
              <a:gd name="adj2" fmla="val 50000"/>
            </a:avLst>
          </a:prstGeom>
          <a:noFill/>
          <a:ln w="12700" cap="flat" cmpd="sng" algn="ctr">
            <a:solidFill>
              <a:sysClr val="windowText" lastClr="000000"/>
            </a:solidFill>
            <a:prstDash val="solid"/>
            <a:bevel/>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6" name="TextBox 45">
            <a:extLst>
              <a:ext uri="{FF2B5EF4-FFF2-40B4-BE49-F238E27FC236}">
                <a16:creationId xmlns:a16="http://schemas.microsoft.com/office/drawing/2014/main" id="{068AF0B3-8140-44BE-A586-D927893F7E9A}"/>
              </a:ext>
            </a:extLst>
          </p:cNvPr>
          <p:cNvSpPr txBox="1"/>
          <p:nvPr/>
        </p:nvSpPr>
        <p:spPr>
          <a:xfrm>
            <a:off x="7325019" y="4561402"/>
            <a:ext cx="829073" cy="307777"/>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Queued</a:t>
            </a:r>
          </a:p>
        </p:txBody>
      </p:sp>
      <p:sp>
        <p:nvSpPr>
          <p:cNvPr id="47" name="Right Brace 46">
            <a:extLst>
              <a:ext uri="{FF2B5EF4-FFF2-40B4-BE49-F238E27FC236}">
                <a16:creationId xmlns:a16="http://schemas.microsoft.com/office/drawing/2014/main" id="{988053A7-A673-4B8E-BBB2-0861A7AEED0B}"/>
              </a:ext>
            </a:extLst>
          </p:cNvPr>
          <p:cNvSpPr/>
          <p:nvPr/>
        </p:nvSpPr>
        <p:spPr>
          <a:xfrm rot="5400000">
            <a:off x="7284225" y="3765248"/>
            <a:ext cx="457200" cy="926344"/>
          </a:xfrm>
          <a:prstGeom prst="rightBrace">
            <a:avLst>
              <a:gd name="adj1" fmla="val 0"/>
              <a:gd name="adj2" fmla="val 50000"/>
            </a:avLst>
          </a:prstGeom>
          <a:noFill/>
          <a:ln w="12700" cap="flat" cmpd="sng" algn="ctr">
            <a:solidFill>
              <a:sysClr val="windowText" lastClr="000000"/>
            </a:solidFill>
            <a:prstDash val="solid"/>
            <a:bevel/>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8" name="TextBox 47">
            <a:extLst>
              <a:ext uri="{FF2B5EF4-FFF2-40B4-BE49-F238E27FC236}">
                <a16:creationId xmlns:a16="http://schemas.microsoft.com/office/drawing/2014/main" id="{2CC11C63-9347-4A5E-8AA1-D12B5B1E5E37}"/>
              </a:ext>
            </a:extLst>
          </p:cNvPr>
          <p:cNvSpPr txBox="1"/>
          <p:nvPr/>
        </p:nvSpPr>
        <p:spPr>
          <a:xfrm>
            <a:off x="7093459" y="4561402"/>
            <a:ext cx="829073" cy="307777"/>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Queued</a:t>
            </a:r>
          </a:p>
        </p:txBody>
      </p:sp>
      <p:pic>
        <p:nvPicPr>
          <p:cNvPr id="49" name="Graphic 48" descr="Smiling Face with No Fill">
            <a:extLst>
              <a:ext uri="{FF2B5EF4-FFF2-40B4-BE49-F238E27FC236}">
                <a16:creationId xmlns:a16="http://schemas.microsoft.com/office/drawing/2014/main" id="{CE4AEF5C-F162-48E6-934E-084B3D899C2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466973" y="2992889"/>
            <a:ext cx="365760" cy="365760"/>
          </a:xfrm>
          <a:prstGeom prst="rect">
            <a:avLst/>
          </a:prstGeom>
        </p:spPr>
      </p:pic>
      <p:sp>
        <p:nvSpPr>
          <p:cNvPr id="50" name="TextBox 49">
            <a:extLst>
              <a:ext uri="{FF2B5EF4-FFF2-40B4-BE49-F238E27FC236}">
                <a16:creationId xmlns:a16="http://schemas.microsoft.com/office/drawing/2014/main" id="{0CF29451-E485-429E-8C9E-702DD16262CF}"/>
              </a:ext>
            </a:extLst>
          </p:cNvPr>
          <p:cNvSpPr txBox="1"/>
          <p:nvPr/>
        </p:nvSpPr>
        <p:spPr>
          <a:xfrm>
            <a:off x="8433193" y="2746119"/>
            <a:ext cx="445147" cy="215444"/>
          </a:xfrm>
          <a:prstGeom prst="rect">
            <a:avLst/>
          </a:prstGeom>
          <a:noFill/>
        </p:spPr>
        <p:txBody>
          <a:bodyPr wrap="square" lIns="0" tIns="0" rIns="0" b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CEO</a:t>
            </a:r>
          </a:p>
        </p:txBody>
      </p:sp>
      <p:pic>
        <p:nvPicPr>
          <p:cNvPr id="51" name="Graphic 50" descr="Neutral Face with No Fill">
            <a:extLst>
              <a:ext uri="{FF2B5EF4-FFF2-40B4-BE49-F238E27FC236}">
                <a16:creationId xmlns:a16="http://schemas.microsoft.com/office/drawing/2014/main" id="{3601B732-AB88-46B8-A798-26BCED8EC44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021293" y="2992889"/>
            <a:ext cx="365760" cy="365760"/>
          </a:xfrm>
          <a:prstGeom prst="rect">
            <a:avLst/>
          </a:prstGeom>
        </p:spPr>
      </p:pic>
      <p:sp>
        <p:nvSpPr>
          <p:cNvPr id="52" name="TextBox 51">
            <a:extLst>
              <a:ext uri="{FF2B5EF4-FFF2-40B4-BE49-F238E27FC236}">
                <a16:creationId xmlns:a16="http://schemas.microsoft.com/office/drawing/2014/main" id="{F80FCBCE-982C-4CB0-B17B-E298CE8B7020}"/>
              </a:ext>
            </a:extLst>
          </p:cNvPr>
          <p:cNvSpPr txBox="1"/>
          <p:nvPr/>
        </p:nvSpPr>
        <p:spPr>
          <a:xfrm>
            <a:off x="7975996" y="2746119"/>
            <a:ext cx="445147" cy="215444"/>
          </a:xfrm>
          <a:prstGeom prst="rect">
            <a:avLst/>
          </a:prstGeom>
          <a:noFill/>
        </p:spPr>
        <p:txBody>
          <a:bodyPr wrap="square" lIns="0" tIns="0" rIns="0" b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CEO</a:t>
            </a:r>
          </a:p>
        </p:txBody>
      </p:sp>
      <p:pic>
        <p:nvPicPr>
          <p:cNvPr id="53" name="Graphic 52" descr="Angry Face with No Fill">
            <a:extLst>
              <a:ext uri="{FF2B5EF4-FFF2-40B4-BE49-F238E27FC236}">
                <a16:creationId xmlns:a16="http://schemas.microsoft.com/office/drawing/2014/main" id="{10D4FA8F-F544-4277-871C-E13FCAF7DE7A}"/>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58253" y="2992889"/>
            <a:ext cx="365760" cy="365760"/>
          </a:xfrm>
          <a:prstGeom prst="rect">
            <a:avLst/>
          </a:prstGeom>
        </p:spPr>
      </p:pic>
      <p:sp>
        <p:nvSpPr>
          <p:cNvPr id="54" name="TextBox 53">
            <a:extLst>
              <a:ext uri="{FF2B5EF4-FFF2-40B4-BE49-F238E27FC236}">
                <a16:creationId xmlns:a16="http://schemas.microsoft.com/office/drawing/2014/main" id="{C1672B8F-E417-447E-AF21-48C1B37B15BC}"/>
              </a:ext>
            </a:extLst>
          </p:cNvPr>
          <p:cNvSpPr txBox="1"/>
          <p:nvPr/>
        </p:nvSpPr>
        <p:spPr>
          <a:xfrm>
            <a:off x="7518798" y="2746119"/>
            <a:ext cx="457200" cy="215444"/>
          </a:xfrm>
          <a:prstGeom prst="rect">
            <a:avLst/>
          </a:prstGeom>
          <a:noFill/>
        </p:spPr>
        <p:txBody>
          <a:bodyPr wrap="square" lIns="0" tIns="0" rIns="0" b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CEO</a:t>
            </a:r>
          </a:p>
        </p:txBody>
      </p:sp>
      <p:grpSp>
        <p:nvGrpSpPr>
          <p:cNvPr id="6" name="Group 5">
            <a:extLst>
              <a:ext uri="{FF2B5EF4-FFF2-40B4-BE49-F238E27FC236}">
                <a16:creationId xmlns:a16="http://schemas.microsoft.com/office/drawing/2014/main" id="{458A3712-EC1A-3B40-B42A-E3C2A1B07F47}"/>
              </a:ext>
            </a:extLst>
          </p:cNvPr>
          <p:cNvGrpSpPr/>
          <p:nvPr/>
        </p:nvGrpSpPr>
        <p:grpSpPr>
          <a:xfrm>
            <a:off x="3352944" y="4898537"/>
            <a:ext cx="5486113" cy="712484"/>
            <a:chOff x="5486638" y="5231116"/>
            <a:chExt cx="5486113" cy="712484"/>
          </a:xfrm>
          <a:noFill/>
          <a:effectLst/>
        </p:grpSpPr>
        <p:sp>
          <p:nvSpPr>
            <p:cNvPr id="4" name="Rectangle 3">
              <a:extLst>
                <a:ext uri="{FF2B5EF4-FFF2-40B4-BE49-F238E27FC236}">
                  <a16:creationId xmlns:a16="http://schemas.microsoft.com/office/drawing/2014/main" id="{8A3CF23C-C03D-D34B-8996-08153665D39B}"/>
                </a:ext>
              </a:extLst>
            </p:cNvPr>
            <p:cNvSpPr/>
            <p:nvPr/>
          </p:nvSpPr>
          <p:spPr bwMode="auto">
            <a:xfrm>
              <a:off x="5486638" y="5399589"/>
              <a:ext cx="5486113" cy="544011"/>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chemeClr val="tx1"/>
                  </a:solidFill>
                  <a:effectLst/>
                  <a:uLnTx/>
                  <a:uFillTx/>
                  <a:latin typeface="Segoe UI"/>
                  <a:ea typeface="Segoe UI" pitchFamily="34" charset="0"/>
                  <a:cs typeface="Segoe UI" pitchFamily="34" charset="0"/>
                </a:rPr>
                <a:t>By default, workloads are run on a first-in first-out basis.</a:t>
              </a:r>
            </a:p>
          </p:txBody>
        </p:sp>
        <p:sp>
          <p:nvSpPr>
            <p:cNvPr id="5" name="Triangle 4">
              <a:extLst>
                <a:ext uri="{FF2B5EF4-FFF2-40B4-BE49-F238E27FC236}">
                  <a16:creationId xmlns:a16="http://schemas.microsoft.com/office/drawing/2014/main" id="{A65EF127-FE43-804C-89BC-655CA3169A5E}"/>
                </a:ext>
              </a:extLst>
            </p:cNvPr>
            <p:cNvSpPr/>
            <p:nvPr/>
          </p:nvSpPr>
          <p:spPr bwMode="auto">
            <a:xfrm>
              <a:off x="8091262" y="5231116"/>
              <a:ext cx="276863" cy="238675"/>
            </a:xfrm>
            <a:prstGeom prst="triangle">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err="1">
                <a:ln>
                  <a:noFill/>
                </a:ln>
                <a:solidFill>
                  <a:schemeClr val="tx1"/>
                </a:solidFill>
                <a:effectLst/>
                <a:uLnTx/>
                <a:uFillTx/>
                <a:latin typeface="Segoe UI"/>
                <a:ea typeface="Segoe UI" pitchFamily="34" charset="0"/>
                <a:cs typeface="Segoe UI" pitchFamily="34" charset="0"/>
              </a:endParaRPr>
            </a:p>
          </p:txBody>
        </p:sp>
      </p:grpSp>
      <p:sp>
        <p:nvSpPr>
          <p:cNvPr id="3" name="Text Placeholder 2">
            <a:extLst>
              <a:ext uri="{FF2B5EF4-FFF2-40B4-BE49-F238E27FC236}">
                <a16:creationId xmlns:a16="http://schemas.microsoft.com/office/drawing/2014/main" id="{E3D13377-6460-4A58-8258-2F0E3D468C71}"/>
              </a:ext>
            </a:extLst>
          </p:cNvPr>
          <p:cNvSpPr>
            <a:spLocks noGrp="1"/>
          </p:cNvSpPr>
          <p:nvPr>
            <p:ph type="body" sz="quarter" idx="12"/>
          </p:nvPr>
        </p:nvSpPr>
        <p:spPr/>
        <p:txBody>
          <a:bodyPr/>
          <a:lstStyle/>
          <a:p>
            <a:r>
              <a:rPr lang="en-US" dirty="0"/>
              <a:t>Workload Importance</a:t>
            </a:r>
          </a:p>
        </p:txBody>
      </p:sp>
      <p:sp>
        <p:nvSpPr>
          <p:cNvPr id="2" name="Title 1">
            <a:extLst>
              <a:ext uri="{FF2B5EF4-FFF2-40B4-BE49-F238E27FC236}">
                <a16:creationId xmlns:a16="http://schemas.microsoft.com/office/drawing/2014/main" id="{CFD3BC03-FB01-427B-B72D-D14314A293F1}"/>
              </a:ext>
            </a:extLst>
          </p:cNvPr>
          <p:cNvSpPr>
            <a:spLocks noGrp="1"/>
          </p:cNvSpPr>
          <p:nvPr>
            <p:ph type="title"/>
          </p:nvPr>
        </p:nvSpPr>
        <p:spPr/>
        <p:txBody>
          <a:bodyPr/>
          <a:lstStyle/>
          <a:p>
            <a:r>
              <a:rPr lang="en-US" dirty="0"/>
              <a:t>Workload Management</a:t>
            </a:r>
          </a:p>
        </p:txBody>
      </p:sp>
    </p:spTree>
    <p:extLst>
      <p:ext uri="{BB962C8B-B14F-4D97-AF65-F5344CB8AC3E}">
        <p14:creationId xmlns:p14="http://schemas.microsoft.com/office/powerpoint/2010/main" val="21390138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animEffect transition="in" filter="fade">
                                      <p:cBhvr>
                                        <p:cTn id="9" dur="250"/>
                                        <p:tgtEl>
                                          <p:spTgt spid="20"/>
                                        </p:tgtEl>
                                      </p:cBhvr>
                                    </p:animEffect>
                                  </p:childTnLst>
                                </p:cTn>
                              </p:par>
                            </p:childTnLst>
                          </p:cTn>
                        </p:par>
                        <p:par>
                          <p:cTn id="10" fill="hold">
                            <p:stCondLst>
                              <p:cond delay="250"/>
                            </p:stCondLst>
                            <p:childTnLst>
                              <p:par>
                                <p:cTn id="11" presetID="10"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250"/>
                                        <p:tgtEl>
                                          <p:spTgt spid="21"/>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250"/>
                                        <p:tgtEl>
                                          <p:spTgt spid="28"/>
                                        </p:tgtEl>
                                      </p:cBhvr>
                                    </p:animEffect>
                                  </p:childTnLst>
                                </p:cTn>
                              </p:par>
                            </p:childTnLst>
                          </p:cTn>
                        </p:par>
                        <p:par>
                          <p:cTn id="18" fill="hold">
                            <p:stCondLst>
                              <p:cond delay="750"/>
                            </p:stCondLst>
                            <p:childTnLst>
                              <p:par>
                                <p:cTn id="19" presetID="10" presetClass="entr" presetSubtype="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250"/>
                                        <p:tgtEl>
                                          <p:spTgt spid="29"/>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250"/>
                                        <p:tgtEl>
                                          <p:spTgt spid="30"/>
                                        </p:tgtEl>
                                      </p:cBhvr>
                                    </p:animEffect>
                                  </p:childTnLst>
                                </p:cTn>
                              </p:par>
                            </p:childTnLst>
                          </p:cTn>
                        </p:par>
                        <p:par>
                          <p:cTn id="26" fill="hold">
                            <p:stCondLst>
                              <p:cond delay="1250"/>
                            </p:stCondLst>
                            <p:childTnLst>
                              <p:par>
                                <p:cTn id="27" presetID="10" presetClass="entr" presetSubtype="0"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250"/>
                                        <p:tgtEl>
                                          <p:spTgt spid="31"/>
                                        </p:tgtEl>
                                      </p:cBhvr>
                                    </p:animEffect>
                                  </p:childTnLst>
                                </p:cTn>
                              </p:par>
                            </p:childTnLst>
                          </p:cTn>
                        </p:par>
                        <p:par>
                          <p:cTn id="30" fill="hold">
                            <p:stCondLst>
                              <p:cond delay="1500"/>
                            </p:stCondLst>
                            <p:childTnLst>
                              <p:par>
                                <p:cTn id="31" presetID="10" presetClass="entr" presetSubtype="0"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250"/>
                                        <p:tgtEl>
                                          <p:spTgt spid="3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250"/>
                                        <p:tgtEl>
                                          <p:spTgt spid="3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250"/>
                                        <p:tgtEl>
                                          <p:spTgt spid="24"/>
                                        </p:tgtEl>
                                      </p:cBhvr>
                                    </p:animEffect>
                                  </p:childTnLst>
                                </p:cTn>
                              </p:par>
                            </p:childTnLst>
                          </p:cTn>
                        </p:par>
                        <p:par>
                          <p:cTn id="40" fill="hold">
                            <p:stCondLst>
                              <p:cond delay="1750"/>
                            </p:stCondLst>
                            <p:childTnLst>
                              <p:par>
                                <p:cTn id="41" presetID="10" presetClass="entr" presetSubtype="0"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250"/>
                                        <p:tgtEl>
                                          <p:spTgt spid="25"/>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250"/>
                                        <p:tgtEl>
                                          <p:spTgt spid="33"/>
                                        </p:tgtEl>
                                      </p:cBhvr>
                                    </p:animEffect>
                                  </p:childTnLst>
                                </p:cTn>
                              </p:par>
                            </p:childTnLst>
                          </p:cTn>
                        </p:par>
                        <p:par>
                          <p:cTn id="48" fill="hold">
                            <p:stCondLst>
                              <p:cond delay="2250"/>
                            </p:stCondLst>
                            <p:childTnLst>
                              <p:par>
                                <p:cTn id="49" presetID="10" presetClass="entr" presetSubtype="0"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250"/>
                                        <p:tgtEl>
                                          <p:spTgt spid="22"/>
                                        </p:tgtEl>
                                      </p:cBhvr>
                                    </p:animEffect>
                                  </p:childTnLst>
                                </p:cTn>
                              </p:par>
                            </p:childTnLst>
                          </p:cTn>
                        </p:par>
                        <p:par>
                          <p:cTn id="52" fill="hold">
                            <p:stCondLst>
                              <p:cond delay="2500"/>
                            </p:stCondLst>
                            <p:childTnLst>
                              <p:par>
                                <p:cTn id="53" presetID="10" presetClass="entr" presetSubtype="0"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250"/>
                                        <p:tgtEl>
                                          <p:spTgt spid="23"/>
                                        </p:tgtEl>
                                      </p:cBhvr>
                                    </p:animEffect>
                                  </p:childTnLst>
                                </p:cTn>
                              </p:par>
                            </p:childTnLst>
                          </p:cTn>
                        </p:par>
                        <p:par>
                          <p:cTn id="56" fill="hold">
                            <p:stCondLst>
                              <p:cond delay="2750"/>
                            </p:stCondLst>
                            <p:childTnLst>
                              <p:par>
                                <p:cTn id="57" presetID="10" presetClass="entr" presetSubtype="0" fill="hold" grpId="0" nodeType="after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fade">
                                      <p:cBhvr>
                                        <p:cTn id="59" dur="250"/>
                                        <p:tgtEl>
                                          <p:spTgt spid="35"/>
                                        </p:tgtEl>
                                      </p:cBhvr>
                                    </p:animEffect>
                                  </p:childTnLst>
                                </p:cTn>
                              </p:par>
                            </p:childTnLst>
                          </p:cTn>
                        </p:par>
                        <p:par>
                          <p:cTn id="60" fill="hold">
                            <p:stCondLst>
                              <p:cond delay="3000"/>
                            </p:stCondLst>
                            <p:childTnLst>
                              <p:par>
                                <p:cTn id="61" presetID="10" presetClass="entr" presetSubtype="0"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250"/>
                                        <p:tgtEl>
                                          <p:spTgt spid="2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250"/>
                                        <p:tgtEl>
                                          <p:spTgt spid="27"/>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fade">
                                      <p:cBhvr>
                                        <p:cTn id="69" dur="250"/>
                                        <p:tgtEl>
                                          <p:spTgt spid="42"/>
                                        </p:tgtEl>
                                      </p:cBhvr>
                                    </p:animEffect>
                                  </p:childTnLst>
                                </p:cTn>
                              </p:par>
                            </p:childTnLst>
                          </p:cTn>
                        </p:par>
                        <p:par>
                          <p:cTn id="70" fill="hold">
                            <p:stCondLst>
                              <p:cond delay="3250"/>
                            </p:stCondLst>
                            <p:childTnLst>
                              <p:par>
                                <p:cTn id="71" presetID="10" presetClass="entr" presetSubtype="0" fill="hold" grpId="0" nodeType="afterEffect">
                                  <p:stCondLst>
                                    <p:cond delay="0"/>
                                  </p:stCondLst>
                                  <p:childTnLst>
                                    <p:set>
                                      <p:cBhvr>
                                        <p:cTn id="72" dur="1" fill="hold">
                                          <p:stCondLst>
                                            <p:cond delay="0"/>
                                          </p:stCondLst>
                                        </p:cTn>
                                        <p:tgtEl>
                                          <p:spTgt spid="50"/>
                                        </p:tgtEl>
                                        <p:attrNameLst>
                                          <p:attrName>style.visibility</p:attrName>
                                        </p:attrNameLst>
                                      </p:cBhvr>
                                      <p:to>
                                        <p:strVal val="visible"/>
                                      </p:to>
                                    </p:set>
                                    <p:animEffect transition="in" filter="fade">
                                      <p:cBhvr>
                                        <p:cTn id="73" dur="500"/>
                                        <p:tgtEl>
                                          <p:spTgt spid="50"/>
                                        </p:tgtEl>
                                      </p:cBhvr>
                                    </p:animEffect>
                                  </p:childTnLst>
                                </p:cTn>
                              </p:par>
                              <p:par>
                                <p:cTn id="74" presetID="10" presetClass="entr" presetSubtype="0" fill="hold" nodeType="withEffect">
                                  <p:stCondLst>
                                    <p:cond delay="0"/>
                                  </p:stCondLst>
                                  <p:childTnLst>
                                    <p:set>
                                      <p:cBhvr>
                                        <p:cTn id="75" dur="1" fill="hold">
                                          <p:stCondLst>
                                            <p:cond delay="0"/>
                                          </p:stCondLst>
                                        </p:cTn>
                                        <p:tgtEl>
                                          <p:spTgt spid="49"/>
                                        </p:tgtEl>
                                        <p:attrNameLst>
                                          <p:attrName>style.visibility</p:attrName>
                                        </p:attrNameLst>
                                      </p:cBhvr>
                                      <p:to>
                                        <p:strVal val="visible"/>
                                      </p:to>
                                    </p:set>
                                    <p:animEffect transition="in" filter="fade">
                                      <p:cBhvr>
                                        <p:cTn id="76" dur="500"/>
                                        <p:tgtEl>
                                          <p:spTgt spid="49"/>
                                        </p:tgtEl>
                                      </p:cBhvr>
                                    </p:animEffect>
                                  </p:childTnLst>
                                </p:cTn>
                              </p:par>
                              <p:par>
                                <p:cTn id="77" presetID="26" presetClass="emph" presetSubtype="0" fill="hold" nodeType="withEffect">
                                  <p:stCondLst>
                                    <p:cond delay="0"/>
                                  </p:stCondLst>
                                  <p:childTnLst>
                                    <p:animEffect transition="out" filter="fade">
                                      <p:cBhvr>
                                        <p:cTn id="78" dur="500" tmFilter="0, 0; .2, .5; .8, .5; 1, 0"/>
                                        <p:tgtEl>
                                          <p:spTgt spid="49"/>
                                        </p:tgtEl>
                                      </p:cBhvr>
                                    </p:animEffect>
                                    <p:animScale>
                                      <p:cBhvr>
                                        <p:cTn id="79" dur="250" autoRev="1" fill="hold"/>
                                        <p:tgtEl>
                                          <p:spTgt spid="49"/>
                                        </p:tgtEl>
                                      </p:cBhvr>
                                      <p:by x="105000" y="105000"/>
                                    </p:animScale>
                                  </p:childTnLst>
                                </p:cTn>
                              </p:par>
                            </p:childTnLst>
                          </p:cTn>
                        </p:par>
                        <p:par>
                          <p:cTn id="80" fill="hold">
                            <p:stCondLst>
                              <p:cond delay="3750"/>
                            </p:stCondLst>
                            <p:childTnLst>
                              <p:par>
                                <p:cTn id="81" presetID="10" presetClass="entr" presetSubtype="0" fill="hold" nodeType="afterEffect">
                                  <p:stCondLst>
                                    <p:cond delay="0"/>
                                  </p:stCondLst>
                                  <p:childTnLst>
                                    <p:set>
                                      <p:cBhvr>
                                        <p:cTn id="82" dur="1" fill="hold">
                                          <p:stCondLst>
                                            <p:cond delay="0"/>
                                          </p:stCondLst>
                                        </p:cTn>
                                        <p:tgtEl>
                                          <p:spTgt spid="6"/>
                                        </p:tgtEl>
                                        <p:attrNameLst>
                                          <p:attrName>style.visibility</p:attrName>
                                        </p:attrNameLst>
                                      </p:cBhvr>
                                      <p:to>
                                        <p:strVal val="visible"/>
                                      </p:to>
                                    </p:set>
                                    <p:animEffect transition="in" filter="fade">
                                      <p:cBhvr>
                                        <p:cTn id="83" dur="500"/>
                                        <p:tgtEl>
                                          <p:spTgt spid="6"/>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xit" presetSubtype="0" fill="hold" grpId="1" nodeType="clickEffect">
                                  <p:stCondLst>
                                    <p:cond delay="0"/>
                                  </p:stCondLst>
                                  <p:childTnLst>
                                    <p:animEffect transition="out" filter="fade">
                                      <p:cBhvr>
                                        <p:cTn id="87" dur="500"/>
                                        <p:tgtEl>
                                          <p:spTgt spid="42"/>
                                        </p:tgtEl>
                                      </p:cBhvr>
                                    </p:animEffect>
                                    <p:set>
                                      <p:cBhvr>
                                        <p:cTn id="88" dur="1" fill="hold">
                                          <p:stCondLst>
                                            <p:cond delay="499"/>
                                          </p:stCondLst>
                                        </p:cTn>
                                        <p:tgtEl>
                                          <p:spTgt spid="42"/>
                                        </p:tgtEl>
                                        <p:attrNameLst>
                                          <p:attrName>style.visibility</p:attrName>
                                        </p:attrNameLst>
                                      </p:cBhvr>
                                      <p:to>
                                        <p:strVal val="hidden"/>
                                      </p:to>
                                    </p:set>
                                  </p:childTnLst>
                                </p:cTn>
                              </p:par>
                              <p:par>
                                <p:cTn id="89" presetID="26" presetClass="emph" presetSubtype="0" fill="hold" grpId="1" nodeType="withEffect">
                                  <p:stCondLst>
                                    <p:cond delay="0"/>
                                  </p:stCondLst>
                                  <p:childTnLst>
                                    <p:animEffect transition="out" filter="fade">
                                      <p:cBhvr>
                                        <p:cTn id="90" dur="500" tmFilter="0, 0; .2, .5; .8, .5; 1, 0"/>
                                        <p:tgtEl>
                                          <p:spTgt spid="28"/>
                                        </p:tgtEl>
                                      </p:cBhvr>
                                    </p:animEffect>
                                    <p:animScale>
                                      <p:cBhvr>
                                        <p:cTn id="91" dur="250" autoRev="1" fill="hold"/>
                                        <p:tgtEl>
                                          <p:spTgt spid="28"/>
                                        </p:tgtEl>
                                      </p:cBhvr>
                                      <p:by x="105000" y="105000"/>
                                    </p:animScale>
                                  </p:childTnLst>
                                </p:cTn>
                              </p:par>
                            </p:childTnLst>
                          </p:cTn>
                        </p:par>
                        <p:par>
                          <p:cTn id="92" fill="hold">
                            <p:stCondLst>
                              <p:cond delay="500"/>
                            </p:stCondLst>
                            <p:childTnLst>
                              <p:par>
                                <p:cTn id="93" presetID="10" presetClass="exit" presetSubtype="0" fill="hold" grpId="2" nodeType="afterEffect">
                                  <p:stCondLst>
                                    <p:cond delay="0"/>
                                  </p:stCondLst>
                                  <p:childTnLst>
                                    <p:animEffect transition="out" filter="fade">
                                      <p:cBhvr>
                                        <p:cTn id="94" dur="1000"/>
                                        <p:tgtEl>
                                          <p:spTgt spid="28"/>
                                        </p:tgtEl>
                                      </p:cBhvr>
                                    </p:animEffect>
                                    <p:set>
                                      <p:cBhvr>
                                        <p:cTn id="95" dur="1" fill="hold">
                                          <p:stCondLst>
                                            <p:cond delay="999"/>
                                          </p:stCondLst>
                                        </p:cTn>
                                        <p:tgtEl>
                                          <p:spTgt spid="28"/>
                                        </p:tgtEl>
                                        <p:attrNameLst>
                                          <p:attrName>style.visibility</p:attrName>
                                        </p:attrNameLst>
                                      </p:cBhvr>
                                      <p:to>
                                        <p:strVal val="hidden"/>
                                      </p:to>
                                    </p:set>
                                  </p:childTnLst>
                                </p:cTn>
                              </p:par>
                            </p:childTnLst>
                          </p:cTn>
                        </p:par>
                        <p:par>
                          <p:cTn id="96" fill="hold">
                            <p:stCondLst>
                              <p:cond delay="1500"/>
                            </p:stCondLst>
                            <p:childTnLst>
                              <p:par>
                                <p:cTn id="97" presetID="37" presetClass="path" presetSubtype="0" accel="50000" decel="50000" fill="hold" grpId="1" nodeType="afterEffect">
                                  <p:stCondLst>
                                    <p:cond delay="0"/>
                                  </p:stCondLst>
                                  <p:childTnLst>
                                    <p:animMotion origin="layout" path="M -1.66667E-6 -1.85185E-6 L -0.06068 -0.12014 C -0.07331 -0.14699 -0.09219 -0.16111 -0.11211 -0.16111 C -0.13463 -0.16111 -0.15273 -0.14699 -0.16536 -0.12014 L -0.22591 -1.85185E-6 " pathEditMode="relative" rAng="0" ptsTypes="AAAAA">
                                      <p:cBhvr>
                                        <p:cTn id="98" dur="2000" fill="hold"/>
                                        <p:tgtEl>
                                          <p:spTgt spid="33"/>
                                        </p:tgtEl>
                                        <p:attrNameLst>
                                          <p:attrName>ppt_x</p:attrName>
                                          <p:attrName>ppt_y</p:attrName>
                                        </p:attrNameLst>
                                      </p:cBhvr>
                                      <p:rCtr x="-11302" y="-8056"/>
                                    </p:animMotion>
                                  </p:childTnLst>
                                </p:cTn>
                              </p:par>
                              <p:par>
                                <p:cTn id="99" presetID="1" presetClass="exit" presetSubtype="0" fill="hold" grpId="1" nodeType="withEffect">
                                  <p:stCondLst>
                                    <p:cond delay="0"/>
                                  </p:stCondLst>
                                  <p:childTnLst>
                                    <p:set>
                                      <p:cBhvr>
                                        <p:cTn id="100" dur="1" fill="hold">
                                          <p:stCondLst>
                                            <p:cond delay="0"/>
                                          </p:stCondLst>
                                        </p:cTn>
                                        <p:tgtEl>
                                          <p:spTgt spid="50"/>
                                        </p:tgtEl>
                                        <p:attrNameLst>
                                          <p:attrName>style.visibility</p:attrName>
                                        </p:attrNameLst>
                                      </p:cBhvr>
                                      <p:to>
                                        <p:strVal val="hidden"/>
                                      </p:to>
                                    </p:set>
                                  </p:childTnLst>
                                </p:cTn>
                              </p:par>
                              <p:par>
                                <p:cTn id="101" presetID="1" presetClass="exit" presetSubtype="0" fill="hold" nodeType="withEffect">
                                  <p:stCondLst>
                                    <p:cond delay="0"/>
                                  </p:stCondLst>
                                  <p:childTnLst>
                                    <p:set>
                                      <p:cBhvr>
                                        <p:cTn id="102" dur="1" fill="hold">
                                          <p:stCondLst>
                                            <p:cond delay="0"/>
                                          </p:stCondLst>
                                        </p:cTn>
                                        <p:tgtEl>
                                          <p:spTgt spid="49"/>
                                        </p:tgtEl>
                                        <p:attrNameLst>
                                          <p:attrName>style.visibility</p:attrName>
                                        </p:attrNameLst>
                                      </p:cBhvr>
                                      <p:to>
                                        <p:strVal val="hidden"/>
                                      </p:to>
                                    </p:set>
                                  </p:childTnLst>
                                </p:cTn>
                              </p:par>
                              <p:par>
                                <p:cTn id="103" presetID="42" presetClass="path" presetSubtype="0" accel="50000" decel="50000" fill="hold" grpId="1" nodeType="withEffect">
                                  <p:stCondLst>
                                    <p:cond delay="0"/>
                                  </p:stCondLst>
                                  <p:childTnLst>
                                    <p:animMotion origin="layout" path="M -1.66667E-6 -1.85185E-6 L -0.03737 -1.85185E-6 " pathEditMode="relative" rAng="0" ptsTypes="AA">
                                      <p:cBhvr>
                                        <p:cTn id="104" dur="2000" fill="hold"/>
                                        <p:tgtEl>
                                          <p:spTgt spid="22"/>
                                        </p:tgtEl>
                                        <p:attrNameLst>
                                          <p:attrName>ppt_x</p:attrName>
                                          <p:attrName>ppt_y</p:attrName>
                                        </p:attrNameLst>
                                      </p:cBhvr>
                                      <p:rCtr x="-1875" y="0"/>
                                    </p:animMotion>
                                  </p:childTnLst>
                                </p:cTn>
                              </p:par>
                              <p:par>
                                <p:cTn id="105" presetID="42" presetClass="path" presetSubtype="0" accel="50000" decel="50000" fill="hold" grpId="1" nodeType="withEffect">
                                  <p:stCondLst>
                                    <p:cond delay="0"/>
                                  </p:stCondLst>
                                  <p:childTnLst>
                                    <p:animMotion origin="layout" path="M -1.66667E-6 -1.85185E-6 L -0.0375 -1.85185E-6 " pathEditMode="relative" rAng="0" ptsTypes="AA">
                                      <p:cBhvr>
                                        <p:cTn id="106" dur="2000" fill="hold"/>
                                        <p:tgtEl>
                                          <p:spTgt spid="23"/>
                                        </p:tgtEl>
                                        <p:attrNameLst>
                                          <p:attrName>ppt_x</p:attrName>
                                          <p:attrName>ppt_y</p:attrName>
                                        </p:attrNameLst>
                                      </p:cBhvr>
                                      <p:rCtr x="-1875" y="0"/>
                                    </p:animMotion>
                                  </p:childTnLst>
                                </p:cTn>
                              </p:par>
                              <p:par>
                                <p:cTn id="107" presetID="42" presetClass="path" presetSubtype="0" accel="50000" decel="50000" fill="hold" grpId="1" nodeType="withEffect">
                                  <p:stCondLst>
                                    <p:cond delay="0"/>
                                  </p:stCondLst>
                                  <p:childTnLst>
                                    <p:animMotion origin="layout" path="M 1.11022E-16 -1.85185E-6 L -0.03646 -1.85185E-6 " pathEditMode="relative" rAng="0" ptsTypes="AA">
                                      <p:cBhvr>
                                        <p:cTn id="108" dur="2000" fill="hold"/>
                                        <p:tgtEl>
                                          <p:spTgt spid="35"/>
                                        </p:tgtEl>
                                        <p:attrNameLst>
                                          <p:attrName>ppt_x</p:attrName>
                                          <p:attrName>ppt_y</p:attrName>
                                        </p:attrNameLst>
                                      </p:cBhvr>
                                      <p:rCtr x="-1823" y="0"/>
                                    </p:animMotion>
                                  </p:childTnLst>
                                </p:cTn>
                              </p:par>
                              <p:par>
                                <p:cTn id="109" presetID="10" presetClass="exit" presetSubtype="0" fill="hold" grpId="1" nodeType="withEffect">
                                  <p:stCondLst>
                                    <p:cond delay="0"/>
                                  </p:stCondLst>
                                  <p:childTnLst>
                                    <p:animEffect transition="out" filter="fade">
                                      <p:cBhvr>
                                        <p:cTn id="110" dur="500"/>
                                        <p:tgtEl>
                                          <p:spTgt spid="26"/>
                                        </p:tgtEl>
                                      </p:cBhvr>
                                    </p:animEffect>
                                    <p:set>
                                      <p:cBhvr>
                                        <p:cTn id="111" dur="1" fill="hold">
                                          <p:stCondLst>
                                            <p:cond delay="499"/>
                                          </p:stCondLst>
                                        </p:cTn>
                                        <p:tgtEl>
                                          <p:spTgt spid="26"/>
                                        </p:tgtEl>
                                        <p:attrNameLst>
                                          <p:attrName>style.visibility</p:attrName>
                                        </p:attrNameLst>
                                      </p:cBhvr>
                                      <p:to>
                                        <p:strVal val="hidden"/>
                                      </p:to>
                                    </p:set>
                                  </p:childTnLst>
                                </p:cTn>
                              </p:par>
                              <p:par>
                                <p:cTn id="112" presetID="10" presetClass="exit" presetSubtype="0" fill="hold" grpId="1" nodeType="withEffect">
                                  <p:stCondLst>
                                    <p:cond delay="0"/>
                                  </p:stCondLst>
                                  <p:childTnLst>
                                    <p:animEffect transition="out" filter="fade">
                                      <p:cBhvr>
                                        <p:cTn id="113" dur="500"/>
                                        <p:tgtEl>
                                          <p:spTgt spid="27"/>
                                        </p:tgtEl>
                                      </p:cBhvr>
                                    </p:animEffect>
                                    <p:set>
                                      <p:cBhvr>
                                        <p:cTn id="114" dur="1" fill="hold">
                                          <p:stCondLst>
                                            <p:cond delay="499"/>
                                          </p:stCondLst>
                                        </p:cTn>
                                        <p:tgtEl>
                                          <p:spTgt spid="27"/>
                                        </p:tgtEl>
                                        <p:attrNameLst>
                                          <p:attrName>style.visibility</p:attrName>
                                        </p:attrNameLst>
                                      </p:cBhvr>
                                      <p:to>
                                        <p:strVal val="hidden"/>
                                      </p:to>
                                    </p:set>
                                  </p:childTnLst>
                                </p:cTn>
                              </p:par>
                            </p:childTnLst>
                          </p:cTn>
                        </p:par>
                        <p:par>
                          <p:cTn id="115" fill="hold">
                            <p:stCondLst>
                              <p:cond delay="3500"/>
                            </p:stCondLst>
                            <p:childTnLst>
                              <p:par>
                                <p:cTn id="116" presetID="1" presetClass="entr" presetSubtype="0" fill="hold" grpId="0" nodeType="afterEffect">
                                  <p:stCondLst>
                                    <p:cond delay="0"/>
                                  </p:stCondLst>
                                  <p:childTnLst>
                                    <p:set>
                                      <p:cBhvr>
                                        <p:cTn id="117" dur="1" fill="hold">
                                          <p:stCondLst>
                                            <p:cond delay="0"/>
                                          </p:stCondLst>
                                        </p:cTn>
                                        <p:tgtEl>
                                          <p:spTgt spid="52"/>
                                        </p:tgtEl>
                                        <p:attrNameLst>
                                          <p:attrName>style.visibility</p:attrName>
                                        </p:attrNameLst>
                                      </p:cBhvr>
                                      <p:to>
                                        <p:strVal val="visible"/>
                                      </p:to>
                                    </p:set>
                                  </p:childTnLst>
                                </p:cTn>
                              </p:par>
                            </p:childTnLst>
                          </p:cTn>
                        </p:par>
                        <p:par>
                          <p:cTn id="118" fill="hold">
                            <p:stCondLst>
                              <p:cond delay="3500"/>
                            </p:stCondLst>
                            <p:childTnLst>
                              <p:par>
                                <p:cTn id="119" presetID="1" presetClass="entr" presetSubtype="0" fill="hold" nodeType="afterEffect">
                                  <p:stCondLst>
                                    <p:cond delay="0"/>
                                  </p:stCondLst>
                                  <p:childTnLst>
                                    <p:set>
                                      <p:cBhvr>
                                        <p:cTn id="120" dur="1" fill="hold">
                                          <p:stCondLst>
                                            <p:cond delay="0"/>
                                          </p:stCondLst>
                                        </p:cTn>
                                        <p:tgtEl>
                                          <p:spTgt spid="51"/>
                                        </p:tgtEl>
                                        <p:attrNameLst>
                                          <p:attrName>style.visibility</p:attrName>
                                        </p:attrNameLst>
                                      </p:cBhvr>
                                      <p:to>
                                        <p:strVal val="visible"/>
                                      </p:to>
                                    </p:set>
                                  </p:childTnLst>
                                </p:cTn>
                              </p:par>
                            </p:childTnLst>
                          </p:cTn>
                        </p:par>
                        <p:par>
                          <p:cTn id="121" fill="hold">
                            <p:stCondLst>
                              <p:cond delay="3500"/>
                            </p:stCondLst>
                            <p:childTnLst>
                              <p:par>
                                <p:cTn id="122" presetID="1" presetClass="entr" presetSubtype="0" fill="hold" grpId="0" nodeType="afterEffect">
                                  <p:stCondLst>
                                    <p:cond delay="0"/>
                                  </p:stCondLst>
                                  <p:childTnLst>
                                    <p:set>
                                      <p:cBhvr>
                                        <p:cTn id="123" dur="1" fill="hold">
                                          <p:stCondLst>
                                            <p:cond delay="0"/>
                                          </p:stCondLst>
                                        </p:cTn>
                                        <p:tgtEl>
                                          <p:spTgt spid="45"/>
                                        </p:tgtEl>
                                        <p:attrNameLst>
                                          <p:attrName>style.visibility</p:attrName>
                                        </p:attrNameLst>
                                      </p:cBhvr>
                                      <p:to>
                                        <p:strVal val="visible"/>
                                      </p:to>
                                    </p:set>
                                  </p:childTnLst>
                                </p:cTn>
                              </p:par>
                            </p:childTnLst>
                          </p:cTn>
                        </p:par>
                        <p:par>
                          <p:cTn id="124" fill="hold">
                            <p:stCondLst>
                              <p:cond delay="3500"/>
                            </p:stCondLst>
                            <p:childTnLst>
                              <p:par>
                                <p:cTn id="125" presetID="1" presetClass="entr" presetSubtype="0" fill="hold" grpId="0" nodeType="afterEffect">
                                  <p:stCondLst>
                                    <p:cond delay="0"/>
                                  </p:stCondLst>
                                  <p:childTnLst>
                                    <p:set>
                                      <p:cBhvr>
                                        <p:cTn id="126" dur="1" fill="hold">
                                          <p:stCondLst>
                                            <p:cond delay="0"/>
                                          </p:stCondLst>
                                        </p:cTn>
                                        <p:tgtEl>
                                          <p:spTgt spid="46"/>
                                        </p:tgtEl>
                                        <p:attrNameLst>
                                          <p:attrName>style.visibility</p:attrName>
                                        </p:attrNameLst>
                                      </p:cBhvr>
                                      <p:to>
                                        <p:strVal val="visible"/>
                                      </p:to>
                                    </p:set>
                                  </p:childTnLst>
                                </p:cTn>
                              </p:par>
                            </p:childTnLst>
                          </p:cTn>
                        </p:par>
                        <p:par>
                          <p:cTn id="127" fill="hold">
                            <p:stCondLst>
                              <p:cond delay="3500"/>
                            </p:stCondLst>
                            <p:childTnLst>
                              <p:par>
                                <p:cTn id="128" presetID="1" presetClass="entr" presetSubtype="0" fill="hold" grpId="0" nodeType="afterEffect">
                                  <p:stCondLst>
                                    <p:cond delay="0"/>
                                  </p:stCondLst>
                                  <p:childTnLst>
                                    <p:set>
                                      <p:cBhvr>
                                        <p:cTn id="129" dur="1" fill="hold">
                                          <p:stCondLst>
                                            <p:cond delay="0"/>
                                          </p:stCondLst>
                                        </p:cTn>
                                        <p:tgtEl>
                                          <p:spTgt spid="43"/>
                                        </p:tgtEl>
                                        <p:attrNameLst>
                                          <p:attrName>style.visibility</p:attrName>
                                        </p:attrNameLst>
                                      </p:cBhvr>
                                      <p:to>
                                        <p:strVal val="visible"/>
                                      </p:to>
                                    </p:set>
                                  </p:childTnLst>
                                </p:cTn>
                              </p:par>
                            </p:childTnLst>
                          </p:cTn>
                        </p:par>
                      </p:childTnLst>
                    </p:cTn>
                  </p:par>
                  <p:par>
                    <p:cTn id="130" fill="hold">
                      <p:stCondLst>
                        <p:cond delay="indefinite"/>
                      </p:stCondLst>
                      <p:childTnLst>
                        <p:par>
                          <p:cTn id="131" fill="hold">
                            <p:stCondLst>
                              <p:cond delay="0"/>
                            </p:stCondLst>
                            <p:childTnLst>
                              <p:par>
                                <p:cTn id="132" presetID="26" presetClass="emph" presetSubtype="0" fill="hold" grpId="1" nodeType="clickEffect">
                                  <p:stCondLst>
                                    <p:cond delay="0"/>
                                  </p:stCondLst>
                                  <p:childTnLst>
                                    <p:animEffect transition="out" filter="fade">
                                      <p:cBhvr>
                                        <p:cTn id="133" dur="500" tmFilter="0, 0; .2, .5; .8, .5; 1, 0"/>
                                        <p:tgtEl>
                                          <p:spTgt spid="30"/>
                                        </p:tgtEl>
                                      </p:cBhvr>
                                    </p:animEffect>
                                    <p:animScale>
                                      <p:cBhvr>
                                        <p:cTn id="134" dur="250" autoRev="1" fill="hold"/>
                                        <p:tgtEl>
                                          <p:spTgt spid="30"/>
                                        </p:tgtEl>
                                      </p:cBhvr>
                                      <p:by x="105000" y="105000"/>
                                    </p:animScale>
                                  </p:childTnLst>
                                </p:cTn>
                              </p:par>
                            </p:childTnLst>
                          </p:cTn>
                        </p:par>
                        <p:par>
                          <p:cTn id="135" fill="hold">
                            <p:stCondLst>
                              <p:cond delay="500"/>
                            </p:stCondLst>
                            <p:childTnLst>
                              <p:par>
                                <p:cTn id="136" presetID="10" presetClass="exit" presetSubtype="0" fill="hold" grpId="2" nodeType="afterEffect">
                                  <p:stCondLst>
                                    <p:cond delay="0"/>
                                  </p:stCondLst>
                                  <p:childTnLst>
                                    <p:animEffect transition="out" filter="fade">
                                      <p:cBhvr>
                                        <p:cTn id="137" dur="1000"/>
                                        <p:tgtEl>
                                          <p:spTgt spid="30"/>
                                        </p:tgtEl>
                                      </p:cBhvr>
                                    </p:animEffect>
                                    <p:set>
                                      <p:cBhvr>
                                        <p:cTn id="138" dur="1" fill="hold">
                                          <p:stCondLst>
                                            <p:cond delay="999"/>
                                          </p:stCondLst>
                                        </p:cTn>
                                        <p:tgtEl>
                                          <p:spTgt spid="30"/>
                                        </p:tgtEl>
                                        <p:attrNameLst>
                                          <p:attrName>style.visibility</p:attrName>
                                        </p:attrNameLst>
                                      </p:cBhvr>
                                      <p:to>
                                        <p:strVal val="hidden"/>
                                      </p:to>
                                    </p:set>
                                  </p:childTnLst>
                                </p:cTn>
                              </p:par>
                              <p:par>
                                <p:cTn id="139" presetID="1" presetClass="entr" presetSubtype="0" fill="hold" grpId="0" nodeType="withEffect">
                                  <p:stCondLst>
                                    <p:cond delay="0"/>
                                  </p:stCondLst>
                                  <p:childTnLst>
                                    <p:set>
                                      <p:cBhvr>
                                        <p:cTn id="140" dur="1" fill="hold">
                                          <p:stCondLst>
                                            <p:cond delay="0"/>
                                          </p:stCondLst>
                                        </p:cTn>
                                        <p:tgtEl>
                                          <p:spTgt spid="36"/>
                                        </p:tgtEl>
                                        <p:attrNameLst>
                                          <p:attrName>style.visibility</p:attrName>
                                        </p:attrNameLst>
                                      </p:cBhvr>
                                      <p:to>
                                        <p:strVal val="visible"/>
                                      </p:to>
                                    </p:set>
                                  </p:childTnLst>
                                </p:cTn>
                              </p:par>
                              <p:par>
                                <p:cTn id="141" presetID="37" presetClass="path" presetSubtype="0" accel="50000" decel="50000" fill="hold" grpId="1" nodeType="withEffect">
                                  <p:stCondLst>
                                    <p:cond delay="0"/>
                                  </p:stCondLst>
                                  <p:childTnLst>
                                    <p:animMotion origin="layout" path="M 0.00052 -1.85185E-6 L -0.03984 -0.11921 C -0.04844 -0.14629 -0.06081 -0.16088 -0.07409 -0.16088 C -0.08906 -0.16088 -0.10091 -0.14629 -0.1095 -0.11921 L -0.14948 -1.85185E-6 " pathEditMode="relative" rAng="0" ptsTypes="AAAAA">
                                      <p:cBhvr>
                                        <p:cTn id="142" dur="2000" fill="hold"/>
                                        <p:tgtEl>
                                          <p:spTgt spid="36"/>
                                        </p:tgtEl>
                                        <p:attrNameLst>
                                          <p:attrName>ppt_x</p:attrName>
                                          <p:attrName>ppt_y</p:attrName>
                                        </p:attrNameLst>
                                      </p:cBhvr>
                                      <p:rCtr x="-7500" y="-8056"/>
                                    </p:animMotion>
                                  </p:childTnLst>
                                </p:cTn>
                              </p:par>
                              <p:par>
                                <p:cTn id="143" presetID="1" presetClass="exit" presetSubtype="0" fill="hold" grpId="2" nodeType="withEffect">
                                  <p:stCondLst>
                                    <p:cond delay="0"/>
                                  </p:stCondLst>
                                  <p:childTnLst>
                                    <p:set>
                                      <p:cBhvr>
                                        <p:cTn id="144" dur="1" fill="hold">
                                          <p:stCondLst>
                                            <p:cond delay="0"/>
                                          </p:stCondLst>
                                        </p:cTn>
                                        <p:tgtEl>
                                          <p:spTgt spid="22"/>
                                        </p:tgtEl>
                                        <p:attrNameLst>
                                          <p:attrName>style.visibility</p:attrName>
                                        </p:attrNameLst>
                                      </p:cBhvr>
                                      <p:to>
                                        <p:strVal val="hidden"/>
                                      </p:to>
                                    </p:set>
                                  </p:childTnLst>
                                </p:cTn>
                              </p:par>
                              <p:par>
                                <p:cTn id="145" presetID="1" presetClass="exit" presetSubtype="0" fill="hold" grpId="1" nodeType="withEffect">
                                  <p:stCondLst>
                                    <p:cond delay="0"/>
                                  </p:stCondLst>
                                  <p:childTnLst>
                                    <p:set>
                                      <p:cBhvr>
                                        <p:cTn id="146" dur="1" fill="hold">
                                          <p:stCondLst>
                                            <p:cond delay="0"/>
                                          </p:stCondLst>
                                        </p:cTn>
                                        <p:tgtEl>
                                          <p:spTgt spid="45"/>
                                        </p:tgtEl>
                                        <p:attrNameLst>
                                          <p:attrName>style.visibility</p:attrName>
                                        </p:attrNameLst>
                                      </p:cBhvr>
                                      <p:to>
                                        <p:strVal val="hidden"/>
                                      </p:to>
                                    </p:set>
                                  </p:childTnLst>
                                </p:cTn>
                              </p:par>
                              <p:par>
                                <p:cTn id="147" presetID="1" presetClass="exit" presetSubtype="0" fill="hold" grpId="1" nodeType="withEffect">
                                  <p:stCondLst>
                                    <p:cond delay="0"/>
                                  </p:stCondLst>
                                  <p:childTnLst>
                                    <p:set>
                                      <p:cBhvr>
                                        <p:cTn id="148" dur="1" fill="hold">
                                          <p:stCondLst>
                                            <p:cond delay="0"/>
                                          </p:stCondLst>
                                        </p:cTn>
                                        <p:tgtEl>
                                          <p:spTgt spid="46"/>
                                        </p:tgtEl>
                                        <p:attrNameLst>
                                          <p:attrName>style.visibility</p:attrName>
                                        </p:attrNameLst>
                                      </p:cBhvr>
                                      <p:to>
                                        <p:strVal val="hidden"/>
                                      </p:to>
                                    </p:set>
                                  </p:childTnLst>
                                </p:cTn>
                              </p:par>
                            </p:childTnLst>
                          </p:cTn>
                        </p:par>
                        <p:par>
                          <p:cTn id="149" fill="hold">
                            <p:stCondLst>
                              <p:cond delay="2500"/>
                            </p:stCondLst>
                            <p:childTnLst>
                              <p:par>
                                <p:cTn id="150" presetID="1" presetClass="exit" presetSubtype="0" fill="hold" grpId="1" nodeType="afterEffect">
                                  <p:stCondLst>
                                    <p:cond delay="0"/>
                                  </p:stCondLst>
                                  <p:childTnLst>
                                    <p:set>
                                      <p:cBhvr>
                                        <p:cTn id="151" dur="1" fill="hold">
                                          <p:stCondLst>
                                            <p:cond delay="0"/>
                                          </p:stCondLst>
                                        </p:cTn>
                                        <p:tgtEl>
                                          <p:spTgt spid="52"/>
                                        </p:tgtEl>
                                        <p:attrNameLst>
                                          <p:attrName>style.visibility</p:attrName>
                                        </p:attrNameLst>
                                      </p:cBhvr>
                                      <p:to>
                                        <p:strVal val="hidden"/>
                                      </p:to>
                                    </p:set>
                                  </p:childTnLst>
                                </p:cTn>
                              </p:par>
                            </p:childTnLst>
                          </p:cTn>
                        </p:par>
                        <p:par>
                          <p:cTn id="152" fill="hold">
                            <p:stCondLst>
                              <p:cond delay="2500"/>
                            </p:stCondLst>
                            <p:childTnLst>
                              <p:par>
                                <p:cTn id="153" presetID="1" presetClass="exit" presetSubtype="0" fill="hold" nodeType="afterEffect">
                                  <p:stCondLst>
                                    <p:cond delay="0"/>
                                  </p:stCondLst>
                                  <p:childTnLst>
                                    <p:set>
                                      <p:cBhvr>
                                        <p:cTn id="154" dur="1" fill="hold">
                                          <p:stCondLst>
                                            <p:cond delay="0"/>
                                          </p:stCondLst>
                                        </p:cTn>
                                        <p:tgtEl>
                                          <p:spTgt spid="51"/>
                                        </p:tgtEl>
                                        <p:attrNameLst>
                                          <p:attrName>style.visibility</p:attrName>
                                        </p:attrNameLst>
                                      </p:cBhvr>
                                      <p:to>
                                        <p:strVal val="hidden"/>
                                      </p:to>
                                    </p:set>
                                  </p:childTnLst>
                                </p:cTn>
                              </p:par>
                            </p:childTnLst>
                          </p:cTn>
                        </p:par>
                        <p:par>
                          <p:cTn id="155" fill="hold">
                            <p:stCondLst>
                              <p:cond delay="2500"/>
                            </p:stCondLst>
                            <p:childTnLst>
                              <p:par>
                                <p:cTn id="156" presetID="1" presetClass="entr" presetSubtype="0" fill="hold" grpId="0" nodeType="afterEffect">
                                  <p:stCondLst>
                                    <p:cond delay="0"/>
                                  </p:stCondLst>
                                  <p:childTnLst>
                                    <p:set>
                                      <p:cBhvr>
                                        <p:cTn id="157" dur="1" fill="hold">
                                          <p:stCondLst>
                                            <p:cond delay="0"/>
                                          </p:stCondLst>
                                        </p:cTn>
                                        <p:tgtEl>
                                          <p:spTgt spid="38"/>
                                        </p:tgtEl>
                                        <p:attrNameLst>
                                          <p:attrName>style.visibility</p:attrName>
                                        </p:attrNameLst>
                                      </p:cBhvr>
                                      <p:to>
                                        <p:strVal val="visible"/>
                                      </p:to>
                                    </p:set>
                                  </p:childTnLst>
                                </p:cTn>
                              </p:par>
                            </p:childTnLst>
                          </p:cTn>
                        </p:par>
                        <p:par>
                          <p:cTn id="158" fill="hold">
                            <p:stCondLst>
                              <p:cond delay="2500"/>
                            </p:stCondLst>
                            <p:childTnLst>
                              <p:par>
                                <p:cTn id="159" presetID="1" presetClass="entr" presetSubtype="0" fill="hold" grpId="0" nodeType="afterEffect">
                                  <p:stCondLst>
                                    <p:cond delay="0"/>
                                  </p:stCondLst>
                                  <p:childTnLst>
                                    <p:set>
                                      <p:cBhvr>
                                        <p:cTn id="160" dur="1" fill="hold">
                                          <p:stCondLst>
                                            <p:cond delay="0"/>
                                          </p:stCondLst>
                                        </p:cTn>
                                        <p:tgtEl>
                                          <p:spTgt spid="37"/>
                                        </p:tgtEl>
                                        <p:attrNameLst>
                                          <p:attrName>style.visibility</p:attrName>
                                        </p:attrNameLst>
                                      </p:cBhvr>
                                      <p:to>
                                        <p:strVal val="visible"/>
                                      </p:to>
                                    </p:set>
                                  </p:childTnLst>
                                </p:cTn>
                              </p:par>
                            </p:childTnLst>
                          </p:cTn>
                        </p:par>
                        <p:par>
                          <p:cTn id="161" fill="hold">
                            <p:stCondLst>
                              <p:cond delay="2500"/>
                            </p:stCondLst>
                            <p:childTnLst>
                              <p:par>
                                <p:cTn id="162" presetID="1" presetClass="exit" presetSubtype="0" fill="hold" grpId="2" nodeType="afterEffect">
                                  <p:stCondLst>
                                    <p:cond delay="0"/>
                                  </p:stCondLst>
                                  <p:childTnLst>
                                    <p:set>
                                      <p:cBhvr>
                                        <p:cTn id="163" dur="1" fill="hold">
                                          <p:stCondLst>
                                            <p:cond delay="0"/>
                                          </p:stCondLst>
                                        </p:cTn>
                                        <p:tgtEl>
                                          <p:spTgt spid="23"/>
                                        </p:tgtEl>
                                        <p:attrNameLst>
                                          <p:attrName>style.visibility</p:attrName>
                                        </p:attrNameLst>
                                      </p:cBhvr>
                                      <p:to>
                                        <p:strVal val="hidden"/>
                                      </p:to>
                                    </p:set>
                                  </p:childTnLst>
                                </p:cTn>
                              </p:par>
                            </p:childTnLst>
                          </p:cTn>
                        </p:par>
                        <p:par>
                          <p:cTn id="164" fill="hold">
                            <p:stCondLst>
                              <p:cond delay="2500"/>
                            </p:stCondLst>
                            <p:childTnLst>
                              <p:par>
                                <p:cTn id="165" presetID="1" presetClass="exit" presetSubtype="0" fill="hold" grpId="2" nodeType="afterEffect">
                                  <p:stCondLst>
                                    <p:cond delay="0"/>
                                  </p:stCondLst>
                                  <p:childTnLst>
                                    <p:set>
                                      <p:cBhvr>
                                        <p:cTn id="166" dur="1" fill="hold">
                                          <p:stCondLst>
                                            <p:cond delay="0"/>
                                          </p:stCondLst>
                                        </p:cTn>
                                        <p:tgtEl>
                                          <p:spTgt spid="35"/>
                                        </p:tgtEl>
                                        <p:attrNameLst>
                                          <p:attrName>style.visibility</p:attrName>
                                        </p:attrNameLst>
                                      </p:cBhvr>
                                      <p:to>
                                        <p:strVal val="hidden"/>
                                      </p:to>
                                    </p:set>
                                  </p:childTnLst>
                                </p:cTn>
                              </p:par>
                              <p:par>
                                <p:cTn id="167" presetID="1" presetClass="entr" presetSubtype="0" fill="hold" grpId="0" nodeType="withEffect">
                                  <p:stCondLst>
                                    <p:cond delay="0"/>
                                  </p:stCondLst>
                                  <p:childTnLst>
                                    <p:set>
                                      <p:cBhvr>
                                        <p:cTn id="168" dur="1" fill="hold">
                                          <p:stCondLst>
                                            <p:cond delay="0"/>
                                          </p:stCondLst>
                                        </p:cTn>
                                        <p:tgtEl>
                                          <p:spTgt spid="44"/>
                                        </p:tgtEl>
                                        <p:attrNameLst>
                                          <p:attrName>style.visibility</p:attrName>
                                        </p:attrNameLst>
                                      </p:cBhvr>
                                      <p:to>
                                        <p:strVal val="visible"/>
                                      </p:to>
                                    </p:set>
                                  </p:childTnLst>
                                </p:cTn>
                              </p:par>
                            </p:childTnLst>
                          </p:cTn>
                        </p:par>
                        <p:par>
                          <p:cTn id="169" fill="hold">
                            <p:stCondLst>
                              <p:cond delay="2500"/>
                            </p:stCondLst>
                            <p:childTnLst>
                              <p:par>
                                <p:cTn id="170" presetID="1" presetClass="entr" presetSubtype="0" fill="hold" grpId="0" nodeType="afterEffect">
                                  <p:stCondLst>
                                    <p:cond delay="0"/>
                                  </p:stCondLst>
                                  <p:childTnLst>
                                    <p:set>
                                      <p:cBhvr>
                                        <p:cTn id="171" dur="1" fill="hold">
                                          <p:stCondLst>
                                            <p:cond delay="0"/>
                                          </p:stCondLst>
                                        </p:cTn>
                                        <p:tgtEl>
                                          <p:spTgt spid="48"/>
                                        </p:tgtEl>
                                        <p:attrNameLst>
                                          <p:attrName>style.visibility</p:attrName>
                                        </p:attrNameLst>
                                      </p:cBhvr>
                                      <p:to>
                                        <p:strVal val="visible"/>
                                      </p:to>
                                    </p:set>
                                  </p:childTnLst>
                                </p:cTn>
                              </p:par>
                            </p:childTnLst>
                          </p:cTn>
                        </p:par>
                        <p:par>
                          <p:cTn id="172" fill="hold">
                            <p:stCondLst>
                              <p:cond delay="2500"/>
                            </p:stCondLst>
                            <p:childTnLst>
                              <p:par>
                                <p:cTn id="173" presetID="1" presetClass="entr" presetSubtype="0" fill="hold" grpId="0" nodeType="afterEffect">
                                  <p:stCondLst>
                                    <p:cond delay="0"/>
                                  </p:stCondLst>
                                  <p:childTnLst>
                                    <p:set>
                                      <p:cBhvr>
                                        <p:cTn id="174" dur="1" fill="hold">
                                          <p:stCondLst>
                                            <p:cond delay="0"/>
                                          </p:stCondLst>
                                        </p:cTn>
                                        <p:tgtEl>
                                          <p:spTgt spid="47"/>
                                        </p:tgtEl>
                                        <p:attrNameLst>
                                          <p:attrName>style.visibility</p:attrName>
                                        </p:attrNameLst>
                                      </p:cBhvr>
                                      <p:to>
                                        <p:strVal val="visible"/>
                                      </p:to>
                                    </p:set>
                                  </p:childTnLst>
                                </p:cTn>
                              </p:par>
                            </p:childTnLst>
                          </p:cTn>
                        </p:par>
                        <p:par>
                          <p:cTn id="175" fill="hold">
                            <p:stCondLst>
                              <p:cond delay="2500"/>
                            </p:stCondLst>
                            <p:childTnLst>
                              <p:par>
                                <p:cTn id="176" presetID="10" presetClass="entr" presetSubtype="0" fill="hold" grpId="0" nodeType="afterEffect">
                                  <p:stCondLst>
                                    <p:cond delay="0"/>
                                  </p:stCondLst>
                                  <p:childTnLst>
                                    <p:set>
                                      <p:cBhvr>
                                        <p:cTn id="177" dur="1" fill="hold">
                                          <p:stCondLst>
                                            <p:cond delay="0"/>
                                          </p:stCondLst>
                                        </p:cTn>
                                        <p:tgtEl>
                                          <p:spTgt spid="54"/>
                                        </p:tgtEl>
                                        <p:attrNameLst>
                                          <p:attrName>style.visibility</p:attrName>
                                        </p:attrNameLst>
                                      </p:cBhvr>
                                      <p:to>
                                        <p:strVal val="visible"/>
                                      </p:to>
                                    </p:set>
                                    <p:animEffect transition="in" filter="fade">
                                      <p:cBhvr>
                                        <p:cTn id="178" dur="1000"/>
                                        <p:tgtEl>
                                          <p:spTgt spid="54"/>
                                        </p:tgtEl>
                                      </p:cBhvr>
                                    </p:animEffect>
                                  </p:childTnLst>
                                </p:cTn>
                              </p:par>
                              <p:par>
                                <p:cTn id="179" presetID="10" presetClass="entr" presetSubtype="0" fill="hold" nodeType="withEffect">
                                  <p:stCondLst>
                                    <p:cond delay="0"/>
                                  </p:stCondLst>
                                  <p:childTnLst>
                                    <p:set>
                                      <p:cBhvr>
                                        <p:cTn id="180" dur="1" fill="hold">
                                          <p:stCondLst>
                                            <p:cond delay="0"/>
                                          </p:stCondLst>
                                        </p:cTn>
                                        <p:tgtEl>
                                          <p:spTgt spid="53"/>
                                        </p:tgtEl>
                                        <p:attrNameLst>
                                          <p:attrName>style.visibility</p:attrName>
                                        </p:attrNameLst>
                                      </p:cBhvr>
                                      <p:to>
                                        <p:strVal val="visible"/>
                                      </p:to>
                                    </p:set>
                                    <p:animEffect transition="in" filter="fade">
                                      <p:cBhvr>
                                        <p:cTn id="181" dur="1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2" grpId="1" animBg="1"/>
      <p:bldP spid="22" grpId="2" animBg="1"/>
      <p:bldP spid="23" grpId="0" animBg="1"/>
      <p:bldP spid="23" grpId="1" animBg="1"/>
      <p:bldP spid="23" grpId="2" animBg="1"/>
      <p:bldP spid="24" grpId="0" animBg="1"/>
      <p:bldP spid="25" grpId="0"/>
      <p:bldP spid="26" grpId="0" animBg="1"/>
      <p:bldP spid="26" grpId="1" animBg="1"/>
      <p:bldP spid="27" grpId="0"/>
      <p:bldP spid="27" grpId="1"/>
      <p:bldP spid="28" grpId="0" animBg="1"/>
      <p:bldP spid="28" grpId="1" animBg="1"/>
      <p:bldP spid="28" grpId="2" animBg="1"/>
      <p:bldP spid="29" grpId="0" animBg="1"/>
      <p:bldP spid="30" grpId="0" animBg="1"/>
      <p:bldP spid="30" grpId="1" animBg="1"/>
      <p:bldP spid="30" grpId="2" animBg="1"/>
      <p:bldP spid="31" grpId="0" animBg="1"/>
      <p:bldP spid="32" grpId="0" animBg="1"/>
      <p:bldP spid="33" grpId="0" animBg="1"/>
      <p:bldP spid="33" grpId="1" animBg="1"/>
      <p:bldP spid="34" grpId="0" animBg="1"/>
      <p:bldP spid="35" grpId="0" animBg="1"/>
      <p:bldP spid="35" grpId="1" animBg="1"/>
      <p:bldP spid="35" grpId="2" animBg="1"/>
      <p:bldP spid="36" grpId="0" animBg="1"/>
      <p:bldP spid="36" grpId="1" animBg="1"/>
      <p:bldP spid="37" grpId="0" animBg="1"/>
      <p:bldP spid="38" grpId="0" animBg="1"/>
      <p:bldP spid="42" grpId="0" animBg="1"/>
      <p:bldP spid="42" grpId="1" animBg="1"/>
      <p:bldP spid="43" grpId="0" animBg="1"/>
      <p:bldP spid="44" grpId="0" animBg="1"/>
      <p:bldP spid="45" grpId="0" animBg="1"/>
      <p:bldP spid="45" grpId="1" animBg="1"/>
      <p:bldP spid="46" grpId="0"/>
      <p:bldP spid="46" grpId="1"/>
      <p:bldP spid="47" grpId="0" animBg="1"/>
      <p:bldP spid="48" grpId="0"/>
      <p:bldP spid="50" grpId="0"/>
      <p:bldP spid="50" grpId="1"/>
      <p:bldP spid="52" grpId="0"/>
      <p:bldP spid="52" grpId="1"/>
      <p:bldP spid="5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104171BF-75BB-43FB-B75C-7A7F8E37D44C}"/>
              </a:ext>
            </a:extLst>
          </p:cNvPr>
          <p:cNvSpPr/>
          <p:nvPr/>
        </p:nvSpPr>
        <p:spPr>
          <a:xfrm>
            <a:off x="3326913" y="4298228"/>
            <a:ext cx="457200" cy="914400"/>
          </a:xfrm>
          <a:prstGeom prst="rect">
            <a:avLst/>
          </a:prstGeom>
          <a:solidFill>
            <a:schemeClr val="tx2"/>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white"/>
                </a:solidFill>
                <a:effectLst/>
                <a:uLnTx/>
                <a:uFillTx/>
                <a:latin typeface="+mj-lt"/>
                <a:ea typeface="+mn-ea"/>
                <a:cs typeface="+mn-cs"/>
              </a:rPr>
              <a:t>1</a:t>
            </a:r>
          </a:p>
        </p:txBody>
      </p:sp>
      <p:sp>
        <p:nvSpPr>
          <p:cNvPr id="57" name="Rectangle 56">
            <a:extLst>
              <a:ext uri="{FF2B5EF4-FFF2-40B4-BE49-F238E27FC236}">
                <a16:creationId xmlns:a16="http://schemas.microsoft.com/office/drawing/2014/main" id="{8E57A1D9-25A0-4BAD-A84C-EF459250E318}"/>
              </a:ext>
            </a:extLst>
          </p:cNvPr>
          <p:cNvSpPr/>
          <p:nvPr/>
        </p:nvSpPr>
        <p:spPr>
          <a:xfrm>
            <a:off x="3784113" y="4298228"/>
            <a:ext cx="457200" cy="914400"/>
          </a:xfrm>
          <a:prstGeom prst="rect">
            <a:avLst/>
          </a:prstGeom>
          <a:solidFill>
            <a:schemeClr val="tx2"/>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white"/>
                </a:solidFill>
                <a:effectLst/>
                <a:uLnTx/>
                <a:uFillTx/>
                <a:latin typeface="+mj-lt"/>
                <a:ea typeface="+mn-ea"/>
                <a:cs typeface="+mn-cs"/>
              </a:rPr>
              <a:t>2</a:t>
            </a:r>
          </a:p>
        </p:txBody>
      </p:sp>
      <p:sp>
        <p:nvSpPr>
          <p:cNvPr id="58" name="Rectangle 57">
            <a:extLst>
              <a:ext uri="{FF2B5EF4-FFF2-40B4-BE49-F238E27FC236}">
                <a16:creationId xmlns:a16="http://schemas.microsoft.com/office/drawing/2014/main" id="{C891C84D-B52C-4C3B-9C2C-1176FE03A180}"/>
              </a:ext>
            </a:extLst>
          </p:cNvPr>
          <p:cNvSpPr/>
          <p:nvPr/>
        </p:nvSpPr>
        <p:spPr>
          <a:xfrm>
            <a:off x="7453483" y="4298228"/>
            <a:ext cx="457200" cy="914400"/>
          </a:xfrm>
          <a:prstGeom prst="rect">
            <a:avLst/>
          </a:prstGeom>
          <a:solidFill>
            <a:schemeClr val="bg1">
              <a:lumMod val="75000"/>
            </a:schemeClr>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effectLst/>
                <a:uLnTx/>
                <a:uFillTx/>
                <a:latin typeface="+mj-lt"/>
                <a:ea typeface="+mn-ea"/>
                <a:cs typeface="+mn-cs"/>
              </a:rPr>
              <a:t>10</a:t>
            </a:r>
          </a:p>
        </p:txBody>
      </p:sp>
      <p:sp>
        <p:nvSpPr>
          <p:cNvPr id="59" name="Rectangle 58">
            <a:extLst>
              <a:ext uri="{FF2B5EF4-FFF2-40B4-BE49-F238E27FC236}">
                <a16:creationId xmlns:a16="http://schemas.microsoft.com/office/drawing/2014/main" id="{A09A17C8-5497-4ACD-B793-4C0DE228DAAF}"/>
              </a:ext>
            </a:extLst>
          </p:cNvPr>
          <p:cNvSpPr/>
          <p:nvPr/>
        </p:nvSpPr>
        <p:spPr>
          <a:xfrm>
            <a:off x="7910683" y="4298228"/>
            <a:ext cx="457200" cy="914400"/>
          </a:xfrm>
          <a:prstGeom prst="rect">
            <a:avLst/>
          </a:prstGeom>
          <a:solidFill>
            <a:schemeClr val="bg1">
              <a:lumMod val="75000"/>
            </a:schemeClr>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effectLst/>
                <a:uLnTx/>
                <a:uFillTx/>
                <a:latin typeface="+mj-lt"/>
                <a:ea typeface="+mn-ea"/>
                <a:cs typeface="+mn-cs"/>
              </a:rPr>
              <a:t>11</a:t>
            </a:r>
          </a:p>
        </p:txBody>
      </p:sp>
      <p:sp>
        <p:nvSpPr>
          <p:cNvPr id="60" name="Right Brace 59">
            <a:extLst>
              <a:ext uri="{FF2B5EF4-FFF2-40B4-BE49-F238E27FC236}">
                <a16:creationId xmlns:a16="http://schemas.microsoft.com/office/drawing/2014/main" id="{C4666393-DF80-4352-AB21-984C7EC411D8}"/>
              </a:ext>
            </a:extLst>
          </p:cNvPr>
          <p:cNvSpPr/>
          <p:nvPr/>
        </p:nvSpPr>
        <p:spPr>
          <a:xfrm rot="5400000">
            <a:off x="4930044" y="3714116"/>
            <a:ext cx="457200" cy="3657600"/>
          </a:xfrm>
          <a:prstGeom prst="rightBrace">
            <a:avLst>
              <a:gd name="adj1" fmla="val 0"/>
              <a:gd name="adj2" fmla="val 50000"/>
            </a:avLst>
          </a:prstGeom>
          <a:noFill/>
          <a:ln w="12700" cap="flat" cmpd="sng" algn="ctr">
            <a:solidFill>
              <a:sysClr val="windowText" lastClr="000000"/>
            </a:solidFill>
            <a:prstDash val="solid"/>
            <a:bevel/>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1" name="TextBox 60">
            <a:extLst>
              <a:ext uri="{FF2B5EF4-FFF2-40B4-BE49-F238E27FC236}">
                <a16:creationId xmlns:a16="http://schemas.microsoft.com/office/drawing/2014/main" id="{4D4A3A1E-3901-4CEE-A403-1882426A8D3D}"/>
              </a:ext>
            </a:extLst>
          </p:cNvPr>
          <p:cNvSpPr txBox="1"/>
          <p:nvPr/>
        </p:nvSpPr>
        <p:spPr>
          <a:xfrm>
            <a:off x="4732356" y="5853137"/>
            <a:ext cx="867545" cy="307777"/>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Running</a:t>
            </a:r>
          </a:p>
        </p:txBody>
      </p:sp>
      <p:sp>
        <p:nvSpPr>
          <p:cNvPr id="62" name="Right Brace 61">
            <a:extLst>
              <a:ext uri="{FF2B5EF4-FFF2-40B4-BE49-F238E27FC236}">
                <a16:creationId xmlns:a16="http://schemas.microsoft.com/office/drawing/2014/main" id="{3FEC1CF2-1754-4BAA-BF14-DD9E627F284C}"/>
              </a:ext>
            </a:extLst>
          </p:cNvPr>
          <p:cNvSpPr/>
          <p:nvPr/>
        </p:nvSpPr>
        <p:spPr>
          <a:xfrm rot="5400000">
            <a:off x="7673299" y="4628516"/>
            <a:ext cx="457200" cy="1828800"/>
          </a:xfrm>
          <a:prstGeom prst="rightBrace">
            <a:avLst>
              <a:gd name="adj1" fmla="val 0"/>
              <a:gd name="adj2" fmla="val 50000"/>
            </a:avLst>
          </a:prstGeom>
          <a:noFill/>
          <a:ln w="12700" cap="flat" cmpd="sng" algn="ctr">
            <a:solidFill>
              <a:sysClr val="windowText" lastClr="000000"/>
            </a:solidFill>
            <a:prstDash val="solid"/>
            <a:bevel/>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3" name="TextBox 62">
            <a:extLst>
              <a:ext uri="{FF2B5EF4-FFF2-40B4-BE49-F238E27FC236}">
                <a16:creationId xmlns:a16="http://schemas.microsoft.com/office/drawing/2014/main" id="{22865C44-38A7-49B6-9994-37679B4E8106}"/>
              </a:ext>
            </a:extLst>
          </p:cNvPr>
          <p:cNvSpPr txBox="1"/>
          <p:nvPr/>
        </p:nvSpPr>
        <p:spPr>
          <a:xfrm>
            <a:off x="7494588" y="5866812"/>
            <a:ext cx="829073" cy="307777"/>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Queued</a:t>
            </a:r>
          </a:p>
        </p:txBody>
      </p:sp>
      <p:sp>
        <p:nvSpPr>
          <p:cNvPr id="64" name="Rectangle 63">
            <a:extLst>
              <a:ext uri="{FF2B5EF4-FFF2-40B4-BE49-F238E27FC236}">
                <a16:creationId xmlns:a16="http://schemas.microsoft.com/office/drawing/2014/main" id="{4F780EBE-E4AC-43E7-BCE0-A856B9A13D45}"/>
              </a:ext>
            </a:extLst>
          </p:cNvPr>
          <p:cNvSpPr/>
          <p:nvPr/>
        </p:nvSpPr>
        <p:spPr>
          <a:xfrm>
            <a:off x="4244943" y="4298228"/>
            <a:ext cx="457200" cy="914400"/>
          </a:xfrm>
          <a:prstGeom prst="rect">
            <a:avLst/>
          </a:prstGeom>
          <a:solidFill>
            <a:schemeClr val="tx2"/>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white"/>
                </a:solidFill>
                <a:effectLst/>
                <a:uLnTx/>
                <a:uFillTx/>
                <a:latin typeface="+mj-lt"/>
                <a:ea typeface="+mn-ea"/>
                <a:cs typeface="+mn-cs"/>
              </a:rPr>
              <a:t>3</a:t>
            </a:r>
          </a:p>
        </p:txBody>
      </p:sp>
      <p:sp>
        <p:nvSpPr>
          <p:cNvPr id="65" name="Rectangle 64">
            <a:extLst>
              <a:ext uri="{FF2B5EF4-FFF2-40B4-BE49-F238E27FC236}">
                <a16:creationId xmlns:a16="http://schemas.microsoft.com/office/drawing/2014/main" id="{34D1E305-8EB3-4588-B9CF-E4A3C64AB022}"/>
              </a:ext>
            </a:extLst>
          </p:cNvPr>
          <p:cNvSpPr/>
          <p:nvPr/>
        </p:nvSpPr>
        <p:spPr>
          <a:xfrm>
            <a:off x="4705773" y="4298228"/>
            <a:ext cx="457200" cy="914400"/>
          </a:xfrm>
          <a:prstGeom prst="rect">
            <a:avLst/>
          </a:prstGeom>
          <a:solidFill>
            <a:schemeClr val="tx2"/>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white"/>
                </a:solidFill>
                <a:effectLst/>
                <a:uLnTx/>
                <a:uFillTx/>
                <a:latin typeface="+mj-lt"/>
                <a:ea typeface="+mn-ea"/>
                <a:cs typeface="+mn-cs"/>
              </a:rPr>
              <a:t>4</a:t>
            </a:r>
          </a:p>
        </p:txBody>
      </p:sp>
      <p:sp>
        <p:nvSpPr>
          <p:cNvPr id="66" name="Rectangle 65">
            <a:extLst>
              <a:ext uri="{FF2B5EF4-FFF2-40B4-BE49-F238E27FC236}">
                <a16:creationId xmlns:a16="http://schemas.microsoft.com/office/drawing/2014/main" id="{5E8E171E-2DB7-4565-AAF8-5B4B067BF65C}"/>
              </a:ext>
            </a:extLst>
          </p:cNvPr>
          <p:cNvSpPr/>
          <p:nvPr/>
        </p:nvSpPr>
        <p:spPr>
          <a:xfrm>
            <a:off x="5167732" y="4298228"/>
            <a:ext cx="457200" cy="914400"/>
          </a:xfrm>
          <a:prstGeom prst="rect">
            <a:avLst/>
          </a:prstGeom>
          <a:solidFill>
            <a:schemeClr val="tx2"/>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white"/>
                </a:solidFill>
                <a:effectLst/>
                <a:uLnTx/>
                <a:uFillTx/>
                <a:latin typeface="+mj-lt"/>
                <a:ea typeface="+mn-ea"/>
                <a:cs typeface="+mn-cs"/>
              </a:rPr>
              <a:t>5</a:t>
            </a:r>
          </a:p>
        </p:txBody>
      </p:sp>
      <p:sp>
        <p:nvSpPr>
          <p:cNvPr id="67" name="Rectangle 66">
            <a:extLst>
              <a:ext uri="{FF2B5EF4-FFF2-40B4-BE49-F238E27FC236}">
                <a16:creationId xmlns:a16="http://schemas.microsoft.com/office/drawing/2014/main" id="{5AE9D961-F452-42AC-9633-247C150F114F}"/>
              </a:ext>
            </a:extLst>
          </p:cNvPr>
          <p:cNvSpPr/>
          <p:nvPr/>
        </p:nvSpPr>
        <p:spPr>
          <a:xfrm>
            <a:off x="5624683" y="4298228"/>
            <a:ext cx="457200" cy="914400"/>
          </a:xfrm>
          <a:prstGeom prst="rect">
            <a:avLst/>
          </a:prstGeom>
          <a:solidFill>
            <a:schemeClr val="tx2"/>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white"/>
                </a:solidFill>
                <a:effectLst/>
                <a:uLnTx/>
                <a:uFillTx/>
                <a:latin typeface="+mj-lt"/>
                <a:ea typeface="+mn-ea"/>
                <a:cs typeface="+mn-cs"/>
              </a:rPr>
              <a:t>6</a:t>
            </a:r>
          </a:p>
        </p:txBody>
      </p:sp>
      <p:sp>
        <p:nvSpPr>
          <p:cNvPr id="68" name="Rectangle 67">
            <a:extLst>
              <a:ext uri="{FF2B5EF4-FFF2-40B4-BE49-F238E27FC236}">
                <a16:creationId xmlns:a16="http://schemas.microsoft.com/office/drawing/2014/main" id="{01E09C0E-C81B-4760-940A-D128205F701E}"/>
              </a:ext>
            </a:extLst>
          </p:cNvPr>
          <p:cNvSpPr/>
          <p:nvPr/>
        </p:nvSpPr>
        <p:spPr>
          <a:xfrm>
            <a:off x="6076712" y="4298228"/>
            <a:ext cx="457200" cy="914400"/>
          </a:xfrm>
          <a:prstGeom prst="rect">
            <a:avLst/>
          </a:prstGeom>
          <a:solidFill>
            <a:schemeClr val="tx2"/>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white"/>
                </a:solidFill>
                <a:effectLst/>
                <a:uLnTx/>
                <a:uFillTx/>
                <a:latin typeface="+mj-lt"/>
                <a:ea typeface="+mn-ea"/>
                <a:cs typeface="+mn-cs"/>
              </a:rPr>
              <a:t>7</a:t>
            </a:r>
          </a:p>
        </p:txBody>
      </p:sp>
      <p:sp>
        <p:nvSpPr>
          <p:cNvPr id="69" name="Rectangle 68">
            <a:extLst>
              <a:ext uri="{FF2B5EF4-FFF2-40B4-BE49-F238E27FC236}">
                <a16:creationId xmlns:a16="http://schemas.microsoft.com/office/drawing/2014/main" id="{19CB6FD7-AF15-4D87-A42E-710C9EEE040C}"/>
              </a:ext>
            </a:extLst>
          </p:cNvPr>
          <p:cNvSpPr/>
          <p:nvPr/>
        </p:nvSpPr>
        <p:spPr>
          <a:xfrm>
            <a:off x="6997280" y="4298228"/>
            <a:ext cx="457200" cy="914400"/>
          </a:xfrm>
          <a:prstGeom prst="rect">
            <a:avLst/>
          </a:prstGeom>
          <a:solidFill>
            <a:schemeClr val="bg1">
              <a:lumMod val="75000"/>
            </a:schemeClr>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effectLst/>
                <a:uLnTx/>
                <a:uFillTx/>
                <a:latin typeface="+mj-lt"/>
                <a:ea typeface="+mn-ea"/>
                <a:cs typeface="+mn-cs"/>
              </a:rPr>
              <a:t>9</a:t>
            </a:r>
          </a:p>
        </p:txBody>
      </p:sp>
      <p:sp>
        <p:nvSpPr>
          <p:cNvPr id="70" name="Rectangle 69">
            <a:extLst>
              <a:ext uri="{FF2B5EF4-FFF2-40B4-BE49-F238E27FC236}">
                <a16:creationId xmlns:a16="http://schemas.microsoft.com/office/drawing/2014/main" id="{102A026E-BB72-4A36-BBD9-10F7934A57EB}"/>
              </a:ext>
            </a:extLst>
          </p:cNvPr>
          <p:cNvSpPr/>
          <p:nvPr/>
        </p:nvSpPr>
        <p:spPr>
          <a:xfrm>
            <a:off x="6535727" y="4298228"/>
            <a:ext cx="457200" cy="914400"/>
          </a:xfrm>
          <a:prstGeom prst="rect">
            <a:avLst/>
          </a:prstGeom>
          <a:solidFill>
            <a:schemeClr val="tx2"/>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white"/>
                </a:solidFill>
                <a:effectLst/>
                <a:uLnTx/>
                <a:uFillTx/>
                <a:latin typeface="+mj-lt"/>
                <a:ea typeface="+mn-ea"/>
                <a:cs typeface="+mn-cs"/>
              </a:rPr>
              <a:t>8</a:t>
            </a:r>
          </a:p>
        </p:txBody>
      </p:sp>
      <p:sp>
        <p:nvSpPr>
          <p:cNvPr id="71" name="Rectangle 70">
            <a:extLst>
              <a:ext uri="{FF2B5EF4-FFF2-40B4-BE49-F238E27FC236}">
                <a16:creationId xmlns:a16="http://schemas.microsoft.com/office/drawing/2014/main" id="{B9CC6ADF-D0F7-45D3-A9C5-B4851DC6195C}"/>
              </a:ext>
            </a:extLst>
          </p:cNvPr>
          <p:cNvSpPr/>
          <p:nvPr/>
        </p:nvSpPr>
        <p:spPr>
          <a:xfrm>
            <a:off x="8355939" y="4298228"/>
            <a:ext cx="457200" cy="914400"/>
          </a:xfrm>
          <a:prstGeom prst="rect">
            <a:avLst/>
          </a:prstGeom>
          <a:solidFill>
            <a:schemeClr val="bg1">
              <a:lumMod val="75000"/>
            </a:schemeClr>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effectLst/>
                <a:uLnTx/>
                <a:uFillTx/>
                <a:latin typeface="+mj-lt"/>
                <a:ea typeface="+mn-ea"/>
                <a:cs typeface="+mn-cs"/>
              </a:rPr>
              <a:t>12</a:t>
            </a:r>
          </a:p>
        </p:txBody>
      </p:sp>
      <p:grpSp>
        <p:nvGrpSpPr>
          <p:cNvPr id="72" name="Group 71">
            <a:extLst>
              <a:ext uri="{FF2B5EF4-FFF2-40B4-BE49-F238E27FC236}">
                <a16:creationId xmlns:a16="http://schemas.microsoft.com/office/drawing/2014/main" id="{E79F8683-11B2-4108-A686-62021C192AD9}"/>
              </a:ext>
            </a:extLst>
          </p:cNvPr>
          <p:cNvGrpSpPr/>
          <p:nvPr/>
        </p:nvGrpSpPr>
        <p:grpSpPr>
          <a:xfrm>
            <a:off x="3326913" y="3393715"/>
            <a:ext cx="4952447" cy="457200"/>
            <a:chOff x="6383396" y="1385036"/>
            <a:chExt cx="4952447" cy="457200"/>
          </a:xfrm>
        </p:grpSpPr>
        <p:pic>
          <p:nvPicPr>
            <p:cNvPr id="73" name="Graphic 72">
              <a:extLst>
                <a:ext uri="{FF2B5EF4-FFF2-40B4-BE49-F238E27FC236}">
                  <a16:creationId xmlns:a16="http://schemas.microsoft.com/office/drawing/2014/main" id="{C2734C84-27B1-4482-8732-E10C11D3EF5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383396" y="1385036"/>
              <a:ext cx="457200" cy="457200"/>
            </a:xfrm>
            <a:prstGeom prst="rect">
              <a:avLst/>
            </a:prstGeom>
          </p:spPr>
        </p:pic>
        <p:sp>
          <p:nvSpPr>
            <p:cNvPr id="74" name="TextBox 73">
              <a:extLst>
                <a:ext uri="{FF2B5EF4-FFF2-40B4-BE49-F238E27FC236}">
                  <a16:creationId xmlns:a16="http://schemas.microsoft.com/office/drawing/2014/main" id="{4F5FF801-F0A9-4DF5-B638-5066037AC740}"/>
                </a:ext>
              </a:extLst>
            </p:cNvPr>
            <p:cNvSpPr txBox="1"/>
            <p:nvPr/>
          </p:nvSpPr>
          <p:spPr>
            <a:xfrm>
              <a:off x="6883983" y="1391229"/>
              <a:ext cx="4451860" cy="400110"/>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000" b="0" i="0" u="none" strike="noStrike" kern="0" cap="none" spc="-50" normalizeH="0" baseline="0" noProof="0">
                  <a:ln>
                    <a:noFill/>
                  </a:ln>
                  <a:solidFill>
                    <a:srgbClr val="0078D4"/>
                  </a:solidFill>
                  <a:effectLst/>
                  <a:uLnTx/>
                  <a:uFillTx/>
                  <a:latin typeface="Segoe UI Semibold" panose="020B0702040204020203" pitchFamily="34" charset="0"/>
                  <a:ea typeface="+mn-ea"/>
                  <a:cs typeface="Segoe UI Semibold" panose="020B0702040204020203" pitchFamily="34" charset="0"/>
                </a:rPr>
                <a:t>Scheduler With Importance Turned On</a:t>
              </a:r>
            </a:p>
          </p:txBody>
        </p:sp>
      </p:grpSp>
      <p:sp>
        <p:nvSpPr>
          <p:cNvPr id="75" name="Rectangle 74">
            <a:extLst>
              <a:ext uri="{FF2B5EF4-FFF2-40B4-BE49-F238E27FC236}">
                <a16:creationId xmlns:a16="http://schemas.microsoft.com/office/drawing/2014/main" id="{B087F7C4-C3A6-40F0-B51B-88809B761575}"/>
              </a:ext>
            </a:extLst>
          </p:cNvPr>
          <p:cNvSpPr/>
          <p:nvPr/>
        </p:nvSpPr>
        <p:spPr>
          <a:xfrm>
            <a:off x="4245160" y="4298228"/>
            <a:ext cx="457200" cy="914400"/>
          </a:xfrm>
          <a:prstGeom prst="rect">
            <a:avLst/>
          </a:prstGeom>
          <a:solidFill>
            <a:schemeClr val="tx2"/>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white"/>
                </a:solidFill>
                <a:effectLst/>
                <a:uLnTx/>
                <a:uFillTx/>
                <a:latin typeface="+mj-lt"/>
                <a:ea typeface="+mn-ea"/>
                <a:cs typeface="+mn-cs"/>
              </a:rPr>
              <a:t>12</a:t>
            </a:r>
          </a:p>
        </p:txBody>
      </p:sp>
      <p:sp>
        <p:nvSpPr>
          <p:cNvPr id="76" name="Right Brace 75">
            <a:extLst>
              <a:ext uri="{FF2B5EF4-FFF2-40B4-BE49-F238E27FC236}">
                <a16:creationId xmlns:a16="http://schemas.microsoft.com/office/drawing/2014/main" id="{62E4E691-A45D-4C1B-88B4-D38B05915004}"/>
              </a:ext>
            </a:extLst>
          </p:cNvPr>
          <p:cNvSpPr/>
          <p:nvPr/>
        </p:nvSpPr>
        <p:spPr>
          <a:xfrm rot="5400000">
            <a:off x="7441484" y="4857171"/>
            <a:ext cx="457200" cy="1371491"/>
          </a:xfrm>
          <a:prstGeom prst="rightBrace">
            <a:avLst>
              <a:gd name="adj1" fmla="val 0"/>
              <a:gd name="adj2" fmla="val 50000"/>
            </a:avLst>
          </a:prstGeom>
          <a:noFill/>
          <a:ln w="12700" cap="flat" cmpd="sng" algn="ctr">
            <a:solidFill>
              <a:sysClr val="windowText" lastClr="000000"/>
            </a:solidFill>
            <a:prstDash val="solid"/>
            <a:bevel/>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7" name="TextBox 76">
            <a:extLst>
              <a:ext uri="{FF2B5EF4-FFF2-40B4-BE49-F238E27FC236}">
                <a16:creationId xmlns:a16="http://schemas.microsoft.com/office/drawing/2014/main" id="{DBD257E7-D9A9-4FF0-BCF5-C4BD06376E1D}"/>
              </a:ext>
            </a:extLst>
          </p:cNvPr>
          <p:cNvSpPr txBox="1"/>
          <p:nvPr/>
        </p:nvSpPr>
        <p:spPr>
          <a:xfrm>
            <a:off x="7253918" y="5864324"/>
            <a:ext cx="829073" cy="307777"/>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Queued</a:t>
            </a:r>
          </a:p>
        </p:txBody>
      </p:sp>
      <p:pic>
        <p:nvPicPr>
          <p:cNvPr id="78" name="Graphic 77" descr="Smiling Face with No Fill">
            <a:extLst>
              <a:ext uri="{FF2B5EF4-FFF2-40B4-BE49-F238E27FC236}">
                <a16:creationId xmlns:a16="http://schemas.microsoft.com/office/drawing/2014/main" id="{8C25FC0D-95D7-4325-9B99-DBDD9FF5215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401659" y="4305882"/>
            <a:ext cx="365760" cy="365760"/>
          </a:xfrm>
          <a:prstGeom prst="rect">
            <a:avLst/>
          </a:prstGeom>
        </p:spPr>
      </p:pic>
      <p:sp>
        <p:nvSpPr>
          <p:cNvPr id="79" name="TextBox 78">
            <a:extLst>
              <a:ext uri="{FF2B5EF4-FFF2-40B4-BE49-F238E27FC236}">
                <a16:creationId xmlns:a16="http://schemas.microsoft.com/office/drawing/2014/main" id="{D0F24C10-9D01-49E9-86E0-8BF2FC6F2EB6}"/>
              </a:ext>
            </a:extLst>
          </p:cNvPr>
          <p:cNvSpPr txBox="1"/>
          <p:nvPr/>
        </p:nvSpPr>
        <p:spPr>
          <a:xfrm>
            <a:off x="8352308" y="4052373"/>
            <a:ext cx="460830" cy="215444"/>
          </a:xfrm>
          <a:prstGeom prst="rect">
            <a:avLst/>
          </a:prstGeom>
          <a:noFill/>
        </p:spPr>
        <p:txBody>
          <a:bodyPr wrap="square" lIns="0" tIns="0" rIns="0" b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CEO</a:t>
            </a:r>
          </a:p>
        </p:txBody>
      </p:sp>
      <p:sp>
        <p:nvSpPr>
          <p:cNvPr id="80" name="TextBox 79">
            <a:extLst>
              <a:ext uri="{FF2B5EF4-FFF2-40B4-BE49-F238E27FC236}">
                <a16:creationId xmlns:a16="http://schemas.microsoft.com/office/drawing/2014/main" id="{C57D0155-D834-4CE2-B92B-9601763EBE71}"/>
              </a:ext>
            </a:extLst>
          </p:cNvPr>
          <p:cNvSpPr txBox="1"/>
          <p:nvPr/>
        </p:nvSpPr>
        <p:spPr>
          <a:xfrm>
            <a:off x="4241313" y="4046586"/>
            <a:ext cx="460830" cy="215444"/>
          </a:xfrm>
          <a:prstGeom prst="rect">
            <a:avLst/>
          </a:prstGeom>
          <a:noFill/>
        </p:spPr>
        <p:txBody>
          <a:bodyPr wrap="square" lIns="0" tIns="0" rIns="0" b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CEO</a:t>
            </a:r>
          </a:p>
        </p:txBody>
      </p:sp>
      <p:pic>
        <p:nvPicPr>
          <p:cNvPr id="81" name="Graphic 80" descr="Winking Face with No Fill">
            <a:extLst>
              <a:ext uri="{FF2B5EF4-FFF2-40B4-BE49-F238E27FC236}">
                <a16:creationId xmlns:a16="http://schemas.microsoft.com/office/drawing/2014/main" id="{3E0FD634-20EA-462B-813B-CDE9E848BC1A}"/>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294055" y="4305882"/>
            <a:ext cx="365760" cy="365760"/>
          </a:xfrm>
          <a:prstGeom prst="rect">
            <a:avLst/>
          </a:prstGeom>
        </p:spPr>
      </p:pic>
      <p:sp>
        <p:nvSpPr>
          <p:cNvPr id="82" name="TextBox 81">
            <a:extLst>
              <a:ext uri="{FF2B5EF4-FFF2-40B4-BE49-F238E27FC236}">
                <a16:creationId xmlns:a16="http://schemas.microsoft.com/office/drawing/2014/main" id="{5F70D015-EFBA-4A0C-8FF8-59D80301F38A}"/>
              </a:ext>
            </a:extLst>
          </p:cNvPr>
          <p:cNvSpPr txBox="1"/>
          <p:nvPr/>
        </p:nvSpPr>
        <p:spPr>
          <a:xfrm>
            <a:off x="7472731" y="4973623"/>
            <a:ext cx="430657" cy="138499"/>
          </a:xfrm>
          <a:prstGeom prst="rect">
            <a:avLst/>
          </a:prstGeom>
          <a:noFill/>
        </p:spPr>
        <p:txBody>
          <a:bodyPr wrap="square" lIns="0" tIns="0" rIns="0" b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effectLst/>
                <a:uLnTx/>
                <a:uFillTx/>
                <a:latin typeface="+mj-lt"/>
                <a:ea typeface="+mn-ea"/>
                <a:cs typeface="+mn-cs"/>
              </a:rPr>
              <a:t>Low</a:t>
            </a:r>
          </a:p>
        </p:txBody>
      </p:sp>
      <p:sp>
        <p:nvSpPr>
          <p:cNvPr id="83" name="TextBox 82">
            <a:extLst>
              <a:ext uri="{FF2B5EF4-FFF2-40B4-BE49-F238E27FC236}">
                <a16:creationId xmlns:a16="http://schemas.microsoft.com/office/drawing/2014/main" id="{5B7DE5D4-0E77-456B-91EF-52695B5D69A4}"/>
              </a:ext>
            </a:extLst>
          </p:cNvPr>
          <p:cNvSpPr txBox="1"/>
          <p:nvPr/>
        </p:nvSpPr>
        <p:spPr>
          <a:xfrm>
            <a:off x="7020050" y="4973622"/>
            <a:ext cx="418133" cy="138499"/>
          </a:xfrm>
          <a:prstGeom prst="rect">
            <a:avLst/>
          </a:prstGeom>
          <a:noFill/>
        </p:spPr>
        <p:txBody>
          <a:bodyPr wrap="square" lIns="0" tIns="0" rIns="0" b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effectLst/>
                <a:uLnTx/>
                <a:uFillTx/>
                <a:latin typeface="+mj-lt"/>
                <a:ea typeface="+mn-ea"/>
                <a:cs typeface="+mn-cs"/>
              </a:rPr>
              <a:t>Normal</a:t>
            </a:r>
          </a:p>
        </p:txBody>
      </p:sp>
      <p:sp>
        <p:nvSpPr>
          <p:cNvPr id="84" name="TextBox 83">
            <a:extLst>
              <a:ext uri="{FF2B5EF4-FFF2-40B4-BE49-F238E27FC236}">
                <a16:creationId xmlns:a16="http://schemas.microsoft.com/office/drawing/2014/main" id="{6B890AF2-4A52-4C48-99F4-6989D91E400C}"/>
              </a:ext>
            </a:extLst>
          </p:cNvPr>
          <p:cNvSpPr txBox="1"/>
          <p:nvPr/>
        </p:nvSpPr>
        <p:spPr>
          <a:xfrm>
            <a:off x="7932494" y="4973622"/>
            <a:ext cx="394339" cy="138499"/>
          </a:xfrm>
          <a:prstGeom prst="rect">
            <a:avLst/>
          </a:prstGeom>
          <a:noFill/>
        </p:spPr>
        <p:txBody>
          <a:bodyPr wrap="none" lIns="0" tIns="0" rIns="0" b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effectLst/>
                <a:uLnTx/>
                <a:uFillTx/>
                <a:latin typeface="+mj-lt"/>
                <a:ea typeface="+mn-ea"/>
                <a:cs typeface="+mn-cs"/>
              </a:rPr>
              <a:t>Normal</a:t>
            </a:r>
          </a:p>
        </p:txBody>
      </p:sp>
      <p:sp>
        <p:nvSpPr>
          <p:cNvPr id="85" name="TextBox 84">
            <a:extLst>
              <a:ext uri="{FF2B5EF4-FFF2-40B4-BE49-F238E27FC236}">
                <a16:creationId xmlns:a16="http://schemas.microsoft.com/office/drawing/2014/main" id="{D3C92F6C-02C6-4F8E-B8B3-496C433BB840}"/>
              </a:ext>
            </a:extLst>
          </p:cNvPr>
          <p:cNvSpPr txBox="1"/>
          <p:nvPr/>
        </p:nvSpPr>
        <p:spPr>
          <a:xfrm>
            <a:off x="8375178" y="4973622"/>
            <a:ext cx="415671" cy="138499"/>
          </a:xfrm>
          <a:prstGeom prst="rect">
            <a:avLst/>
          </a:prstGeom>
          <a:noFill/>
        </p:spPr>
        <p:txBody>
          <a:bodyPr wrap="square" lIns="0" tIns="0" rIns="0" b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effectLst/>
                <a:uLnTx/>
                <a:uFillTx/>
                <a:latin typeface="+mj-lt"/>
                <a:ea typeface="+mn-ea"/>
                <a:cs typeface="+mn-cs"/>
              </a:rPr>
              <a:t>High</a:t>
            </a:r>
          </a:p>
        </p:txBody>
      </p:sp>
      <p:sp>
        <p:nvSpPr>
          <p:cNvPr id="34" name="Rectangle 33">
            <a:extLst>
              <a:ext uri="{FF2B5EF4-FFF2-40B4-BE49-F238E27FC236}">
                <a16:creationId xmlns:a16="http://schemas.microsoft.com/office/drawing/2014/main" id="{2FB9E13A-5843-4768-8E34-55AF214C423C}"/>
              </a:ext>
            </a:extLst>
          </p:cNvPr>
          <p:cNvSpPr/>
          <p:nvPr/>
        </p:nvSpPr>
        <p:spPr bwMode="auto">
          <a:xfrm>
            <a:off x="3071813" y="1825667"/>
            <a:ext cx="6048375" cy="1218795"/>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78D4"/>
                </a:solidFill>
                <a:effectLst/>
                <a:uLnTx/>
                <a:uFillTx/>
                <a:latin typeface="Consolas" panose="020B0609020204030204" pitchFamily="49" charset="0"/>
                <a:ea typeface="+mn-ea"/>
                <a:cs typeface="+mn-cs"/>
              </a:rPr>
              <a:t>CREATE WORKLOAD CLASSIFIER </a:t>
            </a:r>
            <a:r>
              <a:rPr kumimoji="0" lang="en-US" sz="10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mn-cs"/>
              </a:rPr>
              <a:t>classifier_name</a:t>
            </a:r>
            <a:r>
              <a:rPr kumimoji="0" lang="en-US" sz="10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78D4"/>
                </a:solidFill>
                <a:effectLst/>
                <a:uLnTx/>
                <a:uFillTx/>
                <a:latin typeface="Consolas" panose="020B0609020204030204" pitchFamily="49" charset="0"/>
                <a:ea typeface="+mn-ea"/>
                <a:cs typeface="+mn-cs"/>
              </a:rPr>
              <a:t>WITH</a:t>
            </a:r>
            <a:r>
              <a:rPr kumimoji="0" lang="en-US" sz="10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000" b="0" i="0" u="none" strike="noStrike" kern="1200" cap="none" spc="0" normalizeH="0" baseline="0" noProof="0" dirty="0">
                <a:ln>
                  <a:noFill/>
                </a:ln>
                <a:solidFill>
                  <a:srgbClr val="0078D4"/>
                </a:solidFill>
                <a:effectLst/>
                <a:uLnTx/>
                <a:uFillTx/>
                <a:latin typeface="Consolas" panose="020B0609020204030204" pitchFamily="49" charset="0"/>
                <a:ea typeface="+mn-ea"/>
                <a:cs typeface="+mn-cs"/>
              </a:rPr>
              <a:t>WORKLOAD_GROUP </a:t>
            </a:r>
            <a:r>
              <a:rPr kumimoji="0" lang="en-US" sz="10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'name’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000" b="0" i="0" u="none" strike="noStrike" kern="1200" cap="none" spc="0" normalizeH="0" baseline="0" noProof="0" dirty="0">
                <a:ln>
                  <a:noFill/>
                </a:ln>
                <a:solidFill>
                  <a:srgbClr val="0078D4"/>
                </a:solidFill>
                <a:effectLst/>
                <a:uLnTx/>
                <a:uFillTx/>
                <a:latin typeface="Consolas" panose="020B0609020204030204" pitchFamily="49" charset="0"/>
                <a:ea typeface="+mn-ea"/>
                <a:cs typeface="+mn-cs"/>
              </a:rPr>
              <a:t>MEMBERNAME</a:t>
            </a:r>
            <a:r>
              <a:rPr kumimoji="0" lang="en-US" sz="10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 '</a:t>
            </a:r>
            <a:r>
              <a:rPr kumimoji="0" lang="en-US" sz="10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mn-cs"/>
              </a:rPr>
              <a:t>security_account</a:t>
            </a:r>
            <a:r>
              <a:rPr kumimoji="0" lang="en-US" sz="10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 [ ,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000" b="0" i="0" u="none" strike="noStrike" kern="1200" cap="none" spc="0" normalizeH="0" baseline="0" noProof="0" dirty="0">
                <a:ln>
                  <a:noFill/>
                </a:ln>
                <a:solidFill>
                  <a:srgbClr val="0078D4"/>
                </a:solidFill>
                <a:effectLst/>
                <a:uLnTx/>
                <a:uFillTx/>
                <a:latin typeface="Consolas" panose="020B0609020204030204" pitchFamily="49" charset="0"/>
                <a:ea typeface="+mn-ea"/>
                <a:cs typeface="+mn-cs"/>
              </a:rPr>
              <a:t>IMPORTANCE</a:t>
            </a:r>
            <a:r>
              <a:rPr kumimoji="0" lang="en-US" sz="10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 { LOW | BELOW_NORMAL | NORMAL (default) | ABOVE_NORMAL | HIGH }])</a:t>
            </a:r>
            <a:endParaRPr kumimoji="0" lang="en-US" sz="1000" b="0" i="0" u="none" strike="noStrike" kern="1200" cap="none" spc="0" normalizeH="0" baseline="0" noProof="0" dirty="0">
              <a:ln>
                <a:noFill/>
              </a:ln>
              <a:solidFill>
                <a:srgbClr val="FFFFFF"/>
              </a:solidFill>
              <a:effectLst/>
              <a:uLnTx/>
              <a:uFillTx/>
              <a:latin typeface="Consolas" panose="020B0609020204030204" pitchFamily="49" charset="0"/>
              <a:ea typeface="+mn-ea"/>
              <a:cs typeface="+mn-cs"/>
            </a:endParaRPr>
          </a:p>
        </p:txBody>
      </p:sp>
      <p:sp>
        <p:nvSpPr>
          <p:cNvPr id="3" name="Text Placeholder 2">
            <a:extLst>
              <a:ext uri="{FF2B5EF4-FFF2-40B4-BE49-F238E27FC236}">
                <a16:creationId xmlns:a16="http://schemas.microsoft.com/office/drawing/2014/main" id="{3742D69B-50B1-4B24-9215-1D794C8BC10E}"/>
              </a:ext>
            </a:extLst>
          </p:cNvPr>
          <p:cNvSpPr>
            <a:spLocks noGrp="1"/>
          </p:cNvSpPr>
          <p:nvPr>
            <p:ph type="body" sz="quarter" idx="12"/>
          </p:nvPr>
        </p:nvSpPr>
        <p:spPr/>
        <p:txBody>
          <a:bodyPr/>
          <a:lstStyle/>
          <a:p>
            <a:r>
              <a:rPr lang="en-US" dirty="0"/>
              <a:t>Workload Importance</a:t>
            </a:r>
          </a:p>
        </p:txBody>
      </p:sp>
      <p:sp>
        <p:nvSpPr>
          <p:cNvPr id="2" name="Title 1">
            <a:extLst>
              <a:ext uri="{FF2B5EF4-FFF2-40B4-BE49-F238E27FC236}">
                <a16:creationId xmlns:a16="http://schemas.microsoft.com/office/drawing/2014/main" id="{C7901E7B-A030-4126-A32E-4D33FAEDBD9B}"/>
              </a:ext>
            </a:extLst>
          </p:cNvPr>
          <p:cNvSpPr>
            <a:spLocks noGrp="1"/>
          </p:cNvSpPr>
          <p:nvPr>
            <p:ph type="title"/>
          </p:nvPr>
        </p:nvSpPr>
        <p:spPr/>
        <p:txBody>
          <a:bodyPr/>
          <a:lstStyle/>
          <a:p>
            <a:r>
              <a:rPr lang="en-US" dirty="0"/>
              <a:t>Workload Management</a:t>
            </a:r>
          </a:p>
        </p:txBody>
      </p:sp>
    </p:spTree>
    <p:extLst>
      <p:ext uri="{BB962C8B-B14F-4D97-AF65-F5344CB8AC3E}">
        <p14:creationId xmlns:p14="http://schemas.microsoft.com/office/powerpoint/2010/main" val="16144961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56"/>
                                        </p:tgtEl>
                                        <p:attrNameLst>
                                          <p:attrName>style.visibility</p:attrName>
                                        </p:attrNameLst>
                                      </p:cBhvr>
                                      <p:to>
                                        <p:strVal val="visible"/>
                                      </p:to>
                                    </p:set>
                                    <p:animEffect transition="in" filter="fade">
                                      <p:cBhvr>
                                        <p:cTn id="9" dur="250"/>
                                        <p:tgtEl>
                                          <p:spTgt spid="56"/>
                                        </p:tgtEl>
                                      </p:cBhvr>
                                    </p:animEffect>
                                  </p:childTnLst>
                                </p:cTn>
                              </p:par>
                            </p:childTnLst>
                          </p:cTn>
                        </p:par>
                        <p:par>
                          <p:cTn id="10" fill="hold">
                            <p:stCondLst>
                              <p:cond delay="250"/>
                            </p:stCondLst>
                            <p:childTnLst>
                              <p:par>
                                <p:cTn id="11" presetID="10" presetClass="entr" presetSubtype="0"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250"/>
                                        <p:tgtEl>
                                          <p:spTgt spid="57"/>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250"/>
                                        <p:tgtEl>
                                          <p:spTgt spid="64"/>
                                        </p:tgtEl>
                                      </p:cBhvr>
                                    </p:animEffect>
                                  </p:childTnLst>
                                </p:cTn>
                              </p:par>
                            </p:childTnLst>
                          </p:cTn>
                        </p:par>
                        <p:par>
                          <p:cTn id="18" fill="hold">
                            <p:stCondLst>
                              <p:cond delay="750"/>
                            </p:stCondLst>
                            <p:childTnLst>
                              <p:par>
                                <p:cTn id="19" presetID="10" presetClass="entr" presetSubtype="0" fill="hold" grpId="0" nodeType="after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fade">
                                      <p:cBhvr>
                                        <p:cTn id="21" dur="250"/>
                                        <p:tgtEl>
                                          <p:spTgt spid="65"/>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66"/>
                                        </p:tgtEl>
                                        <p:attrNameLst>
                                          <p:attrName>style.visibility</p:attrName>
                                        </p:attrNameLst>
                                      </p:cBhvr>
                                      <p:to>
                                        <p:strVal val="visible"/>
                                      </p:to>
                                    </p:set>
                                    <p:animEffect transition="in" filter="fade">
                                      <p:cBhvr>
                                        <p:cTn id="25" dur="250"/>
                                        <p:tgtEl>
                                          <p:spTgt spid="66"/>
                                        </p:tgtEl>
                                      </p:cBhvr>
                                    </p:animEffect>
                                  </p:childTnLst>
                                </p:cTn>
                              </p:par>
                            </p:childTnLst>
                          </p:cTn>
                        </p:par>
                        <p:par>
                          <p:cTn id="26" fill="hold">
                            <p:stCondLst>
                              <p:cond delay="1250"/>
                            </p:stCondLst>
                            <p:childTnLst>
                              <p:par>
                                <p:cTn id="27" presetID="10" presetClass="entr" presetSubtype="0" fill="hold" grpId="0" nodeType="after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250"/>
                                        <p:tgtEl>
                                          <p:spTgt spid="67"/>
                                        </p:tgtEl>
                                      </p:cBhvr>
                                    </p:animEffect>
                                  </p:childTnLst>
                                </p:cTn>
                              </p:par>
                            </p:childTnLst>
                          </p:cTn>
                        </p:par>
                        <p:par>
                          <p:cTn id="30" fill="hold">
                            <p:stCondLst>
                              <p:cond delay="1500"/>
                            </p:stCondLst>
                            <p:childTnLst>
                              <p:par>
                                <p:cTn id="31" presetID="10" presetClass="entr" presetSubtype="0" fill="hold" grpId="0" nodeType="after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fade">
                                      <p:cBhvr>
                                        <p:cTn id="33" dur="250"/>
                                        <p:tgtEl>
                                          <p:spTgt spid="6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0"/>
                                        </p:tgtEl>
                                        <p:attrNameLst>
                                          <p:attrName>style.visibility</p:attrName>
                                        </p:attrNameLst>
                                      </p:cBhvr>
                                      <p:to>
                                        <p:strVal val="visible"/>
                                      </p:to>
                                    </p:set>
                                    <p:animEffect transition="in" filter="fade">
                                      <p:cBhvr>
                                        <p:cTn id="36" dur="250"/>
                                        <p:tgtEl>
                                          <p:spTgt spid="7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250"/>
                                        <p:tgtEl>
                                          <p:spTgt spid="60"/>
                                        </p:tgtEl>
                                      </p:cBhvr>
                                    </p:animEffect>
                                  </p:childTnLst>
                                </p:cTn>
                              </p:par>
                            </p:childTnLst>
                          </p:cTn>
                        </p:par>
                        <p:par>
                          <p:cTn id="40" fill="hold">
                            <p:stCondLst>
                              <p:cond delay="1750"/>
                            </p:stCondLst>
                            <p:childTnLst>
                              <p:par>
                                <p:cTn id="41" presetID="10" presetClass="entr" presetSubtype="0" fill="hold" grpId="0" nodeType="after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fade">
                                      <p:cBhvr>
                                        <p:cTn id="43" dur="250"/>
                                        <p:tgtEl>
                                          <p:spTgt spid="61"/>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fade">
                                      <p:cBhvr>
                                        <p:cTn id="47" dur="250"/>
                                        <p:tgtEl>
                                          <p:spTgt spid="69"/>
                                        </p:tgtEl>
                                      </p:cBhvr>
                                    </p:animEffect>
                                  </p:childTnLst>
                                </p:cTn>
                              </p:par>
                            </p:childTnLst>
                          </p:cTn>
                        </p:par>
                        <p:par>
                          <p:cTn id="48" fill="hold">
                            <p:stCondLst>
                              <p:cond delay="2250"/>
                            </p:stCondLst>
                            <p:childTnLst>
                              <p:par>
                                <p:cTn id="49" presetID="10" presetClass="entr" presetSubtype="0"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Effect transition="in" filter="fade">
                                      <p:cBhvr>
                                        <p:cTn id="51" dur="250"/>
                                        <p:tgtEl>
                                          <p:spTgt spid="58"/>
                                        </p:tgtEl>
                                      </p:cBhvr>
                                    </p:animEffect>
                                  </p:childTnLst>
                                </p:cTn>
                              </p:par>
                            </p:childTnLst>
                          </p:cTn>
                        </p:par>
                        <p:par>
                          <p:cTn id="52" fill="hold">
                            <p:stCondLst>
                              <p:cond delay="2500"/>
                            </p:stCondLst>
                            <p:childTnLst>
                              <p:par>
                                <p:cTn id="53" presetID="10" presetClass="entr" presetSubtype="0"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250"/>
                                        <p:tgtEl>
                                          <p:spTgt spid="59"/>
                                        </p:tgtEl>
                                      </p:cBhvr>
                                    </p:animEffect>
                                  </p:childTnLst>
                                </p:cTn>
                              </p:par>
                            </p:childTnLst>
                          </p:cTn>
                        </p:par>
                        <p:par>
                          <p:cTn id="56" fill="hold">
                            <p:stCondLst>
                              <p:cond delay="2750"/>
                            </p:stCondLst>
                            <p:childTnLst>
                              <p:par>
                                <p:cTn id="57" presetID="10" presetClass="entr" presetSubtype="0" fill="hold" grpId="0" nodeType="afterEffect">
                                  <p:stCondLst>
                                    <p:cond delay="0"/>
                                  </p:stCondLst>
                                  <p:childTnLst>
                                    <p:set>
                                      <p:cBhvr>
                                        <p:cTn id="58" dur="1" fill="hold">
                                          <p:stCondLst>
                                            <p:cond delay="0"/>
                                          </p:stCondLst>
                                        </p:cTn>
                                        <p:tgtEl>
                                          <p:spTgt spid="71"/>
                                        </p:tgtEl>
                                        <p:attrNameLst>
                                          <p:attrName>style.visibility</p:attrName>
                                        </p:attrNameLst>
                                      </p:cBhvr>
                                      <p:to>
                                        <p:strVal val="visible"/>
                                      </p:to>
                                    </p:set>
                                    <p:animEffect transition="in" filter="fade">
                                      <p:cBhvr>
                                        <p:cTn id="59" dur="250"/>
                                        <p:tgtEl>
                                          <p:spTgt spid="71"/>
                                        </p:tgtEl>
                                      </p:cBhvr>
                                    </p:animEffect>
                                  </p:childTnLst>
                                </p:cTn>
                              </p:par>
                            </p:childTnLst>
                          </p:cTn>
                        </p:par>
                        <p:par>
                          <p:cTn id="60" fill="hold">
                            <p:stCondLst>
                              <p:cond delay="3000"/>
                            </p:stCondLst>
                            <p:childTnLst>
                              <p:par>
                                <p:cTn id="61" presetID="10" presetClass="entr" presetSubtype="0" fill="hold" grpId="0" nodeType="after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fade">
                                      <p:cBhvr>
                                        <p:cTn id="63" dur="250"/>
                                        <p:tgtEl>
                                          <p:spTgt spid="62"/>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63"/>
                                        </p:tgtEl>
                                        <p:attrNameLst>
                                          <p:attrName>style.visibility</p:attrName>
                                        </p:attrNameLst>
                                      </p:cBhvr>
                                      <p:to>
                                        <p:strVal val="visible"/>
                                      </p:to>
                                    </p:set>
                                    <p:animEffect transition="in" filter="fade">
                                      <p:cBhvr>
                                        <p:cTn id="66" dur="250"/>
                                        <p:tgtEl>
                                          <p:spTgt spid="63"/>
                                        </p:tgtEl>
                                      </p:cBhvr>
                                    </p:animEffect>
                                  </p:childTnLst>
                                </p:cTn>
                              </p:par>
                            </p:childTnLst>
                          </p:cTn>
                        </p:par>
                        <p:par>
                          <p:cTn id="67" fill="hold">
                            <p:stCondLst>
                              <p:cond delay="3250"/>
                            </p:stCondLst>
                            <p:childTnLst>
                              <p:par>
                                <p:cTn id="68" presetID="10" presetClass="entr" presetSubtype="0" fill="hold" grpId="0" nodeType="afterEffect">
                                  <p:stCondLst>
                                    <p:cond delay="0"/>
                                  </p:stCondLst>
                                  <p:childTnLst>
                                    <p:set>
                                      <p:cBhvr>
                                        <p:cTn id="69" dur="1" fill="hold">
                                          <p:stCondLst>
                                            <p:cond delay="0"/>
                                          </p:stCondLst>
                                        </p:cTn>
                                        <p:tgtEl>
                                          <p:spTgt spid="79"/>
                                        </p:tgtEl>
                                        <p:attrNameLst>
                                          <p:attrName>style.visibility</p:attrName>
                                        </p:attrNameLst>
                                      </p:cBhvr>
                                      <p:to>
                                        <p:strVal val="visible"/>
                                      </p:to>
                                    </p:set>
                                    <p:animEffect transition="in" filter="fade">
                                      <p:cBhvr>
                                        <p:cTn id="70" dur="500"/>
                                        <p:tgtEl>
                                          <p:spTgt spid="79"/>
                                        </p:tgtEl>
                                      </p:cBhvr>
                                    </p:animEffect>
                                  </p:childTnLst>
                                </p:cTn>
                              </p:par>
                              <p:par>
                                <p:cTn id="71" presetID="10" presetClass="entr" presetSubtype="0" fill="hold" nodeType="withEffect">
                                  <p:stCondLst>
                                    <p:cond delay="0"/>
                                  </p:stCondLst>
                                  <p:childTnLst>
                                    <p:set>
                                      <p:cBhvr>
                                        <p:cTn id="72" dur="1" fill="hold">
                                          <p:stCondLst>
                                            <p:cond delay="0"/>
                                          </p:stCondLst>
                                        </p:cTn>
                                        <p:tgtEl>
                                          <p:spTgt spid="78"/>
                                        </p:tgtEl>
                                        <p:attrNameLst>
                                          <p:attrName>style.visibility</p:attrName>
                                        </p:attrNameLst>
                                      </p:cBhvr>
                                      <p:to>
                                        <p:strVal val="visible"/>
                                      </p:to>
                                    </p:set>
                                    <p:animEffect transition="in" filter="fade">
                                      <p:cBhvr>
                                        <p:cTn id="73" dur="500"/>
                                        <p:tgtEl>
                                          <p:spTgt spid="78"/>
                                        </p:tgtEl>
                                      </p:cBhvr>
                                    </p:animEffect>
                                  </p:childTnLst>
                                </p:cTn>
                              </p:par>
                              <p:par>
                                <p:cTn id="74" presetID="26" presetClass="emph" presetSubtype="0" fill="hold" nodeType="withEffect">
                                  <p:stCondLst>
                                    <p:cond delay="0"/>
                                  </p:stCondLst>
                                  <p:childTnLst>
                                    <p:animEffect transition="out" filter="fade">
                                      <p:cBhvr>
                                        <p:cTn id="75" dur="500" tmFilter="0, 0; .2, .5; .8, .5; 1, 0"/>
                                        <p:tgtEl>
                                          <p:spTgt spid="78"/>
                                        </p:tgtEl>
                                      </p:cBhvr>
                                    </p:animEffect>
                                    <p:animScale>
                                      <p:cBhvr>
                                        <p:cTn id="76" dur="250" autoRev="1" fill="hold"/>
                                        <p:tgtEl>
                                          <p:spTgt spid="78"/>
                                        </p:tgtEl>
                                      </p:cBhvr>
                                      <p:by x="105000" y="105000"/>
                                    </p:animScale>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83"/>
                                        </p:tgtEl>
                                        <p:attrNameLst>
                                          <p:attrName>style.visibility</p:attrName>
                                        </p:attrNameLst>
                                      </p:cBhvr>
                                      <p:to>
                                        <p:strVal val="visible"/>
                                      </p:to>
                                    </p:set>
                                    <p:animEffect transition="in" filter="fade">
                                      <p:cBhvr>
                                        <p:cTn id="81" dur="500"/>
                                        <p:tgtEl>
                                          <p:spTgt spid="83"/>
                                        </p:tgtEl>
                                      </p:cBhvr>
                                    </p:animEffect>
                                  </p:childTnLst>
                                </p:cTn>
                              </p:par>
                            </p:childTnLst>
                          </p:cTn>
                        </p:par>
                        <p:par>
                          <p:cTn id="82" fill="hold">
                            <p:stCondLst>
                              <p:cond delay="500"/>
                            </p:stCondLst>
                            <p:childTnLst>
                              <p:par>
                                <p:cTn id="83" presetID="10" presetClass="entr" presetSubtype="0" fill="hold" grpId="0" nodeType="afterEffect">
                                  <p:stCondLst>
                                    <p:cond delay="0"/>
                                  </p:stCondLst>
                                  <p:childTnLst>
                                    <p:set>
                                      <p:cBhvr>
                                        <p:cTn id="84" dur="1" fill="hold">
                                          <p:stCondLst>
                                            <p:cond delay="0"/>
                                          </p:stCondLst>
                                        </p:cTn>
                                        <p:tgtEl>
                                          <p:spTgt spid="82"/>
                                        </p:tgtEl>
                                        <p:attrNameLst>
                                          <p:attrName>style.visibility</p:attrName>
                                        </p:attrNameLst>
                                      </p:cBhvr>
                                      <p:to>
                                        <p:strVal val="visible"/>
                                      </p:to>
                                    </p:set>
                                    <p:animEffect transition="in" filter="fade">
                                      <p:cBhvr>
                                        <p:cTn id="85" dur="500"/>
                                        <p:tgtEl>
                                          <p:spTgt spid="82"/>
                                        </p:tgtEl>
                                      </p:cBhvr>
                                    </p:animEffect>
                                  </p:childTnLst>
                                </p:cTn>
                              </p:par>
                            </p:childTnLst>
                          </p:cTn>
                        </p:par>
                        <p:par>
                          <p:cTn id="86" fill="hold">
                            <p:stCondLst>
                              <p:cond delay="1000"/>
                            </p:stCondLst>
                            <p:childTnLst>
                              <p:par>
                                <p:cTn id="87" presetID="10" presetClass="entr" presetSubtype="0" fill="hold" grpId="0" nodeType="afterEffect">
                                  <p:stCondLst>
                                    <p:cond delay="0"/>
                                  </p:stCondLst>
                                  <p:childTnLst>
                                    <p:set>
                                      <p:cBhvr>
                                        <p:cTn id="88" dur="1" fill="hold">
                                          <p:stCondLst>
                                            <p:cond delay="0"/>
                                          </p:stCondLst>
                                        </p:cTn>
                                        <p:tgtEl>
                                          <p:spTgt spid="84"/>
                                        </p:tgtEl>
                                        <p:attrNameLst>
                                          <p:attrName>style.visibility</p:attrName>
                                        </p:attrNameLst>
                                      </p:cBhvr>
                                      <p:to>
                                        <p:strVal val="visible"/>
                                      </p:to>
                                    </p:set>
                                    <p:animEffect transition="in" filter="fade">
                                      <p:cBhvr>
                                        <p:cTn id="89" dur="500"/>
                                        <p:tgtEl>
                                          <p:spTgt spid="84"/>
                                        </p:tgtEl>
                                      </p:cBhvr>
                                    </p:animEffect>
                                  </p:childTnLst>
                                </p:cTn>
                              </p:par>
                            </p:childTnLst>
                          </p:cTn>
                        </p:par>
                        <p:par>
                          <p:cTn id="90" fill="hold">
                            <p:stCondLst>
                              <p:cond delay="1500"/>
                            </p:stCondLst>
                            <p:childTnLst>
                              <p:par>
                                <p:cTn id="91" presetID="10" presetClass="entr" presetSubtype="0" fill="hold" grpId="0" nodeType="afterEffect">
                                  <p:stCondLst>
                                    <p:cond delay="0"/>
                                  </p:stCondLst>
                                  <p:childTnLst>
                                    <p:set>
                                      <p:cBhvr>
                                        <p:cTn id="92" dur="1" fill="hold">
                                          <p:stCondLst>
                                            <p:cond delay="0"/>
                                          </p:stCondLst>
                                        </p:cTn>
                                        <p:tgtEl>
                                          <p:spTgt spid="85"/>
                                        </p:tgtEl>
                                        <p:attrNameLst>
                                          <p:attrName>style.visibility</p:attrName>
                                        </p:attrNameLst>
                                      </p:cBhvr>
                                      <p:to>
                                        <p:strVal val="visible"/>
                                      </p:to>
                                    </p:set>
                                    <p:animEffect transition="in" filter="fade">
                                      <p:cBhvr>
                                        <p:cTn id="93" dur="1000"/>
                                        <p:tgtEl>
                                          <p:spTgt spid="85"/>
                                        </p:tgtEl>
                                      </p:cBhvr>
                                    </p:animEffect>
                                  </p:childTnLst>
                                </p:cTn>
                              </p:par>
                            </p:childTnLst>
                          </p:cTn>
                        </p:par>
                        <p:par>
                          <p:cTn id="94" fill="hold">
                            <p:stCondLst>
                              <p:cond delay="2500"/>
                            </p:stCondLst>
                            <p:childTnLst>
                              <p:par>
                                <p:cTn id="95" presetID="26" presetClass="emph" presetSubtype="0" fill="hold" grpId="1" nodeType="afterEffect">
                                  <p:stCondLst>
                                    <p:cond delay="0"/>
                                  </p:stCondLst>
                                  <p:childTnLst>
                                    <p:animEffect transition="out" filter="fade">
                                      <p:cBhvr>
                                        <p:cTn id="96" dur="1000" tmFilter="0, 0; .2, .5; .8, .5; 1, 0"/>
                                        <p:tgtEl>
                                          <p:spTgt spid="85"/>
                                        </p:tgtEl>
                                      </p:cBhvr>
                                    </p:animEffect>
                                    <p:animScale>
                                      <p:cBhvr>
                                        <p:cTn id="97" dur="500" autoRev="1" fill="hold"/>
                                        <p:tgtEl>
                                          <p:spTgt spid="85"/>
                                        </p:tgtEl>
                                      </p:cBhvr>
                                      <p:by x="105000" y="105000"/>
                                    </p:animScale>
                                  </p:childTnLst>
                                </p:cTn>
                              </p:par>
                            </p:childTnLst>
                          </p:cTn>
                        </p:par>
                      </p:childTnLst>
                    </p:cTn>
                  </p:par>
                  <p:par>
                    <p:cTn id="98" fill="hold">
                      <p:stCondLst>
                        <p:cond delay="indefinite"/>
                      </p:stCondLst>
                      <p:childTnLst>
                        <p:par>
                          <p:cTn id="99" fill="hold">
                            <p:stCondLst>
                              <p:cond delay="0"/>
                            </p:stCondLst>
                            <p:childTnLst>
                              <p:par>
                                <p:cTn id="100" presetID="26" presetClass="emph" presetSubtype="0" fill="hold" grpId="1" nodeType="clickEffect">
                                  <p:stCondLst>
                                    <p:cond delay="0"/>
                                  </p:stCondLst>
                                  <p:childTnLst>
                                    <p:animEffect transition="out" filter="fade">
                                      <p:cBhvr>
                                        <p:cTn id="101" dur="500" tmFilter="0, 0; .2, .5; .8, .5; 1, 0"/>
                                        <p:tgtEl>
                                          <p:spTgt spid="64"/>
                                        </p:tgtEl>
                                      </p:cBhvr>
                                    </p:animEffect>
                                    <p:animScale>
                                      <p:cBhvr>
                                        <p:cTn id="102" dur="250" autoRev="1" fill="hold"/>
                                        <p:tgtEl>
                                          <p:spTgt spid="64"/>
                                        </p:tgtEl>
                                      </p:cBhvr>
                                      <p:by x="105000" y="105000"/>
                                    </p:animScale>
                                  </p:childTnLst>
                                </p:cTn>
                              </p:par>
                            </p:childTnLst>
                          </p:cTn>
                        </p:par>
                        <p:par>
                          <p:cTn id="103" fill="hold">
                            <p:stCondLst>
                              <p:cond delay="500"/>
                            </p:stCondLst>
                            <p:childTnLst>
                              <p:par>
                                <p:cTn id="104" presetID="10" presetClass="exit" presetSubtype="0" fill="hold" grpId="2" nodeType="afterEffect">
                                  <p:stCondLst>
                                    <p:cond delay="0"/>
                                  </p:stCondLst>
                                  <p:childTnLst>
                                    <p:animEffect transition="out" filter="fade">
                                      <p:cBhvr>
                                        <p:cTn id="105" dur="1000"/>
                                        <p:tgtEl>
                                          <p:spTgt spid="64"/>
                                        </p:tgtEl>
                                      </p:cBhvr>
                                    </p:animEffect>
                                    <p:set>
                                      <p:cBhvr>
                                        <p:cTn id="106" dur="1" fill="hold">
                                          <p:stCondLst>
                                            <p:cond delay="999"/>
                                          </p:stCondLst>
                                        </p:cTn>
                                        <p:tgtEl>
                                          <p:spTgt spid="64"/>
                                        </p:tgtEl>
                                        <p:attrNameLst>
                                          <p:attrName>style.visibility</p:attrName>
                                        </p:attrNameLst>
                                      </p:cBhvr>
                                      <p:to>
                                        <p:strVal val="hidden"/>
                                      </p:to>
                                    </p:set>
                                  </p:childTnLst>
                                </p:cTn>
                              </p:par>
                            </p:childTnLst>
                          </p:cTn>
                        </p:par>
                        <p:par>
                          <p:cTn id="107" fill="hold">
                            <p:stCondLst>
                              <p:cond delay="1500"/>
                            </p:stCondLst>
                            <p:childTnLst>
                              <p:par>
                                <p:cTn id="108" presetID="1" presetClass="exit" presetSubtype="0" fill="hold" grpId="1" nodeType="afterEffect">
                                  <p:stCondLst>
                                    <p:cond delay="0"/>
                                  </p:stCondLst>
                                  <p:childTnLst>
                                    <p:set>
                                      <p:cBhvr>
                                        <p:cTn id="109" dur="1" fill="hold">
                                          <p:stCondLst>
                                            <p:cond delay="0"/>
                                          </p:stCondLst>
                                        </p:cTn>
                                        <p:tgtEl>
                                          <p:spTgt spid="79"/>
                                        </p:tgtEl>
                                        <p:attrNameLst>
                                          <p:attrName>style.visibility</p:attrName>
                                        </p:attrNameLst>
                                      </p:cBhvr>
                                      <p:to>
                                        <p:strVal val="hidden"/>
                                      </p:to>
                                    </p:set>
                                  </p:childTnLst>
                                </p:cTn>
                              </p:par>
                            </p:childTnLst>
                          </p:cTn>
                        </p:par>
                        <p:par>
                          <p:cTn id="110" fill="hold">
                            <p:stCondLst>
                              <p:cond delay="1500"/>
                            </p:stCondLst>
                            <p:childTnLst>
                              <p:par>
                                <p:cTn id="111" presetID="1" presetClass="exit" presetSubtype="0" fill="hold" nodeType="afterEffect">
                                  <p:stCondLst>
                                    <p:cond delay="0"/>
                                  </p:stCondLst>
                                  <p:childTnLst>
                                    <p:set>
                                      <p:cBhvr>
                                        <p:cTn id="112" dur="1" fill="hold">
                                          <p:stCondLst>
                                            <p:cond delay="0"/>
                                          </p:stCondLst>
                                        </p:cTn>
                                        <p:tgtEl>
                                          <p:spTgt spid="78"/>
                                        </p:tgtEl>
                                        <p:attrNameLst>
                                          <p:attrName>style.visibility</p:attrName>
                                        </p:attrNameLst>
                                      </p:cBhvr>
                                      <p:to>
                                        <p:strVal val="hidden"/>
                                      </p:to>
                                    </p:set>
                                  </p:childTnLst>
                                </p:cTn>
                              </p:par>
                              <p:par>
                                <p:cTn id="113" presetID="1" presetClass="exit" presetSubtype="0" fill="hold" grpId="2" nodeType="withEffect">
                                  <p:stCondLst>
                                    <p:cond delay="0"/>
                                  </p:stCondLst>
                                  <p:childTnLst>
                                    <p:set>
                                      <p:cBhvr>
                                        <p:cTn id="114" dur="1" fill="hold">
                                          <p:stCondLst>
                                            <p:cond delay="0"/>
                                          </p:stCondLst>
                                        </p:cTn>
                                        <p:tgtEl>
                                          <p:spTgt spid="85"/>
                                        </p:tgtEl>
                                        <p:attrNameLst>
                                          <p:attrName>style.visibility</p:attrName>
                                        </p:attrNameLst>
                                      </p:cBhvr>
                                      <p:to>
                                        <p:strVal val="hidden"/>
                                      </p:to>
                                    </p:set>
                                  </p:childTnLst>
                                </p:cTn>
                              </p:par>
                            </p:childTnLst>
                          </p:cTn>
                        </p:par>
                        <p:par>
                          <p:cTn id="115" fill="hold">
                            <p:stCondLst>
                              <p:cond delay="1500"/>
                            </p:stCondLst>
                            <p:childTnLst>
                              <p:par>
                                <p:cTn id="116" presetID="37" presetClass="path" presetSubtype="0" accel="50000" decel="50000" fill="hold" grpId="1" nodeType="afterEffect">
                                  <p:stCondLst>
                                    <p:cond delay="0"/>
                                  </p:stCondLst>
                                  <p:childTnLst>
                                    <p:animMotion origin="layout" path="M 1.11022E-16 0.00023 L -0.09062 -0.11736 C -0.10951 -0.14398 -0.13776 -0.1581 -0.16758 -0.1581 C -0.2013 -0.1581 -0.22839 -0.14398 -0.24727 -0.11736 L -0.33776 0.00023 " pathEditMode="relative" rAng="0" ptsTypes="AAAAA">
                                      <p:cBhvr>
                                        <p:cTn id="117" dur="2000" fill="hold"/>
                                        <p:tgtEl>
                                          <p:spTgt spid="71"/>
                                        </p:tgtEl>
                                        <p:attrNameLst>
                                          <p:attrName>ppt_x</p:attrName>
                                          <p:attrName>ppt_y</p:attrName>
                                        </p:attrNameLst>
                                      </p:cBhvr>
                                      <p:rCtr x="-16888" y="-7917"/>
                                    </p:animMotion>
                                  </p:childTnLst>
                                </p:cTn>
                              </p:par>
                            </p:childTnLst>
                          </p:cTn>
                        </p:par>
                        <p:par>
                          <p:cTn id="118" fill="hold">
                            <p:stCondLst>
                              <p:cond delay="3500"/>
                            </p:stCondLst>
                            <p:childTnLst>
                              <p:par>
                                <p:cTn id="119" presetID="1" presetClass="entr" presetSubtype="0" fill="hold" grpId="0" nodeType="afterEffect">
                                  <p:stCondLst>
                                    <p:cond delay="0"/>
                                  </p:stCondLst>
                                  <p:childTnLst>
                                    <p:set>
                                      <p:cBhvr>
                                        <p:cTn id="120" dur="1" fill="hold">
                                          <p:stCondLst>
                                            <p:cond delay="0"/>
                                          </p:stCondLst>
                                        </p:cTn>
                                        <p:tgtEl>
                                          <p:spTgt spid="75"/>
                                        </p:tgtEl>
                                        <p:attrNameLst>
                                          <p:attrName>style.visibility</p:attrName>
                                        </p:attrNameLst>
                                      </p:cBhvr>
                                      <p:to>
                                        <p:strVal val="visible"/>
                                      </p:to>
                                    </p:set>
                                  </p:childTnLst>
                                </p:cTn>
                              </p:par>
                            </p:childTnLst>
                          </p:cTn>
                        </p:par>
                        <p:par>
                          <p:cTn id="121" fill="hold">
                            <p:stCondLst>
                              <p:cond delay="3500"/>
                            </p:stCondLst>
                            <p:childTnLst>
                              <p:par>
                                <p:cTn id="122" presetID="10" presetClass="entr" presetSubtype="0" fill="hold" grpId="0" nodeType="afterEffect">
                                  <p:stCondLst>
                                    <p:cond delay="0"/>
                                  </p:stCondLst>
                                  <p:childTnLst>
                                    <p:set>
                                      <p:cBhvr>
                                        <p:cTn id="123" dur="1" fill="hold">
                                          <p:stCondLst>
                                            <p:cond delay="0"/>
                                          </p:stCondLst>
                                        </p:cTn>
                                        <p:tgtEl>
                                          <p:spTgt spid="76"/>
                                        </p:tgtEl>
                                        <p:attrNameLst>
                                          <p:attrName>style.visibility</p:attrName>
                                        </p:attrNameLst>
                                      </p:cBhvr>
                                      <p:to>
                                        <p:strVal val="visible"/>
                                      </p:to>
                                    </p:set>
                                    <p:animEffect transition="in" filter="fade">
                                      <p:cBhvr>
                                        <p:cTn id="124" dur="500"/>
                                        <p:tgtEl>
                                          <p:spTgt spid="76"/>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77"/>
                                        </p:tgtEl>
                                        <p:attrNameLst>
                                          <p:attrName>style.visibility</p:attrName>
                                        </p:attrNameLst>
                                      </p:cBhvr>
                                      <p:to>
                                        <p:strVal val="visible"/>
                                      </p:to>
                                    </p:set>
                                    <p:animEffect transition="in" filter="fade">
                                      <p:cBhvr>
                                        <p:cTn id="127" dur="500"/>
                                        <p:tgtEl>
                                          <p:spTgt spid="77"/>
                                        </p:tgtEl>
                                      </p:cBhvr>
                                    </p:animEffect>
                                  </p:childTnLst>
                                </p:cTn>
                              </p:par>
                              <p:par>
                                <p:cTn id="128" presetID="10" presetClass="entr" presetSubtype="0" fill="hold" nodeType="withEffect">
                                  <p:stCondLst>
                                    <p:cond delay="0"/>
                                  </p:stCondLst>
                                  <p:childTnLst>
                                    <p:set>
                                      <p:cBhvr>
                                        <p:cTn id="129" dur="1" fill="hold">
                                          <p:stCondLst>
                                            <p:cond delay="0"/>
                                          </p:stCondLst>
                                        </p:cTn>
                                        <p:tgtEl>
                                          <p:spTgt spid="81"/>
                                        </p:tgtEl>
                                        <p:attrNameLst>
                                          <p:attrName>style.visibility</p:attrName>
                                        </p:attrNameLst>
                                      </p:cBhvr>
                                      <p:to>
                                        <p:strVal val="visible"/>
                                      </p:to>
                                    </p:set>
                                    <p:animEffect transition="in" filter="fade">
                                      <p:cBhvr>
                                        <p:cTn id="130" dur="500"/>
                                        <p:tgtEl>
                                          <p:spTgt spid="81"/>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80"/>
                                        </p:tgtEl>
                                        <p:attrNameLst>
                                          <p:attrName>style.visibility</p:attrName>
                                        </p:attrNameLst>
                                      </p:cBhvr>
                                      <p:to>
                                        <p:strVal val="visible"/>
                                      </p:to>
                                    </p:set>
                                    <p:animEffect transition="in" filter="fade">
                                      <p:cBhvr>
                                        <p:cTn id="133" dur="500"/>
                                        <p:tgtEl>
                                          <p:spTgt spid="80"/>
                                        </p:tgtEl>
                                      </p:cBhvr>
                                    </p:animEffect>
                                  </p:childTnLst>
                                </p:cTn>
                              </p:par>
                              <p:par>
                                <p:cTn id="134" presetID="1" presetClass="exit" presetSubtype="0" fill="hold" grpId="1" nodeType="withEffect">
                                  <p:stCondLst>
                                    <p:cond delay="0"/>
                                  </p:stCondLst>
                                  <p:childTnLst>
                                    <p:set>
                                      <p:cBhvr>
                                        <p:cTn id="135" dur="1" fill="hold">
                                          <p:stCondLst>
                                            <p:cond delay="0"/>
                                          </p:stCondLst>
                                        </p:cTn>
                                        <p:tgtEl>
                                          <p:spTgt spid="62"/>
                                        </p:tgtEl>
                                        <p:attrNameLst>
                                          <p:attrName>style.visibility</p:attrName>
                                        </p:attrNameLst>
                                      </p:cBhvr>
                                      <p:to>
                                        <p:strVal val="hidden"/>
                                      </p:to>
                                    </p:set>
                                  </p:childTnLst>
                                </p:cTn>
                              </p:par>
                              <p:par>
                                <p:cTn id="136" presetID="1" presetClass="exit" presetSubtype="0" fill="hold" grpId="1" nodeType="withEffect">
                                  <p:stCondLst>
                                    <p:cond delay="0"/>
                                  </p:stCondLst>
                                  <p:childTnLst>
                                    <p:set>
                                      <p:cBhvr>
                                        <p:cTn id="137" dur="1" fill="hold">
                                          <p:stCondLst>
                                            <p:cond delay="0"/>
                                          </p:stCondLst>
                                        </p:cTn>
                                        <p:tgtEl>
                                          <p:spTgt spid="6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59" grpId="0" animBg="1"/>
      <p:bldP spid="60" grpId="0" animBg="1"/>
      <p:bldP spid="61" grpId="0"/>
      <p:bldP spid="62" grpId="0" animBg="1"/>
      <p:bldP spid="62" grpId="1" animBg="1"/>
      <p:bldP spid="63" grpId="0"/>
      <p:bldP spid="63" grpId="1"/>
      <p:bldP spid="64" grpId="0" animBg="1"/>
      <p:bldP spid="64" grpId="1" animBg="1"/>
      <p:bldP spid="64" grpId="2" animBg="1"/>
      <p:bldP spid="65" grpId="0" animBg="1"/>
      <p:bldP spid="66" grpId="0" animBg="1"/>
      <p:bldP spid="67" grpId="0" animBg="1"/>
      <p:bldP spid="68" grpId="0" animBg="1"/>
      <p:bldP spid="69" grpId="0" animBg="1"/>
      <p:bldP spid="70" grpId="0" animBg="1"/>
      <p:bldP spid="71" grpId="0" animBg="1"/>
      <p:bldP spid="71" grpId="1" animBg="1"/>
      <p:bldP spid="75" grpId="0" animBg="1"/>
      <p:bldP spid="76" grpId="0" animBg="1"/>
      <p:bldP spid="77" grpId="0"/>
      <p:bldP spid="79" grpId="0"/>
      <p:bldP spid="79" grpId="1"/>
      <p:bldP spid="80" grpId="0"/>
      <p:bldP spid="82" grpId="0"/>
      <p:bldP spid="83" grpId="0"/>
      <p:bldP spid="84" grpId="0"/>
      <p:bldP spid="85" grpId="0"/>
      <p:bldP spid="85" grpId="1"/>
      <p:bldP spid="85" grpId="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78EB86-38B0-49E7-B534-B72846171BB0}"/>
              </a:ext>
            </a:extLst>
          </p:cNvPr>
          <p:cNvSpPr/>
          <p:nvPr/>
        </p:nvSpPr>
        <p:spPr>
          <a:xfrm>
            <a:off x="5022857" y="1976180"/>
            <a:ext cx="2162168" cy="338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DirectQuery</a:t>
            </a:r>
          </a:p>
        </p:txBody>
      </p:sp>
      <p:sp>
        <p:nvSpPr>
          <p:cNvPr id="12" name="Rectangle 11">
            <a:extLst>
              <a:ext uri="{FF2B5EF4-FFF2-40B4-BE49-F238E27FC236}">
                <a16:creationId xmlns:a16="http://schemas.microsoft.com/office/drawing/2014/main" id="{0ADC63CA-E9F7-4964-8160-C620B9B1F826}"/>
              </a:ext>
            </a:extLst>
          </p:cNvPr>
          <p:cNvSpPr/>
          <p:nvPr/>
        </p:nvSpPr>
        <p:spPr>
          <a:xfrm>
            <a:off x="8255028" y="1976180"/>
            <a:ext cx="2211714" cy="584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Composite Models &amp;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Aggregation Tables</a:t>
            </a:r>
          </a:p>
        </p:txBody>
      </p:sp>
      <p:sp>
        <p:nvSpPr>
          <p:cNvPr id="38" name="TextBox 37">
            <a:extLst>
              <a:ext uri="{FF2B5EF4-FFF2-40B4-BE49-F238E27FC236}">
                <a16:creationId xmlns:a16="http://schemas.microsoft.com/office/drawing/2014/main" id="{C17E3278-47D0-449B-8D29-7381A135B931}"/>
              </a:ext>
            </a:extLst>
          </p:cNvPr>
          <p:cNvSpPr txBox="1"/>
          <p:nvPr/>
        </p:nvSpPr>
        <p:spPr>
          <a:xfrm>
            <a:off x="5022857" y="4456597"/>
            <a:ext cx="2174583" cy="1188720"/>
          </a:xfrm>
          <a:prstGeom prst="rect">
            <a:avLst/>
          </a:prstGeom>
          <a:noFill/>
        </p:spPr>
        <p:txBody>
          <a:bodyPr wrap="square" lIns="91440" tIns="45720" rIns="91440" bIns="45720" rtlCol="0" anchor="t">
            <a:noAutofit/>
          </a:bodyPr>
          <a:lstStyle/>
          <a:p>
            <a:pPr marL="0" marR="0" lvl="0" indent="0" algn="ctr" defTabSz="914367"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FFFFFF">
                    <a:lumMod val="50000"/>
                  </a:srgbClr>
                </a:solidFill>
                <a:effectLst/>
                <a:uLnTx/>
                <a:uFillTx/>
                <a:latin typeface="Segoe UI" panose="020B0502040204020203" pitchFamily="34" charset="0"/>
                <a:ea typeface="+mn-ea"/>
                <a:cs typeface="Segoe UI" panose="020B0502040204020203" pitchFamily="34" charset="0"/>
              </a:rPr>
              <a:t>The enterprise solution</a:t>
            </a:r>
          </a:p>
          <a:p>
            <a:pPr marL="0" marR="0" lvl="0" indent="0" algn="ctr" defTabSz="914367"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FFFFFF">
                    <a:lumMod val="50000"/>
                  </a:srgbClr>
                </a:solidFill>
                <a:effectLst/>
                <a:uLnTx/>
                <a:uFillTx/>
                <a:latin typeface="Segoe UI" panose="020B0502040204020203" pitchFamily="34" charset="0"/>
                <a:ea typeface="+mn-ea"/>
                <a:cs typeface="Segoe UI" panose="020B0502040204020203" pitchFamily="34" charset="0"/>
              </a:rPr>
              <a:t>Avoid data movement</a:t>
            </a:r>
          </a:p>
          <a:p>
            <a:pPr marL="0" marR="0" lvl="0" indent="0" algn="ctr" defTabSz="914367"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FFFFFF">
                    <a:lumMod val="50000"/>
                  </a:srgbClr>
                </a:solidFill>
                <a:effectLst/>
                <a:uLnTx/>
                <a:uFillTx/>
                <a:latin typeface="Segoe UI" panose="020B0502040204020203" pitchFamily="34" charset="0"/>
                <a:ea typeface="+mn-ea"/>
                <a:cs typeface="Segoe UI" panose="020B0502040204020203" pitchFamily="34" charset="0"/>
              </a:rPr>
              <a:t>Delegate query work to the back-end source; take advantage of Azure Synapse’s advanced features</a:t>
            </a:r>
          </a:p>
        </p:txBody>
      </p:sp>
      <p:sp>
        <p:nvSpPr>
          <p:cNvPr id="39" name="TextBox 38">
            <a:extLst>
              <a:ext uri="{FF2B5EF4-FFF2-40B4-BE49-F238E27FC236}">
                <a16:creationId xmlns:a16="http://schemas.microsoft.com/office/drawing/2014/main" id="{6552C327-E94C-45F5-B232-64C2970E1921}"/>
              </a:ext>
            </a:extLst>
          </p:cNvPr>
          <p:cNvSpPr txBox="1"/>
          <p:nvPr/>
        </p:nvSpPr>
        <p:spPr>
          <a:xfrm>
            <a:off x="8267443" y="4456597"/>
            <a:ext cx="2221118" cy="1188720"/>
          </a:xfrm>
          <a:prstGeom prst="rect">
            <a:avLst/>
          </a:prstGeom>
          <a:noFill/>
        </p:spPr>
        <p:txBody>
          <a:bodyPr wrap="square" lIns="91440" tIns="45720" rIns="91440" bIns="45720" rtlCol="0">
            <a:noAutofit/>
          </a:bodyPr>
          <a:lstStyle/>
          <a:p>
            <a:pPr marL="0" marR="0" lvl="0" indent="0" algn="ctr" defTabSz="914367" rtl="0" eaLnBrk="1" fontAlgn="auto" latinLnBrk="0" hangingPunct="1">
              <a:lnSpc>
                <a:spcPct val="95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FFFFFF">
                    <a:lumMod val="50000"/>
                  </a:srgbClr>
                </a:solidFill>
                <a:effectLst/>
                <a:uLnTx/>
                <a:uFillTx/>
                <a:latin typeface="Segoe UI" panose="020B0502040204020203" pitchFamily="34" charset="0"/>
                <a:ea typeface="+mn-ea"/>
                <a:cs typeface="Segoe UI" panose="020B0502040204020203" pitchFamily="34" charset="0"/>
              </a:rPr>
              <a:t>Why choose? Import and </a:t>
            </a:r>
            <a:r>
              <a:rPr kumimoji="0" lang="en-US" sz="1400" b="0" i="0" u="none" strike="noStrike" kern="1200" cap="none" spc="0" normalizeH="0" baseline="0" noProof="0" dirty="0" err="1">
                <a:ln>
                  <a:noFill/>
                </a:ln>
                <a:solidFill>
                  <a:srgbClr val="FFFFFF">
                    <a:lumMod val="50000"/>
                  </a:srgbClr>
                </a:solidFill>
                <a:effectLst/>
                <a:uLnTx/>
                <a:uFillTx/>
                <a:latin typeface="Segoe UI" panose="020B0502040204020203" pitchFamily="34" charset="0"/>
                <a:ea typeface="+mn-ea"/>
                <a:cs typeface="Segoe UI" panose="020B0502040204020203" pitchFamily="34" charset="0"/>
              </a:rPr>
              <a:t>DirectQuery</a:t>
            </a:r>
            <a:r>
              <a:rPr kumimoji="0" lang="en-US" sz="1400" b="0" i="0" u="none" strike="noStrike" kern="1200" cap="none" spc="0" normalizeH="0" baseline="0" noProof="0" dirty="0">
                <a:ln>
                  <a:noFill/>
                </a:ln>
                <a:solidFill>
                  <a:srgbClr val="FFFFFF">
                    <a:lumMod val="50000"/>
                  </a:srgbClr>
                </a:solidFill>
                <a:effectLst/>
                <a:uLnTx/>
                <a:uFillTx/>
                <a:latin typeface="Segoe UI" panose="020B0502040204020203" pitchFamily="34" charset="0"/>
                <a:ea typeface="+mn-ea"/>
                <a:cs typeface="Segoe UI" panose="020B0502040204020203" pitchFamily="34" charset="0"/>
              </a:rPr>
              <a:t> in a single model</a:t>
            </a:r>
          </a:p>
          <a:p>
            <a:pPr marL="0" marR="0" lvl="0" indent="0" algn="ctr" defTabSz="914367" rtl="0" eaLnBrk="1" fontAlgn="auto" latinLnBrk="0" hangingPunct="1">
              <a:lnSpc>
                <a:spcPct val="95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FFFFFF">
                    <a:lumMod val="50000"/>
                  </a:srgbClr>
                </a:solidFill>
                <a:effectLst/>
                <a:uLnTx/>
                <a:uFillTx/>
                <a:latin typeface="Segoe UI" panose="020B0502040204020203" pitchFamily="34" charset="0"/>
                <a:ea typeface="+mn-ea"/>
                <a:cs typeface="Segoe UI" panose="020B0502040204020203" pitchFamily="34" charset="0"/>
              </a:rPr>
              <a:t>Keep summarized data local; get detail data from the source</a:t>
            </a:r>
          </a:p>
        </p:txBody>
      </p:sp>
      <p:sp>
        <p:nvSpPr>
          <p:cNvPr id="41" name="Rectangle 40">
            <a:extLst>
              <a:ext uri="{FF2B5EF4-FFF2-40B4-BE49-F238E27FC236}">
                <a16:creationId xmlns:a16="http://schemas.microsoft.com/office/drawing/2014/main" id="{7B1E3D8D-BDEC-42A2-8570-FAE5D0CA7436}"/>
              </a:ext>
            </a:extLst>
          </p:cNvPr>
          <p:cNvSpPr/>
          <p:nvPr/>
        </p:nvSpPr>
        <p:spPr>
          <a:xfrm>
            <a:off x="1749477" y="1976180"/>
            <a:ext cx="2203377" cy="338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Import</a:t>
            </a:r>
          </a:p>
        </p:txBody>
      </p:sp>
      <p:sp>
        <p:nvSpPr>
          <p:cNvPr id="45" name="TextBox 44">
            <a:extLst>
              <a:ext uri="{FF2B5EF4-FFF2-40B4-BE49-F238E27FC236}">
                <a16:creationId xmlns:a16="http://schemas.microsoft.com/office/drawing/2014/main" id="{6567DAC9-D149-48FE-B86F-271C8A714205}"/>
              </a:ext>
            </a:extLst>
          </p:cNvPr>
          <p:cNvSpPr txBox="1"/>
          <p:nvPr/>
        </p:nvSpPr>
        <p:spPr>
          <a:xfrm>
            <a:off x="1735916" y="4456597"/>
            <a:ext cx="2216938" cy="1188720"/>
          </a:xfrm>
          <a:prstGeom prst="rect">
            <a:avLst/>
          </a:prstGeom>
          <a:noFill/>
        </p:spPr>
        <p:txBody>
          <a:bodyPr wrap="square" lIns="91440" tIns="45720" rIns="91440" bIns="45720" rtlCol="0" anchor="t">
            <a:noAutofit/>
          </a:bodyPr>
          <a:lstStyle/>
          <a:p>
            <a:pPr marL="0" marR="0" lvl="0" indent="0" algn="ctr" defTabSz="914367"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FFFFFF">
                    <a:lumMod val="50000"/>
                  </a:srgbClr>
                </a:solidFill>
                <a:effectLst/>
                <a:uLnTx/>
                <a:uFillTx/>
                <a:latin typeface="Segoe UI" panose="020B0502040204020203" pitchFamily="34" charset="0"/>
                <a:ea typeface="+mn-ea"/>
                <a:cs typeface="Segoe UI" panose="020B0502040204020203" pitchFamily="34" charset="0"/>
              </a:rPr>
              <a:t>Great for small data sources and personal data discovery</a:t>
            </a:r>
          </a:p>
          <a:p>
            <a:pPr marL="0" marR="0" lvl="0" indent="0" algn="ctr" defTabSz="914367"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FFFFFF">
                    <a:lumMod val="50000"/>
                  </a:srgbClr>
                </a:solidFill>
                <a:effectLst/>
                <a:uLnTx/>
                <a:uFillTx/>
                <a:latin typeface="Segoe UI" panose="020B0502040204020203" pitchFamily="34" charset="0"/>
                <a:ea typeface="+mn-ea"/>
                <a:cs typeface="Segoe UI" panose="020B0502040204020203" pitchFamily="34" charset="0"/>
              </a:rPr>
              <a:t>Fine for CSV files, spreadsheet data and summarized OLTP data</a:t>
            </a:r>
          </a:p>
        </p:txBody>
      </p:sp>
      <p:sp>
        <p:nvSpPr>
          <p:cNvPr id="53" name="Title 14">
            <a:extLst>
              <a:ext uri="{FF2B5EF4-FFF2-40B4-BE49-F238E27FC236}">
                <a16:creationId xmlns:a16="http://schemas.microsoft.com/office/drawing/2014/main" id="{AB7DECD4-525D-BD4C-8109-AC4086AF40D0}"/>
              </a:ext>
            </a:extLst>
          </p:cNvPr>
          <p:cNvSpPr>
            <a:spLocks noGrp="1"/>
          </p:cNvSpPr>
          <p:nvPr>
            <p:ph type="title"/>
          </p:nvPr>
        </p:nvSpPr>
        <p:spPr/>
        <p:txBody>
          <a:bodyPr/>
          <a:lstStyle/>
          <a:p>
            <a:r>
              <a:rPr lang="en-US" dirty="0"/>
              <a:t>Power BI</a:t>
            </a:r>
          </a:p>
        </p:txBody>
      </p:sp>
      <p:grpSp>
        <p:nvGrpSpPr>
          <p:cNvPr id="63" name="Group 62">
            <a:extLst>
              <a:ext uri="{FF2B5EF4-FFF2-40B4-BE49-F238E27FC236}">
                <a16:creationId xmlns:a16="http://schemas.microsoft.com/office/drawing/2014/main" id="{B88C5991-AE9F-C146-BB73-5CB0C73E9087}"/>
              </a:ext>
            </a:extLst>
          </p:cNvPr>
          <p:cNvGrpSpPr/>
          <p:nvPr/>
        </p:nvGrpSpPr>
        <p:grpSpPr>
          <a:xfrm>
            <a:off x="2214531" y="2894010"/>
            <a:ext cx="1234762" cy="1234758"/>
            <a:chOff x="3161025" y="2758650"/>
            <a:chExt cx="1234762" cy="1234758"/>
          </a:xfrm>
        </p:grpSpPr>
        <p:sp>
          <p:nvSpPr>
            <p:cNvPr id="37" name="Oval 36">
              <a:extLst>
                <a:ext uri="{FF2B5EF4-FFF2-40B4-BE49-F238E27FC236}">
                  <a16:creationId xmlns:a16="http://schemas.microsoft.com/office/drawing/2014/main" id="{9964B9DC-D52C-41E2-89A7-6BA843B3F38D}"/>
                </a:ext>
              </a:extLst>
            </p:cNvPr>
            <p:cNvSpPr/>
            <p:nvPr/>
          </p:nvSpPr>
          <p:spPr bwMode="auto">
            <a:xfrm>
              <a:off x="3161025" y="2758650"/>
              <a:ext cx="1234762" cy="1234758"/>
            </a:xfrm>
            <a:prstGeom prst="ellipse">
              <a:avLst/>
            </a:prstGeom>
            <a:solidFill>
              <a:schemeClr val="bg1"/>
            </a:solidFill>
            <a:ln w="10795" cap="flat" cmpd="sng" algn="ctr">
              <a:noFill/>
              <a:prstDash val="solid"/>
            </a:ln>
            <a:effectLst>
              <a:outerShdw blurRad="190500" dist="50800" dir="2400000" algn="tl" rotWithShape="0">
                <a:prstClr val="black">
                  <a:alpha val="40000"/>
                </a:prst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54" name="Graphic 53">
              <a:extLst>
                <a:ext uri="{FF2B5EF4-FFF2-40B4-BE49-F238E27FC236}">
                  <a16:creationId xmlns:a16="http://schemas.microsoft.com/office/drawing/2014/main" id="{BC811F39-E8A0-704D-A372-DAD6C2EC2E4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24545" y="3119555"/>
              <a:ext cx="507722" cy="507722"/>
            </a:xfrm>
            <a:prstGeom prst="rect">
              <a:avLst/>
            </a:prstGeom>
          </p:spPr>
        </p:pic>
      </p:grpSp>
      <p:grpSp>
        <p:nvGrpSpPr>
          <p:cNvPr id="64" name="Group 63">
            <a:extLst>
              <a:ext uri="{FF2B5EF4-FFF2-40B4-BE49-F238E27FC236}">
                <a16:creationId xmlns:a16="http://schemas.microsoft.com/office/drawing/2014/main" id="{A5E0F455-F0E7-B04D-9BF8-C50C07E49893}"/>
              </a:ext>
            </a:extLst>
          </p:cNvPr>
          <p:cNvGrpSpPr/>
          <p:nvPr/>
        </p:nvGrpSpPr>
        <p:grpSpPr>
          <a:xfrm>
            <a:off x="5480362" y="2894010"/>
            <a:ext cx="1234762" cy="1234758"/>
            <a:chOff x="5480362" y="2758650"/>
            <a:chExt cx="1234762" cy="1234758"/>
          </a:xfrm>
        </p:grpSpPr>
        <p:sp>
          <p:nvSpPr>
            <p:cNvPr id="46" name="Oval 45">
              <a:extLst>
                <a:ext uri="{FF2B5EF4-FFF2-40B4-BE49-F238E27FC236}">
                  <a16:creationId xmlns:a16="http://schemas.microsoft.com/office/drawing/2014/main" id="{F1B16A80-5DC5-4D33-96A2-F37C27A84A59}"/>
                </a:ext>
              </a:extLst>
            </p:cNvPr>
            <p:cNvSpPr/>
            <p:nvPr/>
          </p:nvSpPr>
          <p:spPr bwMode="auto">
            <a:xfrm>
              <a:off x="5480362" y="2758650"/>
              <a:ext cx="1234762" cy="1234758"/>
            </a:xfrm>
            <a:prstGeom prst="ellipse">
              <a:avLst/>
            </a:prstGeom>
            <a:solidFill>
              <a:schemeClr val="bg1"/>
            </a:solidFill>
            <a:ln w="10795" cap="flat" cmpd="sng" algn="ctr">
              <a:noFill/>
              <a:prstDash val="solid"/>
            </a:ln>
            <a:effectLst>
              <a:outerShdw blurRad="190500" dist="50800" dir="2400000" algn="tl" rotWithShape="0">
                <a:prstClr val="black">
                  <a:alpha val="40000"/>
                </a:prst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55" name="Graphic 54">
              <a:extLst>
                <a:ext uri="{FF2B5EF4-FFF2-40B4-BE49-F238E27FC236}">
                  <a16:creationId xmlns:a16="http://schemas.microsoft.com/office/drawing/2014/main" id="{65D24945-B2A3-0048-8624-8F4E466AF91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64557" y="3144816"/>
              <a:ext cx="457200" cy="457200"/>
            </a:xfrm>
            <a:prstGeom prst="rect">
              <a:avLst/>
            </a:prstGeom>
          </p:spPr>
        </p:pic>
      </p:grpSp>
      <p:grpSp>
        <p:nvGrpSpPr>
          <p:cNvPr id="65" name="Group 64">
            <a:extLst>
              <a:ext uri="{FF2B5EF4-FFF2-40B4-BE49-F238E27FC236}">
                <a16:creationId xmlns:a16="http://schemas.microsoft.com/office/drawing/2014/main" id="{BA594F4D-C981-FC46-A7AB-50A9173B4724}"/>
              </a:ext>
            </a:extLst>
          </p:cNvPr>
          <p:cNvGrpSpPr/>
          <p:nvPr/>
        </p:nvGrpSpPr>
        <p:grpSpPr>
          <a:xfrm>
            <a:off x="8760621" y="2894010"/>
            <a:ext cx="1234762" cy="1234758"/>
            <a:chOff x="7799699" y="2758650"/>
            <a:chExt cx="1234762" cy="1234758"/>
          </a:xfrm>
        </p:grpSpPr>
        <p:sp>
          <p:nvSpPr>
            <p:cNvPr id="48" name="Oval 47">
              <a:extLst>
                <a:ext uri="{FF2B5EF4-FFF2-40B4-BE49-F238E27FC236}">
                  <a16:creationId xmlns:a16="http://schemas.microsoft.com/office/drawing/2014/main" id="{3931CDB1-1ACB-4613-8F61-2342285156D0}"/>
                </a:ext>
              </a:extLst>
            </p:cNvPr>
            <p:cNvSpPr/>
            <p:nvPr/>
          </p:nvSpPr>
          <p:spPr bwMode="auto">
            <a:xfrm>
              <a:off x="7799699" y="2758650"/>
              <a:ext cx="1234762" cy="1234758"/>
            </a:xfrm>
            <a:prstGeom prst="ellipse">
              <a:avLst/>
            </a:prstGeom>
            <a:solidFill>
              <a:schemeClr val="bg1"/>
            </a:solidFill>
            <a:ln w="10795" cap="flat" cmpd="sng" algn="ctr">
              <a:noFill/>
              <a:prstDash val="solid"/>
            </a:ln>
            <a:effectLst>
              <a:outerShdw blurRad="190500" dist="50800" dir="2400000" algn="tl" rotWithShape="0">
                <a:prstClr val="black">
                  <a:alpha val="40000"/>
                </a:prstClr>
              </a:outerShdw>
            </a:effectLst>
          </p:spPr>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56" name="Graphic 55">
              <a:extLst>
                <a:ext uri="{FF2B5EF4-FFF2-40B4-BE49-F238E27FC236}">
                  <a16:creationId xmlns:a16="http://schemas.microsoft.com/office/drawing/2014/main" id="{6B4C41EA-FB01-204F-928B-9471CB61F88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188480" y="3162649"/>
              <a:ext cx="457200" cy="457200"/>
            </a:xfrm>
            <a:prstGeom prst="rect">
              <a:avLst/>
            </a:prstGeom>
          </p:spPr>
        </p:pic>
      </p:grpSp>
    </p:spTree>
    <p:extLst>
      <p:ext uri="{BB962C8B-B14F-4D97-AF65-F5344CB8AC3E}">
        <p14:creationId xmlns:p14="http://schemas.microsoft.com/office/powerpoint/2010/main" val="3565988533"/>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1E203F-8406-4DB4-849F-0B35AA37078E}"/>
              </a:ext>
            </a:extLst>
          </p:cNvPr>
          <p:cNvSpPr/>
          <p:nvPr/>
        </p:nvSpPr>
        <p:spPr bwMode="auto">
          <a:xfrm>
            <a:off x="2286197" y="2906088"/>
            <a:ext cx="1494041" cy="562769"/>
          </a:xfrm>
          <a:prstGeom prst="rect">
            <a:avLst/>
          </a:prstGeom>
          <a:solidFill>
            <a:schemeClr val="bg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Sales</a:t>
            </a:r>
          </a:p>
        </p:txBody>
      </p:sp>
      <p:sp>
        <p:nvSpPr>
          <p:cNvPr id="3" name="Rectangle 2">
            <a:extLst>
              <a:ext uri="{FF2B5EF4-FFF2-40B4-BE49-F238E27FC236}">
                <a16:creationId xmlns:a16="http://schemas.microsoft.com/office/drawing/2014/main" id="{F59D3CDF-D199-4F60-8B68-0A134194C0D2}"/>
              </a:ext>
            </a:extLst>
          </p:cNvPr>
          <p:cNvSpPr/>
          <p:nvPr/>
        </p:nvSpPr>
        <p:spPr bwMode="auto">
          <a:xfrm>
            <a:off x="493347" y="3387356"/>
            <a:ext cx="1269935" cy="562769"/>
          </a:xfrm>
          <a:prstGeom prst="rect">
            <a:avLst/>
          </a:prstGeom>
          <a:solidFill>
            <a:schemeClr val="bg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Date</a:t>
            </a:r>
          </a:p>
        </p:txBody>
      </p:sp>
      <p:sp>
        <p:nvSpPr>
          <p:cNvPr id="4" name="Rectangle 3">
            <a:extLst>
              <a:ext uri="{FF2B5EF4-FFF2-40B4-BE49-F238E27FC236}">
                <a16:creationId xmlns:a16="http://schemas.microsoft.com/office/drawing/2014/main" id="{0827235E-2766-4069-A5E8-3DFACD6F71B0}"/>
              </a:ext>
            </a:extLst>
          </p:cNvPr>
          <p:cNvSpPr/>
          <p:nvPr/>
        </p:nvSpPr>
        <p:spPr bwMode="auto">
          <a:xfrm>
            <a:off x="4303153" y="2755766"/>
            <a:ext cx="1494041" cy="562769"/>
          </a:xfrm>
          <a:prstGeom prst="rect">
            <a:avLst/>
          </a:prstGeom>
          <a:solidFill>
            <a:schemeClr val="bg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Customer</a:t>
            </a:r>
          </a:p>
        </p:txBody>
      </p:sp>
      <p:sp>
        <p:nvSpPr>
          <p:cNvPr id="5" name="Rectangle 4">
            <a:extLst>
              <a:ext uri="{FF2B5EF4-FFF2-40B4-BE49-F238E27FC236}">
                <a16:creationId xmlns:a16="http://schemas.microsoft.com/office/drawing/2014/main" id="{864BF622-AE38-4B57-BDAF-19E827292F5E}"/>
              </a:ext>
            </a:extLst>
          </p:cNvPr>
          <p:cNvSpPr/>
          <p:nvPr/>
        </p:nvSpPr>
        <p:spPr bwMode="auto">
          <a:xfrm>
            <a:off x="3780238" y="3778517"/>
            <a:ext cx="1494041" cy="562769"/>
          </a:xfrm>
          <a:prstGeom prst="rect">
            <a:avLst/>
          </a:prstGeom>
          <a:solidFill>
            <a:schemeClr val="bg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Product</a:t>
            </a:r>
          </a:p>
        </p:txBody>
      </p:sp>
      <p:sp>
        <p:nvSpPr>
          <p:cNvPr id="6" name="Rectangle 5">
            <a:extLst>
              <a:ext uri="{FF2B5EF4-FFF2-40B4-BE49-F238E27FC236}">
                <a16:creationId xmlns:a16="http://schemas.microsoft.com/office/drawing/2014/main" id="{68B897B3-53DD-43BA-97A3-57379B302CBE}"/>
              </a:ext>
            </a:extLst>
          </p:cNvPr>
          <p:cNvSpPr/>
          <p:nvPr/>
        </p:nvSpPr>
        <p:spPr bwMode="auto">
          <a:xfrm>
            <a:off x="3033217" y="5181997"/>
            <a:ext cx="1494041" cy="562769"/>
          </a:xfrm>
          <a:prstGeom prst="rect">
            <a:avLst/>
          </a:prstGeom>
          <a:solidFill>
            <a:schemeClr val="bg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Employee</a:t>
            </a:r>
          </a:p>
        </p:txBody>
      </p:sp>
      <p:cxnSp>
        <p:nvCxnSpPr>
          <p:cNvPr id="10" name="Connector: Elbow 9">
            <a:extLst>
              <a:ext uri="{FF2B5EF4-FFF2-40B4-BE49-F238E27FC236}">
                <a16:creationId xmlns:a16="http://schemas.microsoft.com/office/drawing/2014/main" id="{5C539BE0-BE5E-477E-BEBE-7F41272BAB96}"/>
              </a:ext>
            </a:extLst>
          </p:cNvPr>
          <p:cNvCxnSpPr>
            <a:cxnSpLocks/>
            <a:stCxn id="2" idx="1"/>
            <a:endCxn id="3" idx="3"/>
          </p:cNvCxnSpPr>
          <p:nvPr/>
        </p:nvCxnSpPr>
        <p:spPr>
          <a:xfrm rot="10800000" flipV="1">
            <a:off x="1763281" y="3187471"/>
            <a:ext cx="522915" cy="481268"/>
          </a:xfrm>
          <a:prstGeom prst="bentConnector3">
            <a:avLst>
              <a:gd name="adj1" fmla="val 50000"/>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 name="Connector: Elbow 11">
            <a:extLst>
              <a:ext uri="{FF2B5EF4-FFF2-40B4-BE49-F238E27FC236}">
                <a16:creationId xmlns:a16="http://schemas.microsoft.com/office/drawing/2014/main" id="{7BC99051-AE4F-4BF5-9DAC-A49EED2B1948}"/>
              </a:ext>
            </a:extLst>
          </p:cNvPr>
          <p:cNvCxnSpPr>
            <a:stCxn id="2" idx="3"/>
            <a:endCxn id="4" idx="1"/>
          </p:cNvCxnSpPr>
          <p:nvPr/>
        </p:nvCxnSpPr>
        <p:spPr>
          <a:xfrm flipV="1">
            <a:off x="3780237" y="3037150"/>
            <a:ext cx="522915" cy="150321"/>
          </a:xfrm>
          <a:prstGeom prst="bentConnector3">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id="{7914D405-B64E-47C4-A59F-CA59D0CB3D84}"/>
              </a:ext>
            </a:extLst>
          </p:cNvPr>
          <p:cNvCxnSpPr>
            <a:cxnSpLocks/>
            <a:stCxn id="27" idx="2"/>
            <a:endCxn id="6" idx="1"/>
          </p:cNvCxnSpPr>
          <p:nvPr/>
        </p:nvCxnSpPr>
        <p:spPr>
          <a:xfrm rot="16200000" flipH="1">
            <a:off x="2367490" y="4797651"/>
            <a:ext cx="533164" cy="798292"/>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C5663EC7-F118-4C9E-B902-F511B2537840}"/>
              </a:ext>
            </a:extLst>
          </p:cNvPr>
          <p:cNvCxnSpPr>
            <a:cxnSpLocks/>
            <a:stCxn id="2" idx="2"/>
            <a:endCxn id="5" idx="1"/>
          </p:cNvCxnSpPr>
          <p:nvPr/>
        </p:nvCxnSpPr>
        <p:spPr>
          <a:xfrm rot="16200000" flipH="1">
            <a:off x="3111206" y="3390868"/>
            <a:ext cx="591044" cy="747021"/>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C480ED49-664B-47B7-87AC-96D7C9250EBB}"/>
              </a:ext>
            </a:extLst>
          </p:cNvPr>
          <p:cNvSpPr/>
          <p:nvPr/>
        </p:nvSpPr>
        <p:spPr bwMode="auto">
          <a:xfrm>
            <a:off x="3257324" y="1895106"/>
            <a:ext cx="1494041" cy="562769"/>
          </a:xfrm>
          <a:prstGeom prst="rect">
            <a:avLst/>
          </a:prstGeom>
          <a:solidFill>
            <a:schemeClr val="bg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Geography</a:t>
            </a:r>
          </a:p>
        </p:txBody>
      </p:sp>
      <p:cxnSp>
        <p:nvCxnSpPr>
          <p:cNvPr id="21" name="Connector: Elbow 20">
            <a:extLst>
              <a:ext uri="{FF2B5EF4-FFF2-40B4-BE49-F238E27FC236}">
                <a16:creationId xmlns:a16="http://schemas.microsoft.com/office/drawing/2014/main" id="{44EEF0F7-67B7-4AB8-A2F2-2F13BC06930C}"/>
              </a:ext>
            </a:extLst>
          </p:cNvPr>
          <p:cNvCxnSpPr>
            <a:cxnSpLocks/>
            <a:stCxn id="4" idx="0"/>
            <a:endCxn id="19" idx="3"/>
          </p:cNvCxnSpPr>
          <p:nvPr/>
        </p:nvCxnSpPr>
        <p:spPr>
          <a:xfrm rot="16200000" flipV="1">
            <a:off x="4611132" y="2316723"/>
            <a:ext cx="579275" cy="298808"/>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AD2157E7-8DCA-401C-A0CD-174E08810D11}"/>
              </a:ext>
            </a:extLst>
          </p:cNvPr>
          <p:cNvSpPr/>
          <p:nvPr/>
        </p:nvSpPr>
        <p:spPr bwMode="auto">
          <a:xfrm>
            <a:off x="1487905" y="4367449"/>
            <a:ext cx="1494041" cy="562769"/>
          </a:xfrm>
          <a:prstGeom prst="rect">
            <a:avLst/>
          </a:prstGeom>
          <a:solidFill>
            <a:schemeClr val="bg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Reseller Sales</a:t>
            </a:r>
          </a:p>
        </p:txBody>
      </p:sp>
      <p:cxnSp>
        <p:nvCxnSpPr>
          <p:cNvPr id="31" name="Connector: Elbow 30">
            <a:extLst>
              <a:ext uri="{FF2B5EF4-FFF2-40B4-BE49-F238E27FC236}">
                <a16:creationId xmlns:a16="http://schemas.microsoft.com/office/drawing/2014/main" id="{815AB7E7-08E7-4119-9750-DDE27ED9925F}"/>
              </a:ext>
            </a:extLst>
          </p:cNvPr>
          <p:cNvCxnSpPr>
            <a:cxnSpLocks/>
            <a:stCxn id="27" idx="1"/>
            <a:endCxn id="3" idx="2"/>
          </p:cNvCxnSpPr>
          <p:nvPr/>
        </p:nvCxnSpPr>
        <p:spPr>
          <a:xfrm rot="10800000">
            <a:off x="1128315" y="3950126"/>
            <a:ext cx="359591" cy="698708"/>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6" name="Connector: Elbow 45">
            <a:extLst>
              <a:ext uri="{FF2B5EF4-FFF2-40B4-BE49-F238E27FC236}">
                <a16:creationId xmlns:a16="http://schemas.microsoft.com/office/drawing/2014/main" id="{89D8634A-5996-416A-9F2B-F9031DDD88CC}"/>
              </a:ext>
            </a:extLst>
          </p:cNvPr>
          <p:cNvCxnSpPr>
            <a:cxnSpLocks/>
            <a:stCxn id="27" idx="3"/>
            <a:endCxn id="5" idx="2"/>
          </p:cNvCxnSpPr>
          <p:nvPr/>
        </p:nvCxnSpPr>
        <p:spPr>
          <a:xfrm flipV="1">
            <a:off x="2981945" y="4341285"/>
            <a:ext cx="1545312" cy="307547"/>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69" name="Title 68">
            <a:extLst>
              <a:ext uri="{FF2B5EF4-FFF2-40B4-BE49-F238E27FC236}">
                <a16:creationId xmlns:a16="http://schemas.microsoft.com/office/drawing/2014/main" id="{3BF0F8E4-DB5D-4D85-B559-7785CCADA5FC}"/>
              </a:ext>
            </a:extLst>
          </p:cNvPr>
          <p:cNvSpPr>
            <a:spLocks noGrp="1"/>
          </p:cNvSpPr>
          <p:nvPr>
            <p:ph type="title"/>
          </p:nvPr>
        </p:nvSpPr>
        <p:spPr>
          <a:xfrm>
            <a:off x="493347" y="435824"/>
            <a:ext cx="5303848" cy="443198"/>
          </a:xfrm>
        </p:spPr>
        <p:txBody>
          <a:bodyPr/>
          <a:lstStyle/>
          <a:p>
            <a:pPr algn="ctr"/>
            <a:r>
              <a:rPr lang="en-US" dirty="0" err="1"/>
              <a:t>DirectQuery</a:t>
            </a:r>
            <a:endParaRPr lang="en-US" dirty="0"/>
          </a:p>
        </p:txBody>
      </p:sp>
      <p:sp>
        <p:nvSpPr>
          <p:cNvPr id="37" name="Title 68">
            <a:extLst>
              <a:ext uri="{FF2B5EF4-FFF2-40B4-BE49-F238E27FC236}">
                <a16:creationId xmlns:a16="http://schemas.microsoft.com/office/drawing/2014/main" id="{06D84C3E-0FFF-427F-B4BA-CDFE0C1D930B}"/>
              </a:ext>
            </a:extLst>
          </p:cNvPr>
          <p:cNvSpPr txBox="1">
            <a:spLocks/>
          </p:cNvSpPr>
          <p:nvPr/>
        </p:nvSpPr>
        <p:spPr>
          <a:xfrm>
            <a:off x="6265639" y="435824"/>
            <a:ext cx="5303846" cy="443198"/>
          </a:xfrm>
          <a:prstGeom prst="rect">
            <a:avLst/>
          </a:prstGeom>
        </p:spPr>
        <p:txBody>
          <a:bodyPr vert="horz" wrap="square" lIns="0" tIns="0" rIns="0" bIns="0" rtlCol="0" anchor="t">
            <a:spAutoFit/>
          </a:bodyPr>
          <a:lstStyle>
            <a:lvl1pPr defTabSz="914367">
              <a:lnSpc>
                <a:spcPct val="90000"/>
              </a:lnSpc>
              <a:spcBef>
                <a:spcPct val="0"/>
              </a:spcBef>
              <a:buNone/>
              <a:defRPr lang="en-US" sz="3200" b="0" cap="none" spc="0" baseline="0" dirty="0" smtClean="0">
                <a:ln w="3175">
                  <a:noFill/>
                </a:ln>
                <a:solidFill>
                  <a:srgbClr val="000000"/>
                </a:solidFill>
                <a:effectLst/>
                <a:latin typeface="+mj-lt"/>
                <a:cs typeface="Segoe UI" pitchFamily="34" charset="0"/>
              </a:defRPr>
            </a:lvl1pPr>
          </a:lstStyle>
          <a:p>
            <a:pPr algn="ctr"/>
            <a:r>
              <a:rPr lang="en-US" dirty="0"/>
              <a:t>Import</a:t>
            </a:r>
          </a:p>
        </p:txBody>
      </p:sp>
      <p:sp>
        <p:nvSpPr>
          <p:cNvPr id="38" name="Rectangle 37">
            <a:extLst>
              <a:ext uri="{FF2B5EF4-FFF2-40B4-BE49-F238E27FC236}">
                <a16:creationId xmlns:a16="http://schemas.microsoft.com/office/drawing/2014/main" id="{E0664835-AB41-4D12-B882-B01D595DD70E}"/>
              </a:ext>
            </a:extLst>
          </p:cNvPr>
          <p:cNvSpPr/>
          <p:nvPr/>
        </p:nvSpPr>
        <p:spPr bwMode="auto">
          <a:xfrm>
            <a:off x="8058488" y="2906088"/>
            <a:ext cx="1494041" cy="562769"/>
          </a:xfrm>
          <a:prstGeom prst="rect">
            <a:avLst/>
          </a:prstGeom>
          <a:solidFill>
            <a:schemeClr val="accent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Sales</a:t>
            </a:r>
          </a:p>
        </p:txBody>
      </p:sp>
      <p:sp>
        <p:nvSpPr>
          <p:cNvPr id="39" name="Rectangle 38">
            <a:extLst>
              <a:ext uri="{FF2B5EF4-FFF2-40B4-BE49-F238E27FC236}">
                <a16:creationId xmlns:a16="http://schemas.microsoft.com/office/drawing/2014/main" id="{1BAC101F-12EF-4F5A-8B8E-7B7AFA98C1D5}"/>
              </a:ext>
            </a:extLst>
          </p:cNvPr>
          <p:cNvSpPr/>
          <p:nvPr/>
        </p:nvSpPr>
        <p:spPr bwMode="auto">
          <a:xfrm>
            <a:off x="6265638" y="3387356"/>
            <a:ext cx="1269935" cy="562769"/>
          </a:xfrm>
          <a:prstGeom prst="rect">
            <a:avLst/>
          </a:prstGeom>
          <a:solidFill>
            <a:schemeClr val="accent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Date</a:t>
            </a:r>
          </a:p>
        </p:txBody>
      </p:sp>
      <p:sp>
        <p:nvSpPr>
          <p:cNvPr id="40" name="Rectangle 39">
            <a:extLst>
              <a:ext uri="{FF2B5EF4-FFF2-40B4-BE49-F238E27FC236}">
                <a16:creationId xmlns:a16="http://schemas.microsoft.com/office/drawing/2014/main" id="{0DC47442-5BFD-4AAB-AAF7-F04A4686BDE2}"/>
              </a:ext>
            </a:extLst>
          </p:cNvPr>
          <p:cNvSpPr/>
          <p:nvPr/>
        </p:nvSpPr>
        <p:spPr bwMode="auto">
          <a:xfrm>
            <a:off x="10075444" y="2755766"/>
            <a:ext cx="1494041" cy="562769"/>
          </a:xfrm>
          <a:prstGeom prst="rect">
            <a:avLst/>
          </a:prstGeom>
          <a:solidFill>
            <a:schemeClr val="accent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Customer</a:t>
            </a:r>
          </a:p>
        </p:txBody>
      </p:sp>
      <p:sp>
        <p:nvSpPr>
          <p:cNvPr id="41" name="Rectangle 40">
            <a:extLst>
              <a:ext uri="{FF2B5EF4-FFF2-40B4-BE49-F238E27FC236}">
                <a16:creationId xmlns:a16="http://schemas.microsoft.com/office/drawing/2014/main" id="{F5115E82-D869-48E6-826C-F9ED84B0CDD5}"/>
              </a:ext>
            </a:extLst>
          </p:cNvPr>
          <p:cNvSpPr/>
          <p:nvPr/>
        </p:nvSpPr>
        <p:spPr bwMode="auto">
          <a:xfrm>
            <a:off x="9552529" y="3778517"/>
            <a:ext cx="1494041" cy="562769"/>
          </a:xfrm>
          <a:prstGeom prst="rect">
            <a:avLst/>
          </a:prstGeom>
          <a:solidFill>
            <a:schemeClr val="accent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Product</a:t>
            </a:r>
          </a:p>
        </p:txBody>
      </p:sp>
      <p:sp>
        <p:nvSpPr>
          <p:cNvPr id="42" name="Rectangle 41">
            <a:extLst>
              <a:ext uri="{FF2B5EF4-FFF2-40B4-BE49-F238E27FC236}">
                <a16:creationId xmlns:a16="http://schemas.microsoft.com/office/drawing/2014/main" id="{1EEA4ED4-0255-477B-8B59-1CD15D577736}"/>
              </a:ext>
            </a:extLst>
          </p:cNvPr>
          <p:cNvSpPr/>
          <p:nvPr/>
        </p:nvSpPr>
        <p:spPr bwMode="auto">
          <a:xfrm>
            <a:off x="8805508" y="5181997"/>
            <a:ext cx="1494041" cy="562769"/>
          </a:xfrm>
          <a:prstGeom prst="rect">
            <a:avLst/>
          </a:prstGeom>
          <a:solidFill>
            <a:schemeClr val="accent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Employee</a:t>
            </a:r>
          </a:p>
        </p:txBody>
      </p:sp>
      <p:cxnSp>
        <p:nvCxnSpPr>
          <p:cNvPr id="43" name="Connector: Elbow 42">
            <a:extLst>
              <a:ext uri="{FF2B5EF4-FFF2-40B4-BE49-F238E27FC236}">
                <a16:creationId xmlns:a16="http://schemas.microsoft.com/office/drawing/2014/main" id="{6BED2406-4890-4D56-AED9-40DD0C20DF52}"/>
              </a:ext>
            </a:extLst>
          </p:cNvPr>
          <p:cNvCxnSpPr>
            <a:cxnSpLocks/>
            <a:stCxn id="38" idx="1"/>
            <a:endCxn id="39" idx="3"/>
          </p:cNvCxnSpPr>
          <p:nvPr/>
        </p:nvCxnSpPr>
        <p:spPr>
          <a:xfrm rot="10800000" flipV="1">
            <a:off x="7535572" y="3187471"/>
            <a:ext cx="522915" cy="481268"/>
          </a:xfrm>
          <a:prstGeom prst="bentConnector3">
            <a:avLst>
              <a:gd name="adj1" fmla="val 50000"/>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4" name="Connector: Elbow 43">
            <a:extLst>
              <a:ext uri="{FF2B5EF4-FFF2-40B4-BE49-F238E27FC236}">
                <a16:creationId xmlns:a16="http://schemas.microsoft.com/office/drawing/2014/main" id="{556135C1-0BF3-43EE-BFFA-2B13B56BF942}"/>
              </a:ext>
            </a:extLst>
          </p:cNvPr>
          <p:cNvCxnSpPr>
            <a:stCxn id="38" idx="3"/>
            <a:endCxn id="40" idx="1"/>
          </p:cNvCxnSpPr>
          <p:nvPr/>
        </p:nvCxnSpPr>
        <p:spPr>
          <a:xfrm flipV="1">
            <a:off x="9552528" y="3037150"/>
            <a:ext cx="522915" cy="150321"/>
          </a:xfrm>
          <a:prstGeom prst="bentConnector3">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5" name="Connector: Elbow 44">
            <a:extLst>
              <a:ext uri="{FF2B5EF4-FFF2-40B4-BE49-F238E27FC236}">
                <a16:creationId xmlns:a16="http://schemas.microsoft.com/office/drawing/2014/main" id="{1C12C303-F89C-4B8B-951A-094CB2131DE8}"/>
              </a:ext>
            </a:extLst>
          </p:cNvPr>
          <p:cNvCxnSpPr>
            <a:cxnSpLocks/>
            <a:stCxn id="50" idx="2"/>
            <a:endCxn id="42" idx="1"/>
          </p:cNvCxnSpPr>
          <p:nvPr/>
        </p:nvCxnSpPr>
        <p:spPr>
          <a:xfrm rot="16200000" flipH="1">
            <a:off x="8139779" y="4797651"/>
            <a:ext cx="533164" cy="798292"/>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7" name="Connector: Elbow 46">
            <a:extLst>
              <a:ext uri="{FF2B5EF4-FFF2-40B4-BE49-F238E27FC236}">
                <a16:creationId xmlns:a16="http://schemas.microsoft.com/office/drawing/2014/main" id="{D3E9CD55-9B4A-4165-AC7E-DC45F29A825E}"/>
              </a:ext>
            </a:extLst>
          </p:cNvPr>
          <p:cNvCxnSpPr>
            <a:cxnSpLocks/>
            <a:stCxn id="38" idx="2"/>
            <a:endCxn id="41" idx="1"/>
          </p:cNvCxnSpPr>
          <p:nvPr/>
        </p:nvCxnSpPr>
        <p:spPr>
          <a:xfrm rot="16200000" flipH="1">
            <a:off x="8883495" y="3390868"/>
            <a:ext cx="591044" cy="747021"/>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AE64E42A-7097-4683-A084-56BC0230385E}"/>
              </a:ext>
            </a:extLst>
          </p:cNvPr>
          <p:cNvSpPr/>
          <p:nvPr/>
        </p:nvSpPr>
        <p:spPr bwMode="auto">
          <a:xfrm>
            <a:off x="9029614" y="1895106"/>
            <a:ext cx="1494041" cy="562769"/>
          </a:xfrm>
          <a:prstGeom prst="rect">
            <a:avLst/>
          </a:prstGeom>
          <a:solidFill>
            <a:schemeClr val="accent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Geography</a:t>
            </a:r>
          </a:p>
        </p:txBody>
      </p:sp>
      <p:cxnSp>
        <p:nvCxnSpPr>
          <p:cNvPr id="49" name="Connector: Elbow 48">
            <a:extLst>
              <a:ext uri="{FF2B5EF4-FFF2-40B4-BE49-F238E27FC236}">
                <a16:creationId xmlns:a16="http://schemas.microsoft.com/office/drawing/2014/main" id="{CE7EEF4D-4101-4BD3-9412-CC9D50B7AAC4}"/>
              </a:ext>
            </a:extLst>
          </p:cNvPr>
          <p:cNvCxnSpPr>
            <a:cxnSpLocks/>
            <a:stCxn id="40" idx="0"/>
            <a:endCxn id="48" idx="3"/>
          </p:cNvCxnSpPr>
          <p:nvPr/>
        </p:nvCxnSpPr>
        <p:spPr>
          <a:xfrm rot="16200000" flipV="1">
            <a:off x="10383421" y="2316723"/>
            <a:ext cx="579275" cy="298808"/>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F1AFAD53-3263-4ED6-A53C-526668CBE579}"/>
              </a:ext>
            </a:extLst>
          </p:cNvPr>
          <p:cNvSpPr/>
          <p:nvPr/>
        </p:nvSpPr>
        <p:spPr bwMode="auto">
          <a:xfrm>
            <a:off x="7260196" y="4367449"/>
            <a:ext cx="1494041" cy="562769"/>
          </a:xfrm>
          <a:prstGeom prst="rect">
            <a:avLst/>
          </a:prstGeom>
          <a:solidFill>
            <a:schemeClr val="accent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Reseller Sales</a:t>
            </a:r>
          </a:p>
        </p:txBody>
      </p:sp>
      <p:cxnSp>
        <p:nvCxnSpPr>
          <p:cNvPr id="51" name="Connector: Elbow 50">
            <a:extLst>
              <a:ext uri="{FF2B5EF4-FFF2-40B4-BE49-F238E27FC236}">
                <a16:creationId xmlns:a16="http://schemas.microsoft.com/office/drawing/2014/main" id="{DA7D77D5-CE4C-4652-A578-C080C028AF1D}"/>
              </a:ext>
            </a:extLst>
          </p:cNvPr>
          <p:cNvCxnSpPr>
            <a:cxnSpLocks/>
            <a:stCxn id="50" idx="1"/>
            <a:endCxn id="39" idx="2"/>
          </p:cNvCxnSpPr>
          <p:nvPr/>
        </p:nvCxnSpPr>
        <p:spPr>
          <a:xfrm rot="10800000">
            <a:off x="6900606" y="3950126"/>
            <a:ext cx="359591" cy="698708"/>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2" name="Connector: Elbow 51">
            <a:extLst>
              <a:ext uri="{FF2B5EF4-FFF2-40B4-BE49-F238E27FC236}">
                <a16:creationId xmlns:a16="http://schemas.microsoft.com/office/drawing/2014/main" id="{D7CFC23A-C045-4518-A065-08205C7BF853}"/>
              </a:ext>
            </a:extLst>
          </p:cNvPr>
          <p:cNvCxnSpPr>
            <a:cxnSpLocks/>
            <a:stCxn id="50" idx="3"/>
            <a:endCxn id="41" idx="2"/>
          </p:cNvCxnSpPr>
          <p:nvPr/>
        </p:nvCxnSpPr>
        <p:spPr>
          <a:xfrm flipV="1">
            <a:off x="8754236" y="4341285"/>
            <a:ext cx="1545312" cy="307547"/>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3991546"/>
      </p:ext>
    </p:extLst>
  </p:cSld>
  <p:clrMapOvr>
    <a:overrideClrMapping bg1="lt1" tx1="dk1" bg2="lt2" tx2="dk2" accent1="accent1" accent2="accent2" accent3="accent3" accent4="accent4" accent5="accent5" accent6="accent6" hlink="hlink" folHlink="folHlink"/>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E0664835-AB41-4D12-B882-B01D595DD70E}"/>
              </a:ext>
            </a:extLst>
          </p:cNvPr>
          <p:cNvSpPr/>
          <p:nvPr/>
        </p:nvSpPr>
        <p:spPr bwMode="auto">
          <a:xfrm>
            <a:off x="4751365" y="2906088"/>
            <a:ext cx="1494041" cy="562769"/>
          </a:xfrm>
          <a:prstGeom prst="rect">
            <a:avLst/>
          </a:prstGeom>
          <a:solidFill>
            <a:schemeClr val="accent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Sales</a:t>
            </a:r>
          </a:p>
        </p:txBody>
      </p:sp>
      <p:sp>
        <p:nvSpPr>
          <p:cNvPr id="2" name="Rectangle 1">
            <a:extLst>
              <a:ext uri="{FF2B5EF4-FFF2-40B4-BE49-F238E27FC236}">
                <a16:creationId xmlns:a16="http://schemas.microsoft.com/office/drawing/2014/main" id="{B81E203F-8406-4DB4-849F-0B35AA37078E}"/>
              </a:ext>
            </a:extLst>
          </p:cNvPr>
          <p:cNvSpPr/>
          <p:nvPr/>
        </p:nvSpPr>
        <p:spPr bwMode="auto">
          <a:xfrm>
            <a:off x="4751365" y="2906088"/>
            <a:ext cx="1494041" cy="562769"/>
          </a:xfrm>
          <a:prstGeom prst="rect">
            <a:avLst/>
          </a:prstGeom>
          <a:solidFill>
            <a:schemeClr val="bg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Sales</a:t>
            </a:r>
          </a:p>
        </p:txBody>
      </p:sp>
      <p:sp>
        <p:nvSpPr>
          <p:cNvPr id="41" name="Rectangle 40">
            <a:extLst>
              <a:ext uri="{FF2B5EF4-FFF2-40B4-BE49-F238E27FC236}">
                <a16:creationId xmlns:a16="http://schemas.microsoft.com/office/drawing/2014/main" id="{F5115E82-D869-48E6-826C-F9ED84B0CDD5}"/>
              </a:ext>
            </a:extLst>
          </p:cNvPr>
          <p:cNvSpPr/>
          <p:nvPr/>
        </p:nvSpPr>
        <p:spPr bwMode="auto">
          <a:xfrm>
            <a:off x="6245406" y="3778517"/>
            <a:ext cx="1494041" cy="562769"/>
          </a:xfrm>
          <a:prstGeom prst="rect">
            <a:avLst/>
          </a:prstGeom>
          <a:solidFill>
            <a:schemeClr val="accent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Product</a:t>
            </a:r>
          </a:p>
        </p:txBody>
      </p:sp>
      <p:sp>
        <p:nvSpPr>
          <p:cNvPr id="40" name="Rectangle 39">
            <a:extLst>
              <a:ext uri="{FF2B5EF4-FFF2-40B4-BE49-F238E27FC236}">
                <a16:creationId xmlns:a16="http://schemas.microsoft.com/office/drawing/2014/main" id="{0DC47442-5BFD-4AAB-AAF7-F04A4686BDE2}"/>
              </a:ext>
            </a:extLst>
          </p:cNvPr>
          <p:cNvSpPr/>
          <p:nvPr/>
        </p:nvSpPr>
        <p:spPr bwMode="auto">
          <a:xfrm>
            <a:off x="6768321" y="2755766"/>
            <a:ext cx="1494041" cy="562769"/>
          </a:xfrm>
          <a:prstGeom prst="rect">
            <a:avLst/>
          </a:prstGeom>
          <a:solidFill>
            <a:schemeClr val="accent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Customer</a:t>
            </a:r>
          </a:p>
        </p:txBody>
      </p:sp>
      <p:sp>
        <p:nvSpPr>
          <p:cNvPr id="48" name="Rectangle 47">
            <a:extLst>
              <a:ext uri="{FF2B5EF4-FFF2-40B4-BE49-F238E27FC236}">
                <a16:creationId xmlns:a16="http://schemas.microsoft.com/office/drawing/2014/main" id="{AE64E42A-7097-4683-A084-56BC0230385E}"/>
              </a:ext>
            </a:extLst>
          </p:cNvPr>
          <p:cNvSpPr/>
          <p:nvPr/>
        </p:nvSpPr>
        <p:spPr bwMode="auto">
          <a:xfrm>
            <a:off x="5722492" y="1895106"/>
            <a:ext cx="1494041" cy="562769"/>
          </a:xfrm>
          <a:prstGeom prst="rect">
            <a:avLst/>
          </a:prstGeom>
          <a:solidFill>
            <a:schemeClr val="accent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Geography</a:t>
            </a:r>
          </a:p>
        </p:txBody>
      </p:sp>
      <p:sp>
        <p:nvSpPr>
          <p:cNvPr id="3" name="Rectangle 2">
            <a:extLst>
              <a:ext uri="{FF2B5EF4-FFF2-40B4-BE49-F238E27FC236}">
                <a16:creationId xmlns:a16="http://schemas.microsoft.com/office/drawing/2014/main" id="{F59D3CDF-D199-4F60-8B68-0A134194C0D2}"/>
              </a:ext>
            </a:extLst>
          </p:cNvPr>
          <p:cNvSpPr/>
          <p:nvPr/>
        </p:nvSpPr>
        <p:spPr bwMode="auto">
          <a:xfrm>
            <a:off x="2958515" y="3387356"/>
            <a:ext cx="1269935" cy="562769"/>
          </a:xfrm>
          <a:prstGeom prst="rect">
            <a:avLst/>
          </a:prstGeom>
          <a:solidFill>
            <a:schemeClr val="bg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Date</a:t>
            </a:r>
          </a:p>
        </p:txBody>
      </p:sp>
      <p:sp>
        <p:nvSpPr>
          <p:cNvPr id="6" name="Rectangle 5">
            <a:extLst>
              <a:ext uri="{FF2B5EF4-FFF2-40B4-BE49-F238E27FC236}">
                <a16:creationId xmlns:a16="http://schemas.microsoft.com/office/drawing/2014/main" id="{68B897B3-53DD-43BA-97A3-57379B302CBE}"/>
              </a:ext>
            </a:extLst>
          </p:cNvPr>
          <p:cNvSpPr/>
          <p:nvPr/>
        </p:nvSpPr>
        <p:spPr bwMode="auto">
          <a:xfrm>
            <a:off x="5498386" y="5181997"/>
            <a:ext cx="1494041" cy="562769"/>
          </a:xfrm>
          <a:prstGeom prst="rect">
            <a:avLst/>
          </a:prstGeom>
          <a:solidFill>
            <a:schemeClr val="bg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Employee</a:t>
            </a:r>
          </a:p>
        </p:txBody>
      </p:sp>
      <p:cxnSp>
        <p:nvCxnSpPr>
          <p:cNvPr id="10" name="Connector: Elbow 9">
            <a:extLst>
              <a:ext uri="{FF2B5EF4-FFF2-40B4-BE49-F238E27FC236}">
                <a16:creationId xmlns:a16="http://schemas.microsoft.com/office/drawing/2014/main" id="{5C539BE0-BE5E-477E-BEBE-7F41272BAB96}"/>
              </a:ext>
            </a:extLst>
          </p:cNvPr>
          <p:cNvCxnSpPr>
            <a:cxnSpLocks/>
            <a:stCxn id="2" idx="1"/>
            <a:endCxn id="3" idx="3"/>
          </p:cNvCxnSpPr>
          <p:nvPr/>
        </p:nvCxnSpPr>
        <p:spPr>
          <a:xfrm rot="10800000" flipV="1">
            <a:off x="4228449" y="3187471"/>
            <a:ext cx="522915" cy="481268"/>
          </a:xfrm>
          <a:prstGeom prst="bentConnector3">
            <a:avLst>
              <a:gd name="adj1" fmla="val 50000"/>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 name="Connector: Elbow 11">
            <a:extLst>
              <a:ext uri="{FF2B5EF4-FFF2-40B4-BE49-F238E27FC236}">
                <a16:creationId xmlns:a16="http://schemas.microsoft.com/office/drawing/2014/main" id="{7BC99051-AE4F-4BF5-9DAC-A49EED2B1948}"/>
              </a:ext>
            </a:extLst>
          </p:cNvPr>
          <p:cNvCxnSpPr>
            <a:stCxn id="2" idx="3"/>
            <a:endCxn id="4" idx="1"/>
          </p:cNvCxnSpPr>
          <p:nvPr/>
        </p:nvCxnSpPr>
        <p:spPr>
          <a:xfrm flipV="1">
            <a:off x="6245405" y="3037150"/>
            <a:ext cx="522915" cy="150321"/>
          </a:xfrm>
          <a:prstGeom prst="bentConnector3">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id="{7914D405-B64E-47C4-A59F-CA59D0CB3D84}"/>
              </a:ext>
            </a:extLst>
          </p:cNvPr>
          <p:cNvCxnSpPr>
            <a:cxnSpLocks/>
            <a:stCxn id="27" idx="2"/>
            <a:endCxn id="6" idx="1"/>
          </p:cNvCxnSpPr>
          <p:nvPr/>
        </p:nvCxnSpPr>
        <p:spPr>
          <a:xfrm rot="16200000" flipH="1">
            <a:off x="4832658" y="4797651"/>
            <a:ext cx="533164" cy="798292"/>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C5663EC7-F118-4C9E-B902-F511B2537840}"/>
              </a:ext>
            </a:extLst>
          </p:cNvPr>
          <p:cNvCxnSpPr>
            <a:cxnSpLocks/>
            <a:stCxn id="2" idx="2"/>
            <a:endCxn id="5" idx="1"/>
          </p:cNvCxnSpPr>
          <p:nvPr/>
        </p:nvCxnSpPr>
        <p:spPr>
          <a:xfrm rot="16200000" flipH="1">
            <a:off x="5576374" y="3390868"/>
            <a:ext cx="591044" cy="747021"/>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1" name="Connector: Elbow 20">
            <a:extLst>
              <a:ext uri="{FF2B5EF4-FFF2-40B4-BE49-F238E27FC236}">
                <a16:creationId xmlns:a16="http://schemas.microsoft.com/office/drawing/2014/main" id="{44EEF0F7-67B7-4AB8-A2F2-2F13BC06930C}"/>
              </a:ext>
            </a:extLst>
          </p:cNvPr>
          <p:cNvCxnSpPr>
            <a:cxnSpLocks/>
            <a:stCxn id="4" idx="0"/>
            <a:endCxn id="19" idx="3"/>
          </p:cNvCxnSpPr>
          <p:nvPr/>
        </p:nvCxnSpPr>
        <p:spPr>
          <a:xfrm rot="16200000" flipV="1">
            <a:off x="7076300" y="2316723"/>
            <a:ext cx="579275" cy="298808"/>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AD2157E7-8DCA-401C-A0CD-174E08810D11}"/>
              </a:ext>
            </a:extLst>
          </p:cNvPr>
          <p:cNvSpPr/>
          <p:nvPr/>
        </p:nvSpPr>
        <p:spPr bwMode="auto">
          <a:xfrm>
            <a:off x="3953073" y="4367449"/>
            <a:ext cx="1494041" cy="562769"/>
          </a:xfrm>
          <a:prstGeom prst="rect">
            <a:avLst/>
          </a:prstGeom>
          <a:solidFill>
            <a:schemeClr val="bg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Reseller Sales</a:t>
            </a:r>
          </a:p>
        </p:txBody>
      </p:sp>
      <p:cxnSp>
        <p:nvCxnSpPr>
          <p:cNvPr id="31" name="Connector: Elbow 30">
            <a:extLst>
              <a:ext uri="{FF2B5EF4-FFF2-40B4-BE49-F238E27FC236}">
                <a16:creationId xmlns:a16="http://schemas.microsoft.com/office/drawing/2014/main" id="{815AB7E7-08E7-4119-9750-DDE27ED9925F}"/>
              </a:ext>
            </a:extLst>
          </p:cNvPr>
          <p:cNvCxnSpPr>
            <a:cxnSpLocks/>
            <a:stCxn id="27" idx="1"/>
            <a:endCxn id="3" idx="2"/>
          </p:cNvCxnSpPr>
          <p:nvPr/>
        </p:nvCxnSpPr>
        <p:spPr>
          <a:xfrm rot="10800000">
            <a:off x="3593485" y="3950126"/>
            <a:ext cx="359591" cy="698708"/>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6" name="Connector: Elbow 45">
            <a:extLst>
              <a:ext uri="{FF2B5EF4-FFF2-40B4-BE49-F238E27FC236}">
                <a16:creationId xmlns:a16="http://schemas.microsoft.com/office/drawing/2014/main" id="{89D8634A-5996-416A-9F2B-F9031DDD88CC}"/>
              </a:ext>
            </a:extLst>
          </p:cNvPr>
          <p:cNvCxnSpPr>
            <a:cxnSpLocks/>
            <a:stCxn id="27" idx="3"/>
            <a:endCxn id="5" idx="2"/>
          </p:cNvCxnSpPr>
          <p:nvPr/>
        </p:nvCxnSpPr>
        <p:spPr>
          <a:xfrm flipV="1">
            <a:off x="5447113" y="4341285"/>
            <a:ext cx="1545312" cy="307547"/>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69" name="Title 68">
            <a:extLst>
              <a:ext uri="{FF2B5EF4-FFF2-40B4-BE49-F238E27FC236}">
                <a16:creationId xmlns:a16="http://schemas.microsoft.com/office/drawing/2014/main" id="{3BF0F8E4-DB5D-4D85-B559-7785CCADA5FC}"/>
              </a:ext>
            </a:extLst>
          </p:cNvPr>
          <p:cNvSpPr>
            <a:spLocks noGrp="1"/>
          </p:cNvSpPr>
          <p:nvPr>
            <p:ph type="title"/>
          </p:nvPr>
        </p:nvSpPr>
        <p:spPr>
          <a:xfrm>
            <a:off x="4084325" y="435824"/>
            <a:ext cx="2338250" cy="443198"/>
          </a:xfrm>
        </p:spPr>
        <p:txBody>
          <a:bodyPr/>
          <a:lstStyle/>
          <a:p>
            <a:r>
              <a:rPr lang="en-US" dirty="0" err="1"/>
              <a:t>DirectQuery</a:t>
            </a:r>
            <a:endParaRPr lang="en-US" dirty="0"/>
          </a:p>
        </p:txBody>
      </p:sp>
      <p:sp>
        <p:nvSpPr>
          <p:cNvPr id="37" name="Title 68">
            <a:extLst>
              <a:ext uri="{FF2B5EF4-FFF2-40B4-BE49-F238E27FC236}">
                <a16:creationId xmlns:a16="http://schemas.microsoft.com/office/drawing/2014/main" id="{06D84C3E-0FFF-427F-B4BA-CDFE0C1D930B}"/>
              </a:ext>
            </a:extLst>
          </p:cNvPr>
          <p:cNvSpPr txBox="1">
            <a:spLocks/>
          </p:cNvSpPr>
          <p:nvPr/>
        </p:nvSpPr>
        <p:spPr>
          <a:xfrm>
            <a:off x="6633285" y="435824"/>
            <a:ext cx="1665933" cy="443198"/>
          </a:xfrm>
          <a:prstGeom prst="rect">
            <a:avLst/>
          </a:prstGeom>
        </p:spPr>
        <p:txBody>
          <a:bodyPr vert="horz" wrap="square" lIns="143428" tIns="0" rIns="143428" bIns="0" rtlCol="0" anchor="t">
            <a:sp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ctr" defTabSz="932742" rtl="0" eaLnBrk="1" fontAlgn="auto" latinLnBrk="0" hangingPunct="1">
              <a:lnSpc>
                <a:spcPct val="90000"/>
              </a:lnSpc>
              <a:spcBef>
                <a:spcPct val="0"/>
              </a:spcBef>
              <a:spcAft>
                <a:spcPts val="0"/>
              </a:spcAft>
              <a:buClrTx/>
              <a:buSzTx/>
              <a:buFontTx/>
              <a:buNone/>
              <a:tabLst/>
              <a:defRPr/>
            </a:pPr>
            <a:r>
              <a:rPr lang="en-US" sz="3200" spc="0" dirty="0">
                <a:solidFill>
                  <a:srgbClr val="000000"/>
                </a:solidFill>
              </a:rPr>
              <a:t>Import</a:t>
            </a:r>
          </a:p>
        </p:txBody>
      </p:sp>
      <p:sp>
        <p:nvSpPr>
          <p:cNvPr id="39" name="Rectangle 38">
            <a:extLst>
              <a:ext uri="{FF2B5EF4-FFF2-40B4-BE49-F238E27FC236}">
                <a16:creationId xmlns:a16="http://schemas.microsoft.com/office/drawing/2014/main" id="{1BAC101F-12EF-4F5A-8B8E-7B7AFA98C1D5}"/>
              </a:ext>
            </a:extLst>
          </p:cNvPr>
          <p:cNvSpPr/>
          <p:nvPr/>
        </p:nvSpPr>
        <p:spPr bwMode="auto">
          <a:xfrm>
            <a:off x="2958515" y="3387356"/>
            <a:ext cx="1269935" cy="562769"/>
          </a:xfrm>
          <a:prstGeom prst="rect">
            <a:avLst/>
          </a:prstGeom>
          <a:solidFill>
            <a:schemeClr val="accent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Date</a:t>
            </a:r>
          </a:p>
        </p:txBody>
      </p:sp>
      <p:sp>
        <p:nvSpPr>
          <p:cNvPr id="42" name="Rectangle 41">
            <a:extLst>
              <a:ext uri="{FF2B5EF4-FFF2-40B4-BE49-F238E27FC236}">
                <a16:creationId xmlns:a16="http://schemas.microsoft.com/office/drawing/2014/main" id="{1EEA4ED4-0255-477B-8B59-1CD15D577736}"/>
              </a:ext>
            </a:extLst>
          </p:cNvPr>
          <p:cNvSpPr/>
          <p:nvPr/>
        </p:nvSpPr>
        <p:spPr bwMode="auto">
          <a:xfrm>
            <a:off x="5498386" y="5181997"/>
            <a:ext cx="1494041" cy="562769"/>
          </a:xfrm>
          <a:prstGeom prst="rect">
            <a:avLst/>
          </a:prstGeom>
          <a:solidFill>
            <a:schemeClr val="accent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Employee</a:t>
            </a:r>
          </a:p>
        </p:txBody>
      </p:sp>
      <p:cxnSp>
        <p:nvCxnSpPr>
          <p:cNvPr id="43" name="Connector: Elbow 42">
            <a:extLst>
              <a:ext uri="{FF2B5EF4-FFF2-40B4-BE49-F238E27FC236}">
                <a16:creationId xmlns:a16="http://schemas.microsoft.com/office/drawing/2014/main" id="{6BED2406-4890-4D56-AED9-40DD0C20DF52}"/>
              </a:ext>
            </a:extLst>
          </p:cNvPr>
          <p:cNvCxnSpPr>
            <a:cxnSpLocks/>
            <a:stCxn id="38" idx="1"/>
            <a:endCxn id="39" idx="3"/>
          </p:cNvCxnSpPr>
          <p:nvPr/>
        </p:nvCxnSpPr>
        <p:spPr>
          <a:xfrm rot="10800000" flipV="1">
            <a:off x="4228449" y="3187471"/>
            <a:ext cx="522915" cy="481268"/>
          </a:xfrm>
          <a:prstGeom prst="bentConnector3">
            <a:avLst>
              <a:gd name="adj1" fmla="val 50000"/>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4" name="Connector: Elbow 43">
            <a:extLst>
              <a:ext uri="{FF2B5EF4-FFF2-40B4-BE49-F238E27FC236}">
                <a16:creationId xmlns:a16="http://schemas.microsoft.com/office/drawing/2014/main" id="{556135C1-0BF3-43EE-BFFA-2B13B56BF942}"/>
              </a:ext>
            </a:extLst>
          </p:cNvPr>
          <p:cNvCxnSpPr>
            <a:stCxn id="38" idx="3"/>
            <a:endCxn id="40" idx="1"/>
          </p:cNvCxnSpPr>
          <p:nvPr/>
        </p:nvCxnSpPr>
        <p:spPr>
          <a:xfrm flipV="1">
            <a:off x="6245405" y="3037150"/>
            <a:ext cx="522915" cy="150321"/>
          </a:xfrm>
          <a:prstGeom prst="bentConnector3">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5" name="Connector: Elbow 44">
            <a:extLst>
              <a:ext uri="{FF2B5EF4-FFF2-40B4-BE49-F238E27FC236}">
                <a16:creationId xmlns:a16="http://schemas.microsoft.com/office/drawing/2014/main" id="{1C12C303-F89C-4B8B-951A-094CB2131DE8}"/>
              </a:ext>
            </a:extLst>
          </p:cNvPr>
          <p:cNvCxnSpPr>
            <a:cxnSpLocks/>
            <a:stCxn id="50" idx="2"/>
            <a:endCxn id="42" idx="1"/>
          </p:cNvCxnSpPr>
          <p:nvPr/>
        </p:nvCxnSpPr>
        <p:spPr>
          <a:xfrm rot="16200000" flipH="1">
            <a:off x="4832658" y="4797651"/>
            <a:ext cx="533164" cy="798292"/>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7" name="Connector: Elbow 46">
            <a:extLst>
              <a:ext uri="{FF2B5EF4-FFF2-40B4-BE49-F238E27FC236}">
                <a16:creationId xmlns:a16="http://schemas.microsoft.com/office/drawing/2014/main" id="{D3E9CD55-9B4A-4165-AC7E-DC45F29A825E}"/>
              </a:ext>
            </a:extLst>
          </p:cNvPr>
          <p:cNvCxnSpPr>
            <a:cxnSpLocks/>
            <a:stCxn id="38" idx="2"/>
            <a:endCxn id="41" idx="1"/>
          </p:cNvCxnSpPr>
          <p:nvPr/>
        </p:nvCxnSpPr>
        <p:spPr>
          <a:xfrm rot="16200000" flipH="1">
            <a:off x="5576374" y="3390868"/>
            <a:ext cx="591044" cy="747021"/>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9" name="Connector: Elbow 48">
            <a:extLst>
              <a:ext uri="{FF2B5EF4-FFF2-40B4-BE49-F238E27FC236}">
                <a16:creationId xmlns:a16="http://schemas.microsoft.com/office/drawing/2014/main" id="{CE7EEF4D-4101-4BD3-9412-CC9D50B7AAC4}"/>
              </a:ext>
            </a:extLst>
          </p:cNvPr>
          <p:cNvCxnSpPr>
            <a:cxnSpLocks/>
            <a:stCxn id="40" idx="0"/>
            <a:endCxn id="48" idx="3"/>
          </p:cNvCxnSpPr>
          <p:nvPr/>
        </p:nvCxnSpPr>
        <p:spPr>
          <a:xfrm rot="16200000" flipV="1">
            <a:off x="7076300" y="2316723"/>
            <a:ext cx="579275" cy="298808"/>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F1AFAD53-3263-4ED6-A53C-526668CBE579}"/>
              </a:ext>
            </a:extLst>
          </p:cNvPr>
          <p:cNvSpPr/>
          <p:nvPr/>
        </p:nvSpPr>
        <p:spPr bwMode="auto">
          <a:xfrm>
            <a:off x="3953073" y="4367449"/>
            <a:ext cx="1494041" cy="562769"/>
          </a:xfrm>
          <a:prstGeom prst="rect">
            <a:avLst/>
          </a:prstGeom>
          <a:solidFill>
            <a:schemeClr val="bg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mn-ea"/>
                <a:cs typeface="Segoe UI" pitchFamily="34" charset="0"/>
              </a:rPr>
              <a:t>Reseller Sales</a:t>
            </a:r>
          </a:p>
        </p:txBody>
      </p:sp>
      <p:cxnSp>
        <p:nvCxnSpPr>
          <p:cNvPr id="51" name="Connector: Elbow 50">
            <a:extLst>
              <a:ext uri="{FF2B5EF4-FFF2-40B4-BE49-F238E27FC236}">
                <a16:creationId xmlns:a16="http://schemas.microsoft.com/office/drawing/2014/main" id="{DA7D77D5-CE4C-4652-A578-C080C028AF1D}"/>
              </a:ext>
            </a:extLst>
          </p:cNvPr>
          <p:cNvCxnSpPr>
            <a:cxnSpLocks/>
            <a:stCxn id="50" idx="1"/>
            <a:endCxn id="39" idx="2"/>
          </p:cNvCxnSpPr>
          <p:nvPr/>
        </p:nvCxnSpPr>
        <p:spPr>
          <a:xfrm rot="10800000">
            <a:off x="3593485" y="3950126"/>
            <a:ext cx="359591" cy="698708"/>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2" name="Connector: Elbow 51">
            <a:extLst>
              <a:ext uri="{FF2B5EF4-FFF2-40B4-BE49-F238E27FC236}">
                <a16:creationId xmlns:a16="http://schemas.microsoft.com/office/drawing/2014/main" id="{D7CFC23A-C045-4518-A065-08205C7BF853}"/>
              </a:ext>
            </a:extLst>
          </p:cNvPr>
          <p:cNvCxnSpPr>
            <a:cxnSpLocks/>
            <a:stCxn id="50" idx="3"/>
            <a:endCxn id="41" idx="2"/>
          </p:cNvCxnSpPr>
          <p:nvPr/>
        </p:nvCxnSpPr>
        <p:spPr>
          <a:xfrm flipV="1">
            <a:off x="5447113" y="4341285"/>
            <a:ext cx="1545312" cy="307547"/>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0827235E-2766-4069-A5E8-3DFACD6F71B0}"/>
              </a:ext>
            </a:extLst>
          </p:cNvPr>
          <p:cNvSpPr/>
          <p:nvPr/>
        </p:nvSpPr>
        <p:spPr bwMode="auto">
          <a:xfrm>
            <a:off x="6768321" y="2755766"/>
            <a:ext cx="1494041" cy="562769"/>
          </a:xfrm>
          <a:prstGeom prst="rect">
            <a:avLst/>
          </a:prstGeom>
          <a:solidFill>
            <a:schemeClr val="bg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Customer</a:t>
            </a:r>
          </a:p>
        </p:txBody>
      </p:sp>
      <p:sp>
        <p:nvSpPr>
          <p:cNvPr id="19" name="Rectangle 18">
            <a:extLst>
              <a:ext uri="{FF2B5EF4-FFF2-40B4-BE49-F238E27FC236}">
                <a16:creationId xmlns:a16="http://schemas.microsoft.com/office/drawing/2014/main" id="{C480ED49-664B-47B7-87AC-96D7C9250EBB}"/>
              </a:ext>
            </a:extLst>
          </p:cNvPr>
          <p:cNvSpPr/>
          <p:nvPr/>
        </p:nvSpPr>
        <p:spPr bwMode="auto">
          <a:xfrm>
            <a:off x="5722492" y="1895106"/>
            <a:ext cx="1494041" cy="562769"/>
          </a:xfrm>
          <a:prstGeom prst="rect">
            <a:avLst/>
          </a:prstGeom>
          <a:solidFill>
            <a:schemeClr val="accent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mn-ea"/>
                <a:cs typeface="Segoe UI" pitchFamily="34" charset="0"/>
              </a:rPr>
              <a:t>Geography</a:t>
            </a:r>
          </a:p>
        </p:txBody>
      </p:sp>
      <p:sp>
        <p:nvSpPr>
          <p:cNvPr id="5" name="Rectangle 4">
            <a:extLst>
              <a:ext uri="{FF2B5EF4-FFF2-40B4-BE49-F238E27FC236}">
                <a16:creationId xmlns:a16="http://schemas.microsoft.com/office/drawing/2014/main" id="{864BF622-AE38-4B57-BDAF-19E827292F5E}"/>
              </a:ext>
            </a:extLst>
          </p:cNvPr>
          <p:cNvSpPr/>
          <p:nvPr/>
        </p:nvSpPr>
        <p:spPr bwMode="auto">
          <a:xfrm>
            <a:off x="6245406" y="3778517"/>
            <a:ext cx="1494041" cy="562769"/>
          </a:xfrm>
          <a:prstGeom prst="rect">
            <a:avLst/>
          </a:prstGeom>
          <a:solidFill>
            <a:schemeClr val="accent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mn-ea"/>
                <a:cs typeface="Segoe UI" pitchFamily="34" charset="0"/>
              </a:rPr>
              <a:t>Product</a:t>
            </a:r>
          </a:p>
        </p:txBody>
      </p:sp>
      <p:sp>
        <p:nvSpPr>
          <p:cNvPr id="65" name="Title 68">
            <a:extLst>
              <a:ext uri="{FF2B5EF4-FFF2-40B4-BE49-F238E27FC236}">
                <a16:creationId xmlns:a16="http://schemas.microsoft.com/office/drawing/2014/main" id="{C17C5DB6-7528-4FC3-9373-ED8F7A96BBE4}"/>
              </a:ext>
            </a:extLst>
          </p:cNvPr>
          <p:cNvSpPr txBox="1">
            <a:spLocks/>
          </p:cNvSpPr>
          <p:nvPr/>
        </p:nvSpPr>
        <p:spPr>
          <a:xfrm>
            <a:off x="6270278" y="435824"/>
            <a:ext cx="604052" cy="443198"/>
          </a:xfrm>
          <a:prstGeom prst="rect">
            <a:avLst/>
          </a:prstGeom>
        </p:spPr>
        <p:txBody>
          <a:bodyPr vert="horz" wrap="square" lIns="143428" tIns="0" rIns="143428" bIns="0" rtlCol="0" anchor="t">
            <a:sp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ctr" defTabSz="932742" rtl="0" eaLnBrk="1" fontAlgn="auto" latinLnBrk="0" hangingPunct="1">
              <a:lnSpc>
                <a:spcPct val="90000"/>
              </a:lnSpc>
              <a:spcBef>
                <a:spcPct val="0"/>
              </a:spcBef>
              <a:spcAft>
                <a:spcPts val="0"/>
              </a:spcAft>
              <a:buClrTx/>
              <a:buSzTx/>
              <a:buFontTx/>
              <a:buNone/>
              <a:tabLst/>
              <a:defRPr/>
            </a:pPr>
            <a:r>
              <a:rPr lang="en-US" sz="3200" spc="0" dirty="0">
                <a:solidFill>
                  <a:srgbClr val="000000"/>
                </a:solidFill>
              </a:rPr>
              <a:t>&amp;</a:t>
            </a:r>
          </a:p>
        </p:txBody>
      </p:sp>
    </p:spTree>
    <p:extLst>
      <p:ext uri="{BB962C8B-B14F-4D97-AF65-F5344CB8AC3E}">
        <p14:creationId xmlns:p14="http://schemas.microsoft.com/office/powerpoint/2010/main" val="31789291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E0664835-AB41-4D12-B882-B01D595DD70E}"/>
              </a:ext>
            </a:extLst>
          </p:cNvPr>
          <p:cNvSpPr/>
          <p:nvPr/>
        </p:nvSpPr>
        <p:spPr bwMode="auto">
          <a:xfrm>
            <a:off x="4751365" y="2906088"/>
            <a:ext cx="1494041" cy="562769"/>
          </a:xfrm>
          <a:prstGeom prst="rect">
            <a:avLst/>
          </a:prstGeom>
          <a:solidFill>
            <a:schemeClr val="accent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Sales </a:t>
            </a:r>
            <a:r>
              <a:rPr kumimoji="0" lang="en-US" sz="18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rPr>
              <a:t>Agg</a:t>
            </a:r>
            <a:endParaRPr kumimoji="0" lang="en-US" sz="18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2" name="Rectangle 1">
            <a:extLst>
              <a:ext uri="{FF2B5EF4-FFF2-40B4-BE49-F238E27FC236}">
                <a16:creationId xmlns:a16="http://schemas.microsoft.com/office/drawing/2014/main" id="{B81E203F-8406-4DB4-849F-0B35AA37078E}"/>
              </a:ext>
            </a:extLst>
          </p:cNvPr>
          <p:cNvSpPr/>
          <p:nvPr/>
        </p:nvSpPr>
        <p:spPr bwMode="auto">
          <a:xfrm>
            <a:off x="4751365" y="2906088"/>
            <a:ext cx="1494041" cy="562769"/>
          </a:xfrm>
          <a:prstGeom prst="rect">
            <a:avLst/>
          </a:prstGeom>
          <a:solidFill>
            <a:schemeClr val="bg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Sales</a:t>
            </a:r>
          </a:p>
        </p:txBody>
      </p:sp>
      <p:sp>
        <p:nvSpPr>
          <p:cNvPr id="41" name="Rectangle 40">
            <a:extLst>
              <a:ext uri="{FF2B5EF4-FFF2-40B4-BE49-F238E27FC236}">
                <a16:creationId xmlns:a16="http://schemas.microsoft.com/office/drawing/2014/main" id="{F5115E82-D869-48E6-826C-F9ED84B0CDD5}"/>
              </a:ext>
            </a:extLst>
          </p:cNvPr>
          <p:cNvSpPr/>
          <p:nvPr/>
        </p:nvSpPr>
        <p:spPr bwMode="auto">
          <a:xfrm>
            <a:off x="6245406" y="3778517"/>
            <a:ext cx="1494041" cy="562769"/>
          </a:xfrm>
          <a:prstGeom prst="rect">
            <a:avLst/>
          </a:prstGeom>
          <a:solidFill>
            <a:schemeClr val="accent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Product</a:t>
            </a:r>
          </a:p>
        </p:txBody>
      </p:sp>
      <p:sp>
        <p:nvSpPr>
          <p:cNvPr id="40" name="Rectangle 39">
            <a:extLst>
              <a:ext uri="{FF2B5EF4-FFF2-40B4-BE49-F238E27FC236}">
                <a16:creationId xmlns:a16="http://schemas.microsoft.com/office/drawing/2014/main" id="{0DC47442-5BFD-4AAB-AAF7-F04A4686BDE2}"/>
              </a:ext>
            </a:extLst>
          </p:cNvPr>
          <p:cNvSpPr/>
          <p:nvPr/>
        </p:nvSpPr>
        <p:spPr bwMode="auto">
          <a:xfrm>
            <a:off x="6768321" y="2755766"/>
            <a:ext cx="1494041" cy="562769"/>
          </a:xfrm>
          <a:prstGeom prst="rect">
            <a:avLst/>
          </a:prstGeom>
          <a:solidFill>
            <a:schemeClr val="accent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Customer</a:t>
            </a:r>
          </a:p>
        </p:txBody>
      </p:sp>
      <p:sp>
        <p:nvSpPr>
          <p:cNvPr id="48" name="Rectangle 47">
            <a:extLst>
              <a:ext uri="{FF2B5EF4-FFF2-40B4-BE49-F238E27FC236}">
                <a16:creationId xmlns:a16="http://schemas.microsoft.com/office/drawing/2014/main" id="{AE64E42A-7097-4683-A084-56BC0230385E}"/>
              </a:ext>
            </a:extLst>
          </p:cNvPr>
          <p:cNvSpPr/>
          <p:nvPr/>
        </p:nvSpPr>
        <p:spPr bwMode="auto">
          <a:xfrm>
            <a:off x="5722492" y="1895106"/>
            <a:ext cx="1494041" cy="562769"/>
          </a:xfrm>
          <a:prstGeom prst="rect">
            <a:avLst/>
          </a:prstGeom>
          <a:solidFill>
            <a:schemeClr val="accent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Geography</a:t>
            </a:r>
          </a:p>
        </p:txBody>
      </p:sp>
      <p:sp>
        <p:nvSpPr>
          <p:cNvPr id="3" name="Rectangle 2">
            <a:extLst>
              <a:ext uri="{FF2B5EF4-FFF2-40B4-BE49-F238E27FC236}">
                <a16:creationId xmlns:a16="http://schemas.microsoft.com/office/drawing/2014/main" id="{F59D3CDF-D199-4F60-8B68-0A134194C0D2}"/>
              </a:ext>
            </a:extLst>
          </p:cNvPr>
          <p:cNvSpPr/>
          <p:nvPr/>
        </p:nvSpPr>
        <p:spPr bwMode="auto">
          <a:xfrm>
            <a:off x="2958515" y="3387356"/>
            <a:ext cx="1269935" cy="562769"/>
          </a:xfrm>
          <a:prstGeom prst="rect">
            <a:avLst/>
          </a:prstGeom>
          <a:solidFill>
            <a:schemeClr val="bg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Date</a:t>
            </a:r>
          </a:p>
        </p:txBody>
      </p:sp>
      <p:sp>
        <p:nvSpPr>
          <p:cNvPr id="6" name="Rectangle 5">
            <a:extLst>
              <a:ext uri="{FF2B5EF4-FFF2-40B4-BE49-F238E27FC236}">
                <a16:creationId xmlns:a16="http://schemas.microsoft.com/office/drawing/2014/main" id="{68B897B3-53DD-43BA-97A3-57379B302CBE}"/>
              </a:ext>
            </a:extLst>
          </p:cNvPr>
          <p:cNvSpPr/>
          <p:nvPr/>
        </p:nvSpPr>
        <p:spPr bwMode="auto">
          <a:xfrm>
            <a:off x="5498386" y="5181997"/>
            <a:ext cx="1494041" cy="562769"/>
          </a:xfrm>
          <a:prstGeom prst="rect">
            <a:avLst/>
          </a:prstGeom>
          <a:solidFill>
            <a:schemeClr val="bg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Employee</a:t>
            </a:r>
          </a:p>
        </p:txBody>
      </p:sp>
      <p:cxnSp>
        <p:nvCxnSpPr>
          <p:cNvPr id="10" name="Connector: Elbow 9">
            <a:extLst>
              <a:ext uri="{FF2B5EF4-FFF2-40B4-BE49-F238E27FC236}">
                <a16:creationId xmlns:a16="http://schemas.microsoft.com/office/drawing/2014/main" id="{5C539BE0-BE5E-477E-BEBE-7F41272BAB96}"/>
              </a:ext>
            </a:extLst>
          </p:cNvPr>
          <p:cNvCxnSpPr>
            <a:cxnSpLocks/>
            <a:stCxn id="2" idx="1"/>
            <a:endCxn id="3" idx="3"/>
          </p:cNvCxnSpPr>
          <p:nvPr/>
        </p:nvCxnSpPr>
        <p:spPr>
          <a:xfrm rot="10800000" flipV="1">
            <a:off x="4228449" y="3187471"/>
            <a:ext cx="522915" cy="481268"/>
          </a:xfrm>
          <a:prstGeom prst="bentConnector3">
            <a:avLst>
              <a:gd name="adj1" fmla="val 50000"/>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 name="Connector: Elbow 11">
            <a:extLst>
              <a:ext uri="{FF2B5EF4-FFF2-40B4-BE49-F238E27FC236}">
                <a16:creationId xmlns:a16="http://schemas.microsoft.com/office/drawing/2014/main" id="{7BC99051-AE4F-4BF5-9DAC-A49EED2B1948}"/>
              </a:ext>
            </a:extLst>
          </p:cNvPr>
          <p:cNvCxnSpPr>
            <a:stCxn id="2" idx="3"/>
            <a:endCxn id="4" idx="1"/>
          </p:cNvCxnSpPr>
          <p:nvPr/>
        </p:nvCxnSpPr>
        <p:spPr>
          <a:xfrm flipV="1">
            <a:off x="6245405" y="3037150"/>
            <a:ext cx="522915" cy="150321"/>
          </a:xfrm>
          <a:prstGeom prst="bentConnector3">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id="{7914D405-B64E-47C4-A59F-CA59D0CB3D84}"/>
              </a:ext>
            </a:extLst>
          </p:cNvPr>
          <p:cNvCxnSpPr>
            <a:cxnSpLocks/>
            <a:stCxn id="27" idx="2"/>
            <a:endCxn id="6" idx="1"/>
          </p:cNvCxnSpPr>
          <p:nvPr/>
        </p:nvCxnSpPr>
        <p:spPr>
          <a:xfrm rot="16200000" flipH="1">
            <a:off x="4832658" y="4797651"/>
            <a:ext cx="533164" cy="798292"/>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C5663EC7-F118-4C9E-B902-F511B2537840}"/>
              </a:ext>
            </a:extLst>
          </p:cNvPr>
          <p:cNvCxnSpPr>
            <a:cxnSpLocks/>
            <a:stCxn id="2" idx="2"/>
            <a:endCxn id="5" idx="1"/>
          </p:cNvCxnSpPr>
          <p:nvPr/>
        </p:nvCxnSpPr>
        <p:spPr>
          <a:xfrm rot="16200000" flipH="1">
            <a:off x="5576374" y="3390868"/>
            <a:ext cx="591044" cy="747021"/>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1" name="Connector: Elbow 20">
            <a:extLst>
              <a:ext uri="{FF2B5EF4-FFF2-40B4-BE49-F238E27FC236}">
                <a16:creationId xmlns:a16="http://schemas.microsoft.com/office/drawing/2014/main" id="{44EEF0F7-67B7-4AB8-A2F2-2F13BC06930C}"/>
              </a:ext>
            </a:extLst>
          </p:cNvPr>
          <p:cNvCxnSpPr>
            <a:cxnSpLocks/>
            <a:stCxn id="4" idx="0"/>
            <a:endCxn id="19" idx="3"/>
          </p:cNvCxnSpPr>
          <p:nvPr/>
        </p:nvCxnSpPr>
        <p:spPr>
          <a:xfrm rot="16200000" flipV="1">
            <a:off x="7076300" y="2316723"/>
            <a:ext cx="579275" cy="298808"/>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AD2157E7-8DCA-401C-A0CD-174E08810D11}"/>
              </a:ext>
            </a:extLst>
          </p:cNvPr>
          <p:cNvSpPr/>
          <p:nvPr/>
        </p:nvSpPr>
        <p:spPr bwMode="auto">
          <a:xfrm>
            <a:off x="3953073" y="4367449"/>
            <a:ext cx="1494041" cy="562769"/>
          </a:xfrm>
          <a:prstGeom prst="rect">
            <a:avLst/>
          </a:prstGeom>
          <a:solidFill>
            <a:schemeClr val="bg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Reseller Sales</a:t>
            </a:r>
          </a:p>
        </p:txBody>
      </p:sp>
      <p:cxnSp>
        <p:nvCxnSpPr>
          <p:cNvPr id="31" name="Connector: Elbow 30">
            <a:extLst>
              <a:ext uri="{FF2B5EF4-FFF2-40B4-BE49-F238E27FC236}">
                <a16:creationId xmlns:a16="http://schemas.microsoft.com/office/drawing/2014/main" id="{815AB7E7-08E7-4119-9750-DDE27ED9925F}"/>
              </a:ext>
            </a:extLst>
          </p:cNvPr>
          <p:cNvCxnSpPr>
            <a:cxnSpLocks/>
            <a:stCxn id="27" idx="1"/>
            <a:endCxn id="3" idx="2"/>
          </p:cNvCxnSpPr>
          <p:nvPr/>
        </p:nvCxnSpPr>
        <p:spPr>
          <a:xfrm rot="10800000">
            <a:off x="3593485" y="3950126"/>
            <a:ext cx="359591" cy="698708"/>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6" name="Connector: Elbow 45">
            <a:extLst>
              <a:ext uri="{FF2B5EF4-FFF2-40B4-BE49-F238E27FC236}">
                <a16:creationId xmlns:a16="http://schemas.microsoft.com/office/drawing/2014/main" id="{89D8634A-5996-416A-9F2B-F9031DDD88CC}"/>
              </a:ext>
            </a:extLst>
          </p:cNvPr>
          <p:cNvCxnSpPr>
            <a:cxnSpLocks/>
            <a:stCxn id="27" idx="3"/>
            <a:endCxn id="5" idx="2"/>
          </p:cNvCxnSpPr>
          <p:nvPr/>
        </p:nvCxnSpPr>
        <p:spPr>
          <a:xfrm flipV="1">
            <a:off x="5447113" y="4341285"/>
            <a:ext cx="1545312" cy="307547"/>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1BAC101F-12EF-4F5A-8B8E-7B7AFA98C1D5}"/>
              </a:ext>
            </a:extLst>
          </p:cNvPr>
          <p:cNvSpPr/>
          <p:nvPr/>
        </p:nvSpPr>
        <p:spPr bwMode="auto">
          <a:xfrm>
            <a:off x="2958515" y="3387356"/>
            <a:ext cx="1269935" cy="562769"/>
          </a:xfrm>
          <a:prstGeom prst="rect">
            <a:avLst/>
          </a:prstGeom>
          <a:solidFill>
            <a:schemeClr val="accent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Date</a:t>
            </a:r>
          </a:p>
        </p:txBody>
      </p:sp>
      <p:sp>
        <p:nvSpPr>
          <p:cNvPr id="42" name="Rectangle 41">
            <a:extLst>
              <a:ext uri="{FF2B5EF4-FFF2-40B4-BE49-F238E27FC236}">
                <a16:creationId xmlns:a16="http://schemas.microsoft.com/office/drawing/2014/main" id="{1EEA4ED4-0255-477B-8B59-1CD15D577736}"/>
              </a:ext>
            </a:extLst>
          </p:cNvPr>
          <p:cNvSpPr/>
          <p:nvPr/>
        </p:nvSpPr>
        <p:spPr bwMode="auto">
          <a:xfrm>
            <a:off x="5498386" y="5181997"/>
            <a:ext cx="1494041" cy="562769"/>
          </a:xfrm>
          <a:prstGeom prst="rect">
            <a:avLst/>
          </a:prstGeom>
          <a:solidFill>
            <a:schemeClr val="accent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Employee</a:t>
            </a:r>
          </a:p>
        </p:txBody>
      </p:sp>
      <p:cxnSp>
        <p:nvCxnSpPr>
          <p:cNvPr id="43" name="Connector: Elbow 42">
            <a:extLst>
              <a:ext uri="{FF2B5EF4-FFF2-40B4-BE49-F238E27FC236}">
                <a16:creationId xmlns:a16="http://schemas.microsoft.com/office/drawing/2014/main" id="{6BED2406-4890-4D56-AED9-40DD0C20DF52}"/>
              </a:ext>
            </a:extLst>
          </p:cNvPr>
          <p:cNvCxnSpPr>
            <a:cxnSpLocks/>
            <a:stCxn id="38" idx="1"/>
            <a:endCxn id="39" idx="3"/>
          </p:cNvCxnSpPr>
          <p:nvPr/>
        </p:nvCxnSpPr>
        <p:spPr>
          <a:xfrm rot="10800000" flipV="1">
            <a:off x="4228449" y="3187471"/>
            <a:ext cx="522915" cy="481268"/>
          </a:xfrm>
          <a:prstGeom prst="bentConnector3">
            <a:avLst>
              <a:gd name="adj1" fmla="val 50000"/>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4" name="Connector: Elbow 43">
            <a:extLst>
              <a:ext uri="{FF2B5EF4-FFF2-40B4-BE49-F238E27FC236}">
                <a16:creationId xmlns:a16="http://schemas.microsoft.com/office/drawing/2014/main" id="{556135C1-0BF3-43EE-BFFA-2B13B56BF942}"/>
              </a:ext>
            </a:extLst>
          </p:cNvPr>
          <p:cNvCxnSpPr>
            <a:stCxn id="38" idx="3"/>
            <a:endCxn id="40" idx="1"/>
          </p:cNvCxnSpPr>
          <p:nvPr/>
        </p:nvCxnSpPr>
        <p:spPr>
          <a:xfrm flipV="1">
            <a:off x="6245405" y="3037150"/>
            <a:ext cx="522915" cy="150321"/>
          </a:xfrm>
          <a:prstGeom prst="bentConnector3">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5" name="Connector: Elbow 44">
            <a:extLst>
              <a:ext uri="{FF2B5EF4-FFF2-40B4-BE49-F238E27FC236}">
                <a16:creationId xmlns:a16="http://schemas.microsoft.com/office/drawing/2014/main" id="{1C12C303-F89C-4B8B-951A-094CB2131DE8}"/>
              </a:ext>
            </a:extLst>
          </p:cNvPr>
          <p:cNvCxnSpPr>
            <a:cxnSpLocks/>
            <a:stCxn id="50" idx="2"/>
            <a:endCxn id="42" idx="1"/>
          </p:cNvCxnSpPr>
          <p:nvPr/>
        </p:nvCxnSpPr>
        <p:spPr>
          <a:xfrm rot="16200000" flipH="1">
            <a:off x="4832658" y="4797651"/>
            <a:ext cx="533164" cy="798292"/>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7" name="Connector: Elbow 46">
            <a:extLst>
              <a:ext uri="{FF2B5EF4-FFF2-40B4-BE49-F238E27FC236}">
                <a16:creationId xmlns:a16="http://schemas.microsoft.com/office/drawing/2014/main" id="{D3E9CD55-9B4A-4165-AC7E-DC45F29A825E}"/>
              </a:ext>
            </a:extLst>
          </p:cNvPr>
          <p:cNvCxnSpPr>
            <a:cxnSpLocks/>
            <a:stCxn id="38" idx="2"/>
            <a:endCxn id="41" idx="1"/>
          </p:cNvCxnSpPr>
          <p:nvPr/>
        </p:nvCxnSpPr>
        <p:spPr>
          <a:xfrm rot="16200000" flipH="1">
            <a:off x="5576374" y="3390868"/>
            <a:ext cx="591044" cy="747021"/>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9" name="Connector: Elbow 48">
            <a:extLst>
              <a:ext uri="{FF2B5EF4-FFF2-40B4-BE49-F238E27FC236}">
                <a16:creationId xmlns:a16="http://schemas.microsoft.com/office/drawing/2014/main" id="{CE7EEF4D-4101-4BD3-9412-CC9D50B7AAC4}"/>
              </a:ext>
            </a:extLst>
          </p:cNvPr>
          <p:cNvCxnSpPr>
            <a:cxnSpLocks/>
            <a:stCxn id="40" idx="0"/>
            <a:endCxn id="48" idx="3"/>
          </p:cNvCxnSpPr>
          <p:nvPr/>
        </p:nvCxnSpPr>
        <p:spPr>
          <a:xfrm rot="16200000" flipV="1">
            <a:off x="7076300" y="2316723"/>
            <a:ext cx="579275" cy="298808"/>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F1AFAD53-3263-4ED6-A53C-526668CBE579}"/>
              </a:ext>
            </a:extLst>
          </p:cNvPr>
          <p:cNvSpPr/>
          <p:nvPr/>
        </p:nvSpPr>
        <p:spPr bwMode="auto">
          <a:xfrm>
            <a:off x="3953073" y="4367449"/>
            <a:ext cx="1494041" cy="562769"/>
          </a:xfrm>
          <a:prstGeom prst="rect">
            <a:avLst/>
          </a:prstGeom>
          <a:solidFill>
            <a:schemeClr val="bg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mn-ea"/>
                <a:cs typeface="Segoe UI" pitchFamily="34" charset="0"/>
              </a:rPr>
              <a:t>Reseller Sales</a:t>
            </a:r>
          </a:p>
        </p:txBody>
      </p:sp>
      <p:cxnSp>
        <p:nvCxnSpPr>
          <p:cNvPr id="51" name="Connector: Elbow 50">
            <a:extLst>
              <a:ext uri="{FF2B5EF4-FFF2-40B4-BE49-F238E27FC236}">
                <a16:creationId xmlns:a16="http://schemas.microsoft.com/office/drawing/2014/main" id="{DA7D77D5-CE4C-4652-A578-C080C028AF1D}"/>
              </a:ext>
            </a:extLst>
          </p:cNvPr>
          <p:cNvCxnSpPr>
            <a:cxnSpLocks/>
            <a:stCxn id="50" idx="1"/>
            <a:endCxn id="39" idx="2"/>
          </p:cNvCxnSpPr>
          <p:nvPr/>
        </p:nvCxnSpPr>
        <p:spPr>
          <a:xfrm rot="10800000">
            <a:off x="3593485" y="3950126"/>
            <a:ext cx="359591" cy="698708"/>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2" name="Connector: Elbow 51">
            <a:extLst>
              <a:ext uri="{FF2B5EF4-FFF2-40B4-BE49-F238E27FC236}">
                <a16:creationId xmlns:a16="http://schemas.microsoft.com/office/drawing/2014/main" id="{D7CFC23A-C045-4518-A065-08205C7BF853}"/>
              </a:ext>
            </a:extLst>
          </p:cNvPr>
          <p:cNvCxnSpPr>
            <a:cxnSpLocks/>
            <a:stCxn id="50" idx="3"/>
            <a:endCxn id="41" idx="2"/>
          </p:cNvCxnSpPr>
          <p:nvPr/>
        </p:nvCxnSpPr>
        <p:spPr>
          <a:xfrm flipV="1">
            <a:off x="5447113" y="4341285"/>
            <a:ext cx="1545312" cy="307547"/>
          </a:xfrm>
          <a:prstGeom prst="bentConnector2">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0827235E-2766-4069-A5E8-3DFACD6F71B0}"/>
              </a:ext>
            </a:extLst>
          </p:cNvPr>
          <p:cNvSpPr/>
          <p:nvPr/>
        </p:nvSpPr>
        <p:spPr bwMode="auto">
          <a:xfrm>
            <a:off x="6768321" y="2755766"/>
            <a:ext cx="1494041" cy="562769"/>
          </a:xfrm>
          <a:prstGeom prst="rect">
            <a:avLst/>
          </a:prstGeom>
          <a:solidFill>
            <a:schemeClr val="bg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Customer</a:t>
            </a:r>
          </a:p>
        </p:txBody>
      </p:sp>
      <p:sp>
        <p:nvSpPr>
          <p:cNvPr id="19" name="Rectangle 18">
            <a:extLst>
              <a:ext uri="{FF2B5EF4-FFF2-40B4-BE49-F238E27FC236}">
                <a16:creationId xmlns:a16="http://schemas.microsoft.com/office/drawing/2014/main" id="{C480ED49-664B-47B7-87AC-96D7C9250EBB}"/>
              </a:ext>
            </a:extLst>
          </p:cNvPr>
          <p:cNvSpPr/>
          <p:nvPr/>
        </p:nvSpPr>
        <p:spPr bwMode="auto">
          <a:xfrm>
            <a:off x="5722492" y="1895106"/>
            <a:ext cx="1494041" cy="562769"/>
          </a:xfrm>
          <a:prstGeom prst="rect">
            <a:avLst/>
          </a:prstGeom>
          <a:solidFill>
            <a:schemeClr val="accent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mn-ea"/>
                <a:cs typeface="Segoe UI" pitchFamily="34" charset="0"/>
              </a:rPr>
              <a:t>Geography</a:t>
            </a:r>
          </a:p>
        </p:txBody>
      </p:sp>
      <p:sp>
        <p:nvSpPr>
          <p:cNvPr id="5" name="Rectangle 4">
            <a:extLst>
              <a:ext uri="{FF2B5EF4-FFF2-40B4-BE49-F238E27FC236}">
                <a16:creationId xmlns:a16="http://schemas.microsoft.com/office/drawing/2014/main" id="{864BF622-AE38-4B57-BDAF-19E827292F5E}"/>
              </a:ext>
            </a:extLst>
          </p:cNvPr>
          <p:cNvSpPr/>
          <p:nvPr/>
        </p:nvSpPr>
        <p:spPr bwMode="auto">
          <a:xfrm>
            <a:off x="6245406" y="3778517"/>
            <a:ext cx="1494041" cy="562769"/>
          </a:xfrm>
          <a:prstGeom prst="rect">
            <a:avLst/>
          </a:prstGeom>
          <a:solidFill>
            <a:schemeClr val="accent1"/>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mn-ea"/>
                <a:cs typeface="Segoe UI" pitchFamily="34" charset="0"/>
              </a:rPr>
              <a:t>Product</a:t>
            </a:r>
          </a:p>
        </p:txBody>
      </p:sp>
      <p:sp>
        <p:nvSpPr>
          <p:cNvPr id="37" name="Title 68">
            <a:extLst>
              <a:ext uri="{FF2B5EF4-FFF2-40B4-BE49-F238E27FC236}">
                <a16:creationId xmlns:a16="http://schemas.microsoft.com/office/drawing/2014/main" id="{3793A7EE-5E14-4A52-B6F8-A37EE08ADB36}"/>
              </a:ext>
            </a:extLst>
          </p:cNvPr>
          <p:cNvSpPr>
            <a:spLocks noGrp="1"/>
          </p:cNvSpPr>
          <p:nvPr>
            <p:ph type="title"/>
          </p:nvPr>
        </p:nvSpPr>
        <p:spPr/>
        <p:txBody>
          <a:bodyPr>
            <a:noAutofit/>
          </a:bodyPr>
          <a:lstStyle/>
          <a:p>
            <a:pPr algn="ctr"/>
            <a:r>
              <a:rPr lang="en-US" sz="3200" spc="0" dirty="0" err="1">
                <a:solidFill>
                  <a:srgbClr val="000000"/>
                </a:solidFill>
              </a:rPr>
              <a:t>DirectQuery</a:t>
            </a:r>
            <a:r>
              <a:rPr lang="en-US" sz="3200" spc="0" dirty="0">
                <a:solidFill>
                  <a:srgbClr val="000000"/>
                </a:solidFill>
              </a:rPr>
              <a:t> &amp; </a:t>
            </a:r>
            <a:r>
              <a:rPr lang="en-US" dirty="0"/>
              <a:t>Import</a:t>
            </a:r>
            <a:endParaRPr lang="en-US" sz="3200" spc="0" dirty="0">
              <a:solidFill>
                <a:srgbClr val="000000"/>
              </a:solidFill>
            </a:endParaRPr>
          </a:p>
        </p:txBody>
      </p:sp>
    </p:spTree>
    <p:extLst>
      <p:ext uri="{BB962C8B-B14F-4D97-AF65-F5344CB8AC3E}">
        <p14:creationId xmlns:p14="http://schemas.microsoft.com/office/powerpoint/2010/main" val="413623397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p14:dur="10" advClick="0" advTm="0">
        <p159:morph option="byObject"/>
      </p:transition>
    </mc:Choice>
    <mc:Fallback xmlns="">
      <p:transition advClick="0" advTm="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E1B75-19F2-43FE-8523-69FF1186D617}"/>
              </a:ext>
            </a:extLst>
          </p:cNvPr>
          <p:cNvSpPr>
            <a:spLocks noGrp="1"/>
          </p:cNvSpPr>
          <p:nvPr>
            <p:ph type="title"/>
          </p:nvPr>
        </p:nvSpPr>
        <p:spPr/>
        <p:txBody>
          <a:bodyPr/>
          <a:lstStyle/>
          <a:p>
            <a:pPr algn="ctr"/>
            <a:r>
              <a:rPr lang="en-US" dirty="0"/>
              <a:t>Aggregations</a:t>
            </a:r>
          </a:p>
        </p:txBody>
      </p:sp>
      <p:sp>
        <p:nvSpPr>
          <p:cNvPr id="57" name="Rectangle 56">
            <a:extLst>
              <a:ext uri="{FF2B5EF4-FFF2-40B4-BE49-F238E27FC236}">
                <a16:creationId xmlns:a16="http://schemas.microsoft.com/office/drawing/2014/main" id="{E0693D10-0270-4A1F-85EB-DC9C4EA07AC6}"/>
              </a:ext>
            </a:extLst>
          </p:cNvPr>
          <p:cNvSpPr/>
          <p:nvPr/>
        </p:nvSpPr>
        <p:spPr bwMode="auto">
          <a:xfrm>
            <a:off x="4751365" y="2906088"/>
            <a:ext cx="1494041" cy="562769"/>
          </a:xfrm>
          <a:prstGeom prst="rect">
            <a:avLst/>
          </a:prstGeom>
          <a:solidFill>
            <a:srgbClr val="FFFFFF"/>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Segoe UI"/>
                <a:ea typeface="Segoe UI" pitchFamily="34" charset="0"/>
                <a:cs typeface="Segoe UI" pitchFamily="34" charset="0"/>
              </a:rPr>
              <a:t>Sales</a:t>
            </a:r>
          </a:p>
        </p:txBody>
      </p:sp>
      <p:sp>
        <p:nvSpPr>
          <p:cNvPr id="58" name="Rectangle 57">
            <a:extLst>
              <a:ext uri="{FF2B5EF4-FFF2-40B4-BE49-F238E27FC236}">
                <a16:creationId xmlns:a16="http://schemas.microsoft.com/office/drawing/2014/main" id="{BEB85E59-9965-4444-AA35-7D7FF42BBE84}"/>
              </a:ext>
            </a:extLst>
          </p:cNvPr>
          <p:cNvSpPr/>
          <p:nvPr/>
        </p:nvSpPr>
        <p:spPr bwMode="auto">
          <a:xfrm>
            <a:off x="6245406" y="3778517"/>
            <a:ext cx="1494041" cy="562769"/>
          </a:xfrm>
          <a:prstGeom prst="rect">
            <a:avLst/>
          </a:prstGeom>
          <a:solidFill>
            <a:srgbClr val="0078D4"/>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Segoe UI"/>
                <a:ea typeface="Segoe UI" pitchFamily="34" charset="0"/>
                <a:cs typeface="Segoe UI" pitchFamily="34" charset="0"/>
              </a:rPr>
              <a:t>Product</a:t>
            </a:r>
          </a:p>
        </p:txBody>
      </p:sp>
      <p:sp>
        <p:nvSpPr>
          <p:cNvPr id="59" name="Rectangle 58">
            <a:extLst>
              <a:ext uri="{FF2B5EF4-FFF2-40B4-BE49-F238E27FC236}">
                <a16:creationId xmlns:a16="http://schemas.microsoft.com/office/drawing/2014/main" id="{923BFFFC-02B9-42BC-B8AE-519AB90D0E15}"/>
              </a:ext>
            </a:extLst>
          </p:cNvPr>
          <p:cNvSpPr/>
          <p:nvPr/>
        </p:nvSpPr>
        <p:spPr bwMode="auto">
          <a:xfrm>
            <a:off x="3481430" y="2061934"/>
            <a:ext cx="1494041" cy="562769"/>
          </a:xfrm>
          <a:prstGeom prst="rect">
            <a:avLst/>
          </a:prstGeom>
          <a:solidFill>
            <a:srgbClr val="0078D4"/>
          </a:solidFill>
          <a:ln w="63500" cap="flat" cmpd="sng" algn="ctr">
            <a:solidFill>
              <a:schemeClr val="accent1"/>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Segoe UI"/>
                <a:ea typeface="Segoe UI" pitchFamily="34" charset="0"/>
                <a:cs typeface="Segoe UI" pitchFamily="34" charset="0"/>
              </a:rPr>
              <a:t>Sales </a:t>
            </a:r>
            <a:r>
              <a:rPr kumimoji="0" lang="en-US" sz="1800" b="0" i="0" u="none" strike="noStrike" kern="0" cap="none" spc="0" normalizeH="0" baseline="0" noProof="0" dirty="0" err="1">
                <a:ln>
                  <a:noFill/>
                </a:ln>
                <a:solidFill>
                  <a:srgbClr val="FFFFFF"/>
                </a:solidFill>
                <a:effectLst/>
                <a:uLnTx/>
                <a:uFillTx/>
                <a:latin typeface="Segoe UI"/>
                <a:ea typeface="Segoe UI" pitchFamily="34" charset="0"/>
                <a:cs typeface="Segoe UI" pitchFamily="34" charset="0"/>
              </a:rPr>
              <a:t>Agg</a:t>
            </a:r>
            <a:endParaRPr kumimoji="0" lang="en-US" sz="1800" b="0" i="0" u="none" strike="noStrike" kern="0" cap="none" spc="0"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60" name="Rectangle 59">
            <a:extLst>
              <a:ext uri="{FF2B5EF4-FFF2-40B4-BE49-F238E27FC236}">
                <a16:creationId xmlns:a16="http://schemas.microsoft.com/office/drawing/2014/main" id="{310ACEBE-AF3C-485C-81B1-703D9955F57E}"/>
              </a:ext>
            </a:extLst>
          </p:cNvPr>
          <p:cNvSpPr/>
          <p:nvPr/>
        </p:nvSpPr>
        <p:spPr bwMode="auto">
          <a:xfrm>
            <a:off x="6768321" y="2755766"/>
            <a:ext cx="1494041" cy="562769"/>
          </a:xfrm>
          <a:prstGeom prst="rect">
            <a:avLst/>
          </a:prstGeom>
          <a:solidFill>
            <a:srgbClr val="0078D4"/>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Segoe UI"/>
                <a:ea typeface="Segoe UI" pitchFamily="34" charset="0"/>
                <a:cs typeface="Segoe UI" pitchFamily="34" charset="0"/>
              </a:rPr>
              <a:t>Customer</a:t>
            </a:r>
          </a:p>
        </p:txBody>
      </p:sp>
      <p:sp>
        <p:nvSpPr>
          <p:cNvPr id="61" name="Rectangle 60">
            <a:extLst>
              <a:ext uri="{FF2B5EF4-FFF2-40B4-BE49-F238E27FC236}">
                <a16:creationId xmlns:a16="http://schemas.microsoft.com/office/drawing/2014/main" id="{4054F980-67F6-47C2-BF13-2F6E112FB6FD}"/>
              </a:ext>
            </a:extLst>
          </p:cNvPr>
          <p:cNvSpPr/>
          <p:nvPr/>
        </p:nvSpPr>
        <p:spPr bwMode="auto">
          <a:xfrm>
            <a:off x="5722492" y="1895106"/>
            <a:ext cx="1494041" cy="562769"/>
          </a:xfrm>
          <a:prstGeom prst="rect">
            <a:avLst/>
          </a:prstGeom>
          <a:solidFill>
            <a:srgbClr val="0078D4"/>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Segoe UI"/>
                <a:ea typeface="Segoe UI" pitchFamily="34" charset="0"/>
                <a:cs typeface="Segoe UI" pitchFamily="34" charset="0"/>
              </a:rPr>
              <a:t>Geography</a:t>
            </a:r>
          </a:p>
        </p:txBody>
      </p:sp>
      <p:sp>
        <p:nvSpPr>
          <p:cNvPr id="62" name="Rectangle 61">
            <a:extLst>
              <a:ext uri="{FF2B5EF4-FFF2-40B4-BE49-F238E27FC236}">
                <a16:creationId xmlns:a16="http://schemas.microsoft.com/office/drawing/2014/main" id="{063A193B-F151-4F0C-BCC7-48B1201498B9}"/>
              </a:ext>
            </a:extLst>
          </p:cNvPr>
          <p:cNvSpPr/>
          <p:nvPr/>
        </p:nvSpPr>
        <p:spPr bwMode="auto">
          <a:xfrm>
            <a:off x="2958515" y="3387356"/>
            <a:ext cx="1269935" cy="562769"/>
          </a:xfrm>
          <a:prstGeom prst="rect">
            <a:avLst/>
          </a:prstGeom>
          <a:solidFill>
            <a:srgbClr val="FFFFFF"/>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Segoe UI"/>
                <a:ea typeface="Segoe UI" pitchFamily="34" charset="0"/>
                <a:cs typeface="Segoe UI" pitchFamily="34" charset="0"/>
              </a:rPr>
              <a:t>Date</a:t>
            </a:r>
          </a:p>
        </p:txBody>
      </p:sp>
      <p:sp>
        <p:nvSpPr>
          <p:cNvPr id="63" name="Rectangle 62">
            <a:extLst>
              <a:ext uri="{FF2B5EF4-FFF2-40B4-BE49-F238E27FC236}">
                <a16:creationId xmlns:a16="http://schemas.microsoft.com/office/drawing/2014/main" id="{4BE18B9B-CDF3-457A-A773-15503B7D4DA3}"/>
              </a:ext>
            </a:extLst>
          </p:cNvPr>
          <p:cNvSpPr/>
          <p:nvPr/>
        </p:nvSpPr>
        <p:spPr bwMode="auto">
          <a:xfrm>
            <a:off x="5498386" y="5181997"/>
            <a:ext cx="1494041" cy="562769"/>
          </a:xfrm>
          <a:prstGeom prst="rect">
            <a:avLst/>
          </a:prstGeom>
          <a:solidFill>
            <a:srgbClr val="FFFFFF"/>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Segoe UI"/>
                <a:ea typeface="Segoe UI" pitchFamily="34" charset="0"/>
                <a:cs typeface="Segoe UI" pitchFamily="34" charset="0"/>
              </a:rPr>
              <a:t>Employee</a:t>
            </a:r>
          </a:p>
        </p:txBody>
      </p:sp>
      <p:cxnSp>
        <p:nvCxnSpPr>
          <p:cNvPr id="64" name="Connector: Elbow 63">
            <a:extLst>
              <a:ext uri="{FF2B5EF4-FFF2-40B4-BE49-F238E27FC236}">
                <a16:creationId xmlns:a16="http://schemas.microsoft.com/office/drawing/2014/main" id="{6D87BF6A-72EE-42CD-86D7-F80AE3D369E9}"/>
              </a:ext>
            </a:extLst>
          </p:cNvPr>
          <p:cNvCxnSpPr>
            <a:cxnSpLocks/>
            <a:stCxn id="57" idx="1"/>
            <a:endCxn id="62" idx="3"/>
          </p:cNvCxnSpPr>
          <p:nvPr/>
        </p:nvCxnSpPr>
        <p:spPr>
          <a:xfrm rot="10800000" flipV="1">
            <a:off x="4228449" y="3187471"/>
            <a:ext cx="522915" cy="481268"/>
          </a:xfrm>
          <a:prstGeom prst="bentConnector3">
            <a:avLst>
              <a:gd name="adj1" fmla="val 50000"/>
            </a:avLst>
          </a:prstGeom>
          <a:noFill/>
          <a:ln w="12700" cap="flat" cmpd="sng" algn="ctr">
            <a:solidFill>
              <a:srgbClr val="000000"/>
            </a:solidFill>
            <a:prstDash val="solid"/>
            <a:headEnd type="none"/>
            <a:tailEnd type="triangle"/>
          </a:ln>
          <a:effectLst/>
        </p:spPr>
      </p:cxnSp>
      <p:cxnSp>
        <p:nvCxnSpPr>
          <p:cNvPr id="65" name="Connector: Elbow 64">
            <a:extLst>
              <a:ext uri="{FF2B5EF4-FFF2-40B4-BE49-F238E27FC236}">
                <a16:creationId xmlns:a16="http://schemas.microsoft.com/office/drawing/2014/main" id="{D270B1C0-B709-4D1F-B3C0-913AB7EF4D39}"/>
              </a:ext>
            </a:extLst>
          </p:cNvPr>
          <p:cNvCxnSpPr>
            <a:stCxn id="57" idx="3"/>
            <a:endCxn id="81" idx="1"/>
          </p:cNvCxnSpPr>
          <p:nvPr/>
        </p:nvCxnSpPr>
        <p:spPr>
          <a:xfrm flipV="1">
            <a:off x="6245405" y="3037150"/>
            <a:ext cx="522915" cy="150321"/>
          </a:xfrm>
          <a:prstGeom prst="bentConnector3">
            <a:avLst/>
          </a:prstGeom>
          <a:noFill/>
          <a:ln w="12700" cap="flat" cmpd="sng" algn="ctr">
            <a:solidFill>
              <a:srgbClr val="000000"/>
            </a:solidFill>
            <a:prstDash val="solid"/>
            <a:headEnd type="none"/>
            <a:tailEnd type="triangle"/>
          </a:ln>
          <a:effectLst/>
        </p:spPr>
      </p:cxnSp>
      <p:cxnSp>
        <p:nvCxnSpPr>
          <p:cNvPr id="66" name="Connector: Elbow 65">
            <a:extLst>
              <a:ext uri="{FF2B5EF4-FFF2-40B4-BE49-F238E27FC236}">
                <a16:creationId xmlns:a16="http://schemas.microsoft.com/office/drawing/2014/main" id="{40F276DA-5EFF-4DC1-9F2E-5CE8943BE7D4}"/>
              </a:ext>
            </a:extLst>
          </p:cNvPr>
          <p:cNvCxnSpPr>
            <a:cxnSpLocks/>
            <a:stCxn id="69" idx="2"/>
            <a:endCxn id="63" idx="1"/>
          </p:cNvCxnSpPr>
          <p:nvPr/>
        </p:nvCxnSpPr>
        <p:spPr>
          <a:xfrm rot="16200000" flipH="1">
            <a:off x="4832658" y="4797651"/>
            <a:ext cx="533164" cy="798292"/>
          </a:xfrm>
          <a:prstGeom prst="bentConnector2">
            <a:avLst/>
          </a:prstGeom>
          <a:noFill/>
          <a:ln w="12700" cap="flat" cmpd="sng" algn="ctr">
            <a:solidFill>
              <a:srgbClr val="000000"/>
            </a:solidFill>
            <a:prstDash val="solid"/>
            <a:headEnd type="none"/>
            <a:tailEnd type="triangle"/>
          </a:ln>
          <a:effectLst/>
        </p:spPr>
      </p:cxnSp>
      <p:cxnSp>
        <p:nvCxnSpPr>
          <p:cNvPr id="67" name="Connector: Elbow 66">
            <a:extLst>
              <a:ext uri="{FF2B5EF4-FFF2-40B4-BE49-F238E27FC236}">
                <a16:creationId xmlns:a16="http://schemas.microsoft.com/office/drawing/2014/main" id="{02B95833-AE38-425C-AEE7-8A0478BDF766}"/>
              </a:ext>
            </a:extLst>
          </p:cNvPr>
          <p:cNvCxnSpPr>
            <a:cxnSpLocks/>
            <a:stCxn id="57" idx="2"/>
            <a:endCxn id="83" idx="1"/>
          </p:cNvCxnSpPr>
          <p:nvPr/>
        </p:nvCxnSpPr>
        <p:spPr>
          <a:xfrm rot="16200000" flipH="1">
            <a:off x="5576374" y="3390868"/>
            <a:ext cx="591044" cy="747021"/>
          </a:xfrm>
          <a:prstGeom prst="bentConnector2">
            <a:avLst/>
          </a:prstGeom>
          <a:noFill/>
          <a:ln w="12700" cap="flat" cmpd="sng" algn="ctr">
            <a:solidFill>
              <a:srgbClr val="000000"/>
            </a:solidFill>
            <a:prstDash val="solid"/>
            <a:headEnd type="none"/>
            <a:tailEnd type="triangle"/>
          </a:ln>
          <a:effectLst/>
        </p:spPr>
      </p:cxnSp>
      <p:cxnSp>
        <p:nvCxnSpPr>
          <p:cNvPr id="68" name="Connector: Elbow 67">
            <a:extLst>
              <a:ext uri="{FF2B5EF4-FFF2-40B4-BE49-F238E27FC236}">
                <a16:creationId xmlns:a16="http://schemas.microsoft.com/office/drawing/2014/main" id="{44173A1E-95F0-4FEA-8C76-D79FD27FE51B}"/>
              </a:ext>
            </a:extLst>
          </p:cNvPr>
          <p:cNvCxnSpPr>
            <a:cxnSpLocks/>
            <a:stCxn id="81" idx="0"/>
            <a:endCxn id="82" idx="3"/>
          </p:cNvCxnSpPr>
          <p:nvPr/>
        </p:nvCxnSpPr>
        <p:spPr>
          <a:xfrm rot="16200000" flipV="1">
            <a:off x="7076300" y="2316723"/>
            <a:ext cx="579275" cy="298808"/>
          </a:xfrm>
          <a:prstGeom prst="bentConnector2">
            <a:avLst/>
          </a:prstGeom>
          <a:noFill/>
          <a:ln w="12700" cap="flat" cmpd="sng" algn="ctr">
            <a:solidFill>
              <a:srgbClr val="000000"/>
            </a:solidFill>
            <a:prstDash val="solid"/>
            <a:headEnd type="none"/>
            <a:tailEnd type="triangle"/>
          </a:ln>
          <a:effectLst/>
        </p:spPr>
      </p:cxnSp>
      <p:sp>
        <p:nvSpPr>
          <p:cNvPr id="69" name="Rectangle 68">
            <a:extLst>
              <a:ext uri="{FF2B5EF4-FFF2-40B4-BE49-F238E27FC236}">
                <a16:creationId xmlns:a16="http://schemas.microsoft.com/office/drawing/2014/main" id="{9C283819-4B2D-4482-8797-B18D7AB95D9F}"/>
              </a:ext>
            </a:extLst>
          </p:cNvPr>
          <p:cNvSpPr/>
          <p:nvPr/>
        </p:nvSpPr>
        <p:spPr bwMode="auto">
          <a:xfrm>
            <a:off x="3953073" y="4367449"/>
            <a:ext cx="1494041" cy="562769"/>
          </a:xfrm>
          <a:prstGeom prst="rect">
            <a:avLst/>
          </a:prstGeom>
          <a:solidFill>
            <a:srgbClr val="FFFFFF"/>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Segoe UI"/>
                <a:ea typeface="Segoe UI" pitchFamily="34" charset="0"/>
                <a:cs typeface="Segoe UI" pitchFamily="34" charset="0"/>
              </a:rPr>
              <a:t>Reseller Sales</a:t>
            </a:r>
          </a:p>
        </p:txBody>
      </p:sp>
      <p:cxnSp>
        <p:nvCxnSpPr>
          <p:cNvPr id="70" name="Connector: Elbow 69">
            <a:extLst>
              <a:ext uri="{FF2B5EF4-FFF2-40B4-BE49-F238E27FC236}">
                <a16:creationId xmlns:a16="http://schemas.microsoft.com/office/drawing/2014/main" id="{16FB8007-1507-47D3-B984-9C7CB150E05C}"/>
              </a:ext>
            </a:extLst>
          </p:cNvPr>
          <p:cNvCxnSpPr>
            <a:cxnSpLocks/>
            <a:stCxn id="69" idx="1"/>
            <a:endCxn id="62" idx="2"/>
          </p:cNvCxnSpPr>
          <p:nvPr/>
        </p:nvCxnSpPr>
        <p:spPr>
          <a:xfrm rot="10800000">
            <a:off x="3593485" y="3950126"/>
            <a:ext cx="359591" cy="698708"/>
          </a:xfrm>
          <a:prstGeom prst="bentConnector2">
            <a:avLst/>
          </a:prstGeom>
          <a:noFill/>
          <a:ln w="12700" cap="flat" cmpd="sng" algn="ctr">
            <a:solidFill>
              <a:srgbClr val="000000"/>
            </a:solidFill>
            <a:prstDash val="solid"/>
            <a:headEnd type="none"/>
            <a:tailEnd type="triangle"/>
          </a:ln>
          <a:effectLst/>
        </p:spPr>
      </p:cxnSp>
      <p:cxnSp>
        <p:nvCxnSpPr>
          <p:cNvPr id="71" name="Connector: Elbow 70">
            <a:extLst>
              <a:ext uri="{FF2B5EF4-FFF2-40B4-BE49-F238E27FC236}">
                <a16:creationId xmlns:a16="http://schemas.microsoft.com/office/drawing/2014/main" id="{C045102E-62DF-4FBF-ABFD-36FFB57201A0}"/>
              </a:ext>
            </a:extLst>
          </p:cNvPr>
          <p:cNvCxnSpPr>
            <a:cxnSpLocks/>
            <a:stCxn id="69" idx="3"/>
            <a:endCxn id="83" idx="2"/>
          </p:cNvCxnSpPr>
          <p:nvPr/>
        </p:nvCxnSpPr>
        <p:spPr>
          <a:xfrm flipV="1">
            <a:off x="5447113" y="4341285"/>
            <a:ext cx="1545312" cy="307547"/>
          </a:xfrm>
          <a:prstGeom prst="bentConnector2">
            <a:avLst/>
          </a:prstGeom>
          <a:noFill/>
          <a:ln w="12700" cap="flat" cmpd="sng" algn="ctr">
            <a:solidFill>
              <a:srgbClr val="000000"/>
            </a:solidFill>
            <a:prstDash val="solid"/>
            <a:headEnd type="none"/>
            <a:tailEnd type="triangle"/>
          </a:ln>
          <a:effectLst/>
        </p:spPr>
      </p:cxnSp>
      <p:sp>
        <p:nvSpPr>
          <p:cNvPr id="72" name="Rectangle 71">
            <a:extLst>
              <a:ext uri="{FF2B5EF4-FFF2-40B4-BE49-F238E27FC236}">
                <a16:creationId xmlns:a16="http://schemas.microsoft.com/office/drawing/2014/main" id="{868CD76C-C88C-40BA-A727-D321C888A0DB}"/>
              </a:ext>
            </a:extLst>
          </p:cNvPr>
          <p:cNvSpPr/>
          <p:nvPr/>
        </p:nvSpPr>
        <p:spPr bwMode="auto">
          <a:xfrm>
            <a:off x="2958515" y="3387356"/>
            <a:ext cx="1269935" cy="562769"/>
          </a:xfrm>
          <a:prstGeom prst="rect">
            <a:avLst/>
          </a:prstGeom>
          <a:solidFill>
            <a:srgbClr val="0078D4"/>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Segoe UI"/>
                <a:ea typeface="Segoe UI" pitchFamily="34" charset="0"/>
                <a:cs typeface="Segoe UI" pitchFamily="34" charset="0"/>
              </a:rPr>
              <a:t>Date</a:t>
            </a:r>
          </a:p>
        </p:txBody>
      </p:sp>
      <p:sp>
        <p:nvSpPr>
          <p:cNvPr id="73" name="Rectangle 72">
            <a:extLst>
              <a:ext uri="{FF2B5EF4-FFF2-40B4-BE49-F238E27FC236}">
                <a16:creationId xmlns:a16="http://schemas.microsoft.com/office/drawing/2014/main" id="{6B2811DB-23A7-4DBF-BE78-B2C434C398AB}"/>
              </a:ext>
            </a:extLst>
          </p:cNvPr>
          <p:cNvSpPr/>
          <p:nvPr/>
        </p:nvSpPr>
        <p:spPr bwMode="auto">
          <a:xfrm>
            <a:off x="5498386" y="5181997"/>
            <a:ext cx="1494041" cy="562769"/>
          </a:xfrm>
          <a:prstGeom prst="rect">
            <a:avLst/>
          </a:prstGeom>
          <a:solidFill>
            <a:srgbClr val="0078D4"/>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Segoe UI"/>
                <a:ea typeface="Segoe UI" pitchFamily="34" charset="0"/>
                <a:cs typeface="Segoe UI" pitchFamily="34" charset="0"/>
              </a:rPr>
              <a:t>Employee</a:t>
            </a:r>
          </a:p>
        </p:txBody>
      </p:sp>
      <p:cxnSp>
        <p:nvCxnSpPr>
          <p:cNvPr id="74" name="Connector: Elbow 73">
            <a:extLst>
              <a:ext uri="{FF2B5EF4-FFF2-40B4-BE49-F238E27FC236}">
                <a16:creationId xmlns:a16="http://schemas.microsoft.com/office/drawing/2014/main" id="{AE575B48-88A0-4BAF-B42F-DEBFF25C4584}"/>
              </a:ext>
            </a:extLst>
          </p:cNvPr>
          <p:cNvCxnSpPr>
            <a:cxnSpLocks/>
            <a:stCxn id="59" idx="1"/>
            <a:endCxn id="72" idx="1"/>
          </p:cNvCxnSpPr>
          <p:nvPr/>
        </p:nvCxnSpPr>
        <p:spPr>
          <a:xfrm rot="10800000" flipV="1">
            <a:off x="2958513" y="2343319"/>
            <a:ext cx="522915" cy="1325420"/>
          </a:xfrm>
          <a:prstGeom prst="bentConnector3">
            <a:avLst>
              <a:gd name="adj1" fmla="val 142857"/>
            </a:avLst>
          </a:prstGeom>
          <a:noFill/>
          <a:ln w="12700" cap="flat" cmpd="sng" algn="ctr">
            <a:solidFill>
              <a:srgbClr val="000000"/>
            </a:solidFill>
            <a:prstDash val="solid"/>
            <a:headEnd type="none"/>
            <a:tailEnd type="triangle"/>
          </a:ln>
          <a:effectLst/>
        </p:spPr>
      </p:cxnSp>
      <p:cxnSp>
        <p:nvCxnSpPr>
          <p:cNvPr id="75" name="Connector: Elbow 74">
            <a:extLst>
              <a:ext uri="{FF2B5EF4-FFF2-40B4-BE49-F238E27FC236}">
                <a16:creationId xmlns:a16="http://schemas.microsoft.com/office/drawing/2014/main" id="{BF35F583-E469-4174-AC0E-CA17EA081C6A}"/>
              </a:ext>
            </a:extLst>
          </p:cNvPr>
          <p:cNvCxnSpPr>
            <a:cxnSpLocks/>
            <a:stCxn id="59" idx="3"/>
            <a:endCxn id="82" idx="1"/>
          </p:cNvCxnSpPr>
          <p:nvPr/>
        </p:nvCxnSpPr>
        <p:spPr>
          <a:xfrm flipV="1">
            <a:off x="4975468" y="2176488"/>
            <a:ext cx="747021" cy="166829"/>
          </a:xfrm>
          <a:prstGeom prst="bentConnector3">
            <a:avLst/>
          </a:prstGeom>
          <a:noFill/>
          <a:ln w="12700" cap="flat" cmpd="sng" algn="ctr">
            <a:solidFill>
              <a:srgbClr val="000000"/>
            </a:solidFill>
            <a:prstDash val="solid"/>
            <a:headEnd type="none"/>
            <a:tailEnd type="triangle"/>
          </a:ln>
          <a:effectLst/>
        </p:spPr>
      </p:cxnSp>
      <p:cxnSp>
        <p:nvCxnSpPr>
          <p:cNvPr id="76" name="Connector: Elbow 75">
            <a:extLst>
              <a:ext uri="{FF2B5EF4-FFF2-40B4-BE49-F238E27FC236}">
                <a16:creationId xmlns:a16="http://schemas.microsoft.com/office/drawing/2014/main" id="{5BE6AF56-908F-4EFB-9C29-DE8894F84C53}"/>
              </a:ext>
            </a:extLst>
          </p:cNvPr>
          <p:cNvCxnSpPr>
            <a:cxnSpLocks/>
            <a:stCxn id="78" idx="2"/>
            <a:endCxn id="73" idx="1"/>
          </p:cNvCxnSpPr>
          <p:nvPr/>
        </p:nvCxnSpPr>
        <p:spPr>
          <a:xfrm rot="16200000" flipH="1">
            <a:off x="4832658" y="4797651"/>
            <a:ext cx="533164" cy="798292"/>
          </a:xfrm>
          <a:prstGeom prst="bentConnector2">
            <a:avLst/>
          </a:prstGeom>
          <a:noFill/>
          <a:ln w="12700" cap="flat" cmpd="sng" algn="ctr">
            <a:solidFill>
              <a:srgbClr val="000000"/>
            </a:solidFill>
            <a:prstDash val="solid"/>
            <a:headEnd type="none"/>
            <a:tailEnd type="triangle"/>
          </a:ln>
          <a:effectLst/>
        </p:spPr>
      </p:cxnSp>
      <p:cxnSp>
        <p:nvCxnSpPr>
          <p:cNvPr id="77" name="Connector: Elbow 76">
            <a:extLst>
              <a:ext uri="{FF2B5EF4-FFF2-40B4-BE49-F238E27FC236}">
                <a16:creationId xmlns:a16="http://schemas.microsoft.com/office/drawing/2014/main" id="{ACD0E89E-7A5C-43D3-861F-48DD5FD0632A}"/>
              </a:ext>
            </a:extLst>
          </p:cNvPr>
          <p:cNvCxnSpPr>
            <a:cxnSpLocks/>
            <a:stCxn id="60" idx="0"/>
            <a:endCxn id="61" idx="3"/>
          </p:cNvCxnSpPr>
          <p:nvPr/>
        </p:nvCxnSpPr>
        <p:spPr>
          <a:xfrm rot="16200000" flipV="1">
            <a:off x="7076300" y="2316723"/>
            <a:ext cx="579275" cy="298808"/>
          </a:xfrm>
          <a:prstGeom prst="bentConnector2">
            <a:avLst/>
          </a:prstGeom>
          <a:noFill/>
          <a:ln w="12700" cap="flat" cmpd="sng" algn="ctr">
            <a:solidFill>
              <a:srgbClr val="000000"/>
            </a:solidFill>
            <a:prstDash val="solid"/>
            <a:headEnd type="none"/>
            <a:tailEnd type="triangle"/>
          </a:ln>
          <a:effectLst/>
        </p:spPr>
      </p:cxnSp>
      <p:sp>
        <p:nvSpPr>
          <p:cNvPr id="78" name="Rectangle 77">
            <a:extLst>
              <a:ext uri="{FF2B5EF4-FFF2-40B4-BE49-F238E27FC236}">
                <a16:creationId xmlns:a16="http://schemas.microsoft.com/office/drawing/2014/main" id="{D0ADC008-25F1-4146-8A96-C755E93821BA}"/>
              </a:ext>
            </a:extLst>
          </p:cNvPr>
          <p:cNvSpPr/>
          <p:nvPr/>
        </p:nvSpPr>
        <p:spPr bwMode="auto">
          <a:xfrm>
            <a:off x="3953073" y="4367449"/>
            <a:ext cx="1494041" cy="562769"/>
          </a:xfrm>
          <a:prstGeom prst="rect">
            <a:avLst/>
          </a:prstGeom>
          <a:solidFill>
            <a:srgbClr val="FFFFFF"/>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Segoe UI"/>
                <a:ea typeface="+mn-ea"/>
                <a:cs typeface="Segoe UI" pitchFamily="34" charset="0"/>
              </a:rPr>
              <a:t>Reseller Sales</a:t>
            </a:r>
          </a:p>
        </p:txBody>
      </p:sp>
      <p:cxnSp>
        <p:nvCxnSpPr>
          <p:cNvPr id="79" name="Connector: Elbow 78">
            <a:extLst>
              <a:ext uri="{FF2B5EF4-FFF2-40B4-BE49-F238E27FC236}">
                <a16:creationId xmlns:a16="http://schemas.microsoft.com/office/drawing/2014/main" id="{6B15F34B-E0D6-4B3F-9DE5-548063EB0A18}"/>
              </a:ext>
            </a:extLst>
          </p:cNvPr>
          <p:cNvCxnSpPr>
            <a:cxnSpLocks/>
            <a:stCxn id="78" idx="1"/>
            <a:endCxn id="72" idx="2"/>
          </p:cNvCxnSpPr>
          <p:nvPr/>
        </p:nvCxnSpPr>
        <p:spPr>
          <a:xfrm rot="10800000">
            <a:off x="3593485" y="3950126"/>
            <a:ext cx="359591" cy="698708"/>
          </a:xfrm>
          <a:prstGeom prst="bentConnector2">
            <a:avLst/>
          </a:prstGeom>
          <a:noFill/>
          <a:ln w="12700" cap="flat" cmpd="sng" algn="ctr">
            <a:solidFill>
              <a:srgbClr val="000000"/>
            </a:solidFill>
            <a:prstDash val="solid"/>
            <a:headEnd type="none"/>
            <a:tailEnd type="triangle"/>
          </a:ln>
          <a:effectLst/>
        </p:spPr>
      </p:cxnSp>
      <p:cxnSp>
        <p:nvCxnSpPr>
          <p:cNvPr id="80" name="Connector: Elbow 79">
            <a:extLst>
              <a:ext uri="{FF2B5EF4-FFF2-40B4-BE49-F238E27FC236}">
                <a16:creationId xmlns:a16="http://schemas.microsoft.com/office/drawing/2014/main" id="{FA3CE40C-C045-4729-B0D5-F14F679AF1C1}"/>
              </a:ext>
            </a:extLst>
          </p:cNvPr>
          <p:cNvCxnSpPr>
            <a:cxnSpLocks/>
            <a:stCxn id="78" idx="3"/>
            <a:endCxn id="58" idx="2"/>
          </p:cNvCxnSpPr>
          <p:nvPr/>
        </p:nvCxnSpPr>
        <p:spPr>
          <a:xfrm flipV="1">
            <a:off x="5447113" y="4341285"/>
            <a:ext cx="1545312" cy="307547"/>
          </a:xfrm>
          <a:prstGeom prst="bentConnector2">
            <a:avLst/>
          </a:prstGeom>
          <a:noFill/>
          <a:ln w="12700" cap="flat" cmpd="sng" algn="ctr">
            <a:solidFill>
              <a:srgbClr val="000000"/>
            </a:solidFill>
            <a:prstDash val="solid"/>
            <a:headEnd type="none"/>
            <a:tailEnd type="triangle"/>
          </a:ln>
          <a:effectLst/>
        </p:spPr>
      </p:cxnSp>
      <p:sp>
        <p:nvSpPr>
          <p:cNvPr id="81" name="Rectangle 80">
            <a:extLst>
              <a:ext uri="{FF2B5EF4-FFF2-40B4-BE49-F238E27FC236}">
                <a16:creationId xmlns:a16="http://schemas.microsoft.com/office/drawing/2014/main" id="{AA089B72-8CE1-468B-B637-615055443639}"/>
              </a:ext>
            </a:extLst>
          </p:cNvPr>
          <p:cNvSpPr/>
          <p:nvPr/>
        </p:nvSpPr>
        <p:spPr bwMode="auto">
          <a:xfrm>
            <a:off x="6768321" y="2755766"/>
            <a:ext cx="1494041" cy="562769"/>
          </a:xfrm>
          <a:prstGeom prst="rect">
            <a:avLst/>
          </a:prstGeom>
          <a:solidFill>
            <a:srgbClr val="FFFFFF"/>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Segoe UI"/>
                <a:ea typeface="Segoe UI" pitchFamily="34" charset="0"/>
                <a:cs typeface="Segoe UI" pitchFamily="34" charset="0"/>
              </a:rPr>
              <a:t>Customer</a:t>
            </a:r>
          </a:p>
        </p:txBody>
      </p:sp>
      <p:sp>
        <p:nvSpPr>
          <p:cNvPr id="82" name="Rectangle 81">
            <a:extLst>
              <a:ext uri="{FF2B5EF4-FFF2-40B4-BE49-F238E27FC236}">
                <a16:creationId xmlns:a16="http://schemas.microsoft.com/office/drawing/2014/main" id="{EF9A3B28-967F-413B-BDF8-F136A9C26409}"/>
              </a:ext>
            </a:extLst>
          </p:cNvPr>
          <p:cNvSpPr/>
          <p:nvPr/>
        </p:nvSpPr>
        <p:spPr bwMode="auto">
          <a:xfrm>
            <a:off x="5722492" y="1895106"/>
            <a:ext cx="1494041" cy="562769"/>
          </a:xfrm>
          <a:prstGeom prst="rect">
            <a:avLst/>
          </a:prstGeom>
          <a:solidFill>
            <a:srgbClr val="0078D4"/>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Segoe UI"/>
                <a:ea typeface="+mn-ea"/>
                <a:cs typeface="Segoe UI" pitchFamily="34" charset="0"/>
              </a:rPr>
              <a:t>Geography</a:t>
            </a:r>
          </a:p>
        </p:txBody>
      </p:sp>
      <p:sp>
        <p:nvSpPr>
          <p:cNvPr id="83" name="Rectangle 82">
            <a:extLst>
              <a:ext uri="{FF2B5EF4-FFF2-40B4-BE49-F238E27FC236}">
                <a16:creationId xmlns:a16="http://schemas.microsoft.com/office/drawing/2014/main" id="{11395A38-4B7C-4AA9-8DF4-D3D290E53E74}"/>
              </a:ext>
            </a:extLst>
          </p:cNvPr>
          <p:cNvSpPr/>
          <p:nvPr/>
        </p:nvSpPr>
        <p:spPr bwMode="auto">
          <a:xfrm>
            <a:off x="6245406" y="3778517"/>
            <a:ext cx="1494041" cy="562769"/>
          </a:xfrm>
          <a:prstGeom prst="rect">
            <a:avLst/>
          </a:prstGeom>
          <a:solidFill>
            <a:srgbClr val="0078D4"/>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Segoe UI"/>
                <a:ea typeface="+mn-ea"/>
                <a:cs typeface="Segoe UI" pitchFamily="34" charset="0"/>
              </a:rPr>
              <a:t>Product</a:t>
            </a:r>
          </a:p>
        </p:txBody>
      </p:sp>
    </p:spTree>
    <p:extLst>
      <p:ext uri="{BB962C8B-B14F-4D97-AF65-F5344CB8AC3E}">
        <p14:creationId xmlns:p14="http://schemas.microsoft.com/office/powerpoint/2010/main" val="3422610092"/>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A7256-77E5-4BC4-9DF9-28B5830BFB0B}"/>
              </a:ext>
            </a:extLst>
          </p:cNvPr>
          <p:cNvSpPr>
            <a:spLocks noGrp="1"/>
          </p:cNvSpPr>
          <p:nvPr>
            <p:ph type="title"/>
          </p:nvPr>
        </p:nvSpPr>
        <p:spPr/>
        <p:txBody>
          <a:bodyPr/>
          <a:lstStyle/>
          <a:p>
            <a:pPr algn="ctr"/>
            <a:r>
              <a:rPr lang="en-US" dirty="0"/>
              <a:t>Aggregations</a:t>
            </a:r>
          </a:p>
        </p:txBody>
      </p:sp>
      <p:sp>
        <p:nvSpPr>
          <p:cNvPr id="4" name="Rectangle 3">
            <a:extLst>
              <a:ext uri="{FF2B5EF4-FFF2-40B4-BE49-F238E27FC236}">
                <a16:creationId xmlns:a16="http://schemas.microsoft.com/office/drawing/2014/main" id="{DC0E5A98-7A40-409A-AE05-F7F4D1933028}"/>
              </a:ext>
            </a:extLst>
          </p:cNvPr>
          <p:cNvSpPr/>
          <p:nvPr/>
        </p:nvSpPr>
        <p:spPr bwMode="auto">
          <a:xfrm>
            <a:off x="2585005" y="2906088"/>
            <a:ext cx="1494041" cy="562769"/>
          </a:xfrm>
          <a:prstGeom prst="rect">
            <a:avLst/>
          </a:prstGeom>
          <a:solidFill>
            <a:srgbClr val="FFFFFF"/>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Segoe UI"/>
                <a:ea typeface="Segoe UI" pitchFamily="34" charset="0"/>
                <a:cs typeface="Segoe UI" pitchFamily="34" charset="0"/>
              </a:rPr>
              <a:t>Sales</a:t>
            </a:r>
          </a:p>
        </p:txBody>
      </p:sp>
      <p:sp>
        <p:nvSpPr>
          <p:cNvPr id="5" name="Rectangle 4">
            <a:extLst>
              <a:ext uri="{FF2B5EF4-FFF2-40B4-BE49-F238E27FC236}">
                <a16:creationId xmlns:a16="http://schemas.microsoft.com/office/drawing/2014/main" id="{35413CA2-57A8-45F4-914E-8F80020FEB60}"/>
              </a:ext>
            </a:extLst>
          </p:cNvPr>
          <p:cNvSpPr/>
          <p:nvPr/>
        </p:nvSpPr>
        <p:spPr bwMode="auto">
          <a:xfrm>
            <a:off x="4079046" y="3778517"/>
            <a:ext cx="1494041" cy="562769"/>
          </a:xfrm>
          <a:prstGeom prst="rect">
            <a:avLst/>
          </a:prstGeom>
          <a:solidFill>
            <a:srgbClr val="0078D4"/>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Segoe UI"/>
                <a:ea typeface="Segoe UI" pitchFamily="34" charset="0"/>
                <a:cs typeface="Segoe UI" pitchFamily="34" charset="0"/>
              </a:rPr>
              <a:t>Product</a:t>
            </a:r>
          </a:p>
        </p:txBody>
      </p:sp>
      <p:sp>
        <p:nvSpPr>
          <p:cNvPr id="6" name="Rectangle 5">
            <a:extLst>
              <a:ext uri="{FF2B5EF4-FFF2-40B4-BE49-F238E27FC236}">
                <a16:creationId xmlns:a16="http://schemas.microsoft.com/office/drawing/2014/main" id="{461B7AB4-2CC4-4565-83E5-4117ABD269DC}"/>
              </a:ext>
            </a:extLst>
          </p:cNvPr>
          <p:cNvSpPr/>
          <p:nvPr/>
        </p:nvSpPr>
        <p:spPr bwMode="auto">
          <a:xfrm>
            <a:off x="1315070" y="2061934"/>
            <a:ext cx="1494041" cy="562769"/>
          </a:xfrm>
          <a:prstGeom prst="rect">
            <a:avLst/>
          </a:prstGeom>
          <a:solidFill>
            <a:srgbClr val="0078D4"/>
          </a:solidFill>
          <a:ln w="63500" cap="flat" cmpd="sng" algn="ctr">
            <a:solidFill>
              <a:schemeClr val="accent1"/>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Segoe UI"/>
                <a:ea typeface="Segoe UI" pitchFamily="34" charset="0"/>
                <a:cs typeface="Segoe UI" pitchFamily="34" charset="0"/>
              </a:rPr>
              <a:t>Sales </a:t>
            </a:r>
            <a:r>
              <a:rPr kumimoji="0" lang="en-US" sz="1800" b="0" i="0" u="none" strike="noStrike" kern="0" cap="none" spc="0" normalizeH="0" baseline="0" noProof="0" err="1">
                <a:ln>
                  <a:noFill/>
                </a:ln>
                <a:solidFill>
                  <a:srgbClr val="FFFFFF"/>
                </a:solidFill>
                <a:effectLst/>
                <a:uLnTx/>
                <a:uFillTx/>
                <a:latin typeface="Segoe UI"/>
                <a:ea typeface="Segoe UI" pitchFamily="34" charset="0"/>
                <a:cs typeface="Segoe UI" pitchFamily="34" charset="0"/>
              </a:rPr>
              <a:t>Agg</a:t>
            </a:r>
            <a:endParaRPr kumimoji="0" lang="en-US" sz="18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7" name="Rectangle 6">
            <a:extLst>
              <a:ext uri="{FF2B5EF4-FFF2-40B4-BE49-F238E27FC236}">
                <a16:creationId xmlns:a16="http://schemas.microsoft.com/office/drawing/2014/main" id="{A45AC711-B5DB-4ACE-8AC0-2B896E48C46B}"/>
              </a:ext>
            </a:extLst>
          </p:cNvPr>
          <p:cNvSpPr/>
          <p:nvPr/>
        </p:nvSpPr>
        <p:spPr bwMode="auto">
          <a:xfrm>
            <a:off x="4601961" y="2755766"/>
            <a:ext cx="1494041" cy="562769"/>
          </a:xfrm>
          <a:prstGeom prst="rect">
            <a:avLst/>
          </a:prstGeom>
          <a:solidFill>
            <a:srgbClr val="0078D4"/>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Segoe UI"/>
                <a:ea typeface="Segoe UI" pitchFamily="34" charset="0"/>
                <a:cs typeface="Segoe UI" pitchFamily="34" charset="0"/>
              </a:rPr>
              <a:t>Customer</a:t>
            </a:r>
          </a:p>
        </p:txBody>
      </p:sp>
      <p:sp>
        <p:nvSpPr>
          <p:cNvPr id="8" name="Rectangle 7">
            <a:extLst>
              <a:ext uri="{FF2B5EF4-FFF2-40B4-BE49-F238E27FC236}">
                <a16:creationId xmlns:a16="http://schemas.microsoft.com/office/drawing/2014/main" id="{17B6C0BC-4A18-4C48-BBAB-6EF7AE44ADCC}"/>
              </a:ext>
            </a:extLst>
          </p:cNvPr>
          <p:cNvSpPr/>
          <p:nvPr/>
        </p:nvSpPr>
        <p:spPr bwMode="auto">
          <a:xfrm>
            <a:off x="3556132" y="1895106"/>
            <a:ext cx="1494041" cy="562769"/>
          </a:xfrm>
          <a:prstGeom prst="rect">
            <a:avLst/>
          </a:prstGeom>
          <a:solidFill>
            <a:srgbClr val="0078D4"/>
          </a:solidFill>
          <a:ln w="1905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Segoe UI"/>
                <a:ea typeface="Segoe UI" pitchFamily="34" charset="0"/>
                <a:cs typeface="Segoe UI" pitchFamily="34" charset="0"/>
              </a:rPr>
              <a:t>Geography</a:t>
            </a:r>
          </a:p>
        </p:txBody>
      </p:sp>
      <p:sp>
        <p:nvSpPr>
          <p:cNvPr id="9" name="Rectangle 8">
            <a:extLst>
              <a:ext uri="{FF2B5EF4-FFF2-40B4-BE49-F238E27FC236}">
                <a16:creationId xmlns:a16="http://schemas.microsoft.com/office/drawing/2014/main" id="{1CFD1C89-0EE6-4F78-B40B-27AF2A0811F9}"/>
              </a:ext>
            </a:extLst>
          </p:cNvPr>
          <p:cNvSpPr/>
          <p:nvPr/>
        </p:nvSpPr>
        <p:spPr bwMode="auto">
          <a:xfrm>
            <a:off x="792155" y="3387356"/>
            <a:ext cx="1269935" cy="562769"/>
          </a:xfrm>
          <a:prstGeom prst="rect">
            <a:avLst/>
          </a:prstGeom>
          <a:solidFill>
            <a:srgbClr val="FFFFFF"/>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Segoe UI"/>
                <a:ea typeface="Segoe UI" pitchFamily="34" charset="0"/>
                <a:cs typeface="Segoe UI" pitchFamily="34" charset="0"/>
              </a:rPr>
              <a:t>Date</a:t>
            </a:r>
          </a:p>
        </p:txBody>
      </p:sp>
      <p:sp>
        <p:nvSpPr>
          <p:cNvPr id="10" name="Rectangle 9">
            <a:extLst>
              <a:ext uri="{FF2B5EF4-FFF2-40B4-BE49-F238E27FC236}">
                <a16:creationId xmlns:a16="http://schemas.microsoft.com/office/drawing/2014/main" id="{EA0E4AED-52EC-462A-A735-B90E9363955A}"/>
              </a:ext>
            </a:extLst>
          </p:cNvPr>
          <p:cNvSpPr/>
          <p:nvPr/>
        </p:nvSpPr>
        <p:spPr bwMode="auto">
          <a:xfrm>
            <a:off x="3332026" y="5181997"/>
            <a:ext cx="1494041" cy="562769"/>
          </a:xfrm>
          <a:prstGeom prst="rect">
            <a:avLst/>
          </a:prstGeom>
          <a:solidFill>
            <a:srgbClr val="FFFFFF"/>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Segoe UI"/>
                <a:ea typeface="Segoe UI" pitchFamily="34" charset="0"/>
                <a:cs typeface="Segoe UI" pitchFamily="34" charset="0"/>
              </a:rPr>
              <a:t>Employee</a:t>
            </a:r>
          </a:p>
        </p:txBody>
      </p:sp>
      <p:cxnSp>
        <p:nvCxnSpPr>
          <p:cNvPr id="11" name="Connector: Elbow 10">
            <a:extLst>
              <a:ext uri="{FF2B5EF4-FFF2-40B4-BE49-F238E27FC236}">
                <a16:creationId xmlns:a16="http://schemas.microsoft.com/office/drawing/2014/main" id="{95275A50-9981-4266-8621-B06B7ABF09DD}"/>
              </a:ext>
            </a:extLst>
          </p:cNvPr>
          <p:cNvCxnSpPr>
            <a:cxnSpLocks/>
            <a:stCxn id="4" idx="1"/>
            <a:endCxn id="9" idx="3"/>
          </p:cNvCxnSpPr>
          <p:nvPr/>
        </p:nvCxnSpPr>
        <p:spPr>
          <a:xfrm rot="10800000" flipV="1">
            <a:off x="2062089" y="3187471"/>
            <a:ext cx="522915" cy="481268"/>
          </a:xfrm>
          <a:prstGeom prst="bentConnector3">
            <a:avLst>
              <a:gd name="adj1" fmla="val 50000"/>
            </a:avLst>
          </a:prstGeom>
          <a:noFill/>
          <a:ln w="12700" cap="flat" cmpd="sng" algn="ctr">
            <a:solidFill>
              <a:srgbClr val="000000"/>
            </a:solidFill>
            <a:prstDash val="solid"/>
            <a:headEnd type="none"/>
            <a:tailEnd type="triangle"/>
          </a:ln>
          <a:effectLst/>
        </p:spPr>
      </p:cxnSp>
      <p:cxnSp>
        <p:nvCxnSpPr>
          <p:cNvPr id="12" name="Connector: Elbow 11">
            <a:extLst>
              <a:ext uri="{FF2B5EF4-FFF2-40B4-BE49-F238E27FC236}">
                <a16:creationId xmlns:a16="http://schemas.microsoft.com/office/drawing/2014/main" id="{A1F4865C-CB4C-47D9-ADA4-92E1B0D28096}"/>
              </a:ext>
            </a:extLst>
          </p:cNvPr>
          <p:cNvCxnSpPr>
            <a:stCxn id="4" idx="3"/>
            <a:endCxn id="28" idx="1"/>
          </p:cNvCxnSpPr>
          <p:nvPr/>
        </p:nvCxnSpPr>
        <p:spPr>
          <a:xfrm flipV="1">
            <a:off x="4079045" y="3037150"/>
            <a:ext cx="522915" cy="150321"/>
          </a:xfrm>
          <a:prstGeom prst="bentConnector3">
            <a:avLst/>
          </a:prstGeom>
          <a:noFill/>
          <a:ln w="12700" cap="flat" cmpd="sng" algn="ctr">
            <a:solidFill>
              <a:srgbClr val="000000"/>
            </a:solidFill>
            <a:prstDash val="solid"/>
            <a:headEnd type="none"/>
            <a:tailEnd type="triangle"/>
          </a:ln>
          <a:effectLst/>
        </p:spPr>
      </p:cxnSp>
      <p:cxnSp>
        <p:nvCxnSpPr>
          <p:cNvPr id="13" name="Connector: Elbow 12">
            <a:extLst>
              <a:ext uri="{FF2B5EF4-FFF2-40B4-BE49-F238E27FC236}">
                <a16:creationId xmlns:a16="http://schemas.microsoft.com/office/drawing/2014/main" id="{13FC7D2A-68C7-4881-80AB-9D57A1089D5A}"/>
              </a:ext>
            </a:extLst>
          </p:cNvPr>
          <p:cNvCxnSpPr>
            <a:cxnSpLocks/>
            <a:stCxn id="16" idx="2"/>
            <a:endCxn id="10" idx="1"/>
          </p:cNvCxnSpPr>
          <p:nvPr/>
        </p:nvCxnSpPr>
        <p:spPr>
          <a:xfrm rot="16200000" flipH="1">
            <a:off x="2666298" y="4797651"/>
            <a:ext cx="533164" cy="798292"/>
          </a:xfrm>
          <a:prstGeom prst="bentConnector2">
            <a:avLst/>
          </a:prstGeom>
          <a:noFill/>
          <a:ln w="12700" cap="flat" cmpd="sng" algn="ctr">
            <a:solidFill>
              <a:srgbClr val="000000"/>
            </a:solidFill>
            <a:prstDash val="solid"/>
            <a:headEnd type="none"/>
            <a:tailEnd type="triangle"/>
          </a:ln>
          <a:effectLst/>
        </p:spPr>
      </p:cxnSp>
      <p:cxnSp>
        <p:nvCxnSpPr>
          <p:cNvPr id="14" name="Connector: Elbow 13">
            <a:extLst>
              <a:ext uri="{FF2B5EF4-FFF2-40B4-BE49-F238E27FC236}">
                <a16:creationId xmlns:a16="http://schemas.microsoft.com/office/drawing/2014/main" id="{9061F540-4E97-4704-BB1F-B117B853FEBD}"/>
              </a:ext>
            </a:extLst>
          </p:cNvPr>
          <p:cNvCxnSpPr>
            <a:cxnSpLocks/>
            <a:stCxn id="4" idx="2"/>
            <a:endCxn id="30" idx="1"/>
          </p:cNvCxnSpPr>
          <p:nvPr/>
        </p:nvCxnSpPr>
        <p:spPr>
          <a:xfrm rot="16200000" flipH="1">
            <a:off x="3410014" y="3390868"/>
            <a:ext cx="591044" cy="747021"/>
          </a:xfrm>
          <a:prstGeom prst="bentConnector2">
            <a:avLst/>
          </a:prstGeom>
          <a:noFill/>
          <a:ln w="12700" cap="flat" cmpd="sng" algn="ctr">
            <a:solidFill>
              <a:srgbClr val="000000"/>
            </a:solidFill>
            <a:prstDash val="solid"/>
            <a:headEnd type="none"/>
            <a:tailEnd type="triangle"/>
          </a:ln>
          <a:effectLst/>
        </p:spPr>
      </p:cxnSp>
      <p:cxnSp>
        <p:nvCxnSpPr>
          <p:cNvPr id="15" name="Connector: Elbow 14">
            <a:extLst>
              <a:ext uri="{FF2B5EF4-FFF2-40B4-BE49-F238E27FC236}">
                <a16:creationId xmlns:a16="http://schemas.microsoft.com/office/drawing/2014/main" id="{02ED4920-0366-4EDF-BE96-85F230302A81}"/>
              </a:ext>
            </a:extLst>
          </p:cNvPr>
          <p:cNvCxnSpPr>
            <a:cxnSpLocks/>
            <a:stCxn id="28" idx="0"/>
            <a:endCxn id="29" idx="3"/>
          </p:cNvCxnSpPr>
          <p:nvPr/>
        </p:nvCxnSpPr>
        <p:spPr>
          <a:xfrm rot="16200000" flipV="1">
            <a:off x="4909940" y="2316723"/>
            <a:ext cx="579275" cy="298808"/>
          </a:xfrm>
          <a:prstGeom prst="bentConnector2">
            <a:avLst/>
          </a:prstGeom>
          <a:noFill/>
          <a:ln w="12700" cap="flat" cmpd="sng" algn="ctr">
            <a:solidFill>
              <a:srgbClr val="000000"/>
            </a:solidFill>
            <a:prstDash val="solid"/>
            <a:headEnd type="none"/>
            <a:tailEnd type="triangle"/>
          </a:ln>
          <a:effectLst/>
        </p:spPr>
      </p:cxnSp>
      <p:sp>
        <p:nvSpPr>
          <p:cNvPr id="16" name="Rectangle 15">
            <a:extLst>
              <a:ext uri="{FF2B5EF4-FFF2-40B4-BE49-F238E27FC236}">
                <a16:creationId xmlns:a16="http://schemas.microsoft.com/office/drawing/2014/main" id="{A135D096-7334-4C03-A59F-1754DEBB5580}"/>
              </a:ext>
            </a:extLst>
          </p:cNvPr>
          <p:cNvSpPr/>
          <p:nvPr/>
        </p:nvSpPr>
        <p:spPr bwMode="auto">
          <a:xfrm>
            <a:off x="1786713" y="4367449"/>
            <a:ext cx="1494041" cy="562769"/>
          </a:xfrm>
          <a:prstGeom prst="rect">
            <a:avLst/>
          </a:prstGeom>
          <a:solidFill>
            <a:srgbClr val="FFFFFF"/>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Segoe UI"/>
                <a:ea typeface="Segoe UI" pitchFamily="34" charset="0"/>
                <a:cs typeface="Segoe UI" pitchFamily="34" charset="0"/>
              </a:rPr>
              <a:t>Reseller Sales</a:t>
            </a:r>
          </a:p>
        </p:txBody>
      </p:sp>
      <p:cxnSp>
        <p:nvCxnSpPr>
          <p:cNvPr id="17" name="Connector: Elbow 16">
            <a:extLst>
              <a:ext uri="{FF2B5EF4-FFF2-40B4-BE49-F238E27FC236}">
                <a16:creationId xmlns:a16="http://schemas.microsoft.com/office/drawing/2014/main" id="{ADA6B867-DC32-4D38-A737-0706EB36BAE9}"/>
              </a:ext>
            </a:extLst>
          </p:cNvPr>
          <p:cNvCxnSpPr>
            <a:cxnSpLocks/>
            <a:stCxn id="16" idx="1"/>
            <a:endCxn id="9" idx="2"/>
          </p:cNvCxnSpPr>
          <p:nvPr/>
        </p:nvCxnSpPr>
        <p:spPr>
          <a:xfrm rot="10800000">
            <a:off x="1427125" y="3950126"/>
            <a:ext cx="359591" cy="698708"/>
          </a:xfrm>
          <a:prstGeom prst="bentConnector2">
            <a:avLst/>
          </a:prstGeom>
          <a:noFill/>
          <a:ln w="12700" cap="flat" cmpd="sng" algn="ctr">
            <a:solidFill>
              <a:srgbClr val="000000"/>
            </a:solidFill>
            <a:prstDash val="solid"/>
            <a:headEnd type="none"/>
            <a:tailEnd type="triangle"/>
          </a:ln>
          <a:effectLst/>
        </p:spPr>
      </p:cxnSp>
      <p:cxnSp>
        <p:nvCxnSpPr>
          <p:cNvPr id="18" name="Connector: Elbow 17">
            <a:extLst>
              <a:ext uri="{FF2B5EF4-FFF2-40B4-BE49-F238E27FC236}">
                <a16:creationId xmlns:a16="http://schemas.microsoft.com/office/drawing/2014/main" id="{290075AA-1DBE-4A4B-B729-D57F1393074E}"/>
              </a:ext>
            </a:extLst>
          </p:cNvPr>
          <p:cNvCxnSpPr>
            <a:cxnSpLocks/>
            <a:stCxn id="16" idx="3"/>
            <a:endCxn id="30" idx="2"/>
          </p:cNvCxnSpPr>
          <p:nvPr/>
        </p:nvCxnSpPr>
        <p:spPr>
          <a:xfrm flipV="1">
            <a:off x="3280753" y="4341285"/>
            <a:ext cx="1545312" cy="307547"/>
          </a:xfrm>
          <a:prstGeom prst="bentConnector2">
            <a:avLst/>
          </a:prstGeom>
          <a:noFill/>
          <a:ln w="12700" cap="flat" cmpd="sng" algn="ctr">
            <a:solidFill>
              <a:srgbClr val="000000"/>
            </a:solidFill>
            <a:prstDash val="solid"/>
            <a:headEnd type="none"/>
            <a:tailEnd type="triangle"/>
          </a:ln>
          <a:effectLst/>
        </p:spPr>
      </p:cxnSp>
      <p:sp>
        <p:nvSpPr>
          <p:cNvPr id="19" name="Rectangle 18">
            <a:extLst>
              <a:ext uri="{FF2B5EF4-FFF2-40B4-BE49-F238E27FC236}">
                <a16:creationId xmlns:a16="http://schemas.microsoft.com/office/drawing/2014/main" id="{F7824DB4-F049-4749-9586-D84B236E7091}"/>
              </a:ext>
            </a:extLst>
          </p:cNvPr>
          <p:cNvSpPr/>
          <p:nvPr/>
        </p:nvSpPr>
        <p:spPr bwMode="auto">
          <a:xfrm>
            <a:off x="792155" y="3387356"/>
            <a:ext cx="1269935" cy="562769"/>
          </a:xfrm>
          <a:prstGeom prst="rect">
            <a:avLst/>
          </a:prstGeom>
          <a:solidFill>
            <a:srgbClr val="0078D4"/>
          </a:solidFill>
          <a:ln w="63500" cap="flat" cmpd="sng" algn="ctr">
            <a:solidFill>
              <a:schemeClr val="accent1"/>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Segoe UI"/>
                <a:ea typeface="+mn-ea"/>
                <a:cs typeface="Segoe UI" pitchFamily="34" charset="0"/>
              </a:rPr>
              <a:t>Date</a:t>
            </a:r>
          </a:p>
        </p:txBody>
      </p:sp>
      <p:sp>
        <p:nvSpPr>
          <p:cNvPr id="20" name="Rectangle 19">
            <a:extLst>
              <a:ext uri="{FF2B5EF4-FFF2-40B4-BE49-F238E27FC236}">
                <a16:creationId xmlns:a16="http://schemas.microsoft.com/office/drawing/2014/main" id="{7495CEB3-3FCE-4BA0-91A3-7B4A576682E2}"/>
              </a:ext>
            </a:extLst>
          </p:cNvPr>
          <p:cNvSpPr/>
          <p:nvPr/>
        </p:nvSpPr>
        <p:spPr bwMode="auto">
          <a:xfrm>
            <a:off x="3332026" y="5181997"/>
            <a:ext cx="1494041" cy="562769"/>
          </a:xfrm>
          <a:prstGeom prst="rect">
            <a:avLst/>
          </a:prstGeom>
          <a:solidFill>
            <a:srgbClr val="0078D4"/>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Segoe UI"/>
                <a:ea typeface="Segoe UI" pitchFamily="34" charset="0"/>
                <a:cs typeface="Segoe UI" pitchFamily="34" charset="0"/>
              </a:rPr>
              <a:t>Employee</a:t>
            </a:r>
          </a:p>
        </p:txBody>
      </p:sp>
      <p:cxnSp>
        <p:nvCxnSpPr>
          <p:cNvPr id="21" name="Connector: Elbow 20">
            <a:extLst>
              <a:ext uri="{FF2B5EF4-FFF2-40B4-BE49-F238E27FC236}">
                <a16:creationId xmlns:a16="http://schemas.microsoft.com/office/drawing/2014/main" id="{68E1D6C8-0BAE-48C8-A09A-0F08D3DA5612}"/>
              </a:ext>
            </a:extLst>
          </p:cNvPr>
          <p:cNvCxnSpPr>
            <a:cxnSpLocks/>
            <a:stCxn id="6" idx="1"/>
            <a:endCxn id="19" idx="1"/>
          </p:cNvCxnSpPr>
          <p:nvPr/>
        </p:nvCxnSpPr>
        <p:spPr>
          <a:xfrm rot="10800000" flipV="1">
            <a:off x="792153" y="2343319"/>
            <a:ext cx="522915" cy="1325420"/>
          </a:xfrm>
          <a:prstGeom prst="bentConnector3">
            <a:avLst>
              <a:gd name="adj1" fmla="val 142857"/>
            </a:avLst>
          </a:prstGeom>
          <a:noFill/>
          <a:ln w="12700" cap="flat" cmpd="sng" algn="ctr">
            <a:solidFill>
              <a:srgbClr val="000000"/>
            </a:solidFill>
            <a:prstDash val="solid"/>
            <a:headEnd type="none"/>
            <a:tailEnd type="triangle"/>
          </a:ln>
          <a:effectLst/>
        </p:spPr>
      </p:cxnSp>
      <p:cxnSp>
        <p:nvCxnSpPr>
          <p:cNvPr id="22" name="Connector: Elbow 21">
            <a:extLst>
              <a:ext uri="{FF2B5EF4-FFF2-40B4-BE49-F238E27FC236}">
                <a16:creationId xmlns:a16="http://schemas.microsoft.com/office/drawing/2014/main" id="{5089AFA6-AACE-49CD-B1AD-F28CFE6E04C9}"/>
              </a:ext>
            </a:extLst>
          </p:cNvPr>
          <p:cNvCxnSpPr>
            <a:cxnSpLocks/>
            <a:stCxn id="6" idx="3"/>
            <a:endCxn id="29" idx="1"/>
          </p:cNvCxnSpPr>
          <p:nvPr/>
        </p:nvCxnSpPr>
        <p:spPr>
          <a:xfrm flipV="1">
            <a:off x="2809111" y="2176488"/>
            <a:ext cx="747021" cy="166829"/>
          </a:xfrm>
          <a:prstGeom prst="bentConnector3">
            <a:avLst/>
          </a:prstGeom>
          <a:noFill/>
          <a:ln w="12700" cap="flat" cmpd="sng" algn="ctr">
            <a:solidFill>
              <a:srgbClr val="000000"/>
            </a:solidFill>
            <a:prstDash val="solid"/>
            <a:headEnd type="none"/>
            <a:tailEnd type="triangle"/>
          </a:ln>
          <a:effectLst/>
        </p:spPr>
      </p:cxnSp>
      <p:cxnSp>
        <p:nvCxnSpPr>
          <p:cNvPr id="23" name="Connector: Elbow 22">
            <a:extLst>
              <a:ext uri="{FF2B5EF4-FFF2-40B4-BE49-F238E27FC236}">
                <a16:creationId xmlns:a16="http://schemas.microsoft.com/office/drawing/2014/main" id="{5A939EEA-370C-40A6-ACCE-BC0169BB6066}"/>
              </a:ext>
            </a:extLst>
          </p:cNvPr>
          <p:cNvCxnSpPr>
            <a:cxnSpLocks/>
            <a:stCxn id="25" idx="2"/>
            <a:endCxn id="20" idx="1"/>
          </p:cNvCxnSpPr>
          <p:nvPr/>
        </p:nvCxnSpPr>
        <p:spPr>
          <a:xfrm rot="16200000" flipH="1">
            <a:off x="2666298" y="4797651"/>
            <a:ext cx="533164" cy="798292"/>
          </a:xfrm>
          <a:prstGeom prst="bentConnector2">
            <a:avLst/>
          </a:prstGeom>
          <a:noFill/>
          <a:ln w="12700" cap="flat" cmpd="sng" algn="ctr">
            <a:solidFill>
              <a:srgbClr val="000000"/>
            </a:solidFill>
            <a:prstDash val="solid"/>
            <a:headEnd type="none"/>
            <a:tailEnd type="triangle"/>
          </a:ln>
          <a:effectLst/>
        </p:spPr>
      </p:cxnSp>
      <p:cxnSp>
        <p:nvCxnSpPr>
          <p:cNvPr id="24" name="Connector: Elbow 23">
            <a:extLst>
              <a:ext uri="{FF2B5EF4-FFF2-40B4-BE49-F238E27FC236}">
                <a16:creationId xmlns:a16="http://schemas.microsoft.com/office/drawing/2014/main" id="{892F7D69-7EDC-4A32-9FA6-89B6C1C709A1}"/>
              </a:ext>
            </a:extLst>
          </p:cNvPr>
          <p:cNvCxnSpPr>
            <a:cxnSpLocks/>
            <a:stCxn id="7" idx="0"/>
            <a:endCxn id="8" idx="3"/>
          </p:cNvCxnSpPr>
          <p:nvPr/>
        </p:nvCxnSpPr>
        <p:spPr>
          <a:xfrm rot="16200000" flipV="1">
            <a:off x="4909940" y="2316723"/>
            <a:ext cx="579275" cy="298808"/>
          </a:xfrm>
          <a:prstGeom prst="bentConnector2">
            <a:avLst/>
          </a:prstGeom>
          <a:noFill/>
          <a:ln w="12700" cap="flat" cmpd="sng" algn="ctr">
            <a:solidFill>
              <a:srgbClr val="000000"/>
            </a:solidFill>
            <a:prstDash val="solid"/>
            <a:headEnd type="none"/>
            <a:tailEnd type="triangle"/>
          </a:ln>
          <a:effectLst/>
        </p:spPr>
      </p:cxnSp>
      <p:sp>
        <p:nvSpPr>
          <p:cNvPr id="25" name="Rectangle 24">
            <a:extLst>
              <a:ext uri="{FF2B5EF4-FFF2-40B4-BE49-F238E27FC236}">
                <a16:creationId xmlns:a16="http://schemas.microsoft.com/office/drawing/2014/main" id="{F21EB4DE-219E-417F-A014-AC63C0148792}"/>
              </a:ext>
            </a:extLst>
          </p:cNvPr>
          <p:cNvSpPr/>
          <p:nvPr/>
        </p:nvSpPr>
        <p:spPr bwMode="auto">
          <a:xfrm>
            <a:off x="1786713" y="4367449"/>
            <a:ext cx="1494041" cy="562769"/>
          </a:xfrm>
          <a:prstGeom prst="rect">
            <a:avLst/>
          </a:prstGeom>
          <a:solidFill>
            <a:srgbClr val="FFFFFF"/>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Segoe UI"/>
                <a:ea typeface="+mn-ea"/>
                <a:cs typeface="Segoe UI" pitchFamily="34" charset="0"/>
              </a:rPr>
              <a:t>Reseller Sales</a:t>
            </a:r>
          </a:p>
        </p:txBody>
      </p:sp>
      <p:cxnSp>
        <p:nvCxnSpPr>
          <p:cNvPr id="26" name="Connector: Elbow 25">
            <a:extLst>
              <a:ext uri="{FF2B5EF4-FFF2-40B4-BE49-F238E27FC236}">
                <a16:creationId xmlns:a16="http://schemas.microsoft.com/office/drawing/2014/main" id="{A60C2430-7917-4CD6-84F8-F28C13C28462}"/>
              </a:ext>
            </a:extLst>
          </p:cNvPr>
          <p:cNvCxnSpPr>
            <a:cxnSpLocks/>
            <a:stCxn id="25" idx="1"/>
            <a:endCxn id="19" idx="2"/>
          </p:cNvCxnSpPr>
          <p:nvPr/>
        </p:nvCxnSpPr>
        <p:spPr>
          <a:xfrm rot="10800000">
            <a:off x="1427125" y="3950126"/>
            <a:ext cx="359591" cy="698708"/>
          </a:xfrm>
          <a:prstGeom prst="bentConnector2">
            <a:avLst/>
          </a:prstGeom>
          <a:noFill/>
          <a:ln w="12700" cap="flat" cmpd="sng" algn="ctr">
            <a:solidFill>
              <a:srgbClr val="000000"/>
            </a:solidFill>
            <a:prstDash val="solid"/>
            <a:headEnd type="none"/>
            <a:tailEnd type="triangle"/>
          </a:ln>
          <a:effectLst/>
        </p:spPr>
      </p:cxnSp>
      <p:cxnSp>
        <p:nvCxnSpPr>
          <p:cNvPr id="27" name="Connector: Elbow 26">
            <a:extLst>
              <a:ext uri="{FF2B5EF4-FFF2-40B4-BE49-F238E27FC236}">
                <a16:creationId xmlns:a16="http://schemas.microsoft.com/office/drawing/2014/main" id="{2EA63918-545B-49D3-A4D4-6EDFF9663DFD}"/>
              </a:ext>
            </a:extLst>
          </p:cNvPr>
          <p:cNvCxnSpPr>
            <a:cxnSpLocks/>
            <a:stCxn id="25" idx="3"/>
            <a:endCxn id="5" idx="2"/>
          </p:cNvCxnSpPr>
          <p:nvPr/>
        </p:nvCxnSpPr>
        <p:spPr>
          <a:xfrm flipV="1">
            <a:off x="3280753" y="4341285"/>
            <a:ext cx="1545312" cy="307547"/>
          </a:xfrm>
          <a:prstGeom prst="bentConnector2">
            <a:avLst/>
          </a:prstGeom>
          <a:noFill/>
          <a:ln w="12700" cap="flat" cmpd="sng" algn="ctr">
            <a:solidFill>
              <a:srgbClr val="000000"/>
            </a:solidFill>
            <a:prstDash val="solid"/>
            <a:headEnd type="none"/>
            <a:tailEnd type="triangle"/>
          </a:ln>
          <a:effectLst/>
        </p:spPr>
      </p:cxnSp>
      <p:sp>
        <p:nvSpPr>
          <p:cNvPr id="28" name="Rectangle 27">
            <a:extLst>
              <a:ext uri="{FF2B5EF4-FFF2-40B4-BE49-F238E27FC236}">
                <a16:creationId xmlns:a16="http://schemas.microsoft.com/office/drawing/2014/main" id="{2056C567-4095-4A54-8547-B17423E733C9}"/>
              </a:ext>
            </a:extLst>
          </p:cNvPr>
          <p:cNvSpPr/>
          <p:nvPr/>
        </p:nvSpPr>
        <p:spPr bwMode="auto">
          <a:xfrm>
            <a:off x="4601961" y="2755766"/>
            <a:ext cx="1494041" cy="562769"/>
          </a:xfrm>
          <a:prstGeom prst="rect">
            <a:avLst/>
          </a:prstGeom>
          <a:solidFill>
            <a:srgbClr val="FFFFFF"/>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Segoe UI"/>
                <a:ea typeface="Segoe UI" pitchFamily="34" charset="0"/>
                <a:cs typeface="Segoe UI" pitchFamily="34" charset="0"/>
              </a:rPr>
              <a:t>Customer</a:t>
            </a:r>
          </a:p>
        </p:txBody>
      </p:sp>
      <p:sp>
        <p:nvSpPr>
          <p:cNvPr id="29" name="Rectangle 28">
            <a:extLst>
              <a:ext uri="{FF2B5EF4-FFF2-40B4-BE49-F238E27FC236}">
                <a16:creationId xmlns:a16="http://schemas.microsoft.com/office/drawing/2014/main" id="{44C4ED0F-F098-43AD-98ED-8A3F1DB82669}"/>
              </a:ext>
            </a:extLst>
          </p:cNvPr>
          <p:cNvSpPr/>
          <p:nvPr/>
        </p:nvSpPr>
        <p:spPr bwMode="auto">
          <a:xfrm>
            <a:off x="3556132" y="1895106"/>
            <a:ext cx="1494041" cy="562769"/>
          </a:xfrm>
          <a:prstGeom prst="rect">
            <a:avLst/>
          </a:prstGeom>
          <a:solidFill>
            <a:srgbClr val="0078D4"/>
          </a:solidFill>
          <a:ln w="63500" cap="flat" cmpd="sng" algn="ctr">
            <a:solidFill>
              <a:schemeClr val="accent1"/>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Segoe UI"/>
                <a:ea typeface="+mn-ea"/>
                <a:cs typeface="Segoe UI" pitchFamily="34" charset="0"/>
              </a:rPr>
              <a:t>Geography</a:t>
            </a:r>
          </a:p>
        </p:txBody>
      </p:sp>
      <p:sp>
        <p:nvSpPr>
          <p:cNvPr id="30" name="Rectangle 29">
            <a:extLst>
              <a:ext uri="{FF2B5EF4-FFF2-40B4-BE49-F238E27FC236}">
                <a16:creationId xmlns:a16="http://schemas.microsoft.com/office/drawing/2014/main" id="{E001C5DA-424A-4FB7-9D84-0C2CE0AA757E}"/>
              </a:ext>
            </a:extLst>
          </p:cNvPr>
          <p:cNvSpPr/>
          <p:nvPr/>
        </p:nvSpPr>
        <p:spPr bwMode="auto">
          <a:xfrm>
            <a:off x="4079046" y="3778517"/>
            <a:ext cx="1494041" cy="562769"/>
          </a:xfrm>
          <a:prstGeom prst="rect">
            <a:avLst/>
          </a:prstGeom>
          <a:solidFill>
            <a:srgbClr val="0078D4"/>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Segoe UI"/>
                <a:ea typeface="+mn-ea"/>
                <a:cs typeface="Segoe UI" pitchFamily="34" charset="0"/>
              </a:rPr>
              <a:t>Product</a:t>
            </a:r>
          </a:p>
        </p:txBody>
      </p:sp>
      <p:sp>
        <p:nvSpPr>
          <p:cNvPr id="33" name="TextBox 32">
            <a:extLst>
              <a:ext uri="{FF2B5EF4-FFF2-40B4-BE49-F238E27FC236}">
                <a16:creationId xmlns:a16="http://schemas.microsoft.com/office/drawing/2014/main" id="{1C1BAF04-18F3-46BB-8612-A25118660FD2}"/>
              </a:ext>
            </a:extLst>
          </p:cNvPr>
          <p:cNvSpPr txBox="1"/>
          <p:nvPr/>
        </p:nvSpPr>
        <p:spPr>
          <a:xfrm>
            <a:off x="7075714" y="1464313"/>
            <a:ext cx="4686750" cy="1758008"/>
          </a:xfrm>
          <a:prstGeom prst="rect">
            <a:avLst/>
          </a:prstGeom>
          <a:solidFill>
            <a:srgbClr val="FFFFFF">
              <a:lumMod val="95000"/>
            </a:srgbClr>
          </a:solidFill>
        </p:spPr>
        <p:txBody>
          <a:bodyPr wrap="square" lIns="179285" tIns="143428" rIns="179285" bIns="143428" rtlCol="0">
            <a:spAutoFit/>
          </a:bodyPr>
          <a:lstStyle/>
          <a:p>
            <a:pPr marL="0" marR="0" lvl="0" indent="0" defTabSz="914367" eaLnBrk="1" fontAlgn="auto" latinLnBrk="0" hangingPunct="1">
              <a:lnSpc>
                <a:spcPct val="107000"/>
              </a:lnSpc>
              <a:spcBef>
                <a:spcPts val="0"/>
              </a:spcBef>
              <a:spcAft>
                <a:spcPts val="0"/>
              </a:spcAft>
              <a:buClrTx/>
              <a:buSzTx/>
              <a:buFontTx/>
              <a:buNone/>
              <a:tabLst/>
              <a:defRPr/>
            </a:pPr>
            <a:r>
              <a:rPr kumimoji="0" lang="en-US" b="0" i="0" u="none" strike="noStrike" kern="0" cap="none" spc="0" normalizeH="0" baseline="0" noProof="0" dirty="0" err="1">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SummarizeColumns</a:t>
            </a:r>
            <a:r>
              <a:rPr kumimoji="0" lang="en-US" b="0"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a:t>
            </a:r>
            <a:endParaRPr kumimoji="0" lang="en-US" b="0"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Times New Roman" panose="02020603050405020304" pitchFamily="18" charset="0"/>
            </a:endParaRPr>
          </a:p>
          <a:p>
            <a:pPr marL="0" marR="0" lvl="0" indent="0" defTabSz="914367" eaLnBrk="1" fontAlgn="auto" latinLnBrk="0" hangingPunct="1">
              <a:lnSpc>
                <a:spcPct val="107000"/>
              </a:lnSpc>
              <a:spcBef>
                <a:spcPts val="0"/>
              </a:spcBef>
              <a:spcAft>
                <a:spcPts val="0"/>
              </a:spcAft>
              <a:buClrTx/>
              <a:buSzTx/>
              <a:buFontTx/>
              <a:buNone/>
              <a:tabLst/>
              <a:defRPr/>
            </a:pPr>
            <a:r>
              <a:rPr kumimoji="0" lang="en-US" b="0"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	Date[Year],</a:t>
            </a:r>
            <a:endParaRPr kumimoji="0" lang="en-US" b="0"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Times New Roman" panose="02020603050405020304" pitchFamily="18" charset="0"/>
            </a:endParaRPr>
          </a:p>
          <a:p>
            <a:pPr marL="0" marR="0" lvl="0" indent="0" defTabSz="914367" eaLnBrk="1" fontAlgn="auto" latinLnBrk="0" hangingPunct="1">
              <a:lnSpc>
                <a:spcPct val="107000"/>
              </a:lnSpc>
              <a:spcBef>
                <a:spcPts val="0"/>
              </a:spcBef>
              <a:spcAft>
                <a:spcPts val="0"/>
              </a:spcAft>
              <a:buClrTx/>
              <a:buSzTx/>
              <a:buFontTx/>
              <a:buNone/>
              <a:tabLst/>
              <a:defRPr/>
            </a:pPr>
            <a:r>
              <a:rPr kumimoji="0" lang="en-US" b="0"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	Geography[City],</a:t>
            </a:r>
            <a:endParaRPr kumimoji="0" lang="en-US" b="0"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Times New Roman" panose="02020603050405020304" pitchFamily="18" charset="0"/>
            </a:endParaRPr>
          </a:p>
          <a:p>
            <a:pPr marL="0" marR="0" lvl="0" indent="0" defTabSz="914367" eaLnBrk="1" fontAlgn="auto" latinLnBrk="0" hangingPunct="1">
              <a:lnSpc>
                <a:spcPct val="107000"/>
              </a:lnSpc>
              <a:spcBef>
                <a:spcPts val="0"/>
              </a:spcBef>
              <a:spcAft>
                <a:spcPts val="0"/>
              </a:spcAft>
              <a:buClrTx/>
              <a:buSzTx/>
              <a:buFontTx/>
              <a:buNone/>
              <a:tabLst/>
              <a:defRPr/>
            </a:pPr>
            <a:r>
              <a:rPr kumimoji="0" lang="en-US" b="0"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	</a:t>
            </a:r>
            <a:r>
              <a:rPr kumimoji="0" lang="en-US" b="0" i="0" u="none" strike="noStrike" kern="0" cap="none" spc="0" normalizeH="0" baseline="0" noProof="0" dirty="0">
                <a:ln>
                  <a:noFill/>
                </a:ln>
                <a:solidFill>
                  <a:srgbClr val="A31515"/>
                </a:solidFill>
                <a:effectLst/>
                <a:uLnTx/>
                <a:uFillTx/>
                <a:latin typeface="Consolas" panose="020B0609020204030204" pitchFamily="49" charset="0"/>
                <a:ea typeface="Calibri" panose="020F0502020204030204" pitchFamily="34" charset="0"/>
                <a:cs typeface="Consolas" panose="020B0609020204030204" pitchFamily="49" charset="0"/>
              </a:rPr>
              <a:t>"Sales"</a:t>
            </a:r>
            <a:r>
              <a:rPr kumimoji="0" lang="en-US" b="0"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 </a:t>
            </a:r>
            <a:r>
              <a:rPr kumimoji="0" lang="en-US" b="1" i="0" u="none" strike="noStrike" kern="0" cap="none" spc="0" normalizeH="0" baseline="0" noProof="0" dirty="0">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Sum</a:t>
            </a:r>
            <a:r>
              <a:rPr kumimoji="0" lang="en-US" b="1"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(Sales[Amount]</a:t>
            </a:r>
            <a:r>
              <a:rPr kumimoji="0" lang="en-US" b="0"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a:t>
            </a:r>
            <a:endParaRPr kumimoji="0" lang="en-US" b="0"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Times New Roman" panose="02020603050405020304" pitchFamily="18" charset="0"/>
            </a:endParaRPr>
          </a:p>
          <a:p>
            <a:pPr marL="0" marR="0" lvl="0" indent="0" defTabSz="914367" eaLnBrk="1" fontAlgn="auto" latinLnBrk="0" hangingPunct="1">
              <a:lnSpc>
                <a:spcPct val="107000"/>
              </a:lnSpc>
              <a:spcBef>
                <a:spcPts val="0"/>
              </a:spcBef>
              <a:spcAft>
                <a:spcPts val="784"/>
              </a:spcAft>
              <a:buClrTx/>
              <a:buSzTx/>
              <a:buFontTx/>
              <a:buNone/>
              <a:tabLst/>
              <a:defRPr/>
            </a:pPr>
            <a:r>
              <a:rPr kumimoji="0" lang="en-US" b="0"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a:t>
            </a:r>
            <a:endParaRPr kumimoji="0" lang="en-US" b="0"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Times New Roman" panose="02020603050405020304" pitchFamily="18" charset="0"/>
            </a:endParaRPr>
          </a:p>
        </p:txBody>
      </p:sp>
      <p:sp>
        <p:nvSpPr>
          <p:cNvPr id="34" name="TextBox 33">
            <a:extLst>
              <a:ext uri="{FF2B5EF4-FFF2-40B4-BE49-F238E27FC236}">
                <a16:creationId xmlns:a16="http://schemas.microsoft.com/office/drawing/2014/main" id="{738C51DB-F180-4932-9AF0-510868BF5A42}"/>
              </a:ext>
            </a:extLst>
          </p:cNvPr>
          <p:cNvSpPr txBox="1"/>
          <p:nvPr/>
        </p:nvSpPr>
        <p:spPr>
          <a:xfrm>
            <a:off x="7075714" y="3301215"/>
            <a:ext cx="2922709" cy="566656"/>
          </a:xfrm>
          <a:prstGeom prst="rect">
            <a:avLst/>
          </a:prstGeom>
          <a:noFill/>
        </p:spPr>
        <p:txBody>
          <a:bodyPr wrap="none" lIns="179285" tIns="143428" rIns="179285" bIns="143428" rtlCol="0">
            <a:spAutoFit/>
          </a:bodyPr>
          <a:lstStyle/>
          <a:p>
            <a:pPr marL="0" marR="0" lvl="0" indent="0" defTabSz="914367" eaLnBrk="1" fontAlgn="auto" latinLnBrk="0" hangingPunct="1">
              <a:lnSpc>
                <a:spcPct val="90000"/>
              </a:lnSpc>
              <a:spcBef>
                <a:spcPts val="0"/>
              </a:spcBef>
              <a:spcAft>
                <a:spcPts val="588"/>
              </a:spcAft>
              <a:buClrTx/>
              <a:buSzTx/>
              <a:buFontTx/>
              <a:buNone/>
              <a:tabLst/>
              <a:defRPr/>
            </a:pPr>
            <a:r>
              <a:rPr lang="en-US" sz="2000" dirty="0">
                <a:latin typeface="+mj-lt"/>
              </a:rPr>
              <a:t>Hits in-memory cache</a:t>
            </a:r>
          </a:p>
        </p:txBody>
      </p:sp>
    </p:spTree>
    <p:extLst>
      <p:ext uri="{BB962C8B-B14F-4D97-AF65-F5344CB8AC3E}">
        <p14:creationId xmlns:p14="http://schemas.microsoft.com/office/powerpoint/2010/main" val="187923719"/>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A7256-77E5-4BC4-9DF9-28B5830BFB0B}"/>
              </a:ext>
            </a:extLst>
          </p:cNvPr>
          <p:cNvSpPr>
            <a:spLocks noGrp="1"/>
          </p:cNvSpPr>
          <p:nvPr>
            <p:ph type="title"/>
          </p:nvPr>
        </p:nvSpPr>
        <p:spPr/>
        <p:txBody>
          <a:bodyPr/>
          <a:lstStyle/>
          <a:p>
            <a:pPr algn="ctr"/>
            <a:r>
              <a:rPr lang="en-US" dirty="0"/>
              <a:t>Aggregations</a:t>
            </a:r>
          </a:p>
        </p:txBody>
      </p:sp>
      <p:sp>
        <p:nvSpPr>
          <p:cNvPr id="3" name="Rectangle 2">
            <a:extLst>
              <a:ext uri="{FF2B5EF4-FFF2-40B4-BE49-F238E27FC236}">
                <a16:creationId xmlns:a16="http://schemas.microsoft.com/office/drawing/2014/main" id="{2F84AF01-C3C1-4793-9D22-DB400BE01E44}"/>
              </a:ext>
            </a:extLst>
          </p:cNvPr>
          <p:cNvSpPr/>
          <p:nvPr/>
        </p:nvSpPr>
        <p:spPr bwMode="auto">
          <a:xfrm>
            <a:off x="2585005" y="2906088"/>
            <a:ext cx="1494041" cy="562769"/>
          </a:xfrm>
          <a:prstGeom prst="rect">
            <a:avLst/>
          </a:prstGeom>
          <a:solidFill>
            <a:srgbClr val="FFFFFF"/>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Segoe UI"/>
                <a:ea typeface="Segoe UI" pitchFamily="34" charset="0"/>
                <a:cs typeface="Segoe UI" pitchFamily="34" charset="0"/>
              </a:rPr>
              <a:t>Sales</a:t>
            </a:r>
          </a:p>
        </p:txBody>
      </p:sp>
      <p:sp>
        <p:nvSpPr>
          <p:cNvPr id="4" name="Rectangle 3">
            <a:extLst>
              <a:ext uri="{FF2B5EF4-FFF2-40B4-BE49-F238E27FC236}">
                <a16:creationId xmlns:a16="http://schemas.microsoft.com/office/drawing/2014/main" id="{EF279CB1-1021-40C8-9A48-141E063CBD30}"/>
              </a:ext>
            </a:extLst>
          </p:cNvPr>
          <p:cNvSpPr/>
          <p:nvPr/>
        </p:nvSpPr>
        <p:spPr bwMode="auto">
          <a:xfrm>
            <a:off x="4079046" y="3778517"/>
            <a:ext cx="1494041" cy="562769"/>
          </a:xfrm>
          <a:prstGeom prst="rect">
            <a:avLst/>
          </a:prstGeom>
          <a:solidFill>
            <a:srgbClr val="0078D4"/>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Segoe UI"/>
                <a:ea typeface="Segoe UI" pitchFamily="34" charset="0"/>
                <a:cs typeface="Segoe UI" pitchFamily="34" charset="0"/>
              </a:rPr>
              <a:t>Product</a:t>
            </a:r>
          </a:p>
        </p:txBody>
      </p:sp>
      <p:sp>
        <p:nvSpPr>
          <p:cNvPr id="5" name="Rectangle 4">
            <a:extLst>
              <a:ext uri="{FF2B5EF4-FFF2-40B4-BE49-F238E27FC236}">
                <a16:creationId xmlns:a16="http://schemas.microsoft.com/office/drawing/2014/main" id="{CC202FE9-A187-47CF-A6BC-8444E6B89712}"/>
              </a:ext>
            </a:extLst>
          </p:cNvPr>
          <p:cNvSpPr/>
          <p:nvPr/>
        </p:nvSpPr>
        <p:spPr bwMode="auto">
          <a:xfrm>
            <a:off x="1315070" y="2061934"/>
            <a:ext cx="1494041" cy="562769"/>
          </a:xfrm>
          <a:prstGeom prst="rect">
            <a:avLst/>
          </a:prstGeom>
          <a:solidFill>
            <a:srgbClr val="0078D4"/>
          </a:solidFill>
          <a:ln w="63500" cap="flat" cmpd="sng" algn="ctr">
            <a:solidFill>
              <a:schemeClr val="accent1"/>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Segoe UI"/>
                <a:ea typeface="Segoe UI" pitchFamily="34" charset="0"/>
                <a:cs typeface="Segoe UI" pitchFamily="34" charset="0"/>
              </a:rPr>
              <a:t>Sales </a:t>
            </a:r>
            <a:r>
              <a:rPr kumimoji="0" lang="en-US" sz="1800" b="0" i="0" u="none" strike="noStrike" kern="0" cap="none" spc="0" normalizeH="0" baseline="0" noProof="0" err="1">
                <a:ln>
                  <a:noFill/>
                </a:ln>
                <a:solidFill>
                  <a:srgbClr val="FFFFFF"/>
                </a:solidFill>
                <a:effectLst/>
                <a:uLnTx/>
                <a:uFillTx/>
                <a:latin typeface="Segoe UI"/>
                <a:ea typeface="Segoe UI" pitchFamily="34" charset="0"/>
                <a:cs typeface="Segoe UI" pitchFamily="34" charset="0"/>
              </a:rPr>
              <a:t>Agg</a:t>
            </a:r>
            <a:endParaRPr kumimoji="0" lang="en-US" sz="18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6" name="Rectangle 5">
            <a:extLst>
              <a:ext uri="{FF2B5EF4-FFF2-40B4-BE49-F238E27FC236}">
                <a16:creationId xmlns:a16="http://schemas.microsoft.com/office/drawing/2014/main" id="{DD1C8D08-D042-481D-83DB-A3B26866BE70}"/>
              </a:ext>
            </a:extLst>
          </p:cNvPr>
          <p:cNvSpPr/>
          <p:nvPr/>
        </p:nvSpPr>
        <p:spPr bwMode="auto">
          <a:xfrm>
            <a:off x="4601961" y="2755766"/>
            <a:ext cx="1494041" cy="562769"/>
          </a:xfrm>
          <a:prstGeom prst="rect">
            <a:avLst/>
          </a:prstGeom>
          <a:solidFill>
            <a:srgbClr val="0078D4"/>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Segoe UI"/>
                <a:ea typeface="Segoe UI" pitchFamily="34" charset="0"/>
                <a:cs typeface="Segoe UI" pitchFamily="34" charset="0"/>
              </a:rPr>
              <a:t>Customer</a:t>
            </a:r>
          </a:p>
        </p:txBody>
      </p:sp>
      <p:sp>
        <p:nvSpPr>
          <p:cNvPr id="7" name="Rectangle 6">
            <a:extLst>
              <a:ext uri="{FF2B5EF4-FFF2-40B4-BE49-F238E27FC236}">
                <a16:creationId xmlns:a16="http://schemas.microsoft.com/office/drawing/2014/main" id="{17BB7090-7FEF-4491-9D78-FD9D8EBE1F03}"/>
              </a:ext>
            </a:extLst>
          </p:cNvPr>
          <p:cNvSpPr/>
          <p:nvPr/>
        </p:nvSpPr>
        <p:spPr bwMode="auto">
          <a:xfrm>
            <a:off x="3556132" y="1895106"/>
            <a:ext cx="1494041" cy="562769"/>
          </a:xfrm>
          <a:prstGeom prst="rect">
            <a:avLst/>
          </a:prstGeom>
          <a:solidFill>
            <a:srgbClr val="0078D4"/>
          </a:solidFill>
          <a:ln w="1905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Segoe UI"/>
                <a:ea typeface="Segoe UI" pitchFamily="34" charset="0"/>
                <a:cs typeface="Segoe UI" pitchFamily="34" charset="0"/>
              </a:rPr>
              <a:t>Geography</a:t>
            </a:r>
          </a:p>
        </p:txBody>
      </p:sp>
      <p:sp>
        <p:nvSpPr>
          <p:cNvPr id="8" name="Rectangle 7">
            <a:extLst>
              <a:ext uri="{FF2B5EF4-FFF2-40B4-BE49-F238E27FC236}">
                <a16:creationId xmlns:a16="http://schemas.microsoft.com/office/drawing/2014/main" id="{13E32849-539D-49C1-AAA7-93A800C03984}"/>
              </a:ext>
            </a:extLst>
          </p:cNvPr>
          <p:cNvSpPr/>
          <p:nvPr/>
        </p:nvSpPr>
        <p:spPr bwMode="auto">
          <a:xfrm>
            <a:off x="792155" y="3387356"/>
            <a:ext cx="1269935" cy="562769"/>
          </a:xfrm>
          <a:prstGeom prst="rect">
            <a:avLst/>
          </a:prstGeom>
          <a:solidFill>
            <a:srgbClr val="FFFFFF"/>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Segoe UI"/>
                <a:ea typeface="Segoe UI" pitchFamily="34" charset="0"/>
                <a:cs typeface="Segoe UI" pitchFamily="34" charset="0"/>
              </a:rPr>
              <a:t>Date</a:t>
            </a:r>
          </a:p>
        </p:txBody>
      </p:sp>
      <p:sp>
        <p:nvSpPr>
          <p:cNvPr id="9" name="Rectangle 8">
            <a:extLst>
              <a:ext uri="{FF2B5EF4-FFF2-40B4-BE49-F238E27FC236}">
                <a16:creationId xmlns:a16="http://schemas.microsoft.com/office/drawing/2014/main" id="{4929ECB3-CB98-451A-BDF4-5C1659BF5D70}"/>
              </a:ext>
            </a:extLst>
          </p:cNvPr>
          <p:cNvSpPr/>
          <p:nvPr/>
        </p:nvSpPr>
        <p:spPr bwMode="auto">
          <a:xfrm>
            <a:off x="3332026" y="5181997"/>
            <a:ext cx="1494041" cy="562769"/>
          </a:xfrm>
          <a:prstGeom prst="rect">
            <a:avLst/>
          </a:prstGeom>
          <a:solidFill>
            <a:srgbClr val="FFFFFF"/>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Segoe UI"/>
                <a:ea typeface="Segoe UI" pitchFamily="34" charset="0"/>
                <a:cs typeface="Segoe UI" pitchFamily="34" charset="0"/>
              </a:rPr>
              <a:t>Employee</a:t>
            </a:r>
          </a:p>
        </p:txBody>
      </p:sp>
      <p:cxnSp>
        <p:nvCxnSpPr>
          <p:cNvPr id="10" name="Connector: Elbow 9">
            <a:extLst>
              <a:ext uri="{FF2B5EF4-FFF2-40B4-BE49-F238E27FC236}">
                <a16:creationId xmlns:a16="http://schemas.microsoft.com/office/drawing/2014/main" id="{DC8CDCCF-7B60-416B-9B7B-4D935DA2F350}"/>
              </a:ext>
            </a:extLst>
          </p:cNvPr>
          <p:cNvCxnSpPr>
            <a:cxnSpLocks/>
            <a:stCxn id="3" idx="1"/>
            <a:endCxn id="8" idx="3"/>
          </p:cNvCxnSpPr>
          <p:nvPr/>
        </p:nvCxnSpPr>
        <p:spPr>
          <a:xfrm rot="10800000" flipV="1">
            <a:off x="2062089" y="3187471"/>
            <a:ext cx="522915" cy="481268"/>
          </a:xfrm>
          <a:prstGeom prst="bentConnector3">
            <a:avLst>
              <a:gd name="adj1" fmla="val 50000"/>
            </a:avLst>
          </a:prstGeom>
          <a:noFill/>
          <a:ln w="12700" cap="flat" cmpd="sng" algn="ctr">
            <a:solidFill>
              <a:srgbClr val="000000"/>
            </a:solidFill>
            <a:prstDash val="solid"/>
            <a:headEnd type="none"/>
            <a:tailEnd type="triangle"/>
          </a:ln>
          <a:effectLst/>
        </p:spPr>
      </p:cxnSp>
      <p:cxnSp>
        <p:nvCxnSpPr>
          <p:cNvPr id="11" name="Connector: Elbow 10">
            <a:extLst>
              <a:ext uri="{FF2B5EF4-FFF2-40B4-BE49-F238E27FC236}">
                <a16:creationId xmlns:a16="http://schemas.microsoft.com/office/drawing/2014/main" id="{DB4E60C1-C2ED-4B3F-B24A-5993CBA2EFD8}"/>
              </a:ext>
            </a:extLst>
          </p:cNvPr>
          <p:cNvCxnSpPr>
            <a:stCxn id="3" idx="3"/>
            <a:endCxn id="27" idx="1"/>
          </p:cNvCxnSpPr>
          <p:nvPr/>
        </p:nvCxnSpPr>
        <p:spPr>
          <a:xfrm flipV="1">
            <a:off x="4079045" y="3037150"/>
            <a:ext cx="522915" cy="150321"/>
          </a:xfrm>
          <a:prstGeom prst="bentConnector3">
            <a:avLst/>
          </a:prstGeom>
          <a:noFill/>
          <a:ln w="12700" cap="flat" cmpd="sng" algn="ctr">
            <a:solidFill>
              <a:srgbClr val="000000"/>
            </a:solidFill>
            <a:prstDash val="solid"/>
            <a:headEnd type="none"/>
            <a:tailEnd type="triangle"/>
          </a:ln>
          <a:effectLst/>
        </p:spPr>
      </p:cxnSp>
      <p:cxnSp>
        <p:nvCxnSpPr>
          <p:cNvPr id="12" name="Connector: Elbow 11">
            <a:extLst>
              <a:ext uri="{FF2B5EF4-FFF2-40B4-BE49-F238E27FC236}">
                <a16:creationId xmlns:a16="http://schemas.microsoft.com/office/drawing/2014/main" id="{E2DEAE42-8498-491D-A3C5-B15BF00CC66E}"/>
              </a:ext>
            </a:extLst>
          </p:cNvPr>
          <p:cNvCxnSpPr>
            <a:cxnSpLocks/>
            <a:stCxn id="15" idx="2"/>
            <a:endCxn id="9" idx="1"/>
          </p:cNvCxnSpPr>
          <p:nvPr/>
        </p:nvCxnSpPr>
        <p:spPr>
          <a:xfrm rot="16200000" flipH="1">
            <a:off x="2666298" y="4797651"/>
            <a:ext cx="533164" cy="798292"/>
          </a:xfrm>
          <a:prstGeom prst="bentConnector2">
            <a:avLst/>
          </a:prstGeom>
          <a:noFill/>
          <a:ln w="12700" cap="flat" cmpd="sng" algn="ctr">
            <a:solidFill>
              <a:srgbClr val="000000"/>
            </a:solidFill>
            <a:prstDash val="solid"/>
            <a:headEnd type="none"/>
            <a:tailEnd type="triangle"/>
          </a:ln>
          <a:effectLst/>
        </p:spPr>
      </p:cxnSp>
      <p:cxnSp>
        <p:nvCxnSpPr>
          <p:cNvPr id="13" name="Connector: Elbow 12">
            <a:extLst>
              <a:ext uri="{FF2B5EF4-FFF2-40B4-BE49-F238E27FC236}">
                <a16:creationId xmlns:a16="http://schemas.microsoft.com/office/drawing/2014/main" id="{8517B647-3710-476C-8406-934388ADA7C2}"/>
              </a:ext>
            </a:extLst>
          </p:cNvPr>
          <p:cNvCxnSpPr>
            <a:cxnSpLocks/>
            <a:stCxn id="3" idx="2"/>
            <a:endCxn id="29" idx="1"/>
          </p:cNvCxnSpPr>
          <p:nvPr/>
        </p:nvCxnSpPr>
        <p:spPr>
          <a:xfrm rot="16200000" flipH="1">
            <a:off x="3410014" y="3390868"/>
            <a:ext cx="591044" cy="747021"/>
          </a:xfrm>
          <a:prstGeom prst="bentConnector2">
            <a:avLst/>
          </a:prstGeom>
          <a:noFill/>
          <a:ln w="12700" cap="flat" cmpd="sng" algn="ctr">
            <a:solidFill>
              <a:srgbClr val="000000"/>
            </a:solidFill>
            <a:prstDash val="solid"/>
            <a:headEnd type="none"/>
            <a:tailEnd type="triangle"/>
          </a:ln>
          <a:effectLst/>
        </p:spPr>
      </p:cxnSp>
      <p:cxnSp>
        <p:nvCxnSpPr>
          <p:cNvPr id="14" name="Connector: Elbow 13">
            <a:extLst>
              <a:ext uri="{FF2B5EF4-FFF2-40B4-BE49-F238E27FC236}">
                <a16:creationId xmlns:a16="http://schemas.microsoft.com/office/drawing/2014/main" id="{3C3E2E7A-12E6-4996-9210-5E4E0E46D996}"/>
              </a:ext>
            </a:extLst>
          </p:cNvPr>
          <p:cNvCxnSpPr>
            <a:cxnSpLocks/>
            <a:stCxn id="27" idx="0"/>
            <a:endCxn id="28" idx="3"/>
          </p:cNvCxnSpPr>
          <p:nvPr/>
        </p:nvCxnSpPr>
        <p:spPr>
          <a:xfrm rot="16200000" flipV="1">
            <a:off x="4909940" y="2316723"/>
            <a:ext cx="579275" cy="298808"/>
          </a:xfrm>
          <a:prstGeom prst="bentConnector2">
            <a:avLst/>
          </a:prstGeom>
          <a:noFill/>
          <a:ln w="12700" cap="flat" cmpd="sng" algn="ctr">
            <a:solidFill>
              <a:srgbClr val="000000"/>
            </a:solidFill>
            <a:prstDash val="solid"/>
            <a:headEnd type="none"/>
            <a:tailEnd type="triangle"/>
          </a:ln>
          <a:effectLst/>
        </p:spPr>
      </p:cxnSp>
      <p:sp>
        <p:nvSpPr>
          <p:cNvPr id="15" name="Rectangle 14">
            <a:extLst>
              <a:ext uri="{FF2B5EF4-FFF2-40B4-BE49-F238E27FC236}">
                <a16:creationId xmlns:a16="http://schemas.microsoft.com/office/drawing/2014/main" id="{E4DA3D51-720B-44B0-AEAC-749AC6384FFA}"/>
              </a:ext>
            </a:extLst>
          </p:cNvPr>
          <p:cNvSpPr/>
          <p:nvPr/>
        </p:nvSpPr>
        <p:spPr bwMode="auto">
          <a:xfrm>
            <a:off x="1786713" y="4367449"/>
            <a:ext cx="1494041" cy="562769"/>
          </a:xfrm>
          <a:prstGeom prst="rect">
            <a:avLst/>
          </a:prstGeom>
          <a:solidFill>
            <a:srgbClr val="FFFFFF"/>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Segoe UI"/>
                <a:ea typeface="Segoe UI" pitchFamily="34" charset="0"/>
                <a:cs typeface="Segoe UI" pitchFamily="34" charset="0"/>
              </a:rPr>
              <a:t>Reseller Sales</a:t>
            </a:r>
          </a:p>
        </p:txBody>
      </p:sp>
      <p:cxnSp>
        <p:nvCxnSpPr>
          <p:cNvPr id="16" name="Connector: Elbow 15">
            <a:extLst>
              <a:ext uri="{FF2B5EF4-FFF2-40B4-BE49-F238E27FC236}">
                <a16:creationId xmlns:a16="http://schemas.microsoft.com/office/drawing/2014/main" id="{3BBB5F59-F11B-41C2-9750-11BE5109EE6C}"/>
              </a:ext>
            </a:extLst>
          </p:cNvPr>
          <p:cNvCxnSpPr>
            <a:cxnSpLocks/>
            <a:stCxn id="15" idx="1"/>
            <a:endCxn id="8" idx="2"/>
          </p:cNvCxnSpPr>
          <p:nvPr/>
        </p:nvCxnSpPr>
        <p:spPr>
          <a:xfrm rot="10800000">
            <a:off x="1427125" y="3950126"/>
            <a:ext cx="359591" cy="698708"/>
          </a:xfrm>
          <a:prstGeom prst="bentConnector2">
            <a:avLst/>
          </a:prstGeom>
          <a:noFill/>
          <a:ln w="12700" cap="flat" cmpd="sng" algn="ctr">
            <a:solidFill>
              <a:srgbClr val="000000"/>
            </a:solidFill>
            <a:prstDash val="solid"/>
            <a:headEnd type="none"/>
            <a:tailEnd type="triangle"/>
          </a:ln>
          <a:effectLst/>
        </p:spPr>
      </p:cxnSp>
      <p:cxnSp>
        <p:nvCxnSpPr>
          <p:cNvPr id="17" name="Connector: Elbow 16">
            <a:extLst>
              <a:ext uri="{FF2B5EF4-FFF2-40B4-BE49-F238E27FC236}">
                <a16:creationId xmlns:a16="http://schemas.microsoft.com/office/drawing/2014/main" id="{E3DAE173-6D65-4E34-852D-31FF400E4059}"/>
              </a:ext>
            </a:extLst>
          </p:cNvPr>
          <p:cNvCxnSpPr>
            <a:cxnSpLocks/>
            <a:stCxn id="15" idx="3"/>
            <a:endCxn id="29" idx="2"/>
          </p:cNvCxnSpPr>
          <p:nvPr/>
        </p:nvCxnSpPr>
        <p:spPr>
          <a:xfrm flipV="1">
            <a:off x="3280753" y="4341285"/>
            <a:ext cx="1545312" cy="307547"/>
          </a:xfrm>
          <a:prstGeom prst="bentConnector2">
            <a:avLst/>
          </a:prstGeom>
          <a:noFill/>
          <a:ln w="12700" cap="flat" cmpd="sng" algn="ctr">
            <a:solidFill>
              <a:srgbClr val="000000"/>
            </a:solidFill>
            <a:prstDash val="solid"/>
            <a:headEnd type="none"/>
            <a:tailEnd type="triangle"/>
          </a:ln>
          <a:effectLst/>
        </p:spPr>
      </p:cxnSp>
      <p:sp>
        <p:nvSpPr>
          <p:cNvPr id="18" name="Rectangle 17">
            <a:extLst>
              <a:ext uri="{FF2B5EF4-FFF2-40B4-BE49-F238E27FC236}">
                <a16:creationId xmlns:a16="http://schemas.microsoft.com/office/drawing/2014/main" id="{69E8D9EC-B708-4022-88A1-A230935190E5}"/>
              </a:ext>
            </a:extLst>
          </p:cNvPr>
          <p:cNvSpPr/>
          <p:nvPr/>
        </p:nvSpPr>
        <p:spPr bwMode="auto">
          <a:xfrm>
            <a:off x="792155" y="3387356"/>
            <a:ext cx="1269935" cy="562769"/>
          </a:xfrm>
          <a:prstGeom prst="rect">
            <a:avLst/>
          </a:prstGeom>
          <a:solidFill>
            <a:srgbClr val="0078D4"/>
          </a:solidFill>
          <a:ln w="63500" cap="flat" cmpd="sng" algn="ctr">
            <a:solidFill>
              <a:schemeClr val="accent1"/>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Segoe UI"/>
                <a:ea typeface="+mn-ea"/>
                <a:cs typeface="Segoe UI" pitchFamily="34" charset="0"/>
              </a:rPr>
              <a:t>Date</a:t>
            </a:r>
          </a:p>
        </p:txBody>
      </p:sp>
      <p:sp>
        <p:nvSpPr>
          <p:cNvPr id="19" name="Rectangle 18">
            <a:extLst>
              <a:ext uri="{FF2B5EF4-FFF2-40B4-BE49-F238E27FC236}">
                <a16:creationId xmlns:a16="http://schemas.microsoft.com/office/drawing/2014/main" id="{D90B022F-5DBA-4CF5-B11C-9B85DCD1EF45}"/>
              </a:ext>
            </a:extLst>
          </p:cNvPr>
          <p:cNvSpPr/>
          <p:nvPr/>
        </p:nvSpPr>
        <p:spPr bwMode="auto">
          <a:xfrm>
            <a:off x="3332026" y="5181997"/>
            <a:ext cx="1494041" cy="562769"/>
          </a:xfrm>
          <a:prstGeom prst="rect">
            <a:avLst/>
          </a:prstGeom>
          <a:solidFill>
            <a:srgbClr val="0078D4"/>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Segoe UI"/>
                <a:ea typeface="Segoe UI" pitchFamily="34" charset="0"/>
                <a:cs typeface="Segoe UI" pitchFamily="34" charset="0"/>
              </a:rPr>
              <a:t>Employee</a:t>
            </a:r>
          </a:p>
        </p:txBody>
      </p:sp>
      <p:cxnSp>
        <p:nvCxnSpPr>
          <p:cNvPr id="20" name="Connector: Elbow 19">
            <a:extLst>
              <a:ext uri="{FF2B5EF4-FFF2-40B4-BE49-F238E27FC236}">
                <a16:creationId xmlns:a16="http://schemas.microsoft.com/office/drawing/2014/main" id="{59AB4D54-4DEE-4B4A-A4A6-23815F025E6B}"/>
              </a:ext>
            </a:extLst>
          </p:cNvPr>
          <p:cNvCxnSpPr>
            <a:cxnSpLocks/>
            <a:stCxn id="5" idx="1"/>
            <a:endCxn id="18" idx="1"/>
          </p:cNvCxnSpPr>
          <p:nvPr/>
        </p:nvCxnSpPr>
        <p:spPr>
          <a:xfrm rot="10800000" flipV="1">
            <a:off x="792153" y="2343319"/>
            <a:ext cx="522915" cy="1325420"/>
          </a:xfrm>
          <a:prstGeom prst="bentConnector3">
            <a:avLst>
              <a:gd name="adj1" fmla="val 142857"/>
            </a:avLst>
          </a:prstGeom>
          <a:noFill/>
          <a:ln w="12700" cap="flat" cmpd="sng" algn="ctr">
            <a:solidFill>
              <a:srgbClr val="000000"/>
            </a:solidFill>
            <a:prstDash val="solid"/>
            <a:headEnd type="none"/>
            <a:tailEnd type="triangle"/>
          </a:ln>
          <a:effectLst/>
        </p:spPr>
      </p:cxnSp>
      <p:cxnSp>
        <p:nvCxnSpPr>
          <p:cNvPr id="21" name="Connector: Elbow 20">
            <a:extLst>
              <a:ext uri="{FF2B5EF4-FFF2-40B4-BE49-F238E27FC236}">
                <a16:creationId xmlns:a16="http://schemas.microsoft.com/office/drawing/2014/main" id="{FB19CA39-8C9A-4247-8254-4A18030F8126}"/>
              </a:ext>
            </a:extLst>
          </p:cNvPr>
          <p:cNvCxnSpPr>
            <a:cxnSpLocks/>
            <a:stCxn id="5" idx="3"/>
            <a:endCxn id="28" idx="1"/>
          </p:cNvCxnSpPr>
          <p:nvPr/>
        </p:nvCxnSpPr>
        <p:spPr>
          <a:xfrm flipV="1">
            <a:off x="2809111" y="2176488"/>
            <a:ext cx="747021" cy="166829"/>
          </a:xfrm>
          <a:prstGeom prst="bentConnector3">
            <a:avLst/>
          </a:prstGeom>
          <a:noFill/>
          <a:ln w="12700" cap="flat" cmpd="sng" algn="ctr">
            <a:solidFill>
              <a:srgbClr val="000000"/>
            </a:solidFill>
            <a:prstDash val="solid"/>
            <a:headEnd type="none"/>
            <a:tailEnd type="triangle"/>
          </a:ln>
          <a:effectLst/>
        </p:spPr>
      </p:cxnSp>
      <p:cxnSp>
        <p:nvCxnSpPr>
          <p:cNvPr id="22" name="Connector: Elbow 21">
            <a:extLst>
              <a:ext uri="{FF2B5EF4-FFF2-40B4-BE49-F238E27FC236}">
                <a16:creationId xmlns:a16="http://schemas.microsoft.com/office/drawing/2014/main" id="{768FCBE9-9B36-4F00-8D0A-6C97A0610836}"/>
              </a:ext>
            </a:extLst>
          </p:cNvPr>
          <p:cNvCxnSpPr>
            <a:cxnSpLocks/>
            <a:stCxn id="24" idx="2"/>
            <a:endCxn id="19" idx="1"/>
          </p:cNvCxnSpPr>
          <p:nvPr/>
        </p:nvCxnSpPr>
        <p:spPr>
          <a:xfrm rot="16200000" flipH="1">
            <a:off x="2666298" y="4797651"/>
            <a:ext cx="533164" cy="798292"/>
          </a:xfrm>
          <a:prstGeom prst="bentConnector2">
            <a:avLst/>
          </a:prstGeom>
          <a:noFill/>
          <a:ln w="12700" cap="flat" cmpd="sng" algn="ctr">
            <a:solidFill>
              <a:srgbClr val="000000"/>
            </a:solidFill>
            <a:prstDash val="solid"/>
            <a:headEnd type="none"/>
            <a:tailEnd type="triangle"/>
          </a:ln>
          <a:effectLst/>
        </p:spPr>
      </p:cxnSp>
      <p:cxnSp>
        <p:nvCxnSpPr>
          <p:cNvPr id="23" name="Connector: Elbow 22">
            <a:extLst>
              <a:ext uri="{FF2B5EF4-FFF2-40B4-BE49-F238E27FC236}">
                <a16:creationId xmlns:a16="http://schemas.microsoft.com/office/drawing/2014/main" id="{723B6240-4E51-449F-BF00-4B33DD7B9F76}"/>
              </a:ext>
            </a:extLst>
          </p:cNvPr>
          <p:cNvCxnSpPr>
            <a:cxnSpLocks/>
            <a:stCxn id="6" idx="0"/>
            <a:endCxn id="7" idx="3"/>
          </p:cNvCxnSpPr>
          <p:nvPr/>
        </p:nvCxnSpPr>
        <p:spPr>
          <a:xfrm rot="16200000" flipV="1">
            <a:off x="4909940" y="2316723"/>
            <a:ext cx="579275" cy="298808"/>
          </a:xfrm>
          <a:prstGeom prst="bentConnector2">
            <a:avLst/>
          </a:prstGeom>
          <a:noFill/>
          <a:ln w="12700" cap="flat" cmpd="sng" algn="ctr">
            <a:solidFill>
              <a:srgbClr val="000000"/>
            </a:solidFill>
            <a:prstDash val="solid"/>
            <a:headEnd type="none"/>
            <a:tailEnd type="triangle"/>
          </a:ln>
          <a:effectLst/>
        </p:spPr>
      </p:cxnSp>
      <p:sp>
        <p:nvSpPr>
          <p:cNvPr id="24" name="Rectangle 23">
            <a:extLst>
              <a:ext uri="{FF2B5EF4-FFF2-40B4-BE49-F238E27FC236}">
                <a16:creationId xmlns:a16="http://schemas.microsoft.com/office/drawing/2014/main" id="{C9F312F1-DE26-4B63-9B4D-C7E9281DD3DB}"/>
              </a:ext>
            </a:extLst>
          </p:cNvPr>
          <p:cNvSpPr/>
          <p:nvPr/>
        </p:nvSpPr>
        <p:spPr bwMode="auto">
          <a:xfrm>
            <a:off x="1786713" y="4367449"/>
            <a:ext cx="1494041" cy="562769"/>
          </a:xfrm>
          <a:prstGeom prst="rect">
            <a:avLst/>
          </a:prstGeom>
          <a:solidFill>
            <a:srgbClr val="FFFFFF"/>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Segoe UI"/>
                <a:ea typeface="+mn-ea"/>
                <a:cs typeface="Segoe UI" pitchFamily="34" charset="0"/>
              </a:rPr>
              <a:t>Reseller Sales</a:t>
            </a:r>
          </a:p>
        </p:txBody>
      </p:sp>
      <p:cxnSp>
        <p:nvCxnSpPr>
          <p:cNvPr id="25" name="Connector: Elbow 24">
            <a:extLst>
              <a:ext uri="{FF2B5EF4-FFF2-40B4-BE49-F238E27FC236}">
                <a16:creationId xmlns:a16="http://schemas.microsoft.com/office/drawing/2014/main" id="{D461125A-F474-4314-91F1-1C0C8E7D035D}"/>
              </a:ext>
            </a:extLst>
          </p:cNvPr>
          <p:cNvCxnSpPr>
            <a:cxnSpLocks/>
            <a:stCxn id="24" idx="1"/>
            <a:endCxn id="18" idx="2"/>
          </p:cNvCxnSpPr>
          <p:nvPr/>
        </p:nvCxnSpPr>
        <p:spPr>
          <a:xfrm rot="10800000">
            <a:off x="1427125" y="3950126"/>
            <a:ext cx="359591" cy="698708"/>
          </a:xfrm>
          <a:prstGeom prst="bentConnector2">
            <a:avLst/>
          </a:prstGeom>
          <a:noFill/>
          <a:ln w="12700" cap="flat" cmpd="sng" algn="ctr">
            <a:solidFill>
              <a:srgbClr val="000000"/>
            </a:solidFill>
            <a:prstDash val="solid"/>
            <a:headEnd type="none"/>
            <a:tailEnd type="triangle"/>
          </a:ln>
          <a:effectLst/>
        </p:spPr>
      </p:cxnSp>
      <p:cxnSp>
        <p:nvCxnSpPr>
          <p:cNvPr id="26" name="Connector: Elbow 25">
            <a:extLst>
              <a:ext uri="{FF2B5EF4-FFF2-40B4-BE49-F238E27FC236}">
                <a16:creationId xmlns:a16="http://schemas.microsoft.com/office/drawing/2014/main" id="{DC78C84F-CB8F-4B72-8AE1-38858C9D3063}"/>
              </a:ext>
            </a:extLst>
          </p:cNvPr>
          <p:cNvCxnSpPr>
            <a:cxnSpLocks/>
            <a:stCxn id="24" idx="3"/>
            <a:endCxn id="4" idx="2"/>
          </p:cNvCxnSpPr>
          <p:nvPr/>
        </p:nvCxnSpPr>
        <p:spPr>
          <a:xfrm flipV="1">
            <a:off x="3280753" y="4341285"/>
            <a:ext cx="1545312" cy="307547"/>
          </a:xfrm>
          <a:prstGeom prst="bentConnector2">
            <a:avLst/>
          </a:prstGeom>
          <a:noFill/>
          <a:ln w="12700" cap="flat" cmpd="sng" algn="ctr">
            <a:solidFill>
              <a:srgbClr val="000000"/>
            </a:solidFill>
            <a:prstDash val="solid"/>
            <a:headEnd type="none"/>
            <a:tailEnd type="triangle"/>
          </a:ln>
          <a:effectLst/>
        </p:spPr>
      </p:cxnSp>
      <p:sp>
        <p:nvSpPr>
          <p:cNvPr id="27" name="Rectangle 26">
            <a:extLst>
              <a:ext uri="{FF2B5EF4-FFF2-40B4-BE49-F238E27FC236}">
                <a16:creationId xmlns:a16="http://schemas.microsoft.com/office/drawing/2014/main" id="{84DB230B-FE27-4546-927C-FFB97AC892C7}"/>
              </a:ext>
            </a:extLst>
          </p:cNvPr>
          <p:cNvSpPr/>
          <p:nvPr/>
        </p:nvSpPr>
        <p:spPr bwMode="auto">
          <a:xfrm>
            <a:off x="4601961" y="2755766"/>
            <a:ext cx="1494041" cy="562769"/>
          </a:xfrm>
          <a:prstGeom prst="rect">
            <a:avLst/>
          </a:prstGeom>
          <a:solidFill>
            <a:srgbClr val="FFFFFF"/>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Segoe UI"/>
                <a:ea typeface="Segoe UI" pitchFamily="34" charset="0"/>
                <a:cs typeface="Segoe UI" pitchFamily="34" charset="0"/>
              </a:rPr>
              <a:t>Customer</a:t>
            </a:r>
          </a:p>
        </p:txBody>
      </p:sp>
      <p:sp>
        <p:nvSpPr>
          <p:cNvPr id="28" name="Rectangle 27">
            <a:extLst>
              <a:ext uri="{FF2B5EF4-FFF2-40B4-BE49-F238E27FC236}">
                <a16:creationId xmlns:a16="http://schemas.microsoft.com/office/drawing/2014/main" id="{010A1CF3-2FCE-4F3C-9D30-4919EA62574F}"/>
              </a:ext>
            </a:extLst>
          </p:cNvPr>
          <p:cNvSpPr/>
          <p:nvPr/>
        </p:nvSpPr>
        <p:spPr bwMode="auto">
          <a:xfrm>
            <a:off x="3556132" y="1895106"/>
            <a:ext cx="1494041" cy="562769"/>
          </a:xfrm>
          <a:prstGeom prst="rect">
            <a:avLst/>
          </a:prstGeom>
          <a:solidFill>
            <a:srgbClr val="0078D4"/>
          </a:solidFill>
          <a:ln w="63500" cap="flat" cmpd="sng" algn="ctr">
            <a:solidFill>
              <a:schemeClr val="accent1"/>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Segoe UI"/>
                <a:ea typeface="+mn-ea"/>
                <a:cs typeface="Segoe UI" pitchFamily="34" charset="0"/>
              </a:rPr>
              <a:t>Geography</a:t>
            </a:r>
          </a:p>
        </p:txBody>
      </p:sp>
      <p:sp>
        <p:nvSpPr>
          <p:cNvPr id="29" name="Rectangle 28">
            <a:extLst>
              <a:ext uri="{FF2B5EF4-FFF2-40B4-BE49-F238E27FC236}">
                <a16:creationId xmlns:a16="http://schemas.microsoft.com/office/drawing/2014/main" id="{899CA61E-4927-43A1-9845-67FBDA9B59CE}"/>
              </a:ext>
            </a:extLst>
          </p:cNvPr>
          <p:cNvSpPr/>
          <p:nvPr/>
        </p:nvSpPr>
        <p:spPr bwMode="auto">
          <a:xfrm>
            <a:off x="4079046" y="3778517"/>
            <a:ext cx="1494041" cy="562769"/>
          </a:xfrm>
          <a:prstGeom prst="rect">
            <a:avLst/>
          </a:prstGeom>
          <a:solidFill>
            <a:srgbClr val="0078D4"/>
          </a:solidFill>
          <a:ln w="12700" cap="flat" cmpd="sng" algn="ctr">
            <a:solidFill>
              <a:srgbClr val="000000"/>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5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Segoe UI"/>
                <a:ea typeface="+mn-ea"/>
                <a:cs typeface="Segoe UI" pitchFamily="34" charset="0"/>
              </a:rPr>
              <a:t>Product</a:t>
            </a:r>
          </a:p>
        </p:txBody>
      </p:sp>
      <p:sp>
        <p:nvSpPr>
          <p:cNvPr id="30" name="TextBox 29">
            <a:extLst>
              <a:ext uri="{FF2B5EF4-FFF2-40B4-BE49-F238E27FC236}">
                <a16:creationId xmlns:a16="http://schemas.microsoft.com/office/drawing/2014/main" id="{7E07597F-C7DA-4C07-8AAF-BB66EBF57B29}"/>
              </a:ext>
            </a:extLst>
          </p:cNvPr>
          <p:cNvSpPr txBox="1"/>
          <p:nvPr/>
        </p:nvSpPr>
        <p:spPr>
          <a:xfrm>
            <a:off x="7075714" y="1464313"/>
            <a:ext cx="4686750" cy="1758008"/>
          </a:xfrm>
          <a:prstGeom prst="rect">
            <a:avLst/>
          </a:prstGeom>
          <a:solidFill>
            <a:srgbClr val="FFFFFF">
              <a:lumMod val="95000"/>
            </a:srgbClr>
          </a:solidFill>
        </p:spPr>
        <p:txBody>
          <a:bodyPr wrap="square" lIns="179285" tIns="143428" rIns="179285" bIns="143428" rtlCol="0">
            <a:spAutoFit/>
          </a:bodyPr>
          <a:lstStyle/>
          <a:p>
            <a:pPr marL="0" marR="0" lvl="0" indent="0" defTabSz="914367" eaLnBrk="1" fontAlgn="auto" latinLnBrk="0" hangingPunct="1">
              <a:lnSpc>
                <a:spcPct val="107000"/>
              </a:lnSpc>
              <a:spcBef>
                <a:spcPts val="0"/>
              </a:spcBef>
              <a:spcAft>
                <a:spcPts val="0"/>
              </a:spcAft>
              <a:buClrTx/>
              <a:buSzTx/>
              <a:buFontTx/>
              <a:buNone/>
              <a:tabLst/>
              <a:defRPr/>
            </a:pPr>
            <a:r>
              <a:rPr kumimoji="0" lang="en-US" b="0" i="0" u="none" strike="noStrike" kern="0" cap="none" spc="0" normalizeH="0" baseline="0" noProof="0" dirty="0" err="1">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SummarizeColumns</a:t>
            </a:r>
            <a:r>
              <a:rPr kumimoji="0" lang="en-US" b="0"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a:t>
            </a:r>
            <a:endParaRPr kumimoji="0" lang="en-US" b="0"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Times New Roman" panose="02020603050405020304" pitchFamily="18" charset="0"/>
            </a:endParaRPr>
          </a:p>
          <a:p>
            <a:pPr marL="0" marR="0" lvl="0" indent="0" defTabSz="914367" eaLnBrk="1" fontAlgn="auto" latinLnBrk="0" hangingPunct="1">
              <a:lnSpc>
                <a:spcPct val="107000"/>
              </a:lnSpc>
              <a:spcBef>
                <a:spcPts val="0"/>
              </a:spcBef>
              <a:spcAft>
                <a:spcPts val="0"/>
              </a:spcAft>
              <a:buClrTx/>
              <a:buSzTx/>
              <a:buFontTx/>
              <a:buNone/>
              <a:tabLst/>
              <a:defRPr/>
            </a:pPr>
            <a:r>
              <a:rPr kumimoji="0" lang="en-US" b="0"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	Date[Year],</a:t>
            </a:r>
            <a:endParaRPr kumimoji="0" lang="en-US" b="0"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Times New Roman" panose="02020603050405020304" pitchFamily="18" charset="0"/>
            </a:endParaRPr>
          </a:p>
          <a:p>
            <a:pPr marL="0" marR="0" lvl="0" indent="0" defTabSz="914367" eaLnBrk="1" fontAlgn="auto" latinLnBrk="0" hangingPunct="1">
              <a:lnSpc>
                <a:spcPct val="107000"/>
              </a:lnSpc>
              <a:spcBef>
                <a:spcPts val="0"/>
              </a:spcBef>
              <a:spcAft>
                <a:spcPts val="0"/>
              </a:spcAft>
              <a:buClrTx/>
              <a:buSzTx/>
              <a:buFontTx/>
              <a:buNone/>
              <a:tabLst/>
              <a:defRPr/>
            </a:pPr>
            <a:r>
              <a:rPr kumimoji="0" lang="en-US" b="0"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	Geography[City],</a:t>
            </a:r>
            <a:endParaRPr kumimoji="0" lang="en-US" b="0"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Times New Roman" panose="02020603050405020304" pitchFamily="18" charset="0"/>
            </a:endParaRPr>
          </a:p>
          <a:p>
            <a:pPr marL="0" marR="0" lvl="0" indent="0" defTabSz="914367" eaLnBrk="1" fontAlgn="auto" latinLnBrk="0" hangingPunct="1">
              <a:lnSpc>
                <a:spcPct val="107000"/>
              </a:lnSpc>
              <a:spcBef>
                <a:spcPts val="0"/>
              </a:spcBef>
              <a:spcAft>
                <a:spcPts val="0"/>
              </a:spcAft>
              <a:buClrTx/>
              <a:buSzTx/>
              <a:buFontTx/>
              <a:buNone/>
              <a:tabLst/>
              <a:defRPr/>
            </a:pPr>
            <a:r>
              <a:rPr kumimoji="0" lang="en-US" b="0"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	</a:t>
            </a:r>
            <a:r>
              <a:rPr kumimoji="0" lang="en-US" b="0" i="0" u="none" strike="noStrike" kern="0" cap="none" spc="0" normalizeH="0" baseline="0" noProof="0" dirty="0">
                <a:ln>
                  <a:noFill/>
                </a:ln>
                <a:solidFill>
                  <a:srgbClr val="A31515"/>
                </a:solidFill>
                <a:effectLst/>
                <a:uLnTx/>
                <a:uFillTx/>
                <a:latin typeface="Consolas" panose="020B0609020204030204" pitchFamily="49" charset="0"/>
                <a:ea typeface="Calibri" panose="020F0502020204030204" pitchFamily="34" charset="0"/>
                <a:cs typeface="Consolas" panose="020B0609020204030204" pitchFamily="49" charset="0"/>
              </a:rPr>
              <a:t>"Sales"</a:t>
            </a:r>
            <a:r>
              <a:rPr kumimoji="0" lang="en-US" b="0"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 </a:t>
            </a:r>
            <a:r>
              <a:rPr kumimoji="0" lang="en-US" b="1" i="0" u="none" strike="noStrike" kern="0" cap="none" spc="0" normalizeH="0" baseline="0" noProof="0" dirty="0">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Sum</a:t>
            </a:r>
            <a:r>
              <a:rPr kumimoji="0" lang="en-US" b="1"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(Sales[Amount]</a:t>
            </a:r>
            <a:r>
              <a:rPr kumimoji="0" lang="en-US" b="0"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a:t>
            </a:r>
            <a:endParaRPr kumimoji="0" lang="en-US" b="0"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Times New Roman" panose="02020603050405020304" pitchFamily="18" charset="0"/>
            </a:endParaRPr>
          </a:p>
          <a:p>
            <a:pPr marL="0" marR="0" lvl="0" indent="0" defTabSz="914367" eaLnBrk="1" fontAlgn="auto" latinLnBrk="0" hangingPunct="1">
              <a:lnSpc>
                <a:spcPct val="107000"/>
              </a:lnSpc>
              <a:spcBef>
                <a:spcPts val="0"/>
              </a:spcBef>
              <a:spcAft>
                <a:spcPts val="784"/>
              </a:spcAft>
              <a:buClrTx/>
              <a:buSzTx/>
              <a:buFontTx/>
              <a:buNone/>
              <a:tabLst/>
              <a:defRPr/>
            </a:pPr>
            <a:r>
              <a:rPr kumimoji="0" lang="en-US" b="0"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a:t>
            </a:r>
            <a:endParaRPr kumimoji="0" lang="en-US" b="0" i="0" u="none" strike="noStrike" kern="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Times New Roman" panose="02020603050405020304" pitchFamily="18" charset="0"/>
            </a:endParaRPr>
          </a:p>
        </p:txBody>
      </p:sp>
      <p:sp>
        <p:nvSpPr>
          <p:cNvPr id="31" name="TextBox 30">
            <a:extLst>
              <a:ext uri="{FF2B5EF4-FFF2-40B4-BE49-F238E27FC236}">
                <a16:creationId xmlns:a16="http://schemas.microsoft.com/office/drawing/2014/main" id="{4EC25A47-8D73-41F5-A12E-7E8D8D0B3EF6}"/>
              </a:ext>
            </a:extLst>
          </p:cNvPr>
          <p:cNvSpPr txBox="1"/>
          <p:nvPr/>
        </p:nvSpPr>
        <p:spPr>
          <a:xfrm>
            <a:off x="7075714" y="3301215"/>
            <a:ext cx="1769508" cy="566656"/>
          </a:xfrm>
          <a:prstGeom prst="rect">
            <a:avLst/>
          </a:prstGeom>
          <a:noFill/>
        </p:spPr>
        <p:txBody>
          <a:bodyPr wrap="none" lIns="179285" tIns="143428" rIns="179285" bIns="143428" rtlCol="0">
            <a:spAutoFit/>
          </a:bodyPr>
          <a:lstStyle/>
          <a:p>
            <a:pPr marL="0" marR="0" lvl="0" indent="0" defTabSz="914367" eaLnBrk="1" fontAlgn="auto" latinLnBrk="0" hangingPunct="1">
              <a:lnSpc>
                <a:spcPct val="90000"/>
              </a:lnSpc>
              <a:spcBef>
                <a:spcPts val="0"/>
              </a:spcBef>
              <a:spcAft>
                <a:spcPts val="588"/>
              </a:spcAft>
              <a:buClrTx/>
              <a:buSzTx/>
              <a:buFontTx/>
              <a:buNone/>
              <a:tabLst/>
              <a:defRPr/>
            </a:pPr>
            <a:r>
              <a:rPr lang="en-US" sz="2000" dirty="0" err="1">
                <a:latin typeface="+mj-lt"/>
              </a:rPr>
              <a:t>DirectQuery</a:t>
            </a:r>
            <a:endParaRPr lang="en-US" sz="2000" dirty="0">
              <a:latin typeface="+mj-lt"/>
            </a:endParaRPr>
          </a:p>
        </p:txBody>
      </p:sp>
      <p:sp>
        <p:nvSpPr>
          <p:cNvPr id="32" name="TextBox 31">
            <a:extLst>
              <a:ext uri="{FF2B5EF4-FFF2-40B4-BE49-F238E27FC236}">
                <a16:creationId xmlns:a16="http://schemas.microsoft.com/office/drawing/2014/main" id="{D78B4750-D0D0-4996-A8FA-469033EC2331}"/>
              </a:ext>
            </a:extLst>
          </p:cNvPr>
          <p:cNvSpPr txBox="1"/>
          <p:nvPr/>
        </p:nvSpPr>
        <p:spPr>
          <a:xfrm>
            <a:off x="7075712" y="3859057"/>
            <a:ext cx="4686751" cy="2645880"/>
          </a:xfrm>
          <a:prstGeom prst="rect">
            <a:avLst/>
          </a:prstGeom>
          <a:solidFill>
            <a:schemeClr val="bg1">
              <a:lumMod val="95000"/>
            </a:schemeClr>
          </a:solidFill>
        </p:spPr>
        <p:txBody>
          <a:bodyPr wrap="square" lIns="179285" tIns="143428" rIns="179285" bIns="143428" rtlCol="0">
            <a:spAutoFit/>
          </a:bodyPr>
          <a:lstStyle/>
          <a:p>
            <a:pPr marL="0" marR="0" lvl="0" indent="0" algn="l" defTabSz="914367" rtl="0" eaLnBrk="1" fontAlgn="auto" latinLnBrk="0" hangingPunct="1">
              <a:lnSpc>
                <a:spcPct val="107000"/>
              </a:lnSpc>
              <a:spcBef>
                <a:spcPts val="0"/>
              </a:spcBef>
              <a:spcAft>
                <a:spcPts val="0"/>
              </a:spcAft>
              <a:buClrTx/>
              <a:buSzTx/>
              <a:buFontTx/>
              <a:buNone/>
              <a:tabLst/>
              <a:defRPr/>
            </a:pPr>
            <a:r>
              <a:rPr kumimoji="0" lang="en-US" b="0" i="0" u="none" strike="noStrike" kern="1200" cap="none" spc="0" normalizeH="0" baseline="0" noProof="0" dirty="0">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SELECT</a:t>
            </a:r>
            <a:r>
              <a:rPr kumimoji="0" lang="en-US" b="0" i="0" u="none" strike="noStrike" kern="1200" cap="none" spc="0" normalizeH="0" baseline="0" noProof="0" dirty="0">
                <a:ln>
                  <a:noFill/>
                </a:ln>
                <a:solidFill>
                  <a:srgbClr val="0000FF"/>
                </a:solidFill>
                <a:effectLst/>
                <a:uLnTx/>
                <a:uFillTx/>
                <a:latin typeface="Consolas" panose="020B0609020204030204" pitchFamily="49" charset="0"/>
                <a:ea typeface="Calibri" panose="020F0502020204030204" pitchFamily="34" charset="0"/>
                <a:cs typeface="Consolas" panose="020B0609020204030204" pitchFamily="49" charset="0"/>
              </a:rPr>
              <a:t> </a:t>
            </a:r>
            <a:r>
              <a:rPr kumimoji="0" lang="en-US" b="0" i="0" u="none" strike="noStrike" kern="120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[Year],</a:t>
            </a:r>
            <a:endParaRPr kumimoji="0" lang="en-US" b="0" i="0" u="none" strike="noStrike" kern="120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Times New Roman" panose="02020603050405020304" pitchFamily="18" charset="0"/>
            </a:endParaRPr>
          </a:p>
          <a:p>
            <a:pPr marL="0" marR="0" lvl="0" indent="0" algn="l" defTabSz="914367" rtl="0" eaLnBrk="1" fontAlgn="auto" latinLnBrk="0" hangingPunct="1">
              <a:lnSpc>
                <a:spcPct val="107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       [Name],</a:t>
            </a:r>
            <a:endParaRPr kumimoji="0" lang="en-US" b="0" i="0" u="none" strike="noStrike" kern="120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Times New Roman" panose="02020603050405020304" pitchFamily="18" charset="0"/>
            </a:endParaRPr>
          </a:p>
          <a:p>
            <a:pPr marL="0" marR="0" lvl="0" indent="0" algn="l" defTabSz="914367" rtl="0" eaLnBrk="1" fontAlgn="auto" latinLnBrk="0" hangingPunct="1">
              <a:lnSpc>
                <a:spcPct val="107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       </a:t>
            </a:r>
            <a:r>
              <a:rPr kumimoji="0" lang="en-US" b="0" i="0" u="none" strike="noStrike" kern="1200" cap="none" spc="0" normalizeH="0" baseline="0" noProof="0" dirty="0">
                <a:ln>
                  <a:noFill/>
                </a:ln>
                <a:solidFill>
                  <a:srgbClr val="CC66FF"/>
                </a:solidFill>
                <a:effectLst/>
                <a:uLnTx/>
                <a:uFillTx/>
                <a:latin typeface="Consolas" panose="020B0609020204030204" pitchFamily="49" charset="0"/>
                <a:ea typeface="Calibri" panose="020F0502020204030204" pitchFamily="34" charset="0"/>
                <a:cs typeface="Consolas" panose="020B0609020204030204" pitchFamily="49" charset="0"/>
              </a:rPr>
              <a:t>SUM</a:t>
            </a:r>
            <a:r>
              <a:rPr kumimoji="0" lang="en-US" b="0" i="0" u="none" strike="noStrike" kern="120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([Amount]) </a:t>
            </a:r>
            <a:r>
              <a:rPr kumimoji="0" lang="en-US" b="0" i="0" u="none" strike="noStrike" kern="1200" cap="none" spc="0" normalizeH="0" baseline="0" noProof="0" dirty="0">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AS</a:t>
            </a:r>
            <a:r>
              <a:rPr kumimoji="0" lang="en-US" b="0" i="0" u="none" strike="noStrike" kern="120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 [Amount]</a:t>
            </a:r>
            <a:endParaRPr kumimoji="0" lang="en-US" b="0" i="0" u="none" strike="noStrike" kern="120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Times New Roman" panose="02020603050405020304" pitchFamily="18" charset="0"/>
            </a:endParaRPr>
          </a:p>
          <a:p>
            <a:pPr marL="0" marR="0" lvl="0" indent="0" algn="l" defTabSz="914367" rtl="0" eaLnBrk="1" fontAlgn="auto" latinLnBrk="0" hangingPunct="1">
              <a:lnSpc>
                <a:spcPct val="107000"/>
              </a:lnSpc>
              <a:spcBef>
                <a:spcPts val="0"/>
              </a:spcBef>
              <a:spcAft>
                <a:spcPts val="0"/>
              </a:spcAft>
              <a:buClrTx/>
              <a:buSzTx/>
              <a:buFontTx/>
              <a:buNone/>
              <a:tabLst/>
              <a:defRPr/>
            </a:pPr>
            <a:r>
              <a:rPr kumimoji="0" lang="en-US" b="0" i="0" u="none" strike="noStrike" kern="1200" cap="none" spc="0" normalizeH="0" baseline="0" noProof="0" dirty="0">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FROM</a:t>
            </a:r>
            <a:r>
              <a:rPr kumimoji="0" lang="en-US" b="0" i="0" u="none" strike="noStrike" kern="120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   [Sales]</a:t>
            </a:r>
            <a:endParaRPr kumimoji="0" lang="en-US" b="0" i="0" u="none" strike="noStrike" kern="120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Times New Roman" panose="02020603050405020304" pitchFamily="18" charset="0"/>
            </a:endParaRPr>
          </a:p>
          <a:p>
            <a:pPr marL="0" marR="0" lvl="0" indent="0" algn="l" defTabSz="914367" rtl="0" eaLnBrk="1" fontAlgn="auto" latinLnBrk="0" hangingPunct="1">
              <a:lnSpc>
                <a:spcPct val="107000"/>
              </a:lnSpc>
              <a:spcBef>
                <a:spcPts val="0"/>
              </a:spcBef>
              <a:spcAft>
                <a:spcPts val="0"/>
              </a:spcAft>
              <a:buClrTx/>
              <a:buSzTx/>
              <a:buFontTx/>
              <a:buNone/>
              <a:tabLst/>
              <a:defRPr/>
            </a:pPr>
            <a:r>
              <a:rPr kumimoji="0" lang="en-US" b="0" i="0" u="none" strike="noStrike" kern="1200" cap="none" spc="0" normalizeH="0" baseline="0" noProof="0" dirty="0">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INNER JOIN </a:t>
            </a:r>
            <a:r>
              <a:rPr kumimoji="0" lang="en-US" b="0" i="0" u="none" strike="noStrike" kern="120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[Date] </a:t>
            </a:r>
            <a:r>
              <a:rPr kumimoji="0" lang="en-US" b="0" i="0" u="none" strike="noStrike" kern="1200" cap="none" spc="0" normalizeH="0" baseline="0" noProof="0" dirty="0">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ON</a:t>
            </a:r>
            <a:r>
              <a:rPr kumimoji="0" lang="en-US" b="0" i="0" u="none" strike="noStrike" kern="1200" cap="none" spc="0" normalizeH="0" baseline="0" noProof="0" dirty="0">
                <a:ln>
                  <a:noFill/>
                </a:ln>
                <a:solidFill>
                  <a:srgbClr val="0000FF"/>
                </a:solidFill>
                <a:effectLst/>
                <a:uLnTx/>
                <a:uFillTx/>
                <a:latin typeface="Consolas" panose="020B0609020204030204" pitchFamily="49" charset="0"/>
                <a:ea typeface="Calibri" panose="020F0502020204030204" pitchFamily="34" charset="0"/>
                <a:cs typeface="Consolas" panose="020B0609020204030204" pitchFamily="49" charset="0"/>
              </a:rPr>
              <a:t> </a:t>
            </a:r>
            <a:r>
              <a:rPr kumimoji="0" lang="en-US" b="0" i="0" u="none" strike="noStrike" kern="120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a:t>
            </a:r>
            <a:endParaRPr kumimoji="0" lang="en-US" b="0" i="0" u="none" strike="noStrike" kern="120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Times New Roman" panose="02020603050405020304" pitchFamily="18" charset="0"/>
            </a:endParaRPr>
          </a:p>
          <a:p>
            <a:pPr marL="0" marR="0" lvl="0" indent="0" algn="l" defTabSz="914367" rtl="0" eaLnBrk="1" fontAlgn="auto" latinLnBrk="0" hangingPunct="1">
              <a:lnSpc>
                <a:spcPct val="107000"/>
              </a:lnSpc>
              <a:spcBef>
                <a:spcPts val="0"/>
              </a:spcBef>
              <a:spcAft>
                <a:spcPts val="0"/>
              </a:spcAft>
              <a:buClrTx/>
              <a:buSzTx/>
              <a:buFontTx/>
              <a:buNone/>
              <a:tabLst/>
              <a:defRPr/>
            </a:pPr>
            <a:r>
              <a:rPr kumimoji="0" lang="en-US" b="0" i="0" u="none" strike="noStrike" kern="1200" cap="none" spc="0" normalizeH="0" baseline="0" noProof="0" dirty="0">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INNER JOIN </a:t>
            </a:r>
            <a:r>
              <a:rPr kumimoji="0" lang="en-US" b="0" i="0" u="none" strike="noStrike" kern="120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[Customer] </a:t>
            </a:r>
            <a:r>
              <a:rPr kumimoji="0" lang="en-US" b="0" i="0" u="none" strike="noStrike" kern="1200" cap="none" spc="0" normalizeH="0" baseline="0" noProof="0" dirty="0">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ON</a:t>
            </a:r>
            <a:r>
              <a:rPr kumimoji="0" lang="en-US" b="0" i="0" u="none" strike="noStrike" kern="1200" cap="none" spc="0" normalizeH="0" baseline="0" noProof="0" dirty="0">
                <a:ln>
                  <a:noFill/>
                </a:ln>
                <a:solidFill>
                  <a:srgbClr val="0000FF"/>
                </a:solidFill>
                <a:effectLst/>
                <a:uLnTx/>
                <a:uFillTx/>
                <a:latin typeface="Consolas" panose="020B0609020204030204" pitchFamily="49" charset="0"/>
                <a:ea typeface="Calibri" panose="020F0502020204030204" pitchFamily="34" charset="0"/>
                <a:cs typeface="Consolas" panose="020B0609020204030204" pitchFamily="49" charset="0"/>
              </a:rPr>
              <a:t> </a:t>
            </a:r>
            <a:r>
              <a:rPr kumimoji="0" lang="en-US" b="0" i="0" u="none" strike="noStrike" kern="120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a:t>
            </a:r>
            <a:endParaRPr kumimoji="0" lang="en-US" b="0" i="0" u="none" strike="noStrike" kern="120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Times New Roman" panose="02020603050405020304" pitchFamily="18" charset="0"/>
            </a:endParaRPr>
          </a:p>
          <a:p>
            <a:pPr marL="0" marR="0" lvl="0" indent="0" algn="l" defTabSz="914367" rtl="0" eaLnBrk="1" fontAlgn="auto" latinLnBrk="0" hangingPunct="1">
              <a:lnSpc>
                <a:spcPct val="107000"/>
              </a:lnSpc>
              <a:spcBef>
                <a:spcPts val="0"/>
              </a:spcBef>
              <a:spcAft>
                <a:spcPts val="0"/>
              </a:spcAft>
              <a:buClrTx/>
              <a:buSzTx/>
              <a:buFontTx/>
              <a:buNone/>
              <a:tabLst/>
              <a:defRPr/>
            </a:pPr>
            <a:r>
              <a:rPr kumimoji="0" lang="en-US" b="0" i="0" u="none" strike="noStrike" kern="1200" cap="none" spc="0" normalizeH="0" baseline="0" noProof="0" dirty="0">
                <a:ln>
                  <a:noFill/>
                </a:ln>
                <a:solidFill>
                  <a:schemeClr val="tx2"/>
                </a:solidFill>
                <a:effectLst/>
                <a:uLnTx/>
                <a:uFillTx/>
                <a:latin typeface="Consolas" panose="020B0609020204030204" pitchFamily="49" charset="0"/>
                <a:ea typeface="Calibri" panose="020F0502020204030204" pitchFamily="34" charset="0"/>
                <a:cs typeface="Consolas" panose="020B0609020204030204" pitchFamily="49" charset="0"/>
              </a:rPr>
              <a:t>GROUP BY </a:t>
            </a:r>
            <a:r>
              <a:rPr kumimoji="0" lang="en-US" b="0" i="0" u="none" strike="noStrike" kern="120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[Year],</a:t>
            </a:r>
            <a:endParaRPr kumimoji="0" lang="en-US" b="0" i="0" u="none" strike="noStrike" kern="120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Times New Roman" panose="02020603050405020304" pitchFamily="18" charset="0"/>
            </a:endParaRPr>
          </a:p>
          <a:p>
            <a:pPr marL="0" marR="0" lvl="0" indent="0" algn="l" defTabSz="914367" rtl="0" eaLnBrk="1" fontAlgn="auto" latinLnBrk="0" hangingPunct="1">
              <a:lnSpc>
                <a:spcPct val="107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Consolas" panose="020B0609020204030204" pitchFamily="49" charset="0"/>
              </a:rPr>
              <a:t>         [Name]</a:t>
            </a:r>
            <a:endParaRPr kumimoji="0" lang="en-US" b="0" i="0" u="none" strike="noStrike" kern="1200" cap="none" spc="0" normalizeH="0" baseline="0" noProof="0" dirty="0">
              <a:ln>
                <a:noFill/>
              </a:ln>
              <a:solidFill>
                <a:srgbClr val="000000"/>
              </a:solidFill>
              <a:effectLst/>
              <a:uLnTx/>
              <a:uFillTx/>
              <a:latin typeface="Consolas" panose="020B0609020204030204" pitchFamily="49" charset="0"/>
              <a:ea typeface="Calibri" panose="020F0502020204030204" pitchFamily="34" charset="0"/>
              <a:cs typeface="Times New Roman" panose="02020603050405020304" pitchFamily="18" charset="0"/>
            </a:endParaRPr>
          </a:p>
        </p:txBody>
      </p:sp>
      <p:cxnSp>
        <p:nvCxnSpPr>
          <p:cNvPr id="34" name="Connector: Elbow 33">
            <a:extLst>
              <a:ext uri="{FF2B5EF4-FFF2-40B4-BE49-F238E27FC236}">
                <a16:creationId xmlns:a16="http://schemas.microsoft.com/office/drawing/2014/main" id="{EDEFDB81-485F-47BD-A672-ABF8C4837109}"/>
              </a:ext>
            </a:extLst>
          </p:cNvPr>
          <p:cNvCxnSpPr>
            <a:stCxn id="30" idx="1"/>
            <a:endCxn id="32" idx="1"/>
          </p:cNvCxnSpPr>
          <p:nvPr/>
        </p:nvCxnSpPr>
        <p:spPr>
          <a:xfrm rot="10800000" flipV="1">
            <a:off x="7075712" y="2343317"/>
            <a:ext cx="2" cy="2838680"/>
          </a:xfrm>
          <a:prstGeom prst="bentConnector3">
            <a:avLst>
              <a:gd name="adj1" fmla="val 11430100000"/>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9238586"/>
      </p:ext>
    </p:extLst>
  </p:cSld>
  <p:clrMapOvr>
    <a:masterClrMapping/>
  </p:clrMapOvr>
  <p:transition spd="slow">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41C0D-7317-43DA-9871-3CF1F05795A4}"/>
              </a:ext>
            </a:extLst>
          </p:cNvPr>
          <p:cNvSpPr>
            <a:spLocks noGrp="1"/>
          </p:cNvSpPr>
          <p:nvPr>
            <p:ph type="title"/>
          </p:nvPr>
        </p:nvSpPr>
        <p:spPr>
          <a:xfrm>
            <a:off x="426425" y="2876006"/>
            <a:ext cx="9518764" cy="1341167"/>
          </a:xfrm>
        </p:spPr>
        <p:txBody>
          <a:bodyPr/>
          <a:lstStyle/>
          <a:p>
            <a:r>
              <a:rPr lang="en-US" sz="4800" dirty="0"/>
              <a:t>In preview</a:t>
            </a:r>
            <a:br>
              <a:rPr lang="en-US" sz="4400" dirty="0"/>
            </a:br>
            <a:r>
              <a:rPr lang="en-US" sz="3600" spc="-50" dirty="0">
                <a:solidFill>
                  <a:schemeClr val="accent1"/>
                </a:solidFill>
              </a:rPr>
              <a:t>Azure Synapse + Power BI integration</a:t>
            </a:r>
            <a:endParaRPr lang="en-US" sz="4400" spc="-50" dirty="0">
              <a:solidFill>
                <a:schemeClr val="accent1"/>
              </a:solidFill>
            </a:endParaRPr>
          </a:p>
        </p:txBody>
      </p:sp>
    </p:spTree>
    <p:extLst>
      <p:ext uri="{BB962C8B-B14F-4D97-AF65-F5344CB8AC3E}">
        <p14:creationId xmlns:p14="http://schemas.microsoft.com/office/powerpoint/2010/main" val="1898297214"/>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09F759-F398-4B62-B978-AC2BE706C9B1}"/>
              </a:ext>
            </a:extLst>
          </p:cNvPr>
          <p:cNvSpPr>
            <a:spLocks noGrp="1"/>
          </p:cNvSpPr>
          <p:nvPr>
            <p:ph type="title"/>
          </p:nvPr>
        </p:nvSpPr>
        <p:spPr>
          <a:xfrm>
            <a:off x="426424" y="3766853"/>
            <a:ext cx="11336039" cy="443198"/>
          </a:xfrm>
        </p:spPr>
        <p:txBody>
          <a:bodyPr/>
          <a:lstStyle/>
          <a:p>
            <a:r>
              <a:rPr lang="en-US" sz="4400" dirty="0"/>
              <a:t>Build Power BI dashboards directly from Azure Synapse (preview)</a:t>
            </a:r>
          </a:p>
        </p:txBody>
      </p:sp>
      <p:sp>
        <p:nvSpPr>
          <p:cNvPr id="4" name="Rectangle 3">
            <a:extLst>
              <a:ext uri="{FF2B5EF4-FFF2-40B4-BE49-F238E27FC236}">
                <a16:creationId xmlns:a16="http://schemas.microsoft.com/office/drawing/2014/main" id="{209D4C55-243E-44DE-A800-1A89AA88FB39}"/>
              </a:ext>
            </a:extLst>
          </p:cNvPr>
          <p:cNvSpPr/>
          <p:nvPr/>
        </p:nvSpPr>
        <p:spPr>
          <a:xfrm>
            <a:off x="426424" y="5063331"/>
            <a:ext cx="9603655" cy="430887"/>
          </a:xfrm>
          <a:prstGeom prst="rect">
            <a:avLst/>
          </a:prstGeom>
        </p:spPr>
        <p:txBody>
          <a:bodyPr vert="horz" wrap="square" lIns="0" tIns="0" rIns="0" bIns="0" rtlCol="0" anchor="t">
            <a:spAutoFit/>
          </a:bodyPr>
          <a:lstStyle/>
          <a:p>
            <a:pPr defTabSz="932742">
              <a:spcBef>
                <a:spcPct val="0"/>
              </a:spcBef>
            </a:pPr>
            <a:r>
              <a:rPr lang="en-US" sz="2800" dirty="0">
                <a:ln w="3175">
                  <a:noFill/>
                </a:ln>
                <a:solidFill>
                  <a:schemeClr val="tx2"/>
                </a:solidFill>
                <a:cs typeface="Segoe UI" pitchFamily="34" charset="0"/>
              </a:rPr>
              <a:t>Azure Synapse + Power BI integration</a:t>
            </a:r>
          </a:p>
        </p:txBody>
      </p:sp>
    </p:spTree>
    <p:extLst>
      <p:ext uri="{BB962C8B-B14F-4D97-AF65-F5344CB8AC3E}">
        <p14:creationId xmlns:p14="http://schemas.microsoft.com/office/powerpoint/2010/main" val="38209513"/>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9C69156-D39A-42F2-B0AC-B3DD9AD4559E}"/>
              </a:ext>
            </a:extLst>
          </p:cNvPr>
          <p:cNvSpPr>
            <a:spLocks noGrp="1"/>
          </p:cNvSpPr>
          <p:nvPr>
            <p:ph type="body" sz="quarter" idx="10"/>
          </p:nvPr>
        </p:nvSpPr>
        <p:spPr/>
        <p:txBody>
          <a:bodyPr/>
          <a:lstStyle/>
          <a:p>
            <a:r>
              <a:rPr lang="en-US" dirty="0"/>
              <a:t>Create Power BI reports in the workspace</a:t>
            </a:r>
          </a:p>
          <a:p>
            <a:r>
              <a:rPr lang="en-US" dirty="0"/>
              <a:t>Provides access to published reports in the workspace</a:t>
            </a:r>
          </a:p>
          <a:p>
            <a:r>
              <a:rPr lang="en-US" dirty="0"/>
              <a:t>Update reports real time from Synapse workspace to get it reflected on Power BI service</a:t>
            </a:r>
          </a:p>
          <a:p>
            <a:r>
              <a:rPr lang="en-US" dirty="0"/>
              <a:t>Visually explore and analyze data</a:t>
            </a:r>
          </a:p>
        </p:txBody>
      </p:sp>
      <p:sp>
        <p:nvSpPr>
          <p:cNvPr id="3" name="Title 2">
            <a:extLst>
              <a:ext uri="{FF2B5EF4-FFF2-40B4-BE49-F238E27FC236}">
                <a16:creationId xmlns:a16="http://schemas.microsoft.com/office/drawing/2014/main" id="{BD583824-9EE9-453B-8923-C2E359751B35}"/>
              </a:ext>
            </a:extLst>
          </p:cNvPr>
          <p:cNvSpPr>
            <a:spLocks noGrp="1"/>
          </p:cNvSpPr>
          <p:nvPr>
            <p:ph type="title"/>
          </p:nvPr>
        </p:nvSpPr>
        <p:spPr/>
        <p:txBody>
          <a:bodyPr/>
          <a:lstStyle/>
          <a:p>
            <a:r>
              <a:rPr lang="en-US" dirty="0"/>
              <a:t>Develop Hub – Power BI</a:t>
            </a:r>
          </a:p>
        </p:txBody>
      </p:sp>
      <p:sp>
        <p:nvSpPr>
          <p:cNvPr id="2" name="Text Placeholder 1">
            <a:extLst>
              <a:ext uri="{FF2B5EF4-FFF2-40B4-BE49-F238E27FC236}">
                <a16:creationId xmlns:a16="http://schemas.microsoft.com/office/drawing/2014/main" id="{EA0E7C22-E57E-4C1D-B4A3-64AB124DCA87}"/>
              </a:ext>
            </a:extLst>
          </p:cNvPr>
          <p:cNvSpPr>
            <a:spLocks noGrp="1"/>
          </p:cNvSpPr>
          <p:nvPr>
            <p:ph type="body" sz="quarter" idx="12"/>
          </p:nvPr>
        </p:nvSpPr>
        <p:spPr/>
        <p:txBody>
          <a:bodyPr/>
          <a:lstStyle/>
          <a:p>
            <a:r>
              <a:rPr lang="en-US" dirty="0"/>
              <a:t>Overview</a:t>
            </a:r>
          </a:p>
        </p:txBody>
      </p:sp>
      <p:pic>
        <p:nvPicPr>
          <p:cNvPr id="5" name="Picture 4">
            <a:extLst>
              <a:ext uri="{FF2B5EF4-FFF2-40B4-BE49-F238E27FC236}">
                <a16:creationId xmlns:a16="http://schemas.microsoft.com/office/drawing/2014/main" id="{C11EFEBF-F71B-4991-A5ED-AA7909D11691}"/>
              </a:ext>
            </a:extLst>
          </p:cNvPr>
          <p:cNvPicPr>
            <a:picLocks noChangeAspect="1"/>
          </p:cNvPicPr>
          <p:nvPr/>
        </p:nvPicPr>
        <p:blipFill>
          <a:blip r:embed="rId2"/>
          <a:stretch>
            <a:fillRect/>
          </a:stretch>
        </p:blipFill>
        <p:spPr>
          <a:xfrm>
            <a:off x="6735868" y="2141394"/>
            <a:ext cx="3748699" cy="3417517"/>
          </a:xfrm>
          <a:prstGeom prst="rect">
            <a:avLst/>
          </a:prstGeom>
          <a:solidFill>
            <a:srgbClr val="FFFFFF">
              <a:lumMod val="95000"/>
            </a:srgbClr>
          </a:solidFill>
          <a:ln w="15875" cap="flat" cmpd="sng" algn="ctr">
            <a:noFill/>
            <a:prstDash val="solid"/>
            <a:headEnd type="none" w="med" len="med"/>
            <a:tailEnd type="none" w="med" len="med"/>
          </a:ln>
          <a:effectLst>
            <a:outerShdw blurRad="127000" dist="38100" dir="5400000" algn="ctr" rotWithShape="0">
              <a:prstClr val="black">
                <a:alpha val="34000"/>
              </a:prstClr>
            </a:outerShdw>
          </a:effectLst>
        </p:spPr>
      </p:pic>
      <p:pic>
        <p:nvPicPr>
          <p:cNvPr id="15" name="Picture 14">
            <a:extLst>
              <a:ext uri="{FF2B5EF4-FFF2-40B4-BE49-F238E27FC236}">
                <a16:creationId xmlns:a16="http://schemas.microsoft.com/office/drawing/2014/main" id="{0F8F79C4-50C6-447E-B53D-C02B40B88771}"/>
              </a:ext>
            </a:extLst>
          </p:cNvPr>
          <p:cNvPicPr>
            <a:picLocks noChangeAspect="1"/>
          </p:cNvPicPr>
          <p:nvPr/>
        </p:nvPicPr>
        <p:blipFill>
          <a:blip r:embed="rId3"/>
          <a:stretch>
            <a:fillRect/>
          </a:stretch>
        </p:blipFill>
        <p:spPr>
          <a:xfrm>
            <a:off x="9370661" y="1607650"/>
            <a:ext cx="2051220" cy="2868439"/>
          </a:xfrm>
          <a:prstGeom prst="rect">
            <a:avLst/>
          </a:prstGeom>
          <a:solidFill>
            <a:srgbClr val="FFFFFF">
              <a:lumMod val="95000"/>
            </a:srgbClr>
          </a:solidFill>
          <a:ln w="15875" cap="flat" cmpd="sng" algn="ctr">
            <a:noFill/>
            <a:prstDash val="solid"/>
            <a:headEnd type="none" w="med" len="med"/>
            <a:tailEnd type="none" w="med" len="med"/>
          </a:ln>
          <a:effectLst>
            <a:outerShdw blurRad="127000" dist="38100" dir="5400000" algn="ctr" rotWithShape="0">
              <a:prstClr val="black">
                <a:alpha val="34000"/>
              </a:prstClr>
            </a:outerShdw>
          </a:effectLst>
        </p:spPr>
      </p:pic>
    </p:spTree>
    <p:extLst>
      <p:ext uri="{BB962C8B-B14F-4D97-AF65-F5344CB8AC3E}">
        <p14:creationId xmlns:p14="http://schemas.microsoft.com/office/powerpoint/2010/main" val="323198582"/>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34EEAF1F-DCFC-494D-B4C1-9E6C315A64B7}"/>
              </a:ext>
            </a:extLst>
          </p:cNvPr>
          <p:cNvSpPr txBox="1">
            <a:spLocks/>
          </p:cNvSpPr>
          <p:nvPr/>
        </p:nvSpPr>
        <p:spPr>
          <a:xfrm>
            <a:off x="426426" y="222583"/>
            <a:ext cx="5555966" cy="758022"/>
          </a:xfrm>
          <a:prstGeom prst="rect">
            <a:avLst/>
          </a:prstGeom>
        </p:spPr>
        <p:txBody>
          <a:bodyPr/>
          <a:lstStyle>
            <a:lvl1pPr algn="l" defTabSz="914192" rtl="0" eaLnBrk="1" latinLnBrk="0" hangingPunct="1">
              <a:lnSpc>
                <a:spcPct val="90000"/>
              </a:lnSpc>
              <a:spcBef>
                <a:spcPct val="0"/>
              </a:spcBef>
              <a:buNone/>
              <a:defRPr lang="en-US" sz="3400" b="0" kern="1200" cap="none" spc="-147" baseline="0" dirty="0" smtClean="0">
                <a:ln w="3175">
                  <a:noFill/>
                </a:ln>
                <a:solidFill>
                  <a:schemeClr val="tx2"/>
                </a:solidFill>
                <a:effectLst/>
                <a:latin typeface="+mj-lt"/>
                <a:ea typeface="+mn-ea"/>
                <a:cs typeface="Segoe UI" pitchFamily="34" charset="0"/>
              </a:defRPr>
            </a:lvl1pPr>
          </a:lstStyle>
          <a:p>
            <a:pPr marL="0" marR="0" lvl="0" indent="0" algn="l" defTabSz="914192" rtl="0" eaLnBrk="1" fontAlgn="auto" latinLnBrk="0" hangingPunct="1">
              <a:lnSpc>
                <a:spcPct val="90000"/>
              </a:lnSpc>
              <a:spcBef>
                <a:spcPct val="0"/>
              </a:spcBef>
              <a:spcAft>
                <a:spcPts val="0"/>
              </a:spcAft>
              <a:buClrTx/>
              <a:buSzTx/>
              <a:buFontTx/>
              <a:buNone/>
              <a:tabLst/>
              <a:defRPr/>
            </a:pPr>
            <a:endParaRPr kumimoji="0" lang="en-US" sz="3400" b="0" i="0" u="none" strike="noStrike" kern="1200" cap="none" spc="-147" normalizeH="0" baseline="0" noProof="0" dirty="0">
              <a:ln w="3175">
                <a:noFill/>
              </a:ln>
              <a:solidFill>
                <a:srgbClr val="0078D4"/>
              </a:solidFill>
              <a:effectLst/>
              <a:uLnTx/>
              <a:uFillTx/>
              <a:latin typeface="Segoe UI Semibold"/>
              <a:ea typeface="+mn-ea"/>
              <a:cs typeface="Segoe UI" pitchFamily="34" charset="0"/>
            </a:endParaRPr>
          </a:p>
        </p:txBody>
      </p:sp>
      <p:sp>
        <p:nvSpPr>
          <p:cNvPr id="6" name="Text Placeholder 3">
            <a:extLst>
              <a:ext uri="{FF2B5EF4-FFF2-40B4-BE49-F238E27FC236}">
                <a16:creationId xmlns:a16="http://schemas.microsoft.com/office/drawing/2014/main" id="{00FAADBB-18C1-4F1B-B70B-23A1F97323C8}"/>
              </a:ext>
            </a:extLst>
          </p:cNvPr>
          <p:cNvSpPr txBox="1">
            <a:spLocks/>
          </p:cNvSpPr>
          <p:nvPr/>
        </p:nvSpPr>
        <p:spPr>
          <a:xfrm>
            <a:off x="426426" y="980605"/>
            <a:ext cx="9454693" cy="758023"/>
          </a:xfrm>
          <a:prstGeom prst="rect">
            <a:avLst/>
          </a:prstGeom>
        </p:spPr>
        <p:txBody>
          <a:bodyPr/>
          <a:lstStyle>
            <a:lvl1pPr marL="0" marR="0" indent="0" algn="l" defTabSz="914192" rtl="0" eaLnBrk="1" fontAlgn="auto" latinLnBrk="0" hangingPunct="1">
              <a:lnSpc>
                <a:spcPct val="100000"/>
              </a:lnSpc>
              <a:spcBef>
                <a:spcPts val="0"/>
              </a:spcBef>
              <a:spcAft>
                <a:spcPts val="1200"/>
              </a:spcAft>
              <a:buClrTx/>
              <a:buSzPct val="90000"/>
              <a:buFont typeface="Wingdings" panose="05000000000000000000" pitchFamily="2" charset="2"/>
              <a:buNone/>
              <a:tabLst/>
              <a:defRPr sz="2800" kern="1200" spc="0" baseline="0">
                <a:solidFill>
                  <a:srgbClr val="000000"/>
                </a:solidFill>
                <a:latin typeface="+mn-lt"/>
                <a:ea typeface="+mn-ea"/>
                <a:cs typeface="+mn-cs"/>
              </a:defRPr>
            </a:lvl1pPr>
            <a:lvl2pPr marL="224054" marR="0" indent="0" algn="l" defTabSz="914192" rtl="0" eaLnBrk="1" fontAlgn="auto" latinLnBrk="0" hangingPunct="1">
              <a:lnSpc>
                <a:spcPct val="100000"/>
              </a:lnSpc>
              <a:spcBef>
                <a:spcPts val="0"/>
              </a:spcBef>
              <a:spcAft>
                <a:spcPts val="1200"/>
              </a:spcAft>
              <a:buClrTx/>
              <a:buSzPct val="90000"/>
              <a:buFont typeface="Wingdings" panose="05000000000000000000" pitchFamily="2" charset="2"/>
              <a:buNone/>
              <a:tabLst/>
              <a:defRPr sz="2400" kern="1200" spc="0" baseline="0">
                <a:solidFill>
                  <a:srgbClr val="000000"/>
                </a:solidFill>
                <a:latin typeface="+mn-lt"/>
                <a:ea typeface="+mn-ea"/>
                <a:cs typeface="+mn-cs"/>
              </a:defRPr>
            </a:lvl2pPr>
            <a:lvl3pPr marL="448107" marR="0" indent="0" algn="l" defTabSz="914192" rtl="0" eaLnBrk="1" fontAlgn="auto" latinLnBrk="0" hangingPunct="1">
              <a:lnSpc>
                <a:spcPct val="100000"/>
              </a:lnSpc>
              <a:spcBef>
                <a:spcPts val="0"/>
              </a:spcBef>
              <a:spcAft>
                <a:spcPts val="1200"/>
              </a:spcAft>
              <a:buClrTx/>
              <a:buSzPct val="90000"/>
              <a:buFont typeface="Wingdings" panose="05000000000000000000" pitchFamily="2" charset="2"/>
              <a:buNone/>
              <a:tabLst/>
              <a:defRPr sz="1800" kern="1200" spc="0" baseline="0">
                <a:solidFill>
                  <a:srgbClr val="000000"/>
                </a:solidFill>
                <a:latin typeface="+mj-lt"/>
                <a:ea typeface="+mn-ea"/>
                <a:cs typeface="+mn-cs"/>
              </a:defRPr>
            </a:lvl3pPr>
            <a:lvl4pPr marL="672161" marR="0" indent="0" algn="l" defTabSz="914192" rtl="0" eaLnBrk="1" fontAlgn="auto" latinLnBrk="0" hangingPunct="1">
              <a:lnSpc>
                <a:spcPct val="110000"/>
              </a:lnSpc>
              <a:spcBef>
                <a:spcPts val="0"/>
              </a:spcBef>
              <a:spcAft>
                <a:spcPts val="1200"/>
              </a:spcAft>
              <a:buClrTx/>
              <a:buSzPct val="90000"/>
              <a:buFont typeface="Wingdings" panose="05000000000000000000" pitchFamily="2" charset="2"/>
              <a:buNone/>
              <a:tabLst/>
              <a:defRPr sz="1600" kern="1200" spc="0" baseline="0">
                <a:solidFill>
                  <a:srgbClr val="000000"/>
                </a:solidFill>
                <a:latin typeface="+mn-lt"/>
                <a:ea typeface="+mn-ea"/>
                <a:cs typeface="+mn-cs"/>
              </a:defRPr>
            </a:lvl4pPr>
            <a:lvl5pPr marL="896214" marR="0" indent="0" algn="l" defTabSz="914192" rtl="0" eaLnBrk="1" fontAlgn="auto" latinLnBrk="0" hangingPunct="1">
              <a:lnSpc>
                <a:spcPct val="100000"/>
              </a:lnSpc>
              <a:spcBef>
                <a:spcPts val="0"/>
              </a:spcBef>
              <a:spcAft>
                <a:spcPts val="1200"/>
              </a:spcAft>
              <a:buClrTx/>
              <a:buSzPct val="90000"/>
              <a:buFont typeface="Wingdings" panose="05000000000000000000" pitchFamily="2" charset="2"/>
              <a:buNone/>
              <a:tabLst/>
              <a:defRPr sz="1200" kern="1200" spc="0" baseline="0">
                <a:solidFill>
                  <a:srgbClr val="000000"/>
                </a:solidFill>
                <a:latin typeface="+mn-lt"/>
                <a:ea typeface="+mn-ea"/>
                <a:cs typeface="+mn-cs"/>
              </a:defRPr>
            </a:lvl5pPr>
            <a:lvl6pPr marL="2514026"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123"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219"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5315"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marR="0" lvl="0" indent="0" algn="l" defTabSz="91419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endParaRPr kumimoji="0" lang="en-US" sz="1400" b="0" i="0" u="none" strike="noStrike" kern="1200" cap="none" spc="0" normalizeH="0" baseline="0" noProof="0" dirty="0">
              <a:ln>
                <a:noFill/>
              </a:ln>
              <a:solidFill>
                <a:srgbClr val="000000"/>
              </a:solidFill>
              <a:effectLst/>
              <a:uLnTx/>
              <a:uFillTx/>
              <a:latin typeface="Segoe UI"/>
              <a:ea typeface="+mn-ea"/>
              <a:cs typeface="+mn-cs"/>
            </a:endParaRPr>
          </a:p>
        </p:txBody>
      </p:sp>
      <p:sp>
        <p:nvSpPr>
          <p:cNvPr id="7" name="Text Placeholder 6">
            <a:extLst>
              <a:ext uri="{FF2B5EF4-FFF2-40B4-BE49-F238E27FC236}">
                <a16:creationId xmlns:a16="http://schemas.microsoft.com/office/drawing/2014/main" id="{E4447981-C236-4487-B972-90B44431430E}"/>
              </a:ext>
            </a:extLst>
          </p:cNvPr>
          <p:cNvSpPr>
            <a:spLocks noGrp="1"/>
          </p:cNvSpPr>
          <p:nvPr>
            <p:ph type="body" sz="quarter" idx="12"/>
          </p:nvPr>
        </p:nvSpPr>
        <p:spPr/>
        <p:txBody>
          <a:bodyPr/>
          <a:lstStyle/>
          <a:p>
            <a:r>
              <a:rPr lang="en-US" dirty="0"/>
              <a:t>View published reports in Power BI workspace</a:t>
            </a:r>
          </a:p>
        </p:txBody>
      </p:sp>
      <p:sp>
        <p:nvSpPr>
          <p:cNvPr id="2" name="Title 1">
            <a:extLst>
              <a:ext uri="{FF2B5EF4-FFF2-40B4-BE49-F238E27FC236}">
                <a16:creationId xmlns:a16="http://schemas.microsoft.com/office/drawing/2014/main" id="{894AEDCE-9511-4319-8E97-7562342924E2}"/>
              </a:ext>
            </a:extLst>
          </p:cNvPr>
          <p:cNvSpPr>
            <a:spLocks noGrp="1"/>
          </p:cNvSpPr>
          <p:nvPr>
            <p:ph type="title"/>
          </p:nvPr>
        </p:nvSpPr>
        <p:spPr/>
        <p:txBody>
          <a:bodyPr/>
          <a:lstStyle/>
          <a:p>
            <a:r>
              <a:rPr lang="en-US" dirty="0"/>
              <a:t>Develop Hub – Power BI</a:t>
            </a:r>
          </a:p>
        </p:txBody>
      </p:sp>
      <p:sp>
        <p:nvSpPr>
          <p:cNvPr id="10" name="Rectangle: Rounded Corners 9">
            <a:extLst>
              <a:ext uri="{FF2B5EF4-FFF2-40B4-BE49-F238E27FC236}">
                <a16:creationId xmlns:a16="http://schemas.microsoft.com/office/drawing/2014/main" id="{85F6D385-D9F9-4548-879E-A81AE96E1593}"/>
              </a:ext>
            </a:extLst>
          </p:cNvPr>
          <p:cNvSpPr/>
          <p:nvPr/>
        </p:nvSpPr>
        <p:spPr bwMode="auto">
          <a:xfrm>
            <a:off x="1748326" y="1622704"/>
            <a:ext cx="8695348" cy="4760608"/>
          </a:xfrm>
          <a:prstGeom prst="roundRect">
            <a:avLst>
              <a:gd name="adj" fmla="val 2947"/>
            </a:avLst>
          </a:prstGeom>
          <a:solidFill>
            <a:schemeClr val="tx1"/>
          </a:solidFill>
          <a:ln>
            <a:noFill/>
            <a:headEnd type="none" w="med" len="med"/>
            <a:tailEnd type="none" w="med" len="med"/>
          </a:ln>
          <a:effectLst>
            <a:outerShdw blurRad="635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3" name="Picture 2">
            <a:extLst>
              <a:ext uri="{FF2B5EF4-FFF2-40B4-BE49-F238E27FC236}">
                <a16:creationId xmlns:a16="http://schemas.microsoft.com/office/drawing/2014/main" id="{F18E3233-F03E-4EAF-B3FA-80C341574563}"/>
              </a:ext>
            </a:extLst>
          </p:cNvPr>
          <p:cNvPicPr>
            <a:picLocks noChangeAspect="1"/>
          </p:cNvPicPr>
          <p:nvPr/>
        </p:nvPicPr>
        <p:blipFill rotWithShape="1">
          <a:blip r:embed="rId2"/>
          <a:srcRect t="5442"/>
          <a:stretch/>
        </p:blipFill>
        <p:spPr>
          <a:xfrm>
            <a:off x="1967349" y="1807029"/>
            <a:ext cx="8257302" cy="4391958"/>
          </a:xfrm>
          <a:prstGeom prst="rect">
            <a:avLst/>
          </a:prstGeom>
          <a:ln>
            <a:noFill/>
          </a:ln>
        </p:spPr>
      </p:pic>
    </p:spTree>
    <p:extLst>
      <p:ext uri="{BB962C8B-B14F-4D97-AF65-F5344CB8AC3E}">
        <p14:creationId xmlns:p14="http://schemas.microsoft.com/office/powerpoint/2010/main" val="3475192183"/>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8A4B2FA7-144F-4C68-8A04-678AC5DC20CA}"/>
              </a:ext>
            </a:extLst>
          </p:cNvPr>
          <p:cNvSpPr txBox="1">
            <a:spLocks/>
          </p:cNvSpPr>
          <p:nvPr/>
        </p:nvSpPr>
        <p:spPr>
          <a:xfrm>
            <a:off x="426426" y="222583"/>
            <a:ext cx="5555966" cy="758022"/>
          </a:xfrm>
          <a:prstGeom prst="rect">
            <a:avLst/>
          </a:prstGeom>
        </p:spPr>
        <p:txBody>
          <a:bodyPr/>
          <a:lstStyle>
            <a:lvl1pPr algn="l" defTabSz="914192" rtl="0" eaLnBrk="1" latinLnBrk="0" hangingPunct="1">
              <a:lnSpc>
                <a:spcPct val="90000"/>
              </a:lnSpc>
              <a:spcBef>
                <a:spcPct val="0"/>
              </a:spcBef>
              <a:buNone/>
              <a:defRPr lang="en-US" sz="3400" b="0" kern="1200" cap="none" spc="-147" baseline="0" dirty="0" smtClean="0">
                <a:ln w="3175">
                  <a:noFill/>
                </a:ln>
                <a:solidFill>
                  <a:schemeClr val="tx2"/>
                </a:solidFill>
                <a:effectLst/>
                <a:latin typeface="+mj-lt"/>
                <a:ea typeface="+mn-ea"/>
                <a:cs typeface="Segoe UI" pitchFamily="34" charset="0"/>
              </a:defRPr>
            </a:lvl1pPr>
          </a:lstStyle>
          <a:p>
            <a:pPr marL="0" marR="0" lvl="0" indent="0" algn="l" defTabSz="914192" rtl="0" eaLnBrk="1" fontAlgn="auto" latinLnBrk="0" hangingPunct="1">
              <a:lnSpc>
                <a:spcPct val="90000"/>
              </a:lnSpc>
              <a:spcBef>
                <a:spcPct val="0"/>
              </a:spcBef>
              <a:spcAft>
                <a:spcPts val="0"/>
              </a:spcAft>
              <a:buClrTx/>
              <a:buSzTx/>
              <a:buFontTx/>
              <a:buNone/>
              <a:tabLst/>
              <a:defRPr/>
            </a:pPr>
            <a:endParaRPr kumimoji="0" lang="en-US" sz="3400" b="0" i="0" u="none" strike="noStrike" kern="1200" cap="none" spc="-147" normalizeH="0" baseline="0" noProof="0" dirty="0">
              <a:ln w="3175">
                <a:noFill/>
              </a:ln>
              <a:solidFill>
                <a:srgbClr val="0078D4"/>
              </a:solidFill>
              <a:effectLst/>
              <a:uLnTx/>
              <a:uFillTx/>
              <a:latin typeface="Segoe UI Semibold"/>
              <a:ea typeface="+mn-ea"/>
              <a:cs typeface="Segoe UI" pitchFamily="34" charset="0"/>
            </a:endParaRPr>
          </a:p>
        </p:txBody>
      </p:sp>
      <p:sp>
        <p:nvSpPr>
          <p:cNvPr id="6" name="Text Placeholder 3">
            <a:extLst>
              <a:ext uri="{FF2B5EF4-FFF2-40B4-BE49-F238E27FC236}">
                <a16:creationId xmlns:a16="http://schemas.microsoft.com/office/drawing/2014/main" id="{E0651BD9-7D47-4B06-9252-71F83A550DF7}"/>
              </a:ext>
            </a:extLst>
          </p:cNvPr>
          <p:cNvSpPr txBox="1">
            <a:spLocks/>
          </p:cNvSpPr>
          <p:nvPr/>
        </p:nvSpPr>
        <p:spPr>
          <a:xfrm>
            <a:off x="426426" y="980605"/>
            <a:ext cx="9454693" cy="758023"/>
          </a:xfrm>
          <a:prstGeom prst="rect">
            <a:avLst/>
          </a:prstGeom>
        </p:spPr>
        <p:txBody>
          <a:bodyPr/>
          <a:lstStyle>
            <a:lvl1pPr marL="0" marR="0" indent="0" algn="l" defTabSz="914192" rtl="0" eaLnBrk="1" fontAlgn="auto" latinLnBrk="0" hangingPunct="1">
              <a:lnSpc>
                <a:spcPct val="100000"/>
              </a:lnSpc>
              <a:spcBef>
                <a:spcPts val="0"/>
              </a:spcBef>
              <a:spcAft>
                <a:spcPts val="1200"/>
              </a:spcAft>
              <a:buClrTx/>
              <a:buSzPct val="90000"/>
              <a:buFont typeface="Wingdings" panose="05000000000000000000" pitchFamily="2" charset="2"/>
              <a:buNone/>
              <a:tabLst/>
              <a:defRPr sz="2800" kern="1200" spc="0" baseline="0">
                <a:solidFill>
                  <a:srgbClr val="000000"/>
                </a:solidFill>
                <a:latin typeface="+mn-lt"/>
                <a:ea typeface="+mn-ea"/>
                <a:cs typeface="+mn-cs"/>
              </a:defRPr>
            </a:lvl1pPr>
            <a:lvl2pPr marL="224054" marR="0" indent="0" algn="l" defTabSz="914192" rtl="0" eaLnBrk="1" fontAlgn="auto" latinLnBrk="0" hangingPunct="1">
              <a:lnSpc>
                <a:spcPct val="100000"/>
              </a:lnSpc>
              <a:spcBef>
                <a:spcPts val="0"/>
              </a:spcBef>
              <a:spcAft>
                <a:spcPts val="1200"/>
              </a:spcAft>
              <a:buClrTx/>
              <a:buSzPct val="90000"/>
              <a:buFont typeface="Wingdings" panose="05000000000000000000" pitchFamily="2" charset="2"/>
              <a:buNone/>
              <a:tabLst/>
              <a:defRPr sz="2400" kern="1200" spc="0" baseline="0">
                <a:solidFill>
                  <a:srgbClr val="000000"/>
                </a:solidFill>
                <a:latin typeface="+mn-lt"/>
                <a:ea typeface="+mn-ea"/>
                <a:cs typeface="+mn-cs"/>
              </a:defRPr>
            </a:lvl2pPr>
            <a:lvl3pPr marL="448107" marR="0" indent="0" algn="l" defTabSz="914192" rtl="0" eaLnBrk="1" fontAlgn="auto" latinLnBrk="0" hangingPunct="1">
              <a:lnSpc>
                <a:spcPct val="100000"/>
              </a:lnSpc>
              <a:spcBef>
                <a:spcPts val="0"/>
              </a:spcBef>
              <a:spcAft>
                <a:spcPts val="1200"/>
              </a:spcAft>
              <a:buClrTx/>
              <a:buSzPct val="90000"/>
              <a:buFont typeface="Wingdings" panose="05000000000000000000" pitchFamily="2" charset="2"/>
              <a:buNone/>
              <a:tabLst/>
              <a:defRPr sz="1800" kern="1200" spc="0" baseline="0">
                <a:solidFill>
                  <a:srgbClr val="000000"/>
                </a:solidFill>
                <a:latin typeface="+mj-lt"/>
                <a:ea typeface="+mn-ea"/>
                <a:cs typeface="+mn-cs"/>
              </a:defRPr>
            </a:lvl3pPr>
            <a:lvl4pPr marL="672161" marR="0" indent="0" algn="l" defTabSz="914192" rtl="0" eaLnBrk="1" fontAlgn="auto" latinLnBrk="0" hangingPunct="1">
              <a:lnSpc>
                <a:spcPct val="110000"/>
              </a:lnSpc>
              <a:spcBef>
                <a:spcPts val="0"/>
              </a:spcBef>
              <a:spcAft>
                <a:spcPts val="1200"/>
              </a:spcAft>
              <a:buClrTx/>
              <a:buSzPct val="90000"/>
              <a:buFont typeface="Wingdings" panose="05000000000000000000" pitchFamily="2" charset="2"/>
              <a:buNone/>
              <a:tabLst/>
              <a:defRPr sz="1600" kern="1200" spc="0" baseline="0">
                <a:solidFill>
                  <a:srgbClr val="000000"/>
                </a:solidFill>
                <a:latin typeface="+mn-lt"/>
                <a:ea typeface="+mn-ea"/>
                <a:cs typeface="+mn-cs"/>
              </a:defRPr>
            </a:lvl4pPr>
            <a:lvl5pPr marL="896214" marR="0" indent="0" algn="l" defTabSz="914192" rtl="0" eaLnBrk="1" fontAlgn="auto" latinLnBrk="0" hangingPunct="1">
              <a:lnSpc>
                <a:spcPct val="100000"/>
              </a:lnSpc>
              <a:spcBef>
                <a:spcPts val="0"/>
              </a:spcBef>
              <a:spcAft>
                <a:spcPts val="1200"/>
              </a:spcAft>
              <a:buClrTx/>
              <a:buSzPct val="90000"/>
              <a:buFont typeface="Wingdings" panose="05000000000000000000" pitchFamily="2" charset="2"/>
              <a:buNone/>
              <a:tabLst/>
              <a:defRPr sz="1200" kern="1200" spc="0" baseline="0">
                <a:solidFill>
                  <a:srgbClr val="000000"/>
                </a:solidFill>
                <a:latin typeface="+mn-lt"/>
                <a:ea typeface="+mn-ea"/>
                <a:cs typeface="+mn-cs"/>
              </a:defRPr>
            </a:lvl5pPr>
            <a:lvl6pPr marL="2514026"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123"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219"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5315"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marR="0" lvl="0" indent="0" algn="l" defTabSz="91419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endParaRPr kumimoji="0" lang="en-US" sz="1400" b="0" i="0" u="none" strike="noStrike" kern="1200" cap="none" spc="0" normalizeH="0" baseline="0" noProof="0" dirty="0">
              <a:ln>
                <a:noFill/>
              </a:ln>
              <a:solidFill>
                <a:srgbClr val="000000"/>
              </a:solidFill>
              <a:effectLst/>
              <a:uLnTx/>
              <a:uFillTx/>
              <a:latin typeface="Segoe UI"/>
              <a:ea typeface="+mn-ea"/>
              <a:cs typeface="+mn-cs"/>
            </a:endParaRPr>
          </a:p>
        </p:txBody>
      </p:sp>
      <p:sp>
        <p:nvSpPr>
          <p:cNvPr id="7" name="Text Placeholder 6">
            <a:extLst>
              <a:ext uri="{FF2B5EF4-FFF2-40B4-BE49-F238E27FC236}">
                <a16:creationId xmlns:a16="http://schemas.microsoft.com/office/drawing/2014/main" id="{9BFAEA5F-E2D6-46A1-9D2E-F32EAB7E0CA1}"/>
              </a:ext>
            </a:extLst>
          </p:cNvPr>
          <p:cNvSpPr>
            <a:spLocks noGrp="1"/>
          </p:cNvSpPr>
          <p:nvPr>
            <p:ph type="body" sz="quarter" idx="12"/>
          </p:nvPr>
        </p:nvSpPr>
        <p:spPr/>
        <p:txBody>
          <a:bodyPr/>
          <a:lstStyle/>
          <a:p>
            <a:r>
              <a:rPr lang="en-US" dirty="0"/>
              <a:t>Edit reports in Synapse workspace</a:t>
            </a:r>
          </a:p>
        </p:txBody>
      </p:sp>
      <p:sp>
        <p:nvSpPr>
          <p:cNvPr id="2" name="Title 1">
            <a:extLst>
              <a:ext uri="{FF2B5EF4-FFF2-40B4-BE49-F238E27FC236}">
                <a16:creationId xmlns:a16="http://schemas.microsoft.com/office/drawing/2014/main" id="{2D0378BA-C4FE-49A4-8725-F76A29FB1F82}"/>
              </a:ext>
            </a:extLst>
          </p:cNvPr>
          <p:cNvSpPr>
            <a:spLocks noGrp="1"/>
          </p:cNvSpPr>
          <p:nvPr>
            <p:ph type="title"/>
          </p:nvPr>
        </p:nvSpPr>
        <p:spPr/>
        <p:txBody>
          <a:bodyPr/>
          <a:lstStyle/>
          <a:p>
            <a:r>
              <a:rPr lang="en-US" dirty="0"/>
              <a:t>Develop Hub – Power BI</a:t>
            </a:r>
          </a:p>
        </p:txBody>
      </p:sp>
      <p:sp>
        <p:nvSpPr>
          <p:cNvPr id="10" name="Rectangle: Rounded Corners 9">
            <a:extLst>
              <a:ext uri="{FF2B5EF4-FFF2-40B4-BE49-F238E27FC236}">
                <a16:creationId xmlns:a16="http://schemas.microsoft.com/office/drawing/2014/main" id="{168EEB99-88D3-422E-B787-B72CF338D97E}"/>
              </a:ext>
            </a:extLst>
          </p:cNvPr>
          <p:cNvSpPr/>
          <p:nvPr/>
        </p:nvSpPr>
        <p:spPr bwMode="auto">
          <a:xfrm>
            <a:off x="1748326" y="1622704"/>
            <a:ext cx="8695348" cy="4760608"/>
          </a:xfrm>
          <a:prstGeom prst="roundRect">
            <a:avLst>
              <a:gd name="adj" fmla="val 2947"/>
            </a:avLst>
          </a:prstGeom>
          <a:solidFill>
            <a:schemeClr val="tx1"/>
          </a:solidFill>
          <a:ln>
            <a:noFill/>
            <a:headEnd type="none" w="med" len="med"/>
            <a:tailEnd type="none" w="med" len="med"/>
          </a:ln>
          <a:effectLst>
            <a:outerShdw blurRad="635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3" name="Picture 2">
            <a:extLst>
              <a:ext uri="{FF2B5EF4-FFF2-40B4-BE49-F238E27FC236}">
                <a16:creationId xmlns:a16="http://schemas.microsoft.com/office/drawing/2014/main" id="{0D6E0985-3F3C-4D91-AFB5-F465CAC69CB0}"/>
              </a:ext>
            </a:extLst>
          </p:cNvPr>
          <p:cNvPicPr>
            <a:picLocks noChangeAspect="1"/>
          </p:cNvPicPr>
          <p:nvPr/>
        </p:nvPicPr>
        <p:blipFill rotWithShape="1">
          <a:blip r:embed="rId2">
            <a:alphaModFix/>
          </a:blip>
          <a:srcRect t="5517" b="-76"/>
          <a:stretch/>
        </p:blipFill>
        <p:spPr>
          <a:xfrm>
            <a:off x="1967349" y="1807029"/>
            <a:ext cx="8257302" cy="4391958"/>
          </a:xfrm>
          <a:prstGeom prst="rect">
            <a:avLst/>
          </a:prstGeom>
          <a:ln>
            <a:noFill/>
          </a:ln>
        </p:spPr>
      </p:pic>
    </p:spTree>
    <p:extLst>
      <p:ext uri="{BB962C8B-B14F-4D97-AF65-F5344CB8AC3E}">
        <p14:creationId xmlns:p14="http://schemas.microsoft.com/office/powerpoint/2010/main" val="3105297616"/>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D138DB0A-B182-45CC-9DEB-7A57466276BC}"/>
              </a:ext>
            </a:extLst>
          </p:cNvPr>
          <p:cNvSpPr/>
          <p:nvPr/>
        </p:nvSpPr>
        <p:spPr bwMode="auto">
          <a:xfrm>
            <a:off x="1748326" y="2479331"/>
            <a:ext cx="8695348" cy="4760608"/>
          </a:xfrm>
          <a:prstGeom prst="roundRect">
            <a:avLst>
              <a:gd name="adj" fmla="val 2947"/>
            </a:avLst>
          </a:prstGeom>
          <a:solidFill>
            <a:schemeClr val="tx1"/>
          </a:solidFill>
          <a:ln>
            <a:noFill/>
            <a:headEnd type="none" w="med" len="med"/>
            <a:tailEnd type="none" w="med" len="med"/>
          </a:ln>
          <a:effectLst>
            <a:outerShdw blurRad="635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3" name="Picture 2">
            <a:extLst>
              <a:ext uri="{FF2B5EF4-FFF2-40B4-BE49-F238E27FC236}">
                <a16:creationId xmlns:a16="http://schemas.microsoft.com/office/drawing/2014/main" id="{12452BBD-4360-4C2B-88A6-EF6A994D2675}"/>
              </a:ext>
            </a:extLst>
          </p:cNvPr>
          <p:cNvPicPr>
            <a:picLocks noChangeAspect="1"/>
          </p:cNvPicPr>
          <p:nvPr/>
        </p:nvPicPr>
        <p:blipFill rotWithShape="1">
          <a:blip r:embed="rId2"/>
          <a:srcRect t="5442"/>
          <a:stretch/>
        </p:blipFill>
        <p:spPr>
          <a:xfrm>
            <a:off x="1967349" y="2663656"/>
            <a:ext cx="8257302" cy="4391958"/>
          </a:xfrm>
          <a:prstGeom prst="rect">
            <a:avLst/>
          </a:prstGeom>
          <a:ln>
            <a:noFill/>
          </a:ln>
        </p:spPr>
      </p:pic>
      <p:sp>
        <p:nvSpPr>
          <p:cNvPr id="2" name="Rectangle 1">
            <a:extLst>
              <a:ext uri="{FF2B5EF4-FFF2-40B4-BE49-F238E27FC236}">
                <a16:creationId xmlns:a16="http://schemas.microsoft.com/office/drawing/2014/main" id="{1FF446ED-C023-4EEF-9489-47D4C24611ED}"/>
              </a:ext>
            </a:extLst>
          </p:cNvPr>
          <p:cNvSpPr/>
          <p:nvPr/>
        </p:nvSpPr>
        <p:spPr bwMode="auto">
          <a:xfrm>
            <a:off x="3891091" y="3368770"/>
            <a:ext cx="1519109" cy="442105"/>
          </a:xfrm>
          <a:prstGeom prst="rect">
            <a:avLst/>
          </a:prstGeom>
          <a:noFill/>
          <a:ln w="2857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TextBox 4">
            <a:extLst>
              <a:ext uri="{FF2B5EF4-FFF2-40B4-BE49-F238E27FC236}">
                <a16:creationId xmlns:a16="http://schemas.microsoft.com/office/drawing/2014/main" id="{AF632C8A-2B6A-464B-9CB2-7FBF8B33877B}"/>
              </a:ext>
            </a:extLst>
          </p:cNvPr>
          <p:cNvSpPr txBox="1"/>
          <p:nvPr/>
        </p:nvSpPr>
        <p:spPr>
          <a:xfrm>
            <a:off x="3395790" y="1678015"/>
            <a:ext cx="2509710" cy="523220"/>
          </a:xfrm>
          <a:prstGeom prst="rect">
            <a:avLst/>
          </a:prstGeom>
          <a:noFill/>
        </p:spPr>
        <p:txBody>
          <a:bodyPr wrap="square" lIns="91440" tIns="45720" rIns="91440" bIns="45720" rtlCol="0">
            <a:spAutoFit/>
          </a:bodyPr>
          <a:lstStyle/>
          <a:p>
            <a:pPr marL="0" marR="0" lvl="0" indent="0" algn="ctr" defTabSz="914400" rtl="0" eaLnBrk="1" fontAlgn="auto" latinLnBrk="0" hangingPunct="1">
              <a:spcBef>
                <a:spcPts val="0"/>
              </a:spcBef>
              <a:spcAft>
                <a:spcPts val="600"/>
              </a:spcAft>
              <a:buClrTx/>
              <a:buSzTx/>
              <a:buFontTx/>
              <a:buNone/>
              <a:tabLst/>
              <a:defRPr/>
            </a:pPr>
            <a:r>
              <a:rPr kumimoji="0" lang="en-US" sz="1400" b="0" i="0" u="none" strike="noStrike" kern="1200" cap="none" spc="0" normalizeH="0" baseline="0" noProof="0" dirty="0">
                <a:ln>
                  <a:noFill/>
                </a:ln>
                <a:solidFill>
                  <a:schemeClr val="tx2"/>
                </a:solidFill>
                <a:effectLst/>
                <a:uLnTx/>
                <a:uFillTx/>
                <a:ea typeface="+mn-ea"/>
                <a:cs typeface="+mn-cs"/>
              </a:rPr>
              <a:t>Publish changes by simple save report in workspace</a:t>
            </a:r>
          </a:p>
        </p:txBody>
      </p:sp>
      <p:cxnSp>
        <p:nvCxnSpPr>
          <p:cNvPr id="7" name="Straight Arrow Connector 6">
            <a:extLst>
              <a:ext uri="{FF2B5EF4-FFF2-40B4-BE49-F238E27FC236}">
                <a16:creationId xmlns:a16="http://schemas.microsoft.com/office/drawing/2014/main" id="{45348A14-28F4-4B13-82B1-7669D152BE79}"/>
              </a:ext>
            </a:extLst>
          </p:cNvPr>
          <p:cNvCxnSpPr>
            <a:cxnSpLocks/>
            <a:stCxn id="5" idx="2"/>
            <a:endCxn id="2" idx="0"/>
          </p:cNvCxnSpPr>
          <p:nvPr/>
        </p:nvCxnSpPr>
        <p:spPr>
          <a:xfrm>
            <a:off x="4650645" y="2201235"/>
            <a:ext cx="1" cy="1167535"/>
          </a:xfrm>
          <a:prstGeom prst="straightConnector1">
            <a:avLst/>
          </a:prstGeom>
          <a:ln w="19050">
            <a:solidFill>
              <a:schemeClr val="tx2"/>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8" name="Title 2">
            <a:extLst>
              <a:ext uri="{FF2B5EF4-FFF2-40B4-BE49-F238E27FC236}">
                <a16:creationId xmlns:a16="http://schemas.microsoft.com/office/drawing/2014/main" id="{64D80975-643E-4268-AF1E-BA073F3C0208}"/>
              </a:ext>
            </a:extLst>
          </p:cNvPr>
          <p:cNvSpPr txBox="1">
            <a:spLocks/>
          </p:cNvSpPr>
          <p:nvPr/>
        </p:nvSpPr>
        <p:spPr>
          <a:xfrm>
            <a:off x="-753585" y="1537421"/>
            <a:ext cx="5555966" cy="758022"/>
          </a:xfrm>
          <a:prstGeom prst="rect">
            <a:avLst/>
          </a:prstGeom>
        </p:spPr>
        <p:txBody>
          <a:bodyPr/>
          <a:lstStyle>
            <a:lvl1pPr algn="l" defTabSz="914192" rtl="0" eaLnBrk="1" latinLnBrk="0" hangingPunct="1">
              <a:lnSpc>
                <a:spcPct val="90000"/>
              </a:lnSpc>
              <a:spcBef>
                <a:spcPct val="0"/>
              </a:spcBef>
              <a:buNone/>
              <a:defRPr lang="en-US" sz="3400" b="0" kern="1200" cap="none" spc="-147" baseline="0" dirty="0" smtClean="0">
                <a:ln w="3175">
                  <a:noFill/>
                </a:ln>
                <a:solidFill>
                  <a:schemeClr val="tx2"/>
                </a:solidFill>
                <a:effectLst/>
                <a:latin typeface="+mj-lt"/>
                <a:ea typeface="+mn-ea"/>
                <a:cs typeface="Segoe UI" pitchFamily="34" charset="0"/>
              </a:defRPr>
            </a:lvl1pPr>
          </a:lstStyle>
          <a:p>
            <a:pPr marL="0" marR="0" lvl="0" indent="0" algn="l" defTabSz="914192" rtl="0" eaLnBrk="1" fontAlgn="auto" latinLnBrk="0" hangingPunct="1">
              <a:lnSpc>
                <a:spcPct val="90000"/>
              </a:lnSpc>
              <a:spcBef>
                <a:spcPct val="0"/>
              </a:spcBef>
              <a:spcAft>
                <a:spcPts val="0"/>
              </a:spcAft>
              <a:buClrTx/>
              <a:buSzTx/>
              <a:buFontTx/>
              <a:buNone/>
              <a:tabLst/>
              <a:defRPr/>
            </a:pPr>
            <a:endParaRPr kumimoji="0" lang="en-US" sz="3400" b="0" i="0" u="none" strike="noStrike" kern="1200" cap="none" spc="-147" normalizeH="0" baseline="0" noProof="0" dirty="0">
              <a:ln w="3175">
                <a:noFill/>
              </a:ln>
              <a:solidFill>
                <a:srgbClr val="0078D4"/>
              </a:solidFill>
              <a:effectLst/>
              <a:uLnTx/>
              <a:uFillTx/>
              <a:latin typeface="Segoe UI Semibold"/>
              <a:ea typeface="+mn-ea"/>
              <a:cs typeface="Segoe UI" pitchFamily="34" charset="0"/>
            </a:endParaRPr>
          </a:p>
        </p:txBody>
      </p:sp>
      <p:sp>
        <p:nvSpPr>
          <p:cNvPr id="11" name="Text Placeholder 3">
            <a:extLst>
              <a:ext uri="{FF2B5EF4-FFF2-40B4-BE49-F238E27FC236}">
                <a16:creationId xmlns:a16="http://schemas.microsoft.com/office/drawing/2014/main" id="{62514B63-7883-4CB3-9D2D-50ABA156DD04}"/>
              </a:ext>
            </a:extLst>
          </p:cNvPr>
          <p:cNvSpPr txBox="1">
            <a:spLocks/>
          </p:cNvSpPr>
          <p:nvPr/>
        </p:nvSpPr>
        <p:spPr>
          <a:xfrm>
            <a:off x="-753585" y="2295443"/>
            <a:ext cx="9454693" cy="758023"/>
          </a:xfrm>
          <a:prstGeom prst="rect">
            <a:avLst/>
          </a:prstGeom>
        </p:spPr>
        <p:txBody>
          <a:bodyPr/>
          <a:lstStyle>
            <a:lvl1pPr marL="0" marR="0" indent="0" algn="l" defTabSz="914192" rtl="0" eaLnBrk="1" fontAlgn="auto" latinLnBrk="0" hangingPunct="1">
              <a:lnSpc>
                <a:spcPct val="100000"/>
              </a:lnSpc>
              <a:spcBef>
                <a:spcPts val="0"/>
              </a:spcBef>
              <a:spcAft>
                <a:spcPts val="1200"/>
              </a:spcAft>
              <a:buClrTx/>
              <a:buSzPct val="90000"/>
              <a:buFont typeface="Wingdings" panose="05000000000000000000" pitchFamily="2" charset="2"/>
              <a:buNone/>
              <a:tabLst/>
              <a:defRPr sz="2800" kern="1200" spc="0" baseline="0">
                <a:solidFill>
                  <a:srgbClr val="000000"/>
                </a:solidFill>
                <a:latin typeface="+mn-lt"/>
                <a:ea typeface="+mn-ea"/>
                <a:cs typeface="+mn-cs"/>
              </a:defRPr>
            </a:lvl1pPr>
            <a:lvl2pPr marL="224054" marR="0" indent="0" algn="l" defTabSz="914192" rtl="0" eaLnBrk="1" fontAlgn="auto" latinLnBrk="0" hangingPunct="1">
              <a:lnSpc>
                <a:spcPct val="100000"/>
              </a:lnSpc>
              <a:spcBef>
                <a:spcPts val="0"/>
              </a:spcBef>
              <a:spcAft>
                <a:spcPts val="1200"/>
              </a:spcAft>
              <a:buClrTx/>
              <a:buSzPct val="90000"/>
              <a:buFont typeface="Wingdings" panose="05000000000000000000" pitchFamily="2" charset="2"/>
              <a:buNone/>
              <a:tabLst/>
              <a:defRPr sz="2400" kern="1200" spc="0" baseline="0">
                <a:solidFill>
                  <a:srgbClr val="000000"/>
                </a:solidFill>
                <a:latin typeface="+mn-lt"/>
                <a:ea typeface="+mn-ea"/>
                <a:cs typeface="+mn-cs"/>
              </a:defRPr>
            </a:lvl2pPr>
            <a:lvl3pPr marL="448107" marR="0" indent="0" algn="l" defTabSz="914192" rtl="0" eaLnBrk="1" fontAlgn="auto" latinLnBrk="0" hangingPunct="1">
              <a:lnSpc>
                <a:spcPct val="100000"/>
              </a:lnSpc>
              <a:spcBef>
                <a:spcPts val="0"/>
              </a:spcBef>
              <a:spcAft>
                <a:spcPts val="1200"/>
              </a:spcAft>
              <a:buClrTx/>
              <a:buSzPct val="90000"/>
              <a:buFont typeface="Wingdings" panose="05000000000000000000" pitchFamily="2" charset="2"/>
              <a:buNone/>
              <a:tabLst/>
              <a:defRPr sz="1800" kern="1200" spc="0" baseline="0">
                <a:solidFill>
                  <a:srgbClr val="000000"/>
                </a:solidFill>
                <a:latin typeface="+mj-lt"/>
                <a:ea typeface="+mn-ea"/>
                <a:cs typeface="+mn-cs"/>
              </a:defRPr>
            </a:lvl3pPr>
            <a:lvl4pPr marL="672161" marR="0" indent="0" algn="l" defTabSz="914192" rtl="0" eaLnBrk="1" fontAlgn="auto" latinLnBrk="0" hangingPunct="1">
              <a:lnSpc>
                <a:spcPct val="110000"/>
              </a:lnSpc>
              <a:spcBef>
                <a:spcPts val="0"/>
              </a:spcBef>
              <a:spcAft>
                <a:spcPts val="1200"/>
              </a:spcAft>
              <a:buClrTx/>
              <a:buSzPct val="90000"/>
              <a:buFont typeface="Wingdings" panose="05000000000000000000" pitchFamily="2" charset="2"/>
              <a:buNone/>
              <a:tabLst/>
              <a:defRPr sz="1600" kern="1200" spc="0" baseline="0">
                <a:solidFill>
                  <a:srgbClr val="000000"/>
                </a:solidFill>
                <a:latin typeface="+mn-lt"/>
                <a:ea typeface="+mn-ea"/>
                <a:cs typeface="+mn-cs"/>
              </a:defRPr>
            </a:lvl4pPr>
            <a:lvl5pPr marL="896214" marR="0" indent="0" algn="l" defTabSz="914192" rtl="0" eaLnBrk="1" fontAlgn="auto" latinLnBrk="0" hangingPunct="1">
              <a:lnSpc>
                <a:spcPct val="100000"/>
              </a:lnSpc>
              <a:spcBef>
                <a:spcPts val="0"/>
              </a:spcBef>
              <a:spcAft>
                <a:spcPts val="1200"/>
              </a:spcAft>
              <a:buClrTx/>
              <a:buSzPct val="90000"/>
              <a:buFont typeface="Wingdings" panose="05000000000000000000" pitchFamily="2" charset="2"/>
              <a:buNone/>
              <a:tabLst/>
              <a:defRPr sz="1200" kern="1200" spc="0" baseline="0">
                <a:solidFill>
                  <a:srgbClr val="000000"/>
                </a:solidFill>
                <a:latin typeface="+mn-lt"/>
                <a:ea typeface="+mn-ea"/>
                <a:cs typeface="+mn-cs"/>
              </a:defRPr>
            </a:lvl5pPr>
            <a:lvl6pPr marL="2514026"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123"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219"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5315"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marR="0" lvl="0" indent="0" algn="l" defTabSz="91419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endParaRPr kumimoji="0" lang="en-US" sz="1400" b="0" i="0" u="none" strike="noStrike" kern="1200" cap="none" spc="0" normalizeH="0" baseline="0" noProof="0" dirty="0">
              <a:ln>
                <a:noFill/>
              </a:ln>
              <a:solidFill>
                <a:srgbClr val="000000"/>
              </a:solidFill>
              <a:effectLst/>
              <a:uLnTx/>
              <a:uFillTx/>
              <a:latin typeface="Segoe UI"/>
              <a:ea typeface="+mn-ea"/>
              <a:cs typeface="+mn-cs"/>
            </a:endParaRPr>
          </a:p>
        </p:txBody>
      </p:sp>
      <p:sp>
        <p:nvSpPr>
          <p:cNvPr id="9" name="Text Placeholder 8">
            <a:extLst>
              <a:ext uri="{FF2B5EF4-FFF2-40B4-BE49-F238E27FC236}">
                <a16:creationId xmlns:a16="http://schemas.microsoft.com/office/drawing/2014/main" id="{7FF924B9-EACC-409F-9D49-A38C8AA66C5D}"/>
              </a:ext>
            </a:extLst>
          </p:cNvPr>
          <p:cNvSpPr>
            <a:spLocks noGrp="1"/>
          </p:cNvSpPr>
          <p:nvPr>
            <p:ph type="body" sz="quarter" idx="12"/>
          </p:nvPr>
        </p:nvSpPr>
        <p:spPr/>
        <p:txBody>
          <a:bodyPr/>
          <a:lstStyle/>
          <a:p>
            <a:r>
              <a:rPr lang="en-US" dirty="0"/>
              <a:t>Publish edited reports in Synapse workspace to Power BI workspace</a:t>
            </a:r>
          </a:p>
        </p:txBody>
      </p:sp>
      <p:sp>
        <p:nvSpPr>
          <p:cNvPr id="6" name="Title 5">
            <a:extLst>
              <a:ext uri="{FF2B5EF4-FFF2-40B4-BE49-F238E27FC236}">
                <a16:creationId xmlns:a16="http://schemas.microsoft.com/office/drawing/2014/main" id="{33E065ED-B322-4F44-B928-7AA442C91483}"/>
              </a:ext>
            </a:extLst>
          </p:cNvPr>
          <p:cNvSpPr>
            <a:spLocks noGrp="1"/>
          </p:cNvSpPr>
          <p:nvPr>
            <p:ph type="title"/>
          </p:nvPr>
        </p:nvSpPr>
        <p:spPr/>
        <p:txBody>
          <a:bodyPr/>
          <a:lstStyle/>
          <a:p>
            <a:r>
              <a:rPr lang="en-US" dirty="0"/>
              <a:t>Develop Hub – Power BI</a:t>
            </a:r>
          </a:p>
        </p:txBody>
      </p:sp>
    </p:spTree>
    <p:extLst>
      <p:ext uri="{BB962C8B-B14F-4D97-AF65-F5344CB8AC3E}">
        <p14:creationId xmlns:p14="http://schemas.microsoft.com/office/powerpoint/2010/main" val="3194820150"/>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64D80975-643E-4268-AF1E-BA073F3C0208}"/>
              </a:ext>
            </a:extLst>
          </p:cNvPr>
          <p:cNvSpPr txBox="1">
            <a:spLocks/>
          </p:cNvSpPr>
          <p:nvPr/>
        </p:nvSpPr>
        <p:spPr>
          <a:xfrm>
            <a:off x="-984363" y="1032480"/>
            <a:ext cx="5555966" cy="758022"/>
          </a:xfrm>
          <a:prstGeom prst="rect">
            <a:avLst/>
          </a:prstGeom>
        </p:spPr>
        <p:txBody>
          <a:bodyPr/>
          <a:lstStyle>
            <a:lvl1pPr algn="l" defTabSz="914192" rtl="0" eaLnBrk="1" latinLnBrk="0" hangingPunct="1">
              <a:lnSpc>
                <a:spcPct val="90000"/>
              </a:lnSpc>
              <a:spcBef>
                <a:spcPct val="0"/>
              </a:spcBef>
              <a:buNone/>
              <a:defRPr lang="en-US" sz="3400" b="0" kern="1200" cap="none" spc="-147" baseline="0" dirty="0" smtClean="0">
                <a:ln w="3175">
                  <a:noFill/>
                </a:ln>
                <a:solidFill>
                  <a:schemeClr val="tx2"/>
                </a:solidFill>
                <a:effectLst/>
                <a:latin typeface="+mj-lt"/>
                <a:ea typeface="+mn-ea"/>
                <a:cs typeface="Segoe UI" pitchFamily="34" charset="0"/>
              </a:defRPr>
            </a:lvl1pPr>
          </a:lstStyle>
          <a:p>
            <a:pPr marL="0" marR="0" lvl="0" indent="0" algn="l" defTabSz="914192" rtl="0" eaLnBrk="1" fontAlgn="auto" latinLnBrk="0" hangingPunct="1">
              <a:lnSpc>
                <a:spcPct val="90000"/>
              </a:lnSpc>
              <a:spcBef>
                <a:spcPct val="0"/>
              </a:spcBef>
              <a:spcAft>
                <a:spcPts val="0"/>
              </a:spcAft>
              <a:buClrTx/>
              <a:buSzTx/>
              <a:buFontTx/>
              <a:buNone/>
              <a:tabLst/>
              <a:defRPr/>
            </a:pPr>
            <a:endParaRPr kumimoji="0" lang="en-US" sz="3400" b="0" i="0" u="none" strike="noStrike" kern="1200" cap="none" spc="-147" normalizeH="0" baseline="0" noProof="0" dirty="0">
              <a:ln w="3175">
                <a:noFill/>
              </a:ln>
              <a:solidFill>
                <a:srgbClr val="0078D4"/>
              </a:solidFill>
              <a:effectLst/>
              <a:uLnTx/>
              <a:uFillTx/>
              <a:latin typeface="Segoe UI Semibold"/>
              <a:ea typeface="+mn-ea"/>
              <a:cs typeface="Segoe UI" pitchFamily="34" charset="0"/>
            </a:endParaRPr>
          </a:p>
        </p:txBody>
      </p:sp>
      <p:sp>
        <p:nvSpPr>
          <p:cNvPr id="11" name="Text Placeholder 3">
            <a:extLst>
              <a:ext uri="{FF2B5EF4-FFF2-40B4-BE49-F238E27FC236}">
                <a16:creationId xmlns:a16="http://schemas.microsoft.com/office/drawing/2014/main" id="{62514B63-7883-4CB3-9D2D-50ABA156DD04}"/>
              </a:ext>
            </a:extLst>
          </p:cNvPr>
          <p:cNvSpPr txBox="1">
            <a:spLocks/>
          </p:cNvSpPr>
          <p:nvPr/>
        </p:nvSpPr>
        <p:spPr>
          <a:xfrm>
            <a:off x="-984363" y="1790502"/>
            <a:ext cx="9454693" cy="758023"/>
          </a:xfrm>
          <a:prstGeom prst="rect">
            <a:avLst/>
          </a:prstGeom>
        </p:spPr>
        <p:txBody>
          <a:bodyPr/>
          <a:lstStyle>
            <a:lvl1pPr marL="0" marR="0" indent="0" algn="l" defTabSz="914192" rtl="0" eaLnBrk="1" fontAlgn="auto" latinLnBrk="0" hangingPunct="1">
              <a:lnSpc>
                <a:spcPct val="100000"/>
              </a:lnSpc>
              <a:spcBef>
                <a:spcPts val="0"/>
              </a:spcBef>
              <a:spcAft>
                <a:spcPts val="1200"/>
              </a:spcAft>
              <a:buClrTx/>
              <a:buSzPct val="90000"/>
              <a:buFont typeface="Wingdings" panose="05000000000000000000" pitchFamily="2" charset="2"/>
              <a:buNone/>
              <a:tabLst/>
              <a:defRPr sz="2800" kern="1200" spc="0" baseline="0">
                <a:solidFill>
                  <a:srgbClr val="000000"/>
                </a:solidFill>
                <a:latin typeface="+mn-lt"/>
                <a:ea typeface="+mn-ea"/>
                <a:cs typeface="+mn-cs"/>
              </a:defRPr>
            </a:lvl1pPr>
            <a:lvl2pPr marL="224054" marR="0" indent="0" algn="l" defTabSz="914192" rtl="0" eaLnBrk="1" fontAlgn="auto" latinLnBrk="0" hangingPunct="1">
              <a:lnSpc>
                <a:spcPct val="100000"/>
              </a:lnSpc>
              <a:spcBef>
                <a:spcPts val="0"/>
              </a:spcBef>
              <a:spcAft>
                <a:spcPts val="1200"/>
              </a:spcAft>
              <a:buClrTx/>
              <a:buSzPct val="90000"/>
              <a:buFont typeface="Wingdings" panose="05000000000000000000" pitchFamily="2" charset="2"/>
              <a:buNone/>
              <a:tabLst/>
              <a:defRPr sz="2400" kern="1200" spc="0" baseline="0">
                <a:solidFill>
                  <a:srgbClr val="000000"/>
                </a:solidFill>
                <a:latin typeface="+mn-lt"/>
                <a:ea typeface="+mn-ea"/>
                <a:cs typeface="+mn-cs"/>
              </a:defRPr>
            </a:lvl2pPr>
            <a:lvl3pPr marL="448107" marR="0" indent="0" algn="l" defTabSz="914192" rtl="0" eaLnBrk="1" fontAlgn="auto" latinLnBrk="0" hangingPunct="1">
              <a:lnSpc>
                <a:spcPct val="100000"/>
              </a:lnSpc>
              <a:spcBef>
                <a:spcPts val="0"/>
              </a:spcBef>
              <a:spcAft>
                <a:spcPts val="1200"/>
              </a:spcAft>
              <a:buClrTx/>
              <a:buSzPct val="90000"/>
              <a:buFont typeface="Wingdings" panose="05000000000000000000" pitchFamily="2" charset="2"/>
              <a:buNone/>
              <a:tabLst/>
              <a:defRPr sz="1800" kern="1200" spc="0" baseline="0">
                <a:solidFill>
                  <a:srgbClr val="000000"/>
                </a:solidFill>
                <a:latin typeface="+mj-lt"/>
                <a:ea typeface="+mn-ea"/>
                <a:cs typeface="+mn-cs"/>
              </a:defRPr>
            </a:lvl3pPr>
            <a:lvl4pPr marL="672161" marR="0" indent="0" algn="l" defTabSz="914192" rtl="0" eaLnBrk="1" fontAlgn="auto" latinLnBrk="0" hangingPunct="1">
              <a:lnSpc>
                <a:spcPct val="110000"/>
              </a:lnSpc>
              <a:spcBef>
                <a:spcPts val="0"/>
              </a:spcBef>
              <a:spcAft>
                <a:spcPts val="1200"/>
              </a:spcAft>
              <a:buClrTx/>
              <a:buSzPct val="90000"/>
              <a:buFont typeface="Wingdings" panose="05000000000000000000" pitchFamily="2" charset="2"/>
              <a:buNone/>
              <a:tabLst/>
              <a:defRPr sz="1600" kern="1200" spc="0" baseline="0">
                <a:solidFill>
                  <a:srgbClr val="000000"/>
                </a:solidFill>
                <a:latin typeface="+mn-lt"/>
                <a:ea typeface="+mn-ea"/>
                <a:cs typeface="+mn-cs"/>
              </a:defRPr>
            </a:lvl4pPr>
            <a:lvl5pPr marL="896214" marR="0" indent="0" algn="l" defTabSz="914192" rtl="0" eaLnBrk="1" fontAlgn="auto" latinLnBrk="0" hangingPunct="1">
              <a:lnSpc>
                <a:spcPct val="100000"/>
              </a:lnSpc>
              <a:spcBef>
                <a:spcPts val="0"/>
              </a:spcBef>
              <a:spcAft>
                <a:spcPts val="1200"/>
              </a:spcAft>
              <a:buClrTx/>
              <a:buSzPct val="90000"/>
              <a:buFont typeface="Wingdings" panose="05000000000000000000" pitchFamily="2" charset="2"/>
              <a:buNone/>
              <a:tabLst/>
              <a:defRPr sz="1200" kern="1200" spc="0" baseline="0">
                <a:solidFill>
                  <a:srgbClr val="000000"/>
                </a:solidFill>
                <a:latin typeface="+mn-lt"/>
                <a:ea typeface="+mn-ea"/>
                <a:cs typeface="+mn-cs"/>
              </a:defRPr>
            </a:lvl5pPr>
            <a:lvl6pPr marL="2514026"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123"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219"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5315"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lvl="0">
              <a:defRPr/>
            </a:pPr>
            <a:endParaRPr lang="en-US" sz="1600" dirty="0"/>
          </a:p>
        </p:txBody>
      </p:sp>
      <p:sp>
        <p:nvSpPr>
          <p:cNvPr id="3" name="Text Placeholder 2">
            <a:extLst>
              <a:ext uri="{FF2B5EF4-FFF2-40B4-BE49-F238E27FC236}">
                <a16:creationId xmlns:a16="http://schemas.microsoft.com/office/drawing/2014/main" id="{6635E2A9-A1AF-4FF0-B6A9-9A98618544A3}"/>
              </a:ext>
            </a:extLst>
          </p:cNvPr>
          <p:cNvSpPr>
            <a:spLocks noGrp="1"/>
          </p:cNvSpPr>
          <p:nvPr>
            <p:ph type="body" sz="quarter" idx="12"/>
          </p:nvPr>
        </p:nvSpPr>
        <p:spPr/>
        <p:txBody>
          <a:bodyPr/>
          <a:lstStyle/>
          <a:p>
            <a:r>
              <a:rPr lang="en-US" dirty="0"/>
              <a:t>Real-time publish on save</a:t>
            </a:r>
          </a:p>
        </p:txBody>
      </p:sp>
      <p:sp>
        <p:nvSpPr>
          <p:cNvPr id="2" name="Title 1">
            <a:extLst>
              <a:ext uri="{FF2B5EF4-FFF2-40B4-BE49-F238E27FC236}">
                <a16:creationId xmlns:a16="http://schemas.microsoft.com/office/drawing/2014/main" id="{2B665852-DDC2-42C6-9350-0CF97AC0041A}"/>
              </a:ext>
            </a:extLst>
          </p:cNvPr>
          <p:cNvSpPr>
            <a:spLocks noGrp="1"/>
          </p:cNvSpPr>
          <p:nvPr>
            <p:ph type="title"/>
          </p:nvPr>
        </p:nvSpPr>
        <p:spPr/>
        <p:txBody>
          <a:bodyPr/>
          <a:lstStyle/>
          <a:p>
            <a:r>
              <a:rPr lang="en-US" dirty="0"/>
              <a:t>Develop Hub – Power BI</a:t>
            </a:r>
          </a:p>
        </p:txBody>
      </p:sp>
      <p:sp>
        <p:nvSpPr>
          <p:cNvPr id="12" name="Rectangle: Rounded Corners 11">
            <a:extLst>
              <a:ext uri="{FF2B5EF4-FFF2-40B4-BE49-F238E27FC236}">
                <a16:creationId xmlns:a16="http://schemas.microsoft.com/office/drawing/2014/main" id="{DFFA2098-14E7-4C7A-8D0C-072407F5366C}"/>
              </a:ext>
            </a:extLst>
          </p:cNvPr>
          <p:cNvSpPr/>
          <p:nvPr/>
        </p:nvSpPr>
        <p:spPr bwMode="auto">
          <a:xfrm>
            <a:off x="2605281" y="1622704"/>
            <a:ext cx="6981438" cy="4760608"/>
          </a:xfrm>
          <a:prstGeom prst="roundRect">
            <a:avLst>
              <a:gd name="adj" fmla="val 2947"/>
            </a:avLst>
          </a:prstGeom>
          <a:solidFill>
            <a:schemeClr val="tx1"/>
          </a:solidFill>
          <a:ln>
            <a:noFill/>
            <a:headEnd type="none" w="med" len="med"/>
            <a:tailEnd type="none" w="med" len="med"/>
          </a:ln>
          <a:effectLst>
            <a:outerShdw blurRad="635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9" name="Picture 8">
            <a:extLst>
              <a:ext uri="{FF2B5EF4-FFF2-40B4-BE49-F238E27FC236}">
                <a16:creationId xmlns:a16="http://schemas.microsoft.com/office/drawing/2014/main" id="{8E7456B6-2A01-4AF5-B417-1A7786B198C0}"/>
              </a:ext>
            </a:extLst>
          </p:cNvPr>
          <p:cNvPicPr>
            <a:picLocks noChangeAspect="1"/>
          </p:cNvPicPr>
          <p:nvPr/>
        </p:nvPicPr>
        <p:blipFill>
          <a:blip r:embed="rId2"/>
          <a:stretch>
            <a:fillRect/>
          </a:stretch>
        </p:blipFill>
        <p:spPr>
          <a:xfrm>
            <a:off x="2802032" y="1790502"/>
            <a:ext cx="6587937" cy="4391958"/>
          </a:xfrm>
          <a:prstGeom prst="rect">
            <a:avLst/>
          </a:prstGeom>
        </p:spPr>
      </p:pic>
    </p:spTree>
    <p:extLst>
      <p:ext uri="{BB962C8B-B14F-4D97-AF65-F5344CB8AC3E}">
        <p14:creationId xmlns:p14="http://schemas.microsoft.com/office/powerpoint/2010/main" val="3495525998"/>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6170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icrosoft 365 PPT Template - 2018">
  <a:themeElements>
    <a:clrScheme name="Azure">
      <a:dk1>
        <a:sysClr val="windowText" lastClr="000000"/>
      </a:dk1>
      <a:lt1>
        <a:sysClr val="window" lastClr="FFFFFF"/>
      </a:lt1>
      <a:dk2>
        <a:srgbClr val="0078D4"/>
      </a:dk2>
      <a:lt2>
        <a:srgbClr val="EBEBEB"/>
      </a:lt2>
      <a:accent1>
        <a:srgbClr val="50E6FF"/>
      </a:accent1>
      <a:accent2>
        <a:srgbClr val="3C3C41"/>
      </a:accent2>
      <a:accent3>
        <a:srgbClr val="75757A"/>
      </a:accent3>
      <a:accent4>
        <a:srgbClr val="EBEBEB"/>
      </a:accent4>
      <a:accent5>
        <a:srgbClr val="FFFFFF"/>
      </a:accent5>
      <a:accent6>
        <a:srgbClr val="000000"/>
      </a:accent6>
      <a:hlink>
        <a:srgbClr val="0563C1"/>
      </a:hlink>
      <a:folHlink>
        <a:srgbClr val="954F72"/>
      </a:folHlink>
    </a:clrScheme>
    <a:fontScheme name="Custom 2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2"/>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ct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9" id="{DC3FC6DF-F8E1-F941-9B45-8E046F2AA4F8}" vid="{D872CB19-874A-ED4B-86B8-6475BC60693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T_Blue on White/Lt Gray">
    <a:dk1>
      <a:srgbClr val="000000"/>
    </a:dk1>
    <a:lt1>
      <a:srgbClr val="FFFFFF"/>
    </a:lt1>
    <a:dk2>
      <a:srgbClr val="243A5E"/>
    </a:dk2>
    <a:lt2>
      <a:srgbClr val="E6E6E6"/>
    </a:lt2>
    <a:accent1>
      <a:srgbClr val="0078D4"/>
    </a:accent1>
    <a:accent2>
      <a:srgbClr val="243A5E"/>
    </a:accent2>
    <a:accent3>
      <a:srgbClr val="D83B01"/>
    </a:accent3>
    <a:accent4>
      <a:srgbClr val="107C10"/>
    </a:accent4>
    <a:accent5>
      <a:srgbClr val="8661C5"/>
    </a:accent5>
    <a:accent6>
      <a:srgbClr val="737373"/>
    </a:accent6>
    <a:hlink>
      <a:srgbClr val="0078D4"/>
    </a:hlink>
    <a:folHlink>
      <a:srgbClr val="0078D4"/>
    </a:folHlink>
  </a:clrScheme>
</a:themeOverride>
</file>

<file path=ppt/theme/themeOverride2.xml><?xml version="1.0" encoding="utf-8"?>
<a:themeOverride xmlns:a="http://schemas.openxmlformats.org/drawingml/2006/main">
  <a:clrScheme name="ST_Blue on White/Lt Gray">
    <a:dk1>
      <a:srgbClr val="000000"/>
    </a:dk1>
    <a:lt1>
      <a:srgbClr val="FFFFFF"/>
    </a:lt1>
    <a:dk2>
      <a:srgbClr val="243A5E"/>
    </a:dk2>
    <a:lt2>
      <a:srgbClr val="E6E6E6"/>
    </a:lt2>
    <a:accent1>
      <a:srgbClr val="0078D4"/>
    </a:accent1>
    <a:accent2>
      <a:srgbClr val="243A5E"/>
    </a:accent2>
    <a:accent3>
      <a:srgbClr val="D83B01"/>
    </a:accent3>
    <a:accent4>
      <a:srgbClr val="107C10"/>
    </a:accent4>
    <a:accent5>
      <a:srgbClr val="8661C5"/>
    </a:accent5>
    <a:accent6>
      <a:srgbClr val="737373"/>
    </a:accent6>
    <a:hlink>
      <a:srgbClr val="0078D4"/>
    </a:hlink>
    <a:folHlink>
      <a:srgbClr val="0078D4"/>
    </a:folHlink>
  </a:clrScheme>
</a:themeOverride>
</file>

<file path=ppt/theme/themeOverride3.xml><?xml version="1.0" encoding="utf-8"?>
<a:themeOverride xmlns:a="http://schemas.openxmlformats.org/drawingml/2006/main">
  <a:clrScheme name="ST_Blue on White/Lt Gray">
    <a:dk1>
      <a:srgbClr val="000000"/>
    </a:dk1>
    <a:lt1>
      <a:srgbClr val="FFFFFF"/>
    </a:lt1>
    <a:dk2>
      <a:srgbClr val="243A5E"/>
    </a:dk2>
    <a:lt2>
      <a:srgbClr val="E6E6E6"/>
    </a:lt2>
    <a:accent1>
      <a:srgbClr val="0078D4"/>
    </a:accent1>
    <a:accent2>
      <a:srgbClr val="243A5E"/>
    </a:accent2>
    <a:accent3>
      <a:srgbClr val="D83B01"/>
    </a:accent3>
    <a:accent4>
      <a:srgbClr val="107C10"/>
    </a:accent4>
    <a:accent5>
      <a:srgbClr val="8661C5"/>
    </a:accent5>
    <a:accent6>
      <a:srgbClr val="737373"/>
    </a:accent6>
    <a:hlink>
      <a:srgbClr val="0078D4"/>
    </a:hlink>
    <a:folHlink>
      <a:srgbClr val="0078D4"/>
    </a:folHlink>
  </a:clrScheme>
</a:themeOverrid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4">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5F5BEF5-1A6E-4811-BF32-F9A2A6743767}">
  <we:reference id="wa104380255" version="1.4.0.0" store="en-US" storeType="OMEX"/>
  <we:alternateReferences>
    <we:reference id="WA104380255" version="1.4.0.0" store="" storeType="OMEX"/>
  </we:alternateReferences>
  <we:properties>
    <we:property name="Fields" value="[{&quot;id&quot;:&quot;b668a58f-1d24-e911-9f2a-000d3a716c94&quot;,&quot;name&quot;:&quot;{Presenter Name}&quot;,&quot;displayName&quot;:&quot;Presenter Name&quot;,&quot;value&quot;:&quot;&quot;,&quot;description&quot;:&quot;Enter the name of the person who will present this&quot;,&quot;reference&quot;:null,&quot;type&quot;:0,&quot;format&quot;:null,&quot;modifiedBy&quot;:&quot;My Nguyen&quot;,&quot;modifiedOn&quot;:&quot;2019-01-29T23:28:20.403&quot;,&quot;rememberValues&quot;:true,&quot;rememberValuesScope&quot;:1,&quot;displayOptions&quot;:null,&quot;required&quot;:false,&quot;locationId&quot;:null,&quot;powerPointPictureRefs&quot;:null,&quot;placeholderImageUrl&quot;:&quot;&quot;,&quot;contentSourceId&quot;:null,&quot;createdOn&quot;:&quot;2019-01-29T23:28:20.413&quot;,&quot;createdBy&quot;:&quot;My Nguyen&quot;,&quot;imageFitOption&quot;:0,&quot;isValueBound&quot;:false,&quot;boundObjectName&quot;:null,&quot;usage&quot;:1,&quot;synced&quot;:true},{&quot;id&quot;:&quot;7655732d-be31-e911-b8b3-000d3a716370&quot;,&quot;name&quot;:&quot;{Presenter Title}&quot;,&quot;displayName&quot;:&quot;Presenter Title&quot;,&quot;value&quot;:&quot;&quot;,&quot;description&quot;:&quot;Enter the title of the presenter.&quot;,&quot;reference&quot;:null,&quot;type&quot;:0,&quot;format&quot;:null,&quot;modifiedBy&quot;:&quot;My Nguyen&quot;,&quot;modifiedOn&quot;:&quot;2019-02-16T07:40:49.757&quot;,&quot;rememberValues&quot;:true,&quot;rememberValuesScope&quot;:2,&quot;displayOptions&quot;:null,&quot;required&quot;:false,&quot;locationId&quot;:null,&quot;powerPointPictureRefs&quot;:null,&quot;placeholderImageUrl&quot;:&quot;&quot;,&quot;contentSourceId&quot;:null,&quot;createdOn&quot;:&quot;2019-02-16T07:40:49.757&quot;,&quot;createdBy&quot;:&quot;My Nguyen&quot;,&quot;imageFitOption&quot;:0,&quot;isValueBound&quot;:false,&quot;boundObjectName&quot;:null,&quot;usage&quot;:1,&quot;synced&quot;:true},{&quot;id&quot;:&quot;86f57df7-1c24-e911-9f2a-000d3a716c94&quot;,&quot;name&quot;:&quot;{Partner Company Name}&quot;,&quot;displayName&quot;:&quot;Partner Company Name&quot;,&quot;value&quot;:&quot;&quot;,&quot;description&quot;:&quot;Enter the name of your company.&quot;,&quot;reference&quot;:null,&quot;type&quot;:0,&quot;format&quot;:null,&quot;modifiedBy&quot;:&quot;My Nguyen&quot;,&quot;modifiedOn&quot;:&quot;2019-01-29T23:24:05.147&quot;,&quot;rememberValues&quot;:true,&quot;rememberValuesScope&quot;:2,&quot;displayOptions&quot;:null,&quot;required&quot;:false,&quot;locationId&quot;:null,&quot;powerPointPictureRefs&quot;:null,&quot;placeholderImageUrl&quot;:&quot;&quot;,&quot;contentSourceId&quot;:null,&quot;createdOn&quot;:&quot;2019-01-29T23:24:05.14&quot;,&quot;createdBy&quot;:&quot;My Nguyen&quot;,&quot;imageFitOption&quot;:0,&quot;isValueBound&quot;:false,&quot;boundObjectName&quot;:null,&quot;usage&quot;:1,&quot;synced&quot;:true}]"/>
    <we:property name="QorusSettings" value="{&quot;modifiedOn&quot;:1595093341043,&quot;user&quot;:&quot;v-ngm@microsoft.com&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25CD5463CEFB24A83503C30C8B98C35" ma:contentTypeVersion="14" ma:contentTypeDescription="Create a new document." ma:contentTypeScope="" ma:versionID="ca997fc59819d35abf7e9d915170b2eb">
  <xsd:schema xmlns:xsd="http://www.w3.org/2001/XMLSchema" xmlns:xs="http://www.w3.org/2001/XMLSchema" xmlns:p="http://schemas.microsoft.com/office/2006/metadata/properties" xmlns:ns1="http://schemas.microsoft.com/sharepoint/v3" xmlns:ns2="6cb3e062-5d5c-4bea-a521-bea60a8a9d49" xmlns:ns3="808fe64a-8822-48fb-b486-fef07844ef67" targetNamespace="http://schemas.microsoft.com/office/2006/metadata/properties" ma:root="true" ma:fieldsID="3762c5bda2ea2c872901c33fe3d18c87" ns1:_="" ns2:_="" ns3:_="">
    <xsd:import namespace="http://schemas.microsoft.com/sharepoint/v3"/>
    <xsd:import namespace="6cb3e062-5d5c-4bea-a521-bea60a8a9d49"/>
    <xsd:import namespace="808fe64a-8822-48fb-b486-fef07844ef6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b3e062-5d5c-4bea-a521-bea60a8a9d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08fe64a-8822-48fb-b486-fef07844ef67"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MediaServiceKeyPoints xmlns="6cb3e062-5d5c-4bea-a521-bea60a8a9d49" xsi:nil="true"/>
  </documentManagement>
</p:properties>
</file>

<file path=customXml/itemProps1.xml><?xml version="1.0" encoding="utf-8"?>
<ds:datastoreItem xmlns:ds="http://schemas.openxmlformats.org/officeDocument/2006/customXml" ds:itemID="{E533E45C-A1C0-41F7-A1D3-C30C2ECC1DC8}">
  <ds:schemaRefs>
    <ds:schemaRef ds:uri="http://schemas.microsoft.com/sharepoint/v3/contenttype/forms"/>
  </ds:schemaRefs>
</ds:datastoreItem>
</file>

<file path=customXml/itemProps2.xml><?xml version="1.0" encoding="utf-8"?>
<ds:datastoreItem xmlns:ds="http://schemas.openxmlformats.org/officeDocument/2006/customXml" ds:itemID="{D434B2C0-D70B-48FD-A8B3-ACE095B12F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cb3e062-5d5c-4bea-a521-bea60a8a9d49"/>
    <ds:schemaRef ds:uri="808fe64a-8822-48fb-b486-fef07844ef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D56A703-0234-46FD-A7F7-A2B150CA23F1}">
  <ds:schemaRefs>
    <ds:schemaRef ds:uri="http://purl.org/dc/dcmitype/"/>
    <ds:schemaRef ds:uri="http://purl.org/dc/terms/"/>
    <ds:schemaRef ds:uri="http://purl.org/dc/elements/1.1/"/>
    <ds:schemaRef ds:uri="http://schemas.microsoft.com/office/2006/documentManagement/types"/>
    <ds:schemaRef ds:uri="http://schemas.microsoft.com/office/infopath/2007/PartnerControls"/>
    <ds:schemaRef ds:uri="0c1a6c9c-f016-4857-bf43-21b252e701d9"/>
    <ds:schemaRef ds:uri="http://www.w3.org/XML/1998/namespace"/>
    <ds:schemaRef ds:uri="http://schemas.openxmlformats.org/package/2006/metadata/core-properties"/>
    <ds:schemaRef ds:uri="7a20bb1a-2526-436b-a0aa-406322af6dcc"/>
    <ds:schemaRef ds:uri="http://schemas.microsoft.com/office/2006/metadata/properties"/>
    <ds:schemaRef ds:uri="http://schemas.microsoft.com/sharepoint/v3"/>
    <ds:schemaRef ds:uri="6cb3e062-5d5c-4bea-a521-bea60a8a9d49"/>
  </ds:schemaRefs>
</ds:datastoreItem>
</file>

<file path=docProps/app.xml><?xml version="1.0" encoding="utf-8"?>
<Properties xmlns="http://schemas.openxmlformats.org/officeDocument/2006/extended-properties" xmlns:vt="http://schemas.openxmlformats.org/officeDocument/2006/docPropsVTypes">
  <TotalTime>1456</TotalTime>
  <Words>3403</Words>
  <Application>Microsoft Office PowerPoint</Application>
  <PresentationFormat>Widescreen</PresentationFormat>
  <Paragraphs>615</Paragraphs>
  <Slides>33</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Arial</vt:lpstr>
      <vt:lpstr>Calibri</vt:lpstr>
      <vt:lpstr>Consolas</vt:lpstr>
      <vt:lpstr>Segoe UI</vt:lpstr>
      <vt:lpstr>Segoe UI Light</vt:lpstr>
      <vt:lpstr>Segoe UI Semibold</vt:lpstr>
      <vt:lpstr>Segoe UI Semilight</vt:lpstr>
      <vt:lpstr>Wingdings</vt:lpstr>
      <vt:lpstr>Microsoft 365 PPT Template - 2018</vt:lpstr>
      <vt:lpstr>Azure Synapse Analytics + Power BI Better Together</vt:lpstr>
      <vt:lpstr>The modern data warehouse </vt:lpstr>
      <vt:lpstr>Azure Synapse Analytics</vt:lpstr>
      <vt:lpstr>Power BI</vt:lpstr>
      <vt:lpstr>Power BI + Azure Synapse Analytics</vt:lpstr>
      <vt:lpstr>Azure Synapse performance advantage</vt:lpstr>
      <vt:lpstr>Performance Optimized Storage</vt:lpstr>
      <vt:lpstr>Scaling to Petabytes </vt:lpstr>
      <vt:lpstr>Scaling to Petabytes</vt:lpstr>
      <vt:lpstr>Scaling to Petabytes </vt:lpstr>
      <vt:lpstr>Complete security</vt:lpstr>
      <vt:lpstr>Row-level security (RLS)</vt:lpstr>
      <vt:lpstr>Row-level security</vt:lpstr>
      <vt:lpstr>Column-level security</vt:lpstr>
      <vt:lpstr>Column-level security</vt:lpstr>
      <vt:lpstr>Dynamic Data Masking</vt:lpstr>
      <vt:lpstr>Workload Management</vt:lpstr>
      <vt:lpstr>Workload Management</vt:lpstr>
      <vt:lpstr>Power BI</vt:lpstr>
      <vt:lpstr>DirectQuery</vt:lpstr>
      <vt:lpstr>DirectQuery</vt:lpstr>
      <vt:lpstr>DirectQuery &amp; Import</vt:lpstr>
      <vt:lpstr>Aggregations</vt:lpstr>
      <vt:lpstr>Aggregations</vt:lpstr>
      <vt:lpstr>Aggregations</vt:lpstr>
      <vt:lpstr>In preview Azure Synapse + Power BI integration</vt:lpstr>
      <vt:lpstr>Build Power BI dashboards directly from Azure Synapse (preview)</vt:lpstr>
      <vt:lpstr>Develop Hub – Power BI</vt:lpstr>
      <vt:lpstr>Develop Hub – Power BI</vt:lpstr>
      <vt:lpstr>Develop Hub – Power BI</vt:lpstr>
      <vt:lpstr>Develop Hub – Power BI</vt:lpstr>
      <vt:lpstr>Develop Hub – Power BI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BI + Azure Synapse Better Together L300</dc:title>
  <dc:creator>Charles Feddersen</dc:creator>
  <cp:keywords/>
  <cp:lastModifiedBy>My Nguyen</cp:lastModifiedBy>
  <cp:revision>45</cp:revision>
  <dcterms:created xsi:type="dcterms:W3CDTF">2019-06-26T04:17:16Z</dcterms:created>
  <dcterms:modified xsi:type="dcterms:W3CDTF">2020-07-18T17:29:02Z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0x010100E25CD5463CEFB24A83503C30C8B98C35</vt:lpwstr>
  </property>
  <property fmtid="{D5CDD505-2E9C-101B-9397-08002B2CF9AE}" pid="3" name="_dlc_policyId">
    <vt:lpwstr>0x0101000E4CB7077FEE4FF7AE86D4A500EEC780030016C849C62B10EB41ACA8C7EEDEF40BB2006A83F15B98C1FD4E8D76F6993277120D|-2104630519</vt:lpwstr>
  </property>
  <property fmtid="{D5CDD505-2E9C-101B-9397-08002B2CF9AE}" pid="4" name="ItemRetentionFormula">
    <vt:lpwstr>&lt;formula id="Microsoft.Office.RecordsManagement.PolicyFeatures.Expiration.Formula.BuiltIn"&gt;&lt;number&gt;0&lt;/number&gt;&lt;property&gt;Expire_x005f_x0020_Review&lt;/property&gt;&lt;propertyId&gt;4efb7b69-53dd-4711-a372-96a7c80c7a38&lt;/propertyId&gt;&lt;period&gt;days&lt;/period&gt;&lt;/formula&gt;</vt:lpwstr>
  </property>
  <property fmtid="{D5CDD505-2E9C-101B-9397-08002B2CF9AE}" pid="5" name="_dlc_DocIdItemGuid">
    <vt:lpwstr>c42b4ea0-f6f2-4503-90fe-e606b86accd6</vt:lpwstr>
  </property>
  <property fmtid="{D5CDD505-2E9C-101B-9397-08002B2CF9AE}" pid="6" name="of67e5d4b76f4a9db8769983fda9cec0">
    <vt:lpwstr/>
  </property>
  <property fmtid="{D5CDD505-2E9C-101B-9397-08002B2CF9AE}" pid="7" name="TaxKeyword">
    <vt:lpwstr/>
  </property>
  <property fmtid="{D5CDD505-2E9C-101B-9397-08002B2CF9AE}" pid="8" name="NewsType">
    <vt:lpwstr/>
  </property>
  <property fmtid="{D5CDD505-2E9C-101B-9397-08002B2CF9AE}" pid="9" name="Region">
    <vt:lpwstr/>
  </property>
  <property fmtid="{D5CDD505-2E9C-101B-9397-08002B2CF9AE}" pid="10" name="ItemType">
    <vt:lpwstr>417;#competitive materials|1ffc6641-18be-4106-8f07-4ff1b8feb957</vt:lpwstr>
  </property>
  <property fmtid="{D5CDD505-2E9C-101B-9397-08002B2CF9AE}" pid="11" name="Confidentiality">
    <vt:lpwstr>14;#customer ready|8986c41d-21c5-4f8f-8a12-ea4625b46858</vt:lpwstr>
  </property>
  <property fmtid="{D5CDD505-2E9C-101B-9397-08002B2CF9AE}" pid="12" name="Industries">
    <vt:lpwstr/>
  </property>
  <property fmtid="{D5CDD505-2E9C-101B-9397-08002B2CF9AE}" pid="13" name="MSProducts">
    <vt:lpwstr/>
  </property>
  <property fmtid="{D5CDD505-2E9C-101B-9397-08002B2CF9AE}" pid="14" name="Competitors">
    <vt:lpwstr/>
  </property>
  <property fmtid="{D5CDD505-2E9C-101B-9397-08002B2CF9AE}" pid="15" name="SMSGDomain">
    <vt:lpwstr>1628;#Gear Up|5bd03d8b-c198-4367-bd72-be9dad12d703;#21;#Intelligent Cloud|adc2fe87-c79a-4ded-a449-3f86b954069d;#82;#SQL Server Domain|0c0f1824-39dc-4b26-8c74-eff4364b812b;#20;#Microsoft Azure Domain|d600a391-d529-4311-892b-2c05c1ab2538</vt:lpwstr>
  </property>
  <property fmtid="{D5CDD505-2E9C-101B-9397-08002B2CF9AE}" pid="16" name="ExperienceContentType">
    <vt:lpwstr/>
  </property>
  <property fmtid="{D5CDD505-2E9C-101B-9397-08002B2CF9AE}" pid="17" name="BusinessArchitecture">
    <vt:lpwstr>401;#modern data warehouses|73a3f3c0-b1f4-4059-b3f7-d568167cd895</vt:lpwstr>
  </property>
  <property fmtid="{D5CDD505-2E9C-101B-9397-08002B2CF9AE}" pid="18" name="Products">
    <vt:lpwstr>73;#SQL Server|261ba873-f3ab-420e-96d6-e3004596a551;#2614;#Azure SQL Data Warehouse|39111a04-dfa8-4fc5-8acd-5450cc50af46</vt:lpwstr>
  </property>
  <property fmtid="{D5CDD505-2E9C-101B-9397-08002B2CF9AE}" pid="19" name="l6f004f21209409da86a713c0f24627d">
    <vt:lpwstr/>
  </property>
  <property fmtid="{D5CDD505-2E9C-101B-9397-08002B2CF9AE}" pid="20" name="MSProductsTaxHTField0">
    <vt:lpwstr/>
  </property>
  <property fmtid="{D5CDD505-2E9C-101B-9397-08002B2CF9AE}" pid="21" name="Languages">
    <vt:lpwstr/>
  </property>
  <property fmtid="{D5CDD505-2E9C-101B-9397-08002B2CF9AE}" pid="22" name="e8080b0481964c759b2c36ae49591b31">
    <vt:lpwstr/>
  </property>
  <property fmtid="{D5CDD505-2E9C-101B-9397-08002B2CF9AE}" pid="23" name="TechnicalLevel">
    <vt:lpwstr>3066;#100 (beginner)|7d022d07-ff67-4af8-910d-8ea6b46b5908</vt:lpwstr>
  </property>
  <property fmtid="{D5CDD505-2E9C-101B-9397-08002B2CF9AE}" pid="24" name="SMSG Items">
    <vt:lpwstr>3091;#documents|e037ed84-7d8e-4cbb-9c8f-61e80301a44f</vt:lpwstr>
  </property>
  <property fmtid="{D5CDD505-2E9C-101B-9397-08002B2CF9AE}" pid="25" name="Audiences">
    <vt:lpwstr/>
  </property>
  <property fmtid="{D5CDD505-2E9C-101B-9397-08002B2CF9AE}" pid="26" name="ldac8aee9d1f469e8cd8c3f8d6a615f2">
    <vt:lpwstr/>
  </property>
  <property fmtid="{D5CDD505-2E9C-101B-9397-08002B2CF9AE}" pid="27" name="Solution Areas">
    <vt:lpwstr>3478;#Data and AI|60d86926-9fc6-4873-ad19-e15bf82160d7</vt:lpwstr>
  </property>
  <property fmtid="{D5CDD505-2E9C-101B-9397-08002B2CF9AE}" pid="28" name="EmployeeRole">
    <vt:lpwstr/>
  </property>
  <property fmtid="{D5CDD505-2E9C-101B-9397-08002B2CF9AE}" pid="29" name="NewsTopic">
    <vt:lpwstr/>
  </property>
  <property fmtid="{D5CDD505-2E9C-101B-9397-08002B2CF9AE}" pid="30" name="Roles">
    <vt:lpwstr>361;#Technical Sales|831f7989-43a4-4e48-852a-a5355978f47f;#957;#Marketing|6bac43fe-835f-4207-8dba-9b6899aa3139;#1941;#All Standard Titles|ef7f2c35-3932-45cd-837a-94fa96ae23cb;#1123;#Partner Marketing Manager|262a2715-e7d5-4abb-8d98-3ad597191f37</vt:lpwstr>
  </property>
  <property fmtid="{D5CDD505-2E9C-101B-9397-08002B2CF9AE}" pid="31" name="NewsSource">
    <vt:lpwstr/>
  </property>
  <property fmtid="{D5CDD505-2E9C-101B-9397-08002B2CF9AE}" pid="32" name="MSProfessions">
    <vt:lpwstr>3094;#Sales|72627068-acd7-4c1a-8b95-a0256be5dc9f;#3100;#Marketing|6bac43fe-835f-4207-8dba-9b6899aa3139</vt:lpwstr>
  </property>
  <property fmtid="{D5CDD505-2E9C-101B-9397-08002B2CF9AE}" pid="33" name="SMSGTags">
    <vt:lpwstr/>
  </property>
  <property fmtid="{D5CDD505-2E9C-101B-9397-08002B2CF9AE}" pid="34" name="MSPhysicalGeography">
    <vt:lpwstr/>
  </property>
  <property fmtid="{D5CDD505-2E9C-101B-9397-08002B2CF9AE}" pid="35" name="EnterpriseDomainTags">
    <vt:lpwstr/>
  </property>
  <property fmtid="{D5CDD505-2E9C-101B-9397-08002B2CF9AE}" pid="36" name="j3562c58ee414e028925bc902cfc01a1">
    <vt:lpwstr/>
  </property>
  <property fmtid="{D5CDD505-2E9C-101B-9397-08002B2CF9AE}" pid="37" name="Segments">
    <vt:lpwstr/>
  </property>
  <property fmtid="{D5CDD505-2E9C-101B-9397-08002B2CF9AE}" pid="38" name="Partners">
    <vt:lpwstr/>
  </property>
  <property fmtid="{D5CDD505-2E9C-101B-9397-08002B2CF9AE}" pid="39" name="ActivitiesAndPrograms">
    <vt:lpwstr/>
  </property>
  <property fmtid="{D5CDD505-2E9C-101B-9397-08002B2CF9AE}" pid="40" name="la4444b61d19467597d63190b69ac227">
    <vt:lpwstr/>
  </property>
  <property fmtid="{D5CDD505-2E9C-101B-9397-08002B2CF9AE}" pid="41" name="Topics">
    <vt:lpwstr>30;#hub subset|c6bfd112-b986-4a0a-aa8d-90e767bfdfa6</vt:lpwstr>
  </property>
  <property fmtid="{D5CDD505-2E9C-101B-9397-08002B2CF9AE}" pid="42" name="Groups">
    <vt:lpwstr>42;#Cloud + AI Marketing|4f75e184-e5aa-4234-a07f-b032d60df254;#31;#Azure Marketing|0958c357-5252-473f-8b4e-42f27525a99d;#399;#SQL Server Marketing|bb7921b3-c1d8-4da4-b894-8b6075d9546d</vt:lpwstr>
  </property>
  <property fmtid="{D5CDD505-2E9C-101B-9397-08002B2CF9AE}" pid="43" name="_docset_NoMedatataSyncRequired">
    <vt:lpwstr>False</vt:lpwstr>
  </property>
  <property fmtid="{D5CDD505-2E9C-101B-9397-08002B2CF9AE}" pid="44" name="MSIP_Label_f42aa342-8706-4288-bd11-ebb85995028c_Enabled">
    <vt:lpwstr>True</vt:lpwstr>
  </property>
  <property fmtid="{D5CDD505-2E9C-101B-9397-08002B2CF9AE}" pid="45" name="MSIP_Label_f42aa342-8706-4288-bd11-ebb85995028c_SiteId">
    <vt:lpwstr>72f988bf-86f1-41af-91ab-2d7cd011db47</vt:lpwstr>
  </property>
  <property fmtid="{D5CDD505-2E9C-101B-9397-08002B2CF9AE}" pid="46" name="MSIP_Label_f42aa342-8706-4288-bd11-ebb85995028c_Owner">
    <vt:lpwstr>kalarse@microsoft.com</vt:lpwstr>
  </property>
  <property fmtid="{D5CDD505-2E9C-101B-9397-08002B2CF9AE}" pid="47" name="MSIP_Label_f42aa342-8706-4288-bd11-ebb85995028c_SetDate">
    <vt:lpwstr>2019-12-04T18:26:18.6852915Z</vt:lpwstr>
  </property>
  <property fmtid="{D5CDD505-2E9C-101B-9397-08002B2CF9AE}" pid="48" name="MSIP_Label_f42aa342-8706-4288-bd11-ebb85995028c_Name">
    <vt:lpwstr>General</vt:lpwstr>
  </property>
  <property fmtid="{D5CDD505-2E9C-101B-9397-08002B2CF9AE}" pid="49" name="MSIP_Label_f42aa342-8706-4288-bd11-ebb85995028c_Application">
    <vt:lpwstr>Microsoft Azure Information Protection</vt:lpwstr>
  </property>
  <property fmtid="{D5CDD505-2E9C-101B-9397-08002B2CF9AE}" pid="50" name="MSIP_Label_f42aa342-8706-4288-bd11-ebb85995028c_ActionId">
    <vt:lpwstr>e12212dd-5ba2-427d-9136-cf00eefba8dc</vt:lpwstr>
  </property>
  <property fmtid="{D5CDD505-2E9C-101B-9397-08002B2CF9AE}" pid="51" name="MSIP_Label_f42aa342-8706-4288-bd11-ebb85995028c_Extended_MSFT_Method">
    <vt:lpwstr>Automatic</vt:lpwstr>
  </property>
  <property fmtid="{D5CDD505-2E9C-101B-9397-08002B2CF9AE}" pid="52" name="Sensitivity">
    <vt:lpwstr>General</vt:lpwstr>
  </property>
</Properties>
</file>