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65" r:id="rId5"/>
    <p:sldId id="262" r:id="rId6"/>
    <p:sldId id="263" r:id="rId7"/>
    <p:sldId id="258" r:id="rId8"/>
    <p:sldId id="266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FDD1C5"/>
    <a:srgbClr val="EE7967"/>
    <a:srgbClr val="DB3C39"/>
    <a:srgbClr val="0899C6"/>
    <a:srgbClr val="54A1B9"/>
    <a:srgbClr val="EF7C16"/>
    <a:srgbClr val="005797"/>
    <a:srgbClr val="81C204"/>
    <a:srgbClr val="2DF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9AFE9D-E9CC-406A-82C3-B1E3FE08E50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F1BF2D82-E91C-4423-85E6-B9F37CA8FE0A}">
      <dgm:prSet phldrT="[Szöveg]"/>
      <dgm:spPr>
        <a:solidFill>
          <a:srgbClr val="B62464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hu-HU" dirty="0"/>
            <a:t>Iskoláknak, étkeztetőknek:</a:t>
          </a:r>
        </a:p>
      </dgm:t>
    </dgm:pt>
    <dgm:pt modelId="{037B09B2-18D8-4D60-ACC2-0FBD7B1C1D36}" type="parTrans" cxnId="{A44C5445-6623-4AE1-A9B8-4AC5CCFE3249}">
      <dgm:prSet/>
      <dgm:spPr/>
      <dgm:t>
        <a:bodyPr/>
        <a:lstStyle/>
        <a:p>
          <a:endParaRPr lang="hu-HU"/>
        </a:p>
      </dgm:t>
    </dgm:pt>
    <dgm:pt modelId="{4FC96F2A-4CF9-4A11-9DA4-CADA93143A0F}" type="sibTrans" cxnId="{A44C5445-6623-4AE1-A9B8-4AC5CCFE3249}">
      <dgm:prSet/>
      <dgm:spPr/>
      <dgm:t>
        <a:bodyPr/>
        <a:lstStyle/>
        <a:p>
          <a:endParaRPr lang="hu-HU"/>
        </a:p>
      </dgm:t>
    </dgm:pt>
    <dgm:pt modelId="{1AE328DC-443F-4A93-BAB4-ADDB79DBC7C7}">
      <dgm:prSet phldrT="[Szöveg]"/>
      <dgm:spPr>
        <a:solidFill>
          <a:srgbClr val="E51D7F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hu-HU" dirty="0"/>
            <a:t>Diákoknak, szülőknek, dolgozóknak:</a:t>
          </a:r>
        </a:p>
      </dgm:t>
    </dgm:pt>
    <dgm:pt modelId="{A8147207-C9CC-4B82-88B9-3F8C7D9FBBEB}" type="parTrans" cxnId="{5A4CC3C6-FED3-4ADF-BA10-01EB932A141E}">
      <dgm:prSet/>
      <dgm:spPr/>
      <dgm:t>
        <a:bodyPr/>
        <a:lstStyle/>
        <a:p>
          <a:endParaRPr lang="hu-HU"/>
        </a:p>
      </dgm:t>
    </dgm:pt>
    <dgm:pt modelId="{3247FAEE-95C2-46C0-9D45-C8A2D62D2D8D}" type="sibTrans" cxnId="{5A4CC3C6-FED3-4ADF-BA10-01EB932A141E}">
      <dgm:prSet/>
      <dgm:spPr/>
      <dgm:t>
        <a:bodyPr/>
        <a:lstStyle/>
        <a:p>
          <a:endParaRPr lang="hu-HU"/>
        </a:p>
      </dgm:t>
    </dgm:pt>
    <dgm:pt modelId="{A8C981B2-76E0-4A08-9640-BA9FBA8A028A}">
      <dgm:prSet phldrT="[Szöveg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E51D7F"/>
          </a:solidFill>
        </a:ln>
      </dgm:spPr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Megszűnik a </a:t>
          </a:r>
          <a:r>
            <a:rPr lang="hu-HU" sz="1800" b="1" u="sng" kern="1200" dirty="0" err="1">
              <a:latin typeface="Arial" pitchFamily="34" charset="0"/>
              <a:ea typeface="+mn-ea"/>
              <a:cs typeface="Arial" pitchFamily="34" charset="0"/>
            </a:rPr>
            <a:t>sorbanállás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interneten bárhol-bármikor rendelhető</a:t>
          </a:r>
        </a:p>
      </dgm:t>
    </dgm:pt>
    <dgm:pt modelId="{675F8778-72E0-409E-BEF2-02594DFB8BB4}" type="parTrans" cxnId="{8CE9F91F-BD0C-4499-AFAE-F4AE2CF24039}">
      <dgm:prSet/>
      <dgm:spPr/>
      <dgm:t>
        <a:bodyPr/>
        <a:lstStyle/>
        <a:p>
          <a:endParaRPr lang="hu-HU"/>
        </a:p>
      </dgm:t>
    </dgm:pt>
    <dgm:pt modelId="{05128A9C-5CBD-4D30-B847-EEFE149997C9}" type="sibTrans" cxnId="{8CE9F91F-BD0C-4499-AFAE-F4AE2CF24039}">
      <dgm:prSet/>
      <dgm:spPr/>
      <dgm:t>
        <a:bodyPr/>
        <a:lstStyle/>
        <a:p>
          <a:endParaRPr lang="hu-HU"/>
        </a:p>
      </dgm:t>
    </dgm:pt>
    <dgm:pt modelId="{29C42DFD-5411-46E6-ACB2-D696B0EAEEBA}">
      <dgm:prSet phldrT="[Szöveg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E51D7F"/>
          </a:solidFill>
        </a:ln>
      </dgm:spPr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Bankkártyával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azonnal kifizethető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lemondások jóváírásra kerülnek, elektronikus bizonylatolás</a:t>
          </a:r>
        </a:p>
      </dgm:t>
    </dgm:pt>
    <dgm:pt modelId="{A9B6DA17-FE44-446E-AB60-B5B760FC6690}" type="parTrans" cxnId="{08A8A6C7-AA60-4B88-8E9A-6109A9BF30CC}">
      <dgm:prSet/>
      <dgm:spPr/>
      <dgm:t>
        <a:bodyPr/>
        <a:lstStyle/>
        <a:p>
          <a:endParaRPr lang="hu-HU"/>
        </a:p>
      </dgm:t>
    </dgm:pt>
    <dgm:pt modelId="{66589A7B-86A1-4710-AA05-4C02B2D8BE63}" type="sibTrans" cxnId="{08A8A6C7-AA60-4B88-8E9A-6109A9BF30CC}">
      <dgm:prSet/>
      <dgm:spPr/>
      <dgm:t>
        <a:bodyPr/>
        <a:lstStyle/>
        <a:p>
          <a:endParaRPr lang="hu-HU"/>
        </a:p>
      </dgm:t>
    </dgm:pt>
    <dgm:pt modelId="{CC569353-FE1E-45FC-BA6C-A9C1BFB267D6}">
      <dgm:prSet phldrT="[Szöveg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E51D7F"/>
          </a:solidFill>
        </a:ln>
      </dgm:spPr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Figyelmeztető üzenetek, események: 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az ebédbefizetési határidőkről, </a:t>
          </a:r>
          <a:r>
            <a:rPr lang="hu-HU" sz="1800" kern="1200" dirty="0" err="1">
              <a:latin typeface="Arial" pitchFamily="34" charset="0"/>
              <a:ea typeface="+mn-ea"/>
              <a:cs typeface="Arial" pitchFamily="34" charset="0"/>
            </a:rPr>
            <a:t>visszakereshetőek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naplózhatók a korábbi rendelések, befizetések</a:t>
          </a:r>
        </a:p>
      </dgm:t>
    </dgm:pt>
    <dgm:pt modelId="{1476DAA3-35F1-4274-A52B-EC928743C883}" type="parTrans" cxnId="{323C85E3-276E-4A2C-AF5D-E9D4DEEDF8AE}">
      <dgm:prSet/>
      <dgm:spPr/>
      <dgm:t>
        <a:bodyPr/>
        <a:lstStyle/>
        <a:p>
          <a:endParaRPr lang="hu-HU"/>
        </a:p>
      </dgm:t>
    </dgm:pt>
    <dgm:pt modelId="{8CE37AF8-7717-4E79-B0AB-EF6F5323D468}" type="sibTrans" cxnId="{323C85E3-276E-4A2C-AF5D-E9D4DEEDF8AE}">
      <dgm:prSet/>
      <dgm:spPr/>
      <dgm:t>
        <a:bodyPr/>
        <a:lstStyle/>
        <a:p>
          <a:endParaRPr lang="hu-HU"/>
        </a:p>
      </dgm:t>
    </dgm:pt>
    <dgm:pt modelId="{56D67BDA-96D1-4F64-BEF8-B1463C4DD0D7}">
      <dgm:prSet phldrT="[Szöveg]" custT="1"/>
      <dgm:spPr>
        <a:solidFill>
          <a:schemeClr val="bg1"/>
        </a:solidFill>
        <a:ln>
          <a:solidFill>
            <a:srgbClr val="B62464"/>
          </a:solidFill>
        </a:ln>
      </dgm:spPr>
      <dgm:t>
        <a:bodyPr/>
        <a:lstStyle/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kern="1200">
              <a:latin typeface="Arial" pitchFamily="34" charset="0"/>
              <a:ea typeface="+mn-ea"/>
              <a:cs typeface="Arial" pitchFamily="34" charset="0"/>
            </a:rPr>
            <a:t>Csökkenthetők az </a:t>
          </a:r>
          <a:r>
            <a:rPr lang="hu-HU" sz="1800" b="1" u="sng" kern="1200">
              <a:latin typeface="Arial" pitchFamily="34" charset="0"/>
              <a:ea typeface="+mn-ea"/>
              <a:cs typeface="Arial" pitchFamily="34" charset="0"/>
            </a:rPr>
            <a:t>adminisztrációs</a:t>
          </a:r>
          <a:r>
            <a:rPr lang="hu-HU" sz="1800" kern="1200">
              <a:latin typeface="Arial" pitchFamily="34" charset="0"/>
              <a:ea typeface="+mn-ea"/>
              <a:cs typeface="Arial" pitchFamily="34" charset="0"/>
            </a:rPr>
            <a:t> költségek, rendeléskor automatikusan előállítja a rendszer a számlát, visszaigazolást</a:t>
          </a:r>
          <a:endParaRPr lang="hu-HU" sz="1800" kern="12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ED0C44BE-8B00-4274-8C4F-A8ADE8BA7FB5}" type="parTrans" cxnId="{DC2880C9-2CB0-425E-96B8-3B34D0C8EF9F}">
      <dgm:prSet/>
      <dgm:spPr/>
      <dgm:t>
        <a:bodyPr/>
        <a:lstStyle/>
        <a:p>
          <a:endParaRPr lang="hu-HU"/>
        </a:p>
      </dgm:t>
    </dgm:pt>
    <dgm:pt modelId="{E9DD470C-A859-4D41-9585-CF90B0D8AA15}" type="sibTrans" cxnId="{DC2880C9-2CB0-425E-96B8-3B34D0C8EF9F}">
      <dgm:prSet/>
      <dgm:spPr/>
      <dgm:t>
        <a:bodyPr/>
        <a:lstStyle/>
        <a:p>
          <a:endParaRPr lang="hu-HU"/>
        </a:p>
      </dgm:t>
    </dgm:pt>
    <dgm:pt modelId="{93CAB892-C99B-43C8-BF81-B8315BA8CAC2}">
      <dgm:prSet phldrT="[Szöveg]" custT="1"/>
      <dgm:spPr>
        <a:solidFill>
          <a:schemeClr val="bg1"/>
        </a:solidFill>
        <a:ln>
          <a:solidFill>
            <a:srgbClr val="B62464"/>
          </a:solidFill>
        </a:ln>
      </dgm:spPr>
      <dgm:t>
        <a:bodyPr/>
        <a:lstStyle/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Tájékoztatás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i kötelezettség felülete lehet (tápanyag, allergén), központi szakmai törzsek, több nyelvű verziók</a:t>
          </a:r>
        </a:p>
      </dgm:t>
    </dgm:pt>
    <dgm:pt modelId="{0F3389D3-A8F1-4904-A3A0-1A801FC69840}" type="parTrans" cxnId="{453BB41F-E3F8-4FEF-A81C-3D92D42F25C8}">
      <dgm:prSet/>
      <dgm:spPr/>
      <dgm:t>
        <a:bodyPr/>
        <a:lstStyle/>
        <a:p>
          <a:endParaRPr lang="hu-HU"/>
        </a:p>
      </dgm:t>
    </dgm:pt>
    <dgm:pt modelId="{FA5D885B-7AE1-4EDB-8BA0-0B28B05AEA64}" type="sibTrans" cxnId="{453BB41F-E3F8-4FEF-A81C-3D92D42F25C8}">
      <dgm:prSet/>
      <dgm:spPr/>
      <dgm:t>
        <a:bodyPr/>
        <a:lstStyle/>
        <a:p>
          <a:endParaRPr lang="hu-HU"/>
        </a:p>
      </dgm:t>
    </dgm:pt>
    <dgm:pt modelId="{85380133-93F7-49CD-AE2C-6B7DA07C324E}">
      <dgm:prSet phldrT="[Szöveg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E51D7F"/>
          </a:solidFill>
        </a:ln>
      </dgm:spPr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Menü választás 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és diétás étrendek rendelésének lehetősége, egyéni számlák, allergének, összetevők, stb.</a:t>
          </a:r>
        </a:p>
      </dgm:t>
    </dgm:pt>
    <dgm:pt modelId="{CEC55D31-1777-4A8A-BF3F-836AAFE516EE}" type="parTrans" cxnId="{E47A4F61-8CFA-4A5B-8BC1-CA38D9EF5F03}">
      <dgm:prSet/>
      <dgm:spPr/>
      <dgm:t>
        <a:bodyPr/>
        <a:lstStyle/>
        <a:p>
          <a:endParaRPr lang="hu-HU"/>
        </a:p>
      </dgm:t>
    </dgm:pt>
    <dgm:pt modelId="{9CC72C3F-2F03-484F-B375-6B6831210CCC}" type="sibTrans" cxnId="{E47A4F61-8CFA-4A5B-8BC1-CA38D9EF5F03}">
      <dgm:prSet/>
      <dgm:spPr/>
      <dgm:t>
        <a:bodyPr/>
        <a:lstStyle/>
        <a:p>
          <a:endParaRPr lang="hu-HU"/>
        </a:p>
      </dgm:t>
    </dgm:pt>
    <dgm:pt modelId="{E68785F5-9A83-4332-B331-355DBA32E270}">
      <dgm:prSet phldrT="[Szöveg]" custT="1"/>
      <dgm:spPr>
        <a:solidFill>
          <a:schemeClr val="bg1"/>
        </a:solidFill>
        <a:ln>
          <a:solidFill>
            <a:srgbClr val="B62464"/>
          </a:solidFill>
        </a:ln>
      </dgm:spPr>
      <dgm:t>
        <a:bodyPr/>
        <a:lstStyle/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A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pénztári befizetők 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száma az online rendelés lehetőségével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csökken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de továbbra is vegyesen alkalmazható a hagyományos pénztárral (akár NAV engedélyes QB-</a:t>
          </a:r>
          <a:r>
            <a:rPr lang="hu-HU" sz="1800" kern="1200" dirty="0" err="1">
              <a:latin typeface="Arial" pitchFamily="34" charset="0"/>
              <a:ea typeface="+mn-ea"/>
              <a:cs typeface="Arial" pitchFamily="34" charset="0"/>
            </a:rPr>
            <a:t>Hami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 pénztárgépes verzió)</a:t>
          </a:r>
        </a:p>
      </dgm:t>
    </dgm:pt>
    <dgm:pt modelId="{894D4853-3E26-423E-9E9E-20F2568CC1BE}" type="sibTrans" cxnId="{2002F296-D9B6-4F3F-ABF3-5E53DF0B49A3}">
      <dgm:prSet/>
      <dgm:spPr/>
      <dgm:t>
        <a:bodyPr/>
        <a:lstStyle/>
        <a:p>
          <a:endParaRPr lang="hu-HU"/>
        </a:p>
      </dgm:t>
    </dgm:pt>
    <dgm:pt modelId="{81BDD8F5-4429-4951-B948-BBEADC795176}" type="parTrans" cxnId="{2002F296-D9B6-4F3F-ABF3-5E53DF0B49A3}">
      <dgm:prSet/>
      <dgm:spPr/>
      <dgm:t>
        <a:bodyPr/>
        <a:lstStyle/>
        <a:p>
          <a:endParaRPr lang="hu-HU"/>
        </a:p>
      </dgm:t>
    </dgm:pt>
    <dgm:pt modelId="{92D45612-6F2D-4A5E-A376-C1C180715B99}">
      <dgm:prSet phldrT="[Szöveg]" custT="1"/>
      <dgm:spPr>
        <a:solidFill>
          <a:schemeClr val="bg1"/>
        </a:solidFill>
        <a:ln>
          <a:solidFill>
            <a:srgbClr val="B62464"/>
          </a:solidFill>
        </a:ln>
      </dgm:spPr>
      <dgm:t>
        <a:bodyPr/>
        <a:lstStyle/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Megfelelő informatikai hátteret biztosít a rendszer a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választásos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 menü bevezetéséhez a rendszer</a:t>
          </a:r>
        </a:p>
      </dgm:t>
    </dgm:pt>
    <dgm:pt modelId="{A65076E8-9E5A-4D7C-8F82-76102DC6D700}" type="sibTrans" cxnId="{3556C0FF-EA29-4EDE-90E8-E7912377CC72}">
      <dgm:prSet/>
      <dgm:spPr/>
      <dgm:t>
        <a:bodyPr/>
        <a:lstStyle/>
        <a:p>
          <a:endParaRPr lang="hu-HU"/>
        </a:p>
      </dgm:t>
    </dgm:pt>
    <dgm:pt modelId="{E0E8EFDB-944C-4061-AC79-1772F308C3D6}" type="parTrans" cxnId="{3556C0FF-EA29-4EDE-90E8-E7912377CC72}">
      <dgm:prSet/>
      <dgm:spPr/>
      <dgm:t>
        <a:bodyPr/>
        <a:lstStyle/>
        <a:p>
          <a:endParaRPr lang="hu-HU"/>
        </a:p>
      </dgm:t>
    </dgm:pt>
    <dgm:pt modelId="{DAB9EF93-FC11-495F-BC39-D2F94A97DFA7}" type="pres">
      <dgm:prSet presAssocID="{989AFE9D-E9CC-406A-82C3-B1E3FE08E50C}" presName="linear" presStyleCnt="0">
        <dgm:presLayoutVars>
          <dgm:dir/>
          <dgm:animLvl val="lvl"/>
          <dgm:resizeHandles val="exact"/>
        </dgm:presLayoutVars>
      </dgm:prSet>
      <dgm:spPr/>
    </dgm:pt>
    <dgm:pt modelId="{B421E7E1-7E9F-440D-943F-5C6CBC15CBB5}" type="pres">
      <dgm:prSet presAssocID="{F1BF2D82-E91C-4423-85E6-B9F37CA8FE0A}" presName="parentLin" presStyleCnt="0"/>
      <dgm:spPr/>
    </dgm:pt>
    <dgm:pt modelId="{28B6F03E-5301-4C5A-9720-88DDC87A5AE1}" type="pres">
      <dgm:prSet presAssocID="{F1BF2D82-E91C-4423-85E6-B9F37CA8FE0A}" presName="parentLeftMargin" presStyleLbl="node1" presStyleIdx="0" presStyleCnt="2"/>
      <dgm:spPr/>
    </dgm:pt>
    <dgm:pt modelId="{443C6CC8-7C5B-4221-957A-5909CD1365DC}" type="pres">
      <dgm:prSet presAssocID="{F1BF2D82-E91C-4423-85E6-B9F37CA8FE0A}" presName="parentText" presStyleLbl="node1" presStyleIdx="0" presStyleCnt="2" custLinFactNeighborX="-61613" custLinFactNeighborY="-6241">
        <dgm:presLayoutVars>
          <dgm:chMax val="0"/>
          <dgm:bulletEnabled val="1"/>
        </dgm:presLayoutVars>
      </dgm:prSet>
      <dgm:spPr/>
    </dgm:pt>
    <dgm:pt modelId="{74D94801-0059-4C6D-A57C-39F6A9CD4264}" type="pres">
      <dgm:prSet presAssocID="{F1BF2D82-E91C-4423-85E6-B9F37CA8FE0A}" presName="negativeSpace" presStyleCnt="0"/>
      <dgm:spPr/>
    </dgm:pt>
    <dgm:pt modelId="{4AF2E278-41CE-4A5D-9864-E66F7882DBEF}" type="pres">
      <dgm:prSet presAssocID="{F1BF2D82-E91C-4423-85E6-B9F37CA8FE0A}" presName="childText" presStyleLbl="conFgAcc1" presStyleIdx="0" presStyleCnt="2" custLinFactNeighborX="-1760">
        <dgm:presLayoutVars>
          <dgm:bulletEnabled val="1"/>
        </dgm:presLayoutVars>
      </dgm:prSet>
      <dgm:spPr/>
    </dgm:pt>
    <dgm:pt modelId="{96F7F012-45BC-4C95-B570-7448B9CA8D7F}" type="pres">
      <dgm:prSet presAssocID="{4FC96F2A-4CF9-4A11-9DA4-CADA93143A0F}" presName="spaceBetweenRectangles" presStyleCnt="0"/>
      <dgm:spPr/>
    </dgm:pt>
    <dgm:pt modelId="{8EF3FCCF-C95B-4AC8-AD4B-1DD593D0D656}" type="pres">
      <dgm:prSet presAssocID="{1AE328DC-443F-4A93-BAB4-ADDB79DBC7C7}" presName="parentLin" presStyleCnt="0"/>
      <dgm:spPr/>
    </dgm:pt>
    <dgm:pt modelId="{676879DC-93D3-4D20-BF31-A36822F25C01}" type="pres">
      <dgm:prSet presAssocID="{1AE328DC-443F-4A93-BAB4-ADDB79DBC7C7}" presName="parentLeftMargin" presStyleLbl="node1" presStyleIdx="0" presStyleCnt="2"/>
      <dgm:spPr/>
    </dgm:pt>
    <dgm:pt modelId="{333567A7-DCD1-4275-A290-FFED9A254809}" type="pres">
      <dgm:prSet presAssocID="{1AE328DC-443F-4A93-BAB4-ADDB79DBC7C7}" presName="parentText" presStyleLbl="node1" presStyleIdx="1" presStyleCnt="2" custLinFactNeighborX="-57212" custLinFactNeighborY="-1236">
        <dgm:presLayoutVars>
          <dgm:chMax val="0"/>
          <dgm:bulletEnabled val="1"/>
        </dgm:presLayoutVars>
      </dgm:prSet>
      <dgm:spPr/>
    </dgm:pt>
    <dgm:pt modelId="{7497D529-A13F-4DB5-A231-50F2D513C332}" type="pres">
      <dgm:prSet presAssocID="{1AE328DC-443F-4A93-BAB4-ADDB79DBC7C7}" presName="negativeSpace" presStyleCnt="0"/>
      <dgm:spPr/>
    </dgm:pt>
    <dgm:pt modelId="{45ECA3A8-5816-4D79-A7DC-1421F9B63618}" type="pres">
      <dgm:prSet presAssocID="{1AE328DC-443F-4A93-BAB4-ADDB79DBC7C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9864B17-4D0F-4234-AAA3-C0397BD4F2A7}" type="presOf" srcId="{989AFE9D-E9CC-406A-82C3-B1E3FE08E50C}" destId="{DAB9EF93-FC11-495F-BC39-D2F94A97DFA7}" srcOrd="0" destOrd="0" presId="urn:microsoft.com/office/officeart/2005/8/layout/list1"/>
    <dgm:cxn modelId="{6F627E17-C0C3-4BF5-A159-ACDA88D11C54}" type="presOf" srcId="{85380133-93F7-49CD-AE2C-6B7DA07C324E}" destId="{45ECA3A8-5816-4D79-A7DC-1421F9B63618}" srcOrd="0" destOrd="2" presId="urn:microsoft.com/office/officeart/2005/8/layout/list1"/>
    <dgm:cxn modelId="{453BB41F-E3F8-4FEF-A81C-3D92D42F25C8}" srcId="{F1BF2D82-E91C-4423-85E6-B9F37CA8FE0A}" destId="{93CAB892-C99B-43C8-BF81-B8315BA8CAC2}" srcOrd="3" destOrd="0" parTransId="{0F3389D3-A8F1-4904-A3A0-1A801FC69840}" sibTransId="{FA5D885B-7AE1-4EDB-8BA0-0B28B05AEA64}"/>
    <dgm:cxn modelId="{8CE9F91F-BD0C-4499-AFAE-F4AE2CF24039}" srcId="{1AE328DC-443F-4A93-BAB4-ADDB79DBC7C7}" destId="{A8C981B2-76E0-4A08-9640-BA9FBA8A028A}" srcOrd="0" destOrd="0" parTransId="{675F8778-72E0-409E-BEF2-02594DFB8BB4}" sibTransId="{05128A9C-5CBD-4D30-B847-EEFE149997C9}"/>
    <dgm:cxn modelId="{E47A4F61-8CFA-4A5B-8BC1-CA38D9EF5F03}" srcId="{1AE328DC-443F-4A93-BAB4-ADDB79DBC7C7}" destId="{85380133-93F7-49CD-AE2C-6B7DA07C324E}" srcOrd="2" destOrd="0" parTransId="{CEC55D31-1777-4A8A-BF3F-836AAFE516EE}" sibTransId="{9CC72C3F-2F03-484F-B375-6B6831210CCC}"/>
    <dgm:cxn modelId="{A44C5445-6623-4AE1-A9B8-4AC5CCFE3249}" srcId="{989AFE9D-E9CC-406A-82C3-B1E3FE08E50C}" destId="{F1BF2D82-E91C-4423-85E6-B9F37CA8FE0A}" srcOrd="0" destOrd="0" parTransId="{037B09B2-18D8-4D60-ACC2-0FBD7B1C1D36}" sibTransId="{4FC96F2A-4CF9-4A11-9DA4-CADA93143A0F}"/>
    <dgm:cxn modelId="{E2F80D4A-131E-41FF-BFE3-032769576887}" type="presOf" srcId="{E68785F5-9A83-4332-B331-355DBA32E270}" destId="{4AF2E278-41CE-4A5D-9864-E66F7882DBEF}" srcOrd="0" destOrd="1" presId="urn:microsoft.com/office/officeart/2005/8/layout/list1"/>
    <dgm:cxn modelId="{CA65CF6F-9A42-4F3D-8208-D209D6BB40BC}" type="presOf" srcId="{1AE328DC-443F-4A93-BAB4-ADDB79DBC7C7}" destId="{333567A7-DCD1-4275-A290-FFED9A254809}" srcOrd="1" destOrd="0" presId="urn:microsoft.com/office/officeart/2005/8/layout/list1"/>
    <dgm:cxn modelId="{D1C27E83-2142-416F-ADAA-49D412D20309}" type="presOf" srcId="{F1BF2D82-E91C-4423-85E6-B9F37CA8FE0A}" destId="{443C6CC8-7C5B-4221-957A-5909CD1365DC}" srcOrd="1" destOrd="0" presId="urn:microsoft.com/office/officeart/2005/8/layout/list1"/>
    <dgm:cxn modelId="{CB37568B-02EA-465E-B0FC-B9D9B5367419}" type="presOf" srcId="{A8C981B2-76E0-4A08-9640-BA9FBA8A028A}" destId="{45ECA3A8-5816-4D79-A7DC-1421F9B63618}" srcOrd="0" destOrd="0" presId="urn:microsoft.com/office/officeart/2005/8/layout/list1"/>
    <dgm:cxn modelId="{2002F296-D9B6-4F3F-ABF3-5E53DF0B49A3}" srcId="{F1BF2D82-E91C-4423-85E6-B9F37CA8FE0A}" destId="{E68785F5-9A83-4332-B331-355DBA32E270}" srcOrd="1" destOrd="0" parTransId="{81BDD8F5-4429-4951-B948-BBEADC795176}" sibTransId="{894D4853-3E26-423E-9E9E-20F2568CC1BE}"/>
    <dgm:cxn modelId="{BA1B7AA1-8F12-4485-BB9B-A055E981E705}" type="presOf" srcId="{F1BF2D82-E91C-4423-85E6-B9F37CA8FE0A}" destId="{28B6F03E-5301-4C5A-9720-88DDC87A5AE1}" srcOrd="0" destOrd="0" presId="urn:microsoft.com/office/officeart/2005/8/layout/list1"/>
    <dgm:cxn modelId="{B12A00BA-4D9F-479F-A676-3D2B2979F8D2}" type="presOf" srcId="{92D45612-6F2D-4A5E-A376-C1C180715B99}" destId="{4AF2E278-41CE-4A5D-9864-E66F7882DBEF}" srcOrd="0" destOrd="2" presId="urn:microsoft.com/office/officeart/2005/8/layout/list1"/>
    <dgm:cxn modelId="{5A4CC3C6-FED3-4ADF-BA10-01EB932A141E}" srcId="{989AFE9D-E9CC-406A-82C3-B1E3FE08E50C}" destId="{1AE328DC-443F-4A93-BAB4-ADDB79DBC7C7}" srcOrd="1" destOrd="0" parTransId="{A8147207-C9CC-4B82-88B9-3F8C7D9FBBEB}" sibTransId="{3247FAEE-95C2-46C0-9D45-C8A2D62D2D8D}"/>
    <dgm:cxn modelId="{08A8A6C7-AA60-4B88-8E9A-6109A9BF30CC}" srcId="{1AE328DC-443F-4A93-BAB4-ADDB79DBC7C7}" destId="{29C42DFD-5411-46E6-ACB2-D696B0EAEEBA}" srcOrd="1" destOrd="0" parTransId="{A9B6DA17-FE44-446E-AB60-B5B760FC6690}" sibTransId="{66589A7B-86A1-4710-AA05-4C02B2D8BE63}"/>
    <dgm:cxn modelId="{DC2880C9-2CB0-425E-96B8-3B34D0C8EF9F}" srcId="{F1BF2D82-E91C-4423-85E6-B9F37CA8FE0A}" destId="{56D67BDA-96D1-4F64-BEF8-B1463C4DD0D7}" srcOrd="0" destOrd="0" parTransId="{ED0C44BE-8B00-4274-8C4F-A8ADE8BA7FB5}" sibTransId="{E9DD470C-A859-4D41-9585-CF90B0D8AA15}"/>
    <dgm:cxn modelId="{174AC6CC-1071-4675-9B02-62D55A744171}" type="presOf" srcId="{1AE328DC-443F-4A93-BAB4-ADDB79DBC7C7}" destId="{676879DC-93D3-4D20-BF31-A36822F25C01}" srcOrd="0" destOrd="0" presId="urn:microsoft.com/office/officeart/2005/8/layout/list1"/>
    <dgm:cxn modelId="{76EDF5D5-2561-4769-AE5D-F1638A61206A}" type="presOf" srcId="{93CAB892-C99B-43C8-BF81-B8315BA8CAC2}" destId="{4AF2E278-41CE-4A5D-9864-E66F7882DBEF}" srcOrd="0" destOrd="3" presId="urn:microsoft.com/office/officeart/2005/8/layout/list1"/>
    <dgm:cxn modelId="{36135EDC-BC98-4FFD-8DFD-3957E43822DB}" type="presOf" srcId="{CC569353-FE1E-45FC-BA6C-A9C1BFB267D6}" destId="{45ECA3A8-5816-4D79-A7DC-1421F9B63618}" srcOrd="0" destOrd="3" presId="urn:microsoft.com/office/officeart/2005/8/layout/list1"/>
    <dgm:cxn modelId="{323C85E3-276E-4A2C-AF5D-E9D4DEEDF8AE}" srcId="{1AE328DC-443F-4A93-BAB4-ADDB79DBC7C7}" destId="{CC569353-FE1E-45FC-BA6C-A9C1BFB267D6}" srcOrd="3" destOrd="0" parTransId="{1476DAA3-35F1-4274-A52B-EC928743C883}" sibTransId="{8CE37AF8-7717-4E79-B0AB-EF6F5323D468}"/>
    <dgm:cxn modelId="{CAD044F0-3533-423F-BCEF-65FFEEBDC045}" type="presOf" srcId="{29C42DFD-5411-46E6-ACB2-D696B0EAEEBA}" destId="{45ECA3A8-5816-4D79-A7DC-1421F9B63618}" srcOrd="0" destOrd="1" presId="urn:microsoft.com/office/officeart/2005/8/layout/list1"/>
    <dgm:cxn modelId="{CAC50AF4-A7FD-4872-B6FF-84DF0065382F}" type="presOf" srcId="{56D67BDA-96D1-4F64-BEF8-B1463C4DD0D7}" destId="{4AF2E278-41CE-4A5D-9864-E66F7882DBEF}" srcOrd="0" destOrd="0" presId="urn:microsoft.com/office/officeart/2005/8/layout/list1"/>
    <dgm:cxn modelId="{3556C0FF-EA29-4EDE-90E8-E7912377CC72}" srcId="{F1BF2D82-E91C-4423-85E6-B9F37CA8FE0A}" destId="{92D45612-6F2D-4A5E-A376-C1C180715B99}" srcOrd="2" destOrd="0" parTransId="{E0E8EFDB-944C-4061-AC79-1772F308C3D6}" sibTransId="{A65076E8-9E5A-4D7C-8F82-76102DC6D700}"/>
    <dgm:cxn modelId="{59D0D4C3-5331-4F87-95A6-E0101BE684BA}" type="presParOf" srcId="{DAB9EF93-FC11-495F-BC39-D2F94A97DFA7}" destId="{B421E7E1-7E9F-440D-943F-5C6CBC15CBB5}" srcOrd="0" destOrd="0" presId="urn:microsoft.com/office/officeart/2005/8/layout/list1"/>
    <dgm:cxn modelId="{0FBAC8A4-6CD6-43FF-B8F0-586D2B37996C}" type="presParOf" srcId="{B421E7E1-7E9F-440D-943F-5C6CBC15CBB5}" destId="{28B6F03E-5301-4C5A-9720-88DDC87A5AE1}" srcOrd="0" destOrd="0" presId="urn:microsoft.com/office/officeart/2005/8/layout/list1"/>
    <dgm:cxn modelId="{0B9A2628-94EA-40E2-8EAA-123AC47FC1F2}" type="presParOf" srcId="{B421E7E1-7E9F-440D-943F-5C6CBC15CBB5}" destId="{443C6CC8-7C5B-4221-957A-5909CD1365DC}" srcOrd="1" destOrd="0" presId="urn:microsoft.com/office/officeart/2005/8/layout/list1"/>
    <dgm:cxn modelId="{6F236E49-4610-4889-8715-52D5BCF571CF}" type="presParOf" srcId="{DAB9EF93-FC11-495F-BC39-D2F94A97DFA7}" destId="{74D94801-0059-4C6D-A57C-39F6A9CD4264}" srcOrd="1" destOrd="0" presId="urn:microsoft.com/office/officeart/2005/8/layout/list1"/>
    <dgm:cxn modelId="{5DAA7711-CD54-41B3-ACF4-DEDDE41706C3}" type="presParOf" srcId="{DAB9EF93-FC11-495F-BC39-D2F94A97DFA7}" destId="{4AF2E278-41CE-4A5D-9864-E66F7882DBEF}" srcOrd="2" destOrd="0" presId="urn:microsoft.com/office/officeart/2005/8/layout/list1"/>
    <dgm:cxn modelId="{F88B26FD-BB4D-4F02-9CFA-7FD1BEDAB629}" type="presParOf" srcId="{DAB9EF93-FC11-495F-BC39-D2F94A97DFA7}" destId="{96F7F012-45BC-4C95-B570-7448B9CA8D7F}" srcOrd="3" destOrd="0" presId="urn:microsoft.com/office/officeart/2005/8/layout/list1"/>
    <dgm:cxn modelId="{25B33BB4-99AE-4DC3-B798-7CFD3A0F8E80}" type="presParOf" srcId="{DAB9EF93-FC11-495F-BC39-D2F94A97DFA7}" destId="{8EF3FCCF-C95B-4AC8-AD4B-1DD593D0D656}" srcOrd="4" destOrd="0" presId="urn:microsoft.com/office/officeart/2005/8/layout/list1"/>
    <dgm:cxn modelId="{545006E4-57CE-4BD7-91BD-7B4874DF6138}" type="presParOf" srcId="{8EF3FCCF-C95B-4AC8-AD4B-1DD593D0D656}" destId="{676879DC-93D3-4D20-BF31-A36822F25C01}" srcOrd="0" destOrd="0" presId="urn:microsoft.com/office/officeart/2005/8/layout/list1"/>
    <dgm:cxn modelId="{3497F755-2B67-44DE-93DA-D7707324F8D7}" type="presParOf" srcId="{8EF3FCCF-C95B-4AC8-AD4B-1DD593D0D656}" destId="{333567A7-DCD1-4275-A290-FFED9A254809}" srcOrd="1" destOrd="0" presId="urn:microsoft.com/office/officeart/2005/8/layout/list1"/>
    <dgm:cxn modelId="{CD54E8DE-983B-4715-838F-A854AB34162E}" type="presParOf" srcId="{DAB9EF93-FC11-495F-BC39-D2F94A97DFA7}" destId="{7497D529-A13F-4DB5-A231-50F2D513C332}" srcOrd="5" destOrd="0" presId="urn:microsoft.com/office/officeart/2005/8/layout/list1"/>
    <dgm:cxn modelId="{975FDF67-15BA-482F-A3FD-9F637D790A3F}" type="presParOf" srcId="{DAB9EF93-FC11-495F-BC39-D2F94A97DFA7}" destId="{45ECA3A8-5816-4D79-A7DC-1421F9B6361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798D34-D44D-4E54-A821-3DBB5620AD2A}" type="doc">
      <dgm:prSet loTypeId="urn:microsoft.com/office/officeart/2005/8/layout/hProcess9" loCatId="process" qsTypeId="urn:microsoft.com/office/officeart/2005/8/quickstyle/3d1" qsCatId="3D" csTypeId="urn:microsoft.com/office/officeart/2005/8/colors/colorful4" csCatId="colorful" phldr="1"/>
      <dgm:spPr/>
    </dgm:pt>
    <dgm:pt modelId="{FEF7C934-5454-45D3-9521-56053A1C9178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Tervezés</a:t>
          </a:r>
        </a:p>
      </dgm:t>
    </dgm:pt>
    <dgm:pt modelId="{9251FE6B-FDBD-4E8F-A218-6CFD830445B9}" type="parTrans" cxnId="{7C2E5E04-0969-4105-848B-D95195E570C3}">
      <dgm:prSet/>
      <dgm:spPr/>
      <dgm:t>
        <a:bodyPr/>
        <a:lstStyle/>
        <a:p>
          <a:endParaRPr lang="hu-HU"/>
        </a:p>
      </dgm:t>
    </dgm:pt>
    <dgm:pt modelId="{3D622E6D-8185-4F31-9C47-279420BAA105}" type="sibTrans" cxnId="{7C2E5E04-0969-4105-848B-D95195E570C3}">
      <dgm:prSet/>
      <dgm:spPr/>
      <dgm:t>
        <a:bodyPr/>
        <a:lstStyle/>
        <a:p>
          <a:endParaRPr lang="hu-HU"/>
        </a:p>
      </dgm:t>
    </dgm:pt>
    <dgm:pt modelId="{9A725ED7-8FB8-42ED-A38B-1080987D39B6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Beszerzés</a:t>
          </a:r>
        </a:p>
      </dgm:t>
    </dgm:pt>
    <dgm:pt modelId="{69DF7E47-C25B-4FE2-9642-42F875E77B0A}" type="parTrans" cxnId="{03610E4E-9A7E-4885-9CA9-728E71AF9F90}">
      <dgm:prSet/>
      <dgm:spPr/>
      <dgm:t>
        <a:bodyPr/>
        <a:lstStyle/>
        <a:p>
          <a:endParaRPr lang="hu-HU"/>
        </a:p>
      </dgm:t>
    </dgm:pt>
    <dgm:pt modelId="{3C50D2B5-2601-4C82-9B16-0583BF3E3547}" type="sibTrans" cxnId="{03610E4E-9A7E-4885-9CA9-728E71AF9F90}">
      <dgm:prSet/>
      <dgm:spPr/>
      <dgm:t>
        <a:bodyPr/>
        <a:lstStyle/>
        <a:p>
          <a:endParaRPr lang="hu-HU"/>
        </a:p>
      </dgm:t>
    </dgm:pt>
    <dgm:pt modelId="{A34AFA7B-5BB7-4EF9-9F70-5C5FE3DD056E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Raktározás</a:t>
          </a:r>
        </a:p>
      </dgm:t>
    </dgm:pt>
    <dgm:pt modelId="{CE1CC22C-6848-4280-A1DC-C2CFF0D55FA0}" type="parTrans" cxnId="{B71CE3B1-1792-4D36-8479-AB8B06FF7984}">
      <dgm:prSet/>
      <dgm:spPr/>
      <dgm:t>
        <a:bodyPr/>
        <a:lstStyle/>
        <a:p>
          <a:endParaRPr lang="hu-HU"/>
        </a:p>
      </dgm:t>
    </dgm:pt>
    <dgm:pt modelId="{2B74A4DE-DC7A-439B-9AE0-FECE71B64C5A}" type="sibTrans" cxnId="{B71CE3B1-1792-4D36-8479-AB8B06FF7984}">
      <dgm:prSet/>
      <dgm:spPr/>
      <dgm:t>
        <a:bodyPr/>
        <a:lstStyle/>
        <a:p>
          <a:endParaRPr lang="hu-HU"/>
        </a:p>
      </dgm:t>
    </dgm:pt>
    <dgm:pt modelId="{12D0A718-29BA-478C-93C5-19754831A4B0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Értékesítés</a:t>
          </a:r>
        </a:p>
      </dgm:t>
    </dgm:pt>
    <dgm:pt modelId="{E50303E4-34A8-4DC3-8353-9748DBEA086A}" type="parTrans" cxnId="{A17263F4-F244-4B36-A520-C1500D263B4D}">
      <dgm:prSet/>
      <dgm:spPr/>
      <dgm:t>
        <a:bodyPr/>
        <a:lstStyle/>
        <a:p>
          <a:endParaRPr lang="hu-HU"/>
        </a:p>
      </dgm:t>
    </dgm:pt>
    <dgm:pt modelId="{F58407A9-04B3-4326-830A-88AA891B2391}" type="sibTrans" cxnId="{A17263F4-F244-4B36-A520-C1500D263B4D}">
      <dgm:prSet/>
      <dgm:spPr/>
      <dgm:t>
        <a:bodyPr/>
        <a:lstStyle/>
        <a:p>
          <a:endParaRPr lang="hu-HU"/>
        </a:p>
      </dgm:t>
    </dgm:pt>
    <dgm:pt modelId="{28AF89C9-A82A-485E-982C-97CBBBF45359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Törzsek</a:t>
          </a:r>
          <a:endParaRPr lang="hu-HU" dirty="0">
            <a:solidFill>
              <a:schemeClr val="tx1"/>
            </a:solidFill>
          </a:endParaRPr>
        </a:p>
      </dgm:t>
    </dgm:pt>
    <dgm:pt modelId="{D585A2A0-6512-4B05-A908-C2F36BA2B809}" type="parTrans" cxnId="{AAF970AE-BE7B-45EC-BB0B-C7C5474E32B1}">
      <dgm:prSet/>
      <dgm:spPr/>
      <dgm:t>
        <a:bodyPr/>
        <a:lstStyle/>
        <a:p>
          <a:endParaRPr lang="hu-HU"/>
        </a:p>
      </dgm:t>
    </dgm:pt>
    <dgm:pt modelId="{66C4F484-C2ED-406D-922B-DC2EF9A97FE8}" type="sibTrans" cxnId="{AAF970AE-BE7B-45EC-BB0B-C7C5474E32B1}">
      <dgm:prSet/>
      <dgm:spPr/>
      <dgm:t>
        <a:bodyPr/>
        <a:lstStyle/>
        <a:p>
          <a:endParaRPr lang="hu-HU"/>
        </a:p>
      </dgm:t>
    </dgm:pt>
    <dgm:pt modelId="{EB6DF783-B88F-4D50-8492-73CE0EE265FB}">
      <dgm:prSet phldrT="[Szöveg]"/>
      <dgm:spPr/>
      <dgm:t>
        <a:bodyPr/>
        <a:lstStyle/>
        <a:p>
          <a:r>
            <a:rPr lang="hu-HU" b="1">
              <a:solidFill>
                <a:schemeClr val="tx1"/>
              </a:solidFill>
            </a:rPr>
            <a:t>Gyártás</a:t>
          </a:r>
          <a:endParaRPr lang="hu-HU" b="1" dirty="0">
            <a:solidFill>
              <a:schemeClr val="tx1"/>
            </a:solidFill>
          </a:endParaRPr>
        </a:p>
      </dgm:t>
    </dgm:pt>
    <dgm:pt modelId="{A29C2FAB-D5F7-48F1-A2D6-43B791D0E57F}" type="parTrans" cxnId="{043B8146-DF50-4D53-9D3B-C0F3FD21186A}">
      <dgm:prSet/>
      <dgm:spPr/>
      <dgm:t>
        <a:bodyPr/>
        <a:lstStyle/>
        <a:p>
          <a:endParaRPr lang="hu-HU"/>
        </a:p>
      </dgm:t>
    </dgm:pt>
    <dgm:pt modelId="{94C2CC80-B654-43BE-9E63-D2C9CD1D8AD7}" type="sibTrans" cxnId="{043B8146-DF50-4D53-9D3B-C0F3FD21186A}">
      <dgm:prSet/>
      <dgm:spPr/>
      <dgm:t>
        <a:bodyPr/>
        <a:lstStyle/>
        <a:p>
          <a:endParaRPr lang="hu-HU"/>
        </a:p>
      </dgm:t>
    </dgm:pt>
    <dgm:pt modelId="{5B61BC0F-639C-46C9-A0E3-971E066C8A9B}" type="pres">
      <dgm:prSet presAssocID="{0A798D34-D44D-4E54-A821-3DBB5620AD2A}" presName="CompostProcess" presStyleCnt="0">
        <dgm:presLayoutVars>
          <dgm:dir/>
          <dgm:resizeHandles val="exact"/>
        </dgm:presLayoutVars>
      </dgm:prSet>
      <dgm:spPr/>
    </dgm:pt>
    <dgm:pt modelId="{AA5974BD-93E6-4479-82B8-7EBA2D6845CA}" type="pres">
      <dgm:prSet presAssocID="{0A798D34-D44D-4E54-A821-3DBB5620AD2A}" presName="arrow" presStyleLbl="bgShp" presStyleIdx="0" presStyleCnt="1"/>
      <dgm:spPr/>
    </dgm:pt>
    <dgm:pt modelId="{F5E8AADD-8361-4AF8-8DEA-ABDE20C47BF2}" type="pres">
      <dgm:prSet presAssocID="{0A798D34-D44D-4E54-A821-3DBB5620AD2A}" presName="linearProcess" presStyleCnt="0"/>
      <dgm:spPr/>
    </dgm:pt>
    <dgm:pt modelId="{7E52963A-A7D6-4744-B881-864BB9A49F7D}" type="pres">
      <dgm:prSet presAssocID="{28AF89C9-A82A-485E-982C-97CBBBF45359}" presName="textNode" presStyleLbl="node1" presStyleIdx="0" presStyleCnt="6">
        <dgm:presLayoutVars>
          <dgm:bulletEnabled val="1"/>
        </dgm:presLayoutVars>
      </dgm:prSet>
      <dgm:spPr/>
    </dgm:pt>
    <dgm:pt modelId="{017B2510-309F-47D4-8F88-FE2D1960C226}" type="pres">
      <dgm:prSet presAssocID="{66C4F484-C2ED-406D-922B-DC2EF9A97FE8}" presName="sibTrans" presStyleCnt="0"/>
      <dgm:spPr/>
    </dgm:pt>
    <dgm:pt modelId="{12A2CF66-1641-49B6-A920-C1CA14C18D0E}" type="pres">
      <dgm:prSet presAssocID="{FEF7C934-5454-45D3-9521-56053A1C9178}" presName="textNode" presStyleLbl="node1" presStyleIdx="1" presStyleCnt="6">
        <dgm:presLayoutVars>
          <dgm:bulletEnabled val="1"/>
        </dgm:presLayoutVars>
      </dgm:prSet>
      <dgm:spPr/>
    </dgm:pt>
    <dgm:pt modelId="{3B13D409-4272-4790-BC4C-E790D6B67C98}" type="pres">
      <dgm:prSet presAssocID="{3D622E6D-8185-4F31-9C47-279420BAA105}" presName="sibTrans" presStyleCnt="0"/>
      <dgm:spPr/>
    </dgm:pt>
    <dgm:pt modelId="{5331B951-E9E1-45E5-8BA4-4E390FF287C2}" type="pres">
      <dgm:prSet presAssocID="{9A725ED7-8FB8-42ED-A38B-1080987D39B6}" presName="textNode" presStyleLbl="node1" presStyleIdx="2" presStyleCnt="6">
        <dgm:presLayoutVars>
          <dgm:bulletEnabled val="1"/>
        </dgm:presLayoutVars>
      </dgm:prSet>
      <dgm:spPr/>
    </dgm:pt>
    <dgm:pt modelId="{93F6EB68-8F7F-4308-BCDB-8A83AAF7EA03}" type="pres">
      <dgm:prSet presAssocID="{3C50D2B5-2601-4C82-9B16-0583BF3E3547}" presName="sibTrans" presStyleCnt="0"/>
      <dgm:spPr/>
    </dgm:pt>
    <dgm:pt modelId="{B35DDC46-CD59-46C7-8FDF-43C0EDBFF3F9}" type="pres">
      <dgm:prSet presAssocID="{A34AFA7B-5BB7-4EF9-9F70-5C5FE3DD056E}" presName="textNode" presStyleLbl="node1" presStyleIdx="3" presStyleCnt="6">
        <dgm:presLayoutVars>
          <dgm:bulletEnabled val="1"/>
        </dgm:presLayoutVars>
      </dgm:prSet>
      <dgm:spPr/>
    </dgm:pt>
    <dgm:pt modelId="{38CC129D-800F-4907-B5A6-ACDCF87166F9}" type="pres">
      <dgm:prSet presAssocID="{2B74A4DE-DC7A-439B-9AE0-FECE71B64C5A}" presName="sibTrans" presStyleCnt="0"/>
      <dgm:spPr/>
    </dgm:pt>
    <dgm:pt modelId="{CAA92E75-E810-467F-882E-C1C68BB4FB83}" type="pres">
      <dgm:prSet presAssocID="{EB6DF783-B88F-4D50-8492-73CE0EE265FB}" presName="textNode" presStyleLbl="node1" presStyleIdx="4" presStyleCnt="6">
        <dgm:presLayoutVars>
          <dgm:bulletEnabled val="1"/>
        </dgm:presLayoutVars>
      </dgm:prSet>
      <dgm:spPr/>
    </dgm:pt>
    <dgm:pt modelId="{7FFB9646-61C0-40D4-BFEA-93C047D7E638}" type="pres">
      <dgm:prSet presAssocID="{94C2CC80-B654-43BE-9E63-D2C9CD1D8AD7}" presName="sibTrans" presStyleCnt="0"/>
      <dgm:spPr/>
    </dgm:pt>
    <dgm:pt modelId="{D3A5FF1C-BCBE-4DCC-9848-C3E30D2DEC5F}" type="pres">
      <dgm:prSet presAssocID="{12D0A718-29BA-478C-93C5-19754831A4B0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7C2E5E04-0969-4105-848B-D95195E570C3}" srcId="{0A798D34-D44D-4E54-A821-3DBB5620AD2A}" destId="{FEF7C934-5454-45D3-9521-56053A1C9178}" srcOrd="1" destOrd="0" parTransId="{9251FE6B-FDBD-4E8F-A218-6CFD830445B9}" sibTransId="{3D622E6D-8185-4F31-9C47-279420BAA105}"/>
    <dgm:cxn modelId="{9CABBD14-FE79-4416-BF30-60ABA613B0F2}" type="presOf" srcId="{FEF7C934-5454-45D3-9521-56053A1C9178}" destId="{12A2CF66-1641-49B6-A920-C1CA14C18D0E}" srcOrd="0" destOrd="0" presId="urn:microsoft.com/office/officeart/2005/8/layout/hProcess9"/>
    <dgm:cxn modelId="{8B4F6043-6530-4B38-AE21-6E09FCB0E6FA}" type="presOf" srcId="{28AF89C9-A82A-485E-982C-97CBBBF45359}" destId="{7E52963A-A7D6-4744-B881-864BB9A49F7D}" srcOrd="0" destOrd="0" presId="urn:microsoft.com/office/officeart/2005/8/layout/hProcess9"/>
    <dgm:cxn modelId="{043B8146-DF50-4D53-9D3B-C0F3FD21186A}" srcId="{0A798D34-D44D-4E54-A821-3DBB5620AD2A}" destId="{EB6DF783-B88F-4D50-8492-73CE0EE265FB}" srcOrd="4" destOrd="0" parTransId="{A29C2FAB-D5F7-48F1-A2D6-43B791D0E57F}" sibTransId="{94C2CC80-B654-43BE-9E63-D2C9CD1D8AD7}"/>
    <dgm:cxn modelId="{F48E0D6E-3DAA-4A58-99F8-D1B91B693A6D}" type="presOf" srcId="{0A798D34-D44D-4E54-A821-3DBB5620AD2A}" destId="{5B61BC0F-639C-46C9-A0E3-971E066C8A9B}" srcOrd="0" destOrd="0" presId="urn:microsoft.com/office/officeart/2005/8/layout/hProcess9"/>
    <dgm:cxn modelId="{03610E4E-9A7E-4885-9CA9-728E71AF9F90}" srcId="{0A798D34-D44D-4E54-A821-3DBB5620AD2A}" destId="{9A725ED7-8FB8-42ED-A38B-1080987D39B6}" srcOrd="2" destOrd="0" parTransId="{69DF7E47-C25B-4FE2-9642-42F875E77B0A}" sibTransId="{3C50D2B5-2601-4C82-9B16-0583BF3E3547}"/>
    <dgm:cxn modelId="{1CDF7959-32A8-471A-B5F6-9F785C0A03E4}" type="presOf" srcId="{A34AFA7B-5BB7-4EF9-9F70-5C5FE3DD056E}" destId="{B35DDC46-CD59-46C7-8FDF-43C0EDBFF3F9}" srcOrd="0" destOrd="0" presId="urn:microsoft.com/office/officeart/2005/8/layout/hProcess9"/>
    <dgm:cxn modelId="{AAF970AE-BE7B-45EC-BB0B-C7C5474E32B1}" srcId="{0A798D34-D44D-4E54-A821-3DBB5620AD2A}" destId="{28AF89C9-A82A-485E-982C-97CBBBF45359}" srcOrd="0" destOrd="0" parTransId="{D585A2A0-6512-4B05-A908-C2F36BA2B809}" sibTransId="{66C4F484-C2ED-406D-922B-DC2EF9A97FE8}"/>
    <dgm:cxn modelId="{B71CE3B1-1792-4D36-8479-AB8B06FF7984}" srcId="{0A798D34-D44D-4E54-A821-3DBB5620AD2A}" destId="{A34AFA7B-5BB7-4EF9-9F70-5C5FE3DD056E}" srcOrd="3" destOrd="0" parTransId="{CE1CC22C-6848-4280-A1DC-C2CFF0D55FA0}" sibTransId="{2B74A4DE-DC7A-439B-9AE0-FECE71B64C5A}"/>
    <dgm:cxn modelId="{C7B91DC9-49E0-425B-A660-CB9C154E9E07}" type="presOf" srcId="{EB6DF783-B88F-4D50-8492-73CE0EE265FB}" destId="{CAA92E75-E810-467F-882E-C1C68BB4FB83}" srcOrd="0" destOrd="0" presId="urn:microsoft.com/office/officeart/2005/8/layout/hProcess9"/>
    <dgm:cxn modelId="{BB9E21E4-334F-4794-AA62-14B68D1DEDD3}" type="presOf" srcId="{9A725ED7-8FB8-42ED-A38B-1080987D39B6}" destId="{5331B951-E9E1-45E5-8BA4-4E390FF287C2}" srcOrd="0" destOrd="0" presId="urn:microsoft.com/office/officeart/2005/8/layout/hProcess9"/>
    <dgm:cxn modelId="{A17263F4-F244-4B36-A520-C1500D263B4D}" srcId="{0A798D34-D44D-4E54-A821-3DBB5620AD2A}" destId="{12D0A718-29BA-478C-93C5-19754831A4B0}" srcOrd="5" destOrd="0" parTransId="{E50303E4-34A8-4DC3-8353-9748DBEA086A}" sibTransId="{F58407A9-04B3-4326-830A-88AA891B2391}"/>
    <dgm:cxn modelId="{DA8C42FB-6812-42F3-817B-5F7FADB3DA73}" type="presOf" srcId="{12D0A718-29BA-478C-93C5-19754831A4B0}" destId="{D3A5FF1C-BCBE-4DCC-9848-C3E30D2DEC5F}" srcOrd="0" destOrd="0" presId="urn:microsoft.com/office/officeart/2005/8/layout/hProcess9"/>
    <dgm:cxn modelId="{9DC8C6F6-A085-4EB4-B921-2DDAC855F864}" type="presParOf" srcId="{5B61BC0F-639C-46C9-A0E3-971E066C8A9B}" destId="{AA5974BD-93E6-4479-82B8-7EBA2D6845CA}" srcOrd="0" destOrd="0" presId="urn:microsoft.com/office/officeart/2005/8/layout/hProcess9"/>
    <dgm:cxn modelId="{F9D488D3-4FA2-468B-914E-34991EEDFE8A}" type="presParOf" srcId="{5B61BC0F-639C-46C9-A0E3-971E066C8A9B}" destId="{F5E8AADD-8361-4AF8-8DEA-ABDE20C47BF2}" srcOrd="1" destOrd="0" presId="urn:microsoft.com/office/officeart/2005/8/layout/hProcess9"/>
    <dgm:cxn modelId="{5585B216-1978-4BA4-A66E-C68637C77C13}" type="presParOf" srcId="{F5E8AADD-8361-4AF8-8DEA-ABDE20C47BF2}" destId="{7E52963A-A7D6-4744-B881-864BB9A49F7D}" srcOrd="0" destOrd="0" presId="urn:microsoft.com/office/officeart/2005/8/layout/hProcess9"/>
    <dgm:cxn modelId="{73B7E7F7-51E4-4BD4-8376-2CFC3ABF3C3C}" type="presParOf" srcId="{F5E8AADD-8361-4AF8-8DEA-ABDE20C47BF2}" destId="{017B2510-309F-47D4-8F88-FE2D1960C226}" srcOrd="1" destOrd="0" presId="urn:microsoft.com/office/officeart/2005/8/layout/hProcess9"/>
    <dgm:cxn modelId="{01783999-EA37-4E3F-8CFD-5A096E8C58C1}" type="presParOf" srcId="{F5E8AADD-8361-4AF8-8DEA-ABDE20C47BF2}" destId="{12A2CF66-1641-49B6-A920-C1CA14C18D0E}" srcOrd="2" destOrd="0" presId="urn:microsoft.com/office/officeart/2005/8/layout/hProcess9"/>
    <dgm:cxn modelId="{6BEB1647-81E7-486F-9BDA-CE521661437F}" type="presParOf" srcId="{F5E8AADD-8361-4AF8-8DEA-ABDE20C47BF2}" destId="{3B13D409-4272-4790-BC4C-E790D6B67C98}" srcOrd="3" destOrd="0" presId="urn:microsoft.com/office/officeart/2005/8/layout/hProcess9"/>
    <dgm:cxn modelId="{B6C9DB18-5E60-4097-AC0B-82BAC1065C48}" type="presParOf" srcId="{F5E8AADD-8361-4AF8-8DEA-ABDE20C47BF2}" destId="{5331B951-E9E1-45E5-8BA4-4E390FF287C2}" srcOrd="4" destOrd="0" presId="urn:microsoft.com/office/officeart/2005/8/layout/hProcess9"/>
    <dgm:cxn modelId="{64A8FEEA-179A-4194-B615-DCCFB9DFE8DB}" type="presParOf" srcId="{F5E8AADD-8361-4AF8-8DEA-ABDE20C47BF2}" destId="{93F6EB68-8F7F-4308-BCDB-8A83AAF7EA03}" srcOrd="5" destOrd="0" presId="urn:microsoft.com/office/officeart/2005/8/layout/hProcess9"/>
    <dgm:cxn modelId="{E54E08D6-C7E5-45F8-8671-34E5BE8BD98F}" type="presParOf" srcId="{F5E8AADD-8361-4AF8-8DEA-ABDE20C47BF2}" destId="{B35DDC46-CD59-46C7-8FDF-43C0EDBFF3F9}" srcOrd="6" destOrd="0" presId="urn:microsoft.com/office/officeart/2005/8/layout/hProcess9"/>
    <dgm:cxn modelId="{72BDFB34-B1E3-47D7-91B5-48D05A419C45}" type="presParOf" srcId="{F5E8AADD-8361-4AF8-8DEA-ABDE20C47BF2}" destId="{38CC129D-800F-4907-B5A6-ACDCF87166F9}" srcOrd="7" destOrd="0" presId="urn:microsoft.com/office/officeart/2005/8/layout/hProcess9"/>
    <dgm:cxn modelId="{E8F4F072-12ED-4082-A574-8D037C6B44E6}" type="presParOf" srcId="{F5E8AADD-8361-4AF8-8DEA-ABDE20C47BF2}" destId="{CAA92E75-E810-467F-882E-C1C68BB4FB83}" srcOrd="8" destOrd="0" presId="urn:microsoft.com/office/officeart/2005/8/layout/hProcess9"/>
    <dgm:cxn modelId="{D92DF783-BDE5-4599-9E8F-85DE4C835366}" type="presParOf" srcId="{F5E8AADD-8361-4AF8-8DEA-ABDE20C47BF2}" destId="{7FFB9646-61C0-40D4-BFEA-93C047D7E638}" srcOrd="9" destOrd="0" presId="urn:microsoft.com/office/officeart/2005/8/layout/hProcess9"/>
    <dgm:cxn modelId="{C3CB320F-66C6-4BBD-A489-86088FCA6888}" type="presParOf" srcId="{F5E8AADD-8361-4AF8-8DEA-ABDE20C47BF2}" destId="{D3A5FF1C-BCBE-4DCC-9848-C3E30D2DEC5F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2E278-41CE-4A5D-9864-E66F7882DBEF}">
      <dsp:nvSpPr>
        <dsp:cNvPr id="0" name=""/>
        <dsp:cNvSpPr/>
      </dsp:nvSpPr>
      <dsp:spPr>
        <a:xfrm>
          <a:off x="0" y="272022"/>
          <a:ext cx="11771445" cy="2778300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B624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3595" tIns="374904" rIns="913595" bIns="128016" numCol="1" spcCol="1270" anchor="t" anchorCtr="0">
          <a:noAutofit/>
        </a:bodyPr>
        <a:lstStyle/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kern="1200">
              <a:latin typeface="Arial" pitchFamily="34" charset="0"/>
              <a:ea typeface="+mn-ea"/>
              <a:cs typeface="Arial" pitchFamily="34" charset="0"/>
            </a:rPr>
            <a:t>Csökkenthetők az </a:t>
          </a:r>
          <a:r>
            <a:rPr lang="hu-HU" sz="1800" b="1" u="sng" kern="1200">
              <a:latin typeface="Arial" pitchFamily="34" charset="0"/>
              <a:ea typeface="+mn-ea"/>
              <a:cs typeface="Arial" pitchFamily="34" charset="0"/>
            </a:rPr>
            <a:t>adminisztrációs</a:t>
          </a:r>
          <a:r>
            <a:rPr lang="hu-HU" sz="1800" kern="1200">
              <a:latin typeface="Arial" pitchFamily="34" charset="0"/>
              <a:ea typeface="+mn-ea"/>
              <a:cs typeface="Arial" pitchFamily="34" charset="0"/>
            </a:rPr>
            <a:t> költségek, rendeléskor automatikusan előállítja a rendszer a számlát, visszaigazolást</a:t>
          </a:r>
          <a:endParaRPr lang="hu-HU" sz="1800" kern="1200" dirty="0">
            <a:latin typeface="Arial" pitchFamily="34" charset="0"/>
            <a:ea typeface="+mn-ea"/>
            <a:cs typeface="Arial" pitchFamily="34" charset="0"/>
          </a:endParaRPr>
        </a:p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A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pénztári befizetők 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száma az online rendelés lehetőségével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csökken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de továbbra is vegyesen alkalmazható a hagyományos pénztárral (akár NAV engedélyes QB-</a:t>
          </a:r>
          <a:r>
            <a:rPr lang="hu-HU" sz="1800" kern="1200" dirty="0" err="1">
              <a:latin typeface="Arial" pitchFamily="34" charset="0"/>
              <a:ea typeface="+mn-ea"/>
              <a:cs typeface="Arial" pitchFamily="34" charset="0"/>
            </a:rPr>
            <a:t>Hami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 pénztárgépes verzió)</a:t>
          </a:r>
        </a:p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Megfelelő informatikai hátteret biztosít a rendszer a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választásos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 menü bevezetéséhez a rendszer</a:t>
          </a:r>
        </a:p>
        <a:p>
          <a:pPr marL="228600" marR="0" lvl="1" indent="-228600" algn="l" defTabSz="720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Wingdings" panose="05000000000000000000" pitchFamily="2" charset="2"/>
            <a:buChar char="ü"/>
            <a:tabLst/>
            <a:defRPr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Tájékoztatás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i kötelezettség felülete lehet (tápanyag, allergén), központi szakmai törzsek, több nyelvű verziók</a:t>
          </a:r>
        </a:p>
      </dsp:txBody>
      <dsp:txXfrm>
        <a:off x="0" y="272022"/>
        <a:ext cx="11771445" cy="2778300"/>
      </dsp:txXfrm>
    </dsp:sp>
    <dsp:sp modelId="{443C6CC8-7C5B-4221-957A-5909CD1365DC}">
      <dsp:nvSpPr>
        <dsp:cNvPr id="0" name=""/>
        <dsp:cNvSpPr/>
      </dsp:nvSpPr>
      <dsp:spPr>
        <a:xfrm>
          <a:off x="225935" y="0"/>
          <a:ext cx="8240011" cy="531360"/>
        </a:xfrm>
        <a:prstGeom prst="roundRect">
          <a:avLst/>
        </a:prstGeom>
        <a:solidFill>
          <a:srgbClr val="B62464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453" tIns="0" rIns="31145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Iskoláknak, étkeztetőknek:</a:t>
          </a:r>
        </a:p>
      </dsp:txBody>
      <dsp:txXfrm>
        <a:off x="251874" y="25939"/>
        <a:ext cx="8188133" cy="479482"/>
      </dsp:txXfrm>
    </dsp:sp>
    <dsp:sp modelId="{45ECA3A8-5816-4D79-A7DC-1421F9B63618}">
      <dsp:nvSpPr>
        <dsp:cNvPr id="0" name=""/>
        <dsp:cNvSpPr/>
      </dsp:nvSpPr>
      <dsp:spPr>
        <a:xfrm>
          <a:off x="0" y="3413203"/>
          <a:ext cx="11771445" cy="2041200"/>
        </a:xfrm>
        <a:prstGeom prst="rect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rgbClr val="E51D7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3595" tIns="374904" rIns="913595" bIns="128016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Megszűnik a </a:t>
          </a:r>
          <a:r>
            <a:rPr lang="hu-HU" sz="1800" b="1" u="sng" kern="1200" dirty="0" err="1">
              <a:latin typeface="Arial" pitchFamily="34" charset="0"/>
              <a:ea typeface="+mn-ea"/>
              <a:cs typeface="Arial" pitchFamily="34" charset="0"/>
            </a:rPr>
            <a:t>sorbanállás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interneten bárhol-bármikor rendelhető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Bankkártyával </a:t>
          </a: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azonnal kifizethető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lemondások jóváírásra kerülnek, elektronikus bizonylatolás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Menü választás 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és diétás étrendek rendelésének lehetősége, egyéni számlák, allergének, összetevők, stb.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hu-HU" sz="1800" b="1" u="sng" kern="1200" dirty="0">
              <a:latin typeface="Arial" pitchFamily="34" charset="0"/>
              <a:ea typeface="+mn-ea"/>
              <a:cs typeface="Arial" pitchFamily="34" charset="0"/>
            </a:rPr>
            <a:t>Figyelmeztető üzenetek, események: 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az ebédbefizetési határidőkről, </a:t>
          </a:r>
          <a:r>
            <a:rPr lang="hu-HU" sz="1800" kern="1200" dirty="0" err="1">
              <a:latin typeface="Arial" pitchFamily="34" charset="0"/>
              <a:ea typeface="+mn-ea"/>
              <a:cs typeface="Arial" pitchFamily="34" charset="0"/>
            </a:rPr>
            <a:t>visszakereshetőek</a:t>
          </a:r>
          <a:r>
            <a:rPr lang="hu-HU" sz="1800" kern="1200" dirty="0">
              <a:latin typeface="Arial" pitchFamily="34" charset="0"/>
              <a:ea typeface="+mn-ea"/>
              <a:cs typeface="Arial" pitchFamily="34" charset="0"/>
            </a:rPr>
            <a:t>, naplózhatók a korábbi rendelések, befizetések</a:t>
          </a:r>
        </a:p>
      </dsp:txBody>
      <dsp:txXfrm>
        <a:off x="0" y="3413203"/>
        <a:ext cx="11771445" cy="2041200"/>
      </dsp:txXfrm>
    </dsp:sp>
    <dsp:sp modelId="{333567A7-DCD1-4275-A290-FFED9A254809}">
      <dsp:nvSpPr>
        <dsp:cNvPr id="0" name=""/>
        <dsp:cNvSpPr/>
      </dsp:nvSpPr>
      <dsp:spPr>
        <a:xfrm>
          <a:off x="251838" y="3140955"/>
          <a:ext cx="8240011" cy="531360"/>
        </a:xfrm>
        <a:prstGeom prst="roundRect">
          <a:avLst/>
        </a:prstGeom>
        <a:solidFill>
          <a:srgbClr val="E51D7F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453" tIns="0" rIns="31145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Diákoknak, szülőknek, dolgozóknak:</a:t>
          </a:r>
        </a:p>
      </dsp:txBody>
      <dsp:txXfrm>
        <a:off x="277777" y="3166894"/>
        <a:ext cx="8188133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974BD-93E6-4479-82B8-7EBA2D6845CA}">
      <dsp:nvSpPr>
        <dsp:cNvPr id="0" name=""/>
        <dsp:cNvSpPr/>
      </dsp:nvSpPr>
      <dsp:spPr>
        <a:xfrm>
          <a:off x="783610" y="0"/>
          <a:ext cx="8880924" cy="1751567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E52963A-A7D6-4744-B881-864BB9A49F7D}">
      <dsp:nvSpPr>
        <dsp:cNvPr id="0" name=""/>
        <dsp:cNvSpPr/>
      </dsp:nvSpPr>
      <dsp:spPr>
        <a:xfrm>
          <a:off x="127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Törzsek</a:t>
          </a:r>
          <a:endParaRPr lang="hu-HU" sz="2200" kern="1200" dirty="0">
            <a:solidFill>
              <a:schemeClr val="tx1"/>
            </a:solidFill>
          </a:endParaRPr>
        </a:p>
      </dsp:txBody>
      <dsp:txXfrm>
        <a:off x="34329" y="559672"/>
        <a:ext cx="1460555" cy="632222"/>
      </dsp:txXfrm>
    </dsp:sp>
    <dsp:sp modelId="{12A2CF66-1641-49B6-A920-C1CA14C18D0E}">
      <dsp:nvSpPr>
        <dsp:cNvPr id="0" name=""/>
        <dsp:cNvSpPr/>
      </dsp:nvSpPr>
      <dsp:spPr>
        <a:xfrm>
          <a:off x="1783913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Tervezés</a:t>
          </a:r>
        </a:p>
      </dsp:txBody>
      <dsp:txXfrm>
        <a:off x="1818115" y="559672"/>
        <a:ext cx="1460555" cy="632222"/>
      </dsp:txXfrm>
    </dsp:sp>
    <dsp:sp modelId="{5331B951-E9E1-45E5-8BA4-4E390FF287C2}">
      <dsp:nvSpPr>
        <dsp:cNvPr id="0" name=""/>
        <dsp:cNvSpPr/>
      </dsp:nvSpPr>
      <dsp:spPr>
        <a:xfrm>
          <a:off x="3567700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Beszerzés</a:t>
          </a:r>
        </a:p>
      </dsp:txBody>
      <dsp:txXfrm>
        <a:off x="3601902" y="559672"/>
        <a:ext cx="1460555" cy="632222"/>
      </dsp:txXfrm>
    </dsp:sp>
    <dsp:sp modelId="{B35DDC46-CD59-46C7-8FDF-43C0EDBFF3F9}">
      <dsp:nvSpPr>
        <dsp:cNvPr id="0" name=""/>
        <dsp:cNvSpPr/>
      </dsp:nvSpPr>
      <dsp:spPr>
        <a:xfrm>
          <a:off x="5351486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Raktározás</a:t>
          </a:r>
        </a:p>
      </dsp:txBody>
      <dsp:txXfrm>
        <a:off x="5385688" y="559672"/>
        <a:ext cx="1460555" cy="632222"/>
      </dsp:txXfrm>
    </dsp:sp>
    <dsp:sp modelId="{CAA92E75-E810-467F-882E-C1C68BB4FB83}">
      <dsp:nvSpPr>
        <dsp:cNvPr id="0" name=""/>
        <dsp:cNvSpPr/>
      </dsp:nvSpPr>
      <dsp:spPr>
        <a:xfrm>
          <a:off x="7135272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>
              <a:solidFill>
                <a:schemeClr val="tx1"/>
              </a:solidFill>
            </a:rPr>
            <a:t>Gyártás</a:t>
          </a:r>
          <a:endParaRPr lang="hu-HU" sz="2200" b="1" kern="1200" dirty="0">
            <a:solidFill>
              <a:schemeClr val="tx1"/>
            </a:solidFill>
          </a:endParaRPr>
        </a:p>
      </dsp:txBody>
      <dsp:txXfrm>
        <a:off x="7169474" y="559672"/>
        <a:ext cx="1460555" cy="632222"/>
      </dsp:txXfrm>
    </dsp:sp>
    <dsp:sp modelId="{D3A5FF1C-BCBE-4DCC-9848-C3E30D2DEC5F}">
      <dsp:nvSpPr>
        <dsp:cNvPr id="0" name=""/>
        <dsp:cNvSpPr/>
      </dsp:nvSpPr>
      <dsp:spPr>
        <a:xfrm>
          <a:off x="8919058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Értékesítés</a:t>
          </a:r>
        </a:p>
      </dsp:txBody>
      <dsp:txXfrm>
        <a:off x="8953260" y="559672"/>
        <a:ext cx="1460555" cy="632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A5B50C-5AE4-4AA7-B59F-8D0A0FAEA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D61AC6D-4DAE-4496-AF78-29C6F03D8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2E47745-2B7F-41A1-9F1D-68E846DAB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9738187-56F5-4D26-A95C-DF3DFAF0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AC6B7A-39D6-44D2-9FCA-546CE919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096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4CF0CD-410D-49BF-9B43-5ADCE469C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6E0E90-376E-45BC-AAB4-BD2CDDF3A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D87A9FD-3539-4468-ABB4-56F13A1C0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79258F-25D5-4CD3-B768-9AD9640CB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3537DF-9D82-402C-8730-6AA59427C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443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E652A8-50E3-4397-958D-FEE48EF0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3CB31F0-847E-4235-B19D-B7CDC68A4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905EE90-2E59-4869-8919-11B1EF9E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F1E5776-D921-4350-964A-114C61D7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8D21951-272A-4C15-A5FE-EAA80079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667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610326-5B8F-435D-B6C3-29F02F768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50F9A3-FE5F-418B-B6B4-98B19A850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003767F-F814-4138-BBEA-5CC7C8FC7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EEDB5B5-30B3-4D19-B863-C3F3344DE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6D02186-20F0-4619-A31F-C8E29C5CE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79BAFFA-88A3-4F64-A0FA-F5A17BC8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644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A07557-C6FE-4A42-B407-C750BD0DF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F56562F-B02C-43EE-8345-7E56BCBF7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C5A35AE-7A30-4A82-869C-C86BA398A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CE1716AA-9E0E-48A6-8EA7-0E3728BC1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DFAA461-F25F-460B-B7F7-20D042C6C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050FDB4-F88C-4837-A8C7-6CA62269E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75E393E-C9CA-42C0-95B2-D81E81BD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3121A8A-0B48-42F3-963E-076C8209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457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792D2C-63C7-4F13-AE02-5C11793CE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577C754-985F-4080-BB64-82220C5E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43BB24D-9BAD-4E49-9402-F859607F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B30711C-A43F-48CD-B9A7-5E785266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579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CADA840-DC97-4989-A83A-15A81A2EA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97CA16D-3DA1-488E-931E-B1602547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5A4659C-BD74-4FAF-9179-8B2240D6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899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40A38E-423E-42BF-A327-1E5D789E3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37AA3BD-4D65-4D0B-998A-619327EA5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466A3DB-A769-4ECD-B328-FBE4B85BE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9AB615D-031E-40A5-AD18-C559F35E3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4C7D298-3279-4E20-A954-EDCB1EB8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17FDE89-8410-4116-8DE6-1726B925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625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B91969-7184-46E9-B225-1B1C63A1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05128A8-FC2C-4B02-A4ED-A1AE75F30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3647381-C00A-40DE-A4DA-13EB02EB9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084BF52-2970-4765-920F-9B46D4BA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9F6AEE1-3202-4CFF-8D05-80EA1CC6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3FC6A34-3697-42C9-856B-A2C3F064D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145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F258A0-C7F2-4CAD-AB48-6C3BFB9D8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E8C991E-A54D-41DA-9DDD-688A26B47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14959BD-0E81-49D6-812F-F1047E2EC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778B097-50E9-4EC1-B6FF-BF347775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3780CCC-046A-4427-AA2C-57B694DF0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450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AB47EF5-553D-4B44-8E27-1B875627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9405034-FE6E-4AAD-BA9E-3C8F641D5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2CEE3A-D7CE-45CB-8DAC-219A71EE3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6748C5D-C0B0-426F-B1A1-8BB8F5D4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635CEE0-2E90-4329-A8A4-A8933C0DC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098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F5F7889-05A3-43EC-90E7-E539E23E0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46017F3-7439-4B7A-B5EF-EA88460D8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9335452-9BB1-491C-B473-AF51EE3AA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A110CE7-68F7-4BA4-B403-C77154702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ECAB05-53CB-4EE8-9604-183880C87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120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BF2EC7-EEE7-4401-9B0B-8F8D15324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0650" y="1789852"/>
            <a:ext cx="6955433" cy="2004933"/>
          </a:xfrm>
          <a:solidFill>
            <a:schemeClr val="bg1"/>
          </a:solidFill>
          <a:effectLst>
            <a:softEdge rad="63500"/>
          </a:effectLst>
        </p:spPr>
        <p:txBody>
          <a:bodyPr anchor="ctr">
            <a:normAutofit/>
          </a:bodyPr>
          <a:lstStyle/>
          <a:p>
            <a:r>
              <a:rPr lang="hu-HU" sz="5800" b="1" dirty="0" err="1">
                <a:solidFill>
                  <a:srgbClr val="E4007D"/>
                </a:solidFill>
              </a:rPr>
              <a:t>Quadro</a:t>
            </a:r>
            <a:r>
              <a:rPr lang="hu-HU" sz="5800" b="1" dirty="0">
                <a:solidFill>
                  <a:srgbClr val="E4007D"/>
                </a:solidFill>
              </a:rPr>
              <a:t> Byte Élelmezési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7E84532-2089-45BC-A67F-2B7DB747B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2366" y="3869736"/>
            <a:ext cx="4572000" cy="610849"/>
          </a:xfrm>
        </p:spPr>
        <p:txBody>
          <a:bodyPr>
            <a:noAutofit/>
          </a:bodyPr>
          <a:lstStyle/>
          <a:p>
            <a:r>
              <a:rPr lang="hu-HU" sz="3200" b="1" dirty="0">
                <a:solidFill>
                  <a:srgbClr val="01619D"/>
                </a:solidFill>
              </a:rPr>
              <a:t>Teljeskörű megoldásokkal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0E627AD-B3F5-46D8-B567-87197B2C8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497" y="123129"/>
            <a:ext cx="2347510" cy="234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8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ím 1">
            <a:extLst>
              <a:ext uri="{FF2B5EF4-FFF2-40B4-BE49-F238E27FC236}">
                <a16:creationId xmlns:a16="http://schemas.microsoft.com/office/drawing/2014/main" id="{4DB32008-3DA7-456C-8D63-B1F470FAAE29}"/>
              </a:ext>
            </a:extLst>
          </p:cNvPr>
          <p:cNvSpPr txBox="1">
            <a:spLocks/>
          </p:cNvSpPr>
          <p:nvPr/>
        </p:nvSpPr>
        <p:spPr>
          <a:xfrm>
            <a:off x="4581525" y="573111"/>
            <a:ext cx="6759039" cy="11333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ln w="0"/>
                <a:solidFill>
                  <a:srgbClr val="DB3C3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z="4000" u="sng" dirty="0">
                <a:solidFill>
                  <a:srgbClr val="E2017C"/>
                </a:solidFill>
              </a:rPr>
              <a:t>Legyél Te is mobil, rendelj, fizess mobilon!!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50EDA97-BF45-45A1-BF4A-8288B790B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8304">
            <a:off x="1168677" y="476251"/>
            <a:ext cx="3523129" cy="5290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0C88B6E1-6D57-44E5-86B8-6CDDAFC62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721" y="1706458"/>
            <a:ext cx="3897030" cy="392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6635DF4E-D728-4055-9DA8-08B7A085E49F}"/>
              </a:ext>
            </a:extLst>
          </p:cNvPr>
          <p:cNvSpPr txBox="1"/>
          <p:nvPr/>
        </p:nvSpPr>
        <p:spPr>
          <a:xfrm>
            <a:off x="4518085" y="4345497"/>
            <a:ext cx="6077211" cy="92333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chemeClr val="bg1">
                    <a:lumMod val="95000"/>
                  </a:schemeClr>
                </a:solidFill>
              </a:rPr>
              <a:t>A mobilos verziót most vezetjük be 1-2 hónapon belül! Jelenleg </a:t>
            </a:r>
            <a:r>
              <a:rPr lang="hu-HU" b="1" dirty="0" err="1">
                <a:solidFill>
                  <a:schemeClr val="bg1">
                    <a:lumMod val="95000"/>
                  </a:schemeClr>
                </a:solidFill>
              </a:rPr>
              <a:t>Azure</a:t>
            </a:r>
            <a:r>
              <a:rPr lang="hu-HU" b="1" dirty="0">
                <a:solidFill>
                  <a:schemeClr val="bg1">
                    <a:lumMod val="95000"/>
                  </a:schemeClr>
                </a:solidFill>
              </a:rPr>
              <a:t> platformon működő weboldalon használják.</a:t>
            </a:r>
          </a:p>
          <a:p>
            <a:pPr algn="ctr"/>
            <a:r>
              <a:rPr lang="hu-HU" b="1" dirty="0">
                <a:solidFill>
                  <a:schemeClr val="bg1">
                    <a:lumMod val="95000"/>
                  </a:schemeClr>
                </a:solidFill>
              </a:rPr>
              <a:t>Természetesen „privát felhős” környezet is kialakítható!</a:t>
            </a:r>
          </a:p>
        </p:txBody>
      </p:sp>
    </p:spTree>
    <p:extLst>
      <p:ext uri="{BB962C8B-B14F-4D97-AF65-F5344CB8AC3E}">
        <p14:creationId xmlns:p14="http://schemas.microsoft.com/office/powerpoint/2010/main" val="370742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ím 1">
            <a:extLst>
              <a:ext uri="{FF2B5EF4-FFF2-40B4-BE49-F238E27FC236}">
                <a16:creationId xmlns:a16="http://schemas.microsoft.com/office/drawing/2014/main" id="{4DB32008-3DA7-456C-8D63-B1F470FAAE29}"/>
              </a:ext>
            </a:extLst>
          </p:cNvPr>
          <p:cNvSpPr txBox="1">
            <a:spLocks/>
          </p:cNvSpPr>
          <p:nvPr/>
        </p:nvSpPr>
        <p:spPr>
          <a:xfrm>
            <a:off x="1434518" y="139306"/>
            <a:ext cx="10504631" cy="896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ln w="0"/>
                <a:solidFill>
                  <a:srgbClr val="DB3C3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u="sng" dirty="0">
                <a:solidFill>
                  <a:srgbClr val="E2017C"/>
                </a:solidFill>
              </a:rPr>
              <a:t>QB-Suli: </a:t>
            </a:r>
            <a:r>
              <a:rPr lang="hu-HU" dirty="0">
                <a:solidFill>
                  <a:srgbClr val="E2017C"/>
                </a:solidFill>
              </a:rPr>
              <a:t>minőségi szolgáltatás földön és felhőben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EE4EBA59-C375-4776-B45D-2EAFD7C084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510072"/>
              </p:ext>
            </p:extLst>
          </p:nvPr>
        </p:nvGraphicFramePr>
        <p:xfrm>
          <a:off x="167704" y="1035514"/>
          <a:ext cx="11771445" cy="5460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Kép 13">
            <a:extLst>
              <a:ext uri="{FF2B5EF4-FFF2-40B4-BE49-F238E27FC236}">
                <a16:creationId xmlns:a16="http://schemas.microsoft.com/office/drawing/2014/main" id="{5D6917A0-DAD2-486C-A648-45A3894D57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672" y="781189"/>
            <a:ext cx="1331624" cy="97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43C6CC8-7C5B-4221-957A-5909CD1365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>
                                            <p:graphicEl>
                                              <a:dgm id="{443C6CC8-7C5B-4221-957A-5909CD1365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>
                                            <p:graphicEl>
                                              <a:dgm id="{443C6CC8-7C5B-4221-957A-5909CD1365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>
                                            <p:graphicEl>
                                              <a:dgm id="{443C6CC8-7C5B-4221-957A-5909CD1365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33567A7-DCD1-4275-A290-FFED9A254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3">
                                            <p:graphicEl>
                                              <a:dgm id="{333567A7-DCD1-4275-A290-FFED9A2548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3">
                                            <p:graphicEl>
                                              <a:dgm id="{333567A7-DCD1-4275-A290-FFED9A254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3">
                                            <p:graphicEl>
                                              <a:dgm id="{333567A7-DCD1-4275-A290-FFED9A254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AF2E278-41CE-4A5D-9864-E66F7882D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>
                                            <p:graphicEl>
                                              <a:dgm id="{4AF2E278-41CE-4A5D-9864-E66F7882D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>
                                            <p:graphicEl>
                                              <a:dgm id="{4AF2E278-41CE-4A5D-9864-E66F7882D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>
                                            <p:graphicEl>
                                              <a:dgm id="{4AF2E278-41CE-4A5D-9864-E66F7882D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5ECA3A8-5816-4D79-A7DC-1421F9B63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3">
                                            <p:graphicEl>
                                              <a:dgm id="{45ECA3A8-5816-4D79-A7DC-1421F9B636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3">
                                            <p:graphicEl>
                                              <a:dgm id="{45ECA3A8-5816-4D79-A7DC-1421F9B63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3">
                                            <p:graphicEl>
                                              <a:dgm id="{45ECA3A8-5816-4D79-A7DC-1421F9B63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lvlAtOnc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ép 13">
            <a:extLst>
              <a:ext uri="{FF2B5EF4-FFF2-40B4-BE49-F238E27FC236}">
                <a16:creationId xmlns:a16="http://schemas.microsoft.com/office/drawing/2014/main" id="{5D6917A0-DAD2-486C-A648-45A3894D5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526" y="361740"/>
            <a:ext cx="1331624" cy="979135"/>
          </a:xfrm>
          <a:prstGeom prst="rect">
            <a:avLst/>
          </a:prstGeom>
        </p:spPr>
      </p:pic>
      <p:sp>
        <p:nvSpPr>
          <p:cNvPr id="16" name="Cím 1">
            <a:extLst>
              <a:ext uri="{FF2B5EF4-FFF2-40B4-BE49-F238E27FC236}">
                <a16:creationId xmlns:a16="http://schemas.microsoft.com/office/drawing/2014/main" id="{4DB32008-3DA7-456C-8D63-B1F470FAAE29}"/>
              </a:ext>
            </a:extLst>
          </p:cNvPr>
          <p:cNvSpPr txBox="1">
            <a:spLocks/>
          </p:cNvSpPr>
          <p:nvPr/>
        </p:nvSpPr>
        <p:spPr>
          <a:xfrm>
            <a:off x="2167590" y="125437"/>
            <a:ext cx="8200299" cy="896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ln w="0"/>
                <a:solidFill>
                  <a:srgbClr val="DB3C3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u="sng" dirty="0">
                <a:solidFill>
                  <a:srgbClr val="E2017C"/>
                </a:solidFill>
              </a:rPr>
              <a:t>QB-Suli: </a:t>
            </a:r>
            <a:r>
              <a:rPr lang="hu-HU" dirty="0">
                <a:solidFill>
                  <a:srgbClr val="E2017C"/>
                </a:solidFill>
              </a:rPr>
              <a:t>szerteágazó ügyfélkör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5BBA7E4-7A18-4323-AF74-DE7182038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8318" y="956112"/>
            <a:ext cx="6308437" cy="4857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1FA32E0-A56B-42FC-BA51-E6813480B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1881" y="1829115"/>
            <a:ext cx="6758313" cy="4314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1647C4E-E6CE-4B77-A193-8DC4A7D9E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5781" y="956112"/>
            <a:ext cx="7033823" cy="4880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16B5FCF-2CB4-4F7E-8FBD-AA5B63562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0611" y="929447"/>
            <a:ext cx="6979165" cy="5570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zövegdoboz 1"/>
          <p:cNvSpPr txBox="1"/>
          <p:nvPr/>
        </p:nvSpPr>
        <p:spPr>
          <a:xfrm>
            <a:off x="3242309" y="956112"/>
            <a:ext cx="7365217" cy="1323439"/>
          </a:xfrm>
          <a:prstGeom prst="rect">
            <a:avLst/>
          </a:prstGeom>
          <a:solidFill>
            <a:srgbClr val="E6007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sz="2000" dirty="0">
                <a:solidFill>
                  <a:schemeClr val="bg1"/>
                </a:solidFill>
              </a:rPr>
              <a:t>Diákétkeztetés, munkahelyi étkeztetés területén akár több menüből történő on-line étkezés igénylése. Hatósági elvárások (allergén, tápanyagtartalom) teljesítése. Internetes bank- és SZÉP kártyás fizetés. Kiváltható a hosszadalmas pénztári befizetés, ügyintézés.</a:t>
            </a:r>
          </a:p>
        </p:txBody>
      </p:sp>
    </p:spTree>
    <p:extLst>
      <p:ext uri="{BB962C8B-B14F-4D97-AF65-F5344CB8AC3E}">
        <p14:creationId xmlns:p14="http://schemas.microsoft.com/office/powerpoint/2010/main" val="396417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533B1D-1EA5-4620-93C7-2D4DEB627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0" y="1425895"/>
            <a:ext cx="6089159" cy="2707956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Egyik legnagyobb problémára ad megoldást a </a:t>
            </a:r>
            <a:r>
              <a:rPr lang="hu-HU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határidőre történő csoportos létszám igények és módosítások kezelésére </a:t>
            </a:r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Korszerű webes felületen, akár mobil/tablet eszközökön is futtatható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D6925EF2-9D15-41E5-B132-77DF0292E477}"/>
              </a:ext>
            </a:extLst>
          </p:cNvPr>
          <p:cNvSpPr txBox="1">
            <a:spLocks/>
          </p:cNvSpPr>
          <p:nvPr/>
        </p:nvSpPr>
        <p:spPr>
          <a:xfrm>
            <a:off x="1545063" y="238775"/>
            <a:ext cx="10123357" cy="8845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800" u="sng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QB-Osztály:</a:t>
            </a:r>
            <a:r>
              <a:rPr lang="hu-HU" sz="48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7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csoportos</a:t>
            </a:r>
            <a:r>
              <a:rPr lang="hu-HU" sz="48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7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létszámleadás időre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50B0662-8503-4D16-B8C5-7478AC6D0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41" y="1891258"/>
            <a:ext cx="5120853" cy="3492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Alcím 2">
            <a:extLst>
              <a:ext uri="{FF2B5EF4-FFF2-40B4-BE49-F238E27FC236}">
                <a16:creationId xmlns:a16="http://schemas.microsoft.com/office/drawing/2014/main" id="{3A0F45B9-A789-4F4D-B264-DFEC5B0720B1}"/>
              </a:ext>
            </a:extLst>
          </p:cNvPr>
          <p:cNvSpPr txBox="1">
            <a:spLocks/>
          </p:cNvSpPr>
          <p:nvPr/>
        </p:nvSpPr>
        <p:spPr>
          <a:xfrm>
            <a:off x="5829300" y="4027319"/>
            <a:ext cx="5839120" cy="1815882"/>
          </a:xfrm>
          <a:prstGeom prst="rect">
            <a:avLst/>
          </a:prstGeom>
          <a:solidFill>
            <a:srgbClr val="DB3C3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sz="2800">
                <a:solidFill>
                  <a:schemeClr val="bg1"/>
                </a:solidFill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Használatával az élelmezésen megszűnik a létszámok kézi felrögzítése, helyette néhány perc alatt  szinkronizálnak az adatok!!</a:t>
            </a:r>
          </a:p>
        </p:txBody>
      </p:sp>
    </p:spTree>
    <p:extLst>
      <p:ext uri="{BB962C8B-B14F-4D97-AF65-F5344CB8AC3E}">
        <p14:creationId xmlns:p14="http://schemas.microsoft.com/office/powerpoint/2010/main" val="346707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>
            <a:extLst>
              <a:ext uri="{FF2B5EF4-FFF2-40B4-BE49-F238E27FC236}">
                <a16:creationId xmlns:a16="http://schemas.microsoft.com/office/drawing/2014/main" id="{7E99C3EE-07B6-4A3D-BE51-7F9B64298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1593209"/>
            <a:ext cx="1860915" cy="4685650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9ABE523F-B543-4567-871A-DCE49295AC5E}"/>
              </a:ext>
            </a:extLst>
          </p:cNvPr>
          <p:cNvSpPr txBox="1"/>
          <p:nvPr/>
        </p:nvSpPr>
        <p:spPr>
          <a:xfrm>
            <a:off x="2213549" y="1324762"/>
            <a:ext cx="4206302" cy="46782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006666"/>
                </a:solidFill>
              </a:rPr>
              <a:t>ADMIN oldalon: egyedileg állítható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Leadási határidők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Ünnepnapi változások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Menük/diéták köre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Külön rendelhető anyagok, receptek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Akár rendezvények, bekészítések igénylése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Felhasználók kezelése</a:t>
            </a:r>
            <a:endParaRPr lang="hu-HU" dirty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u-HU" dirty="0"/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8104AB42-3F11-43FF-B195-3260D77DF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464" y="1258349"/>
            <a:ext cx="5329086" cy="4602004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49195527-402E-4B33-B646-DC08047A5A3F}"/>
              </a:ext>
            </a:extLst>
          </p:cNvPr>
          <p:cNvSpPr txBox="1"/>
          <p:nvPr/>
        </p:nvSpPr>
        <p:spPr>
          <a:xfrm>
            <a:off x="7490399" y="2980707"/>
            <a:ext cx="4530151" cy="33855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006666"/>
                </a:solidFill>
              </a:rPr>
              <a:t>Felhasználói oldalon: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Színes, szemet vezető megjelenítés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Másolási funkciók a kevesebb adatrögzítéshez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rgbClr val="006666"/>
                </a:solidFill>
              </a:rPr>
              <a:t>Választható mobil/tablet nézet/kezelés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u-HU" dirty="0"/>
          </a:p>
        </p:txBody>
      </p:sp>
      <p:sp>
        <p:nvSpPr>
          <p:cNvPr id="18" name="Cím 1">
            <a:extLst>
              <a:ext uri="{FF2B5EF4-FFF2-40B4-BE49-F238E27FC236}">
                <a16:creationId xmlns:a16="http://schemas.microsoft.com/office/drawing/2014/main" id="{A8901588-8853-4914-9176-DC7784F7DED3}"/>
              </a:ext>
            </a:extLst>
          </p:cNvPr>
          <p:cNvSpPr txBox="1">
            <a:spLocks/>
          </p:cNvSpPr>
          <p:nvPr/>
        </p:nvSpPr>
        <p:spPr>
          <a:xfrm>
            <a:off x="1545063" y="238775"/>
            <a:ext cx="10123357" cy="8845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800" u="sng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QB-Osztály:</a:t>
            </a:r>
            <a:r>
              <a:rPr lang="hu-HU" sz="48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7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csoportos</a:t>
            </a:r>
            <a:r>
              <a:rPr lang="hu-HU" sz="48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700" dirty="0">
                <a:ln w="0"/>
                <a:solidFill>
                  <a:srgbClr val="4B9C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létszámleadás időre</a:t>
            </a:r>
          </a:p>
        </p:txBody>
      </p:sp>
    </p:spTree>
    <p:extLst>
      <p:ext uri="{BB962C8B-B14F-4D97-AF65-F5344CB8AC3E}">
        <p14:creationId xmlns:p14="http://schemas.microsoft.com/office/powerpoint/2010/main" val="53617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7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2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2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7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2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 animBg="1"/>
      <p:bldP spid="15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EC5745-7FB7-4EB5-BF6D-9CBC8B3F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5" y="167075"/>
            <a:ext cx="8999097" cy="896208"/>
          </a:xfr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hu-HU" sz="4800" u="sng" dirty="0">
                <a:ln w="0"/>
                <a:solidFill>
                  <a:srgbClr val="DB3C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QB-Élelem: </a:t>
            </a:r>
            <a:r>
              <a:rPr lang="hu-HU" sz="4000" dirty="0">
                <a:ln w="0"/>
                <a:solidFill>
                  <a:srgbClr val="DB3C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termelésirányítási rendszer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533B1D-1EA5-4620-93C7-2D4DEB627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98" y="2238543"/>
            <a:ext cx="6176311" cy="3707284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Tápanyagokkal és allergén adatokkal feltöltött nyersanyag és recepttörzsek. Ellátási terület szerint rugalmasan paraméterezhetőrendszer.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Korcsoportokra és diétákra tervezhető tetszőleges számú étlap, kiszabási lista, raktárkiadás, üzemgazdálkodás, gyártás támogatás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Komplett raktárgazdálkodás: árurendelés tervezés alapján, bevételezés, automatikus kiadás, pót/visszavételezés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Folyamatos költségelemzések, kimutatások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6D0CD15-01BC-4B11-B0A4-5083BA840E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882978"/>
              </p:ext>
            </p:extLst>
          </p:nvPr>
        </p:nvGraphicFramePr>
        <p:xfrm>
          <a:off x="1275307" y="912173"/>
          <a:ext cx="10448146" cy="1751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Kép 8">
            <a:extLst>
              <a:ext uri="{FF2B5EF4-FFF2-40B4-BE49-F238E27FC236}">
                <a16:creationId xmlns:a16="http://schemas.microsoft.com/office/drawing/2014/main" id="{00EE8398-423B-481F-8DAE-A1813A442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8676" y="2340619"/>
            <a:ext cx="5484328" cy="3800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AAB170E-4820-4005-9540-4A7A49DC23B1}"/>
              </a:ext>
            </a:extLst>
          </p:cNvPr>
          <p:cNvSpPr txBox="1"/>
          <p:nvPr/>
        </p:nvSpPr>
        <p:spPr>
          <a:xfrm>
            <a:off x="4663325" y="933899"/>
            <a:ext cx="3143189" cy="461665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88900" h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chemeClr val="bg1">
                    <a:lumMod val="95000"/>
                  </a:schemeClr>
                </a:solidFill>
              </a:rPr>
              <a:t>Azure</a:t>
            </a:r>
            <a:r>
              <a:rPr lang="hu-HU" sz="2400" b="1" dirty="0">
                <a:solidFill>
                  <a:schemeClr val="bg1">
                    <a:lumMod val="95000"/>
                  </a:schemeClr>
                </a:solidFill>
              </a:rPr>
              <a:t> környezetben is!</a:t>
            </a:r>
          </a:p>
        </p:txBody>
      </p:sp>
    </p:spTree>
    <p:extLst>
      <p:ext uri="{BB962C8B-B14F-4D97-AF65-F5344CB8AC3E}">
        <p14:creationId xmlns:p14="http://schemas.microsoft.com/office/powerpoint/2010/main" val="57391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5974BD-93E6-4479-82B8-7EBA2D684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52963A-A7D6-4744-B881-864BB9A49F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A2CF66-1641-49B6-A920-C1CA14C18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31B951-E9E1-45E5-8BA4-4E390FF28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5DDC46-CD59-46C7-8FDF-43C0EDBFF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A92E75-E810-467F-882E-C1C68BB4F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3A5FF1C-BCBE-4DCC-9848-C3E30D2DE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ím 1">
            <a:extLst>
              <a:ext uri="{FF2B5EF4-FFF2-40B4-BE49-F238E27FC236}">
                <a16:creationId xmlns:a16="http://schemas.microsoft.com/office/drawing/2014/main" id="{4DB32008-3DA7-456C-8D63-B1F470FAAE29}"/>
              </a:ext>
            </a:extLst>
          </p:cNvPr>
          <p:cNvSpPr txBox="1">
            <a:spLocks/>
          </p:cNvSpPr>
          <p:nvPr/>
        </p:nvSpPr>
        <p:spPr>
          <a:xfrm>
            <a:off x="2167590" y="125437"/>
            <a:ext cx="8200299" cy="896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ln w="0"/>
                <a:solidFill>
                  <a:srgbClr val="DB3C3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u="sng" dirty="0">
                <a:solidFill>
                  <a:srgbClr val="0899C5"/>
                </a:solidFill>
              </a:rPr>
              <a:t>QB: teljeskörű szolgáltatások</a:t>
            </a:r>
            <a:endParaRPr lang="hu-HU" dirty="0">
              <a:solidFill>
                <a:srgbClr val="0899C5"/>
              </a:solidFill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74F564CC-BC3C-4FE0-92CD-186C903AB2D1}"/>
              </a:ext>
            </a:extLst>
          </p:cNvPr>
          <p:cNvSpPr txBox="1"/>
          <p:nvPr/>
        </p:nvSpPr>
        <p:spPr>
          <a:xfrm>
            <a:off x="493269" y="2316412"/>
            <a:ext cx="3240000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3F0CEB22-D718-46AC-836C-ACAA4A1F3DB4}"/>
              </a:ext>
            </a:extLst>
          </p:cNvPr>
          <p:cNvSpPr txBox="1"/>
          <p:nvPr/>
        </p:nvSpPr>
        <p:spPr>
          <a:xfrm>
            <a:off x="4476000" y="2349302"/>
            <a:ext cx="3240000" cy="3416320"/>
          </a:xfrm>
          <a:prstGeom prst="rect">
            <a:avLst/>
          </a:prstGeom>
          <a:solidFill>
            <a:srgbClr val="FDD1C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>
            <a:defPPr>
              <a:defRPr lang="hu-HU"/>
            </a:defPPr>
          </a:lstStyle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AFAC772-FD50-41EE-A00D-8770284DF0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69" y="1358773"/>
            <a:ext cx="1260000" cy="12600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A77DEAAA-C244-4130-AEC4-5AE46CC2188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00" y="1432749"/>
            <a:ext cx="1260000" cy="1260000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29E38311-613D-4652-A385-36B010CDFD1A}"/>
              </a:ext>
            </a:extLst>
          </p:cNvPr>
          <p:cNvSpPr txBox="1"/>
          <p:nvPr/>
        </p:nvSpPr>
        <p:spPr>
          <a:xfrm>
            <a:off x="8455861" y="2349302"/>
            <a:ext cx="3240000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409BF852-873C-4681-A125-041B33DA375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861" y="1432749"/>
            <a:ext cx="1260000" cy="1260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715899" y="2554249"/>
            <a:ext cx="28346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/>
              <a:t>Felügyelet: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Betanítás, bevezetési támogatás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Jogszabálykövetés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Élelmezési és informatikai szakemberek közös támogatása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Távfelügyelet, de szükség esetén helyszíni közreműködés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696691" y="2692749"/>
            <a:ext cx="28678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/>
              <a:t>Fejlesztés: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Ügyfél igények alapján folyamatos fejlesztés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Az új verziókat mindenki automatikusan kapja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Egységes központi törzs adatbázis és program frissítés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Oktatási lehetőség az új funkciókra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8636924" y="2576945"/>
            <a:ext cx="298426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/>
              <a:t>„Felhős” környezet:</a:t>
            </a:r>
          </a:p>
          <a:p>
            <a:endParaRPr lang="hu-HU" sz="800" dirty="0"/>
          </a:p>
          <a:p>
            <a:r>
              <a:rPr lang="hu-HU" dirty="0"/>
              <a:t>Különböző üzemeltetési lehetőségek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Cégünk </a:t>
            </a:r>
            <a:r>
              <a:rPr lang="hu-HU" dirty="0" err="1"/>
              <a:t>Azure</a:t>
            </a:r>
            <a:r>
              <a:rPr lang="hu-HU" dirty="0"/>
              <a:t> felhős környezetet biztosít, üzemeltet.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„Privát felhő” az ügyfél saját infrastruktúrán biztosítja a hátteret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Lokális „földi” környezet</a:t>
            </a:r>
          </a:p>
        </p:txBody>
      </p:sp>
    </p:spTree>
    <p:extLst>
      <p:ext uri="{BB962C8B-B14F-4D97-AF65-F5344CB8AC3E}">
        <p14:creationId xmlns:p14="http://schemas.microsoft.com/office/powerpoint/2010/main" val="304600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462</Words>
  <Application>Microsoft Office PowerPoint</Application>
  <PresentationFormat>Szélesvásznú</PresentationFormat>
  <Paragraphs>93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Office-téma</vt:lpstr>
      <vt:lpstr>Quadro Byte Élelmezési rendszer</vt:lpstr>
      <vt:lpstr>PowerPoint-bemutató</vt:lpstr>
      <vt:lpstr>PowerPoint-bemutató</vt:lpstr>
      <vt:lpstr>PowerPoint-bemutató</vt:lpstr>
      <vt:lpstr>PowerPoint-bemutató</vt:lpstr>
      <vt:lpstr>PowerPoint-bemutató</vt:lpstr>
      <vt:lpstr>QB-Élelem: termelésirányítási rendszer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Siposné Bodon Viktória</dc:creator>
  <cp:lastModifiedBy>Sipos Géza</cp:lastModifiedBy>
  <cp:revision>107</cp:revision>
  <dcterms:created xsi:type="dcterms:W3CDTF">2018-02-26T20:19:30Z</dcterms:created>
  <dcterms:modified xsi:type="dcterms:W3CDTF">2020-03-16T13:52:16Z</dcterms:modified>
</cp:coreProperties>
</file>