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10"/>
  </p:notesMasterIdLst>
  <p:sldIdLst>
    <p:sldId id="256" r:id="rId2"/>
    <p:sldId id="260" r:id="rId3"/>
    <p:sldId id="261" r:id="rId4"/>
    <p:sldId id="263" r:id="rId5"/>
    <p:sldId id="264" r:id="rId6"/>
    <p:sldId id="259" r:id="rId7"/>
    <p:sldId id="265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napToObjects="1">
      <p:cViewPr varScale="1">
        <p:scale>
          <a:sx n="115" d="100"/>
          <a:sy n="115" d="100"/>
        </p:scale>
        <p:origin x="14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230F8-2015-46AC-9C15-B08EDE877F5D}" type="datetimeFigureOut">
              <a:rPr lang="hu-HU" smtClean="0"/>
              <a:t>2016. 09. 26.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5C11E-540C-488B-B718-84796C0B45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658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- Kommunikációs csatornák</a:t>
            </a:r>
            <a:r>
              <a:rPr lang="hu-HU" baseline="0" dirty="0"/>
              <a:t> robbanásszerű fejlődése, kiterjesztése (</a:t>
            </a:r>
            <a:r>
              <a:rPr lang="hu-HU" baseline="0" dirty="0" err="1"/>
              <a:t>Wifi</a:t>
            </a:r>
            <a:r>
              <a:rPr lang="hu-HU" baseline="0" dirty="0"/>
              <a:t>, Mobilinternet, Internet sávszélesség és ezek lefedettsége)</a:t>
            </a:r>
          </a:p>
          <a:p>
            <a:r>
              <a:rPr lang="hu-HU" baseline="0" dirty="0"/>
              <a:t>- Új eszköztípusok megnagy ütemű megjelenése, elterjedése (okostelefon, </a:t>
            </a:r>
            <a:r>
              <a:rPr lang="hu-HU" baseline="0" dirty="0" err="1"/>
              <a:t>tablet</a:t>
            </a:r>
            <a:r>
              <a:rPr lang="hu-HU" baseline="0" dirty="0"/>
              <a:t> eszköz, hordozható nyomtató, mobil fizető eszköz, </a:t>
            </a:r>
            <a:r>
              <a:rPr lang="hu-HU" baseline="0" dirty="0" err="1"/>
              <a:t>netbook</a:t>
            </a:r>
            <a:r>
              <a:rPr lang="hu-HU" baseline="0" dirty="0"/>
              <a:t>)</a:t>
            </a:r>
            <a:endParaRPr lang="hu-HU" dirty="0"/>
          </a:p>
          <a:p>
            <a:r>
              <a:rPr lang="hu-HU" dirty="0"/>
              <a:t>- Vezetői kontrolling</a:t>
            </a:r>
            <a:r>
              <a:rPr lang="hu-HU" baseline="0" dirty="0"/>
              <a:t> iránti igény: vezetők számára-mobilitás fontossága,  okostelefon segítségével elérhessék bárhol-bármikor a szükséges információkat, döntéstámogatás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2603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2016. 09. 26.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80523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700075" cy="936104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2016. 09. 26.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961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2016. 09. 26.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46902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2016. 09. 26.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456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2016. 09. 26.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447989" y="1628800"/>
            <a:ext cx="5111750" cy="46910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7" name="Kép helye 2"/>
          <p:cNvSpPr>
            <a:spLocks noGrp="1"/>
          </p:cNvSpPr>
          <p:nvPr>
            <p:ph type="pic" idx="13"/>
          </p:nvPr>
        </p:nvSpPr>
        <p:spPr>
          <a:xfrm>
            <a:off x="5724128" y="1633102"/>
            <a:ext cx="3240360" cy="4691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617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2016. 09. 26.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42877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2016. 09. 26.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34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/>
              <a:t>Click to edit Alcím</a:t>
            </a:r>
          </a:p>
          <a:p>
            <a:pPr lvl="0"/>
            <a:endParaRPr lang="hu-H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05FFA-4383-4574-9830-A5FF25BE8406}" type="datetimeFigureOut">
              <a:rPr lang="hu-HU" smtClean="0"/>
              <a:t>2016. 09. 26.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508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6" r:id="rId7"/>
    <p:sldLayoutId id="2147483667" r:id="rId8"/>
    <p:sldLayoutId id="2147483670" r:id="rId9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400" b="1" kern="1200" cap="all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15616" y="908720"/>
            <a:ext cx="7056784" cy="201622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hu-HU" sz="2800" u="sng" dirty="0"/>
              <a:t>Vállalatirányítási rendszerek strukturális kiterjesztése           </a:t>
            </a:r>
            <a:r>
              <a:rPr lang="hu-HU" sz="2400" b="0" i="1" dirty="0"/>
              <a:t>A </a:t>
            </a:r>
            <a:r>
              <a:rPr lang="hu-HU" sz="2400" b="0" i="1" dirty="0" err="1"/>
              <a:t>xxI</a:t>
            </a:r>
            <a:r>
              <a:rPr lang="hu-HU" sz="2400" b="0" i="1" dirty="0"/>
              <a:t>. SZÁZAD ELEJÉN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827584" y="4725144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Előadó: Bali Endre</a:t>
            </a:r>
          </a:p>
          <a:p>
            <a:r>
              <a:rPr lang="hu-HU" dirty="0">
                <a:solidFill>
                  <a:schemeClr val="bg1"/>
                </a:solidFill>
              </a:rPr>
              <a:t>Tandofer Informatikai Kft. képviseletében</a:t>
            </a:r>
          </a:p>
        </p:txBody>
      </p:sp>
    </p:spTree>
    <p:extLst>
      <p:ext uri="{BB962C8B-B14F-4D97-AF65-F5344CB8AC3E}">
        <p14:creationId xmlns:p14="http://schemas.microsoft.com/office/powerpoint/2010/main" val="11697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714747" y="193048"/>
            <a:ext cx="7076339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VIR strukturális kiterjesztése – Mit is értünk ezalatt?!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696" y="1222909"/>
            <a:ext cx="5831632" cy="121442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034900"/>
            <a:ext cx="3346164" cy="2907464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827584" y="6252145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Fizikai lehatároltság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252917" y="6253159"/>
            <a:ext cx="4891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Mobilitás, információk elérése bárhol bármikor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2564904"/>
            <a:ext cx="3960440" cy="357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1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447989" y="1556792"/>
            <a:ext cx="8372483" cy="511256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Kommunikációs csatornák robbanásszerű fejlődése, kiterjesztése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hu-HU" dirty="0"/>
              <a:t>Új fajta eszköztípusok nagy ütemű megjelenése, elterjedése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Információ megosztására, a megosztási sebesség növekedésére vonatkozó igény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dirty="0"/>
              <a:t>Mobilizálhatóságra való törekvés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dirty="0"/>
              <a:t>Vállalkozói igény felmerülése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dirty="0"/>
              <a:t>Vezetői kontrolling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dirty="0" err="1"/>
              <a:t>Cloud</a:t>
            </a:r>
            <a:r>
              <a:rPr lang="hu-HU" dirty="0"/>
              <a:t> alapú megoldások megjelenése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dirty="0"/>
              <a:t>Fokozott adatbiztonsági eljárások megjelenése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556000" y="184647"/>
            <a:ext cx="8156459" cy="864096"/>
          </a:xfrm>
        </p:spPr>
        <p:txBody>
          <a:bodyPr/>
          <a:lstStyle/>
          <a:p>
            <a:pPr algn="ctr"/>
            <a:r>
              <a:rPr lang="hu-HU" dirty="0"/>
              <a:t>szemléletváltás megjelenésének háttere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04" y="3284984"/>
            <a:ext cx="1336505" cy="90005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3079170"/>
            <a:ext cx="1491721" cy="111203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0552" y="2806232"/>
            <a:ext cx="1700808" cy="1700808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6218" y="3130877"/>
            <a:ext cx="2095500" cy="104775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601" y="1693320"/>
            <a:ext cx="1112912" cy="1112912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2984" y="1835785"/>
            <a:ext cx="1378542" cy="864016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7527" y="1904376"/>
            <a:ext cx="827210" cy="82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64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510" y="5063476"/>
            <a:ext cx="2827713" cy="1827359"/>
          </a:xfrm>
          <a:prstGeom prst="rect">
            <a:avLst/>
          </a:prstGeom>
        </p:spPr>
      </p:pic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511518" y="188640"/>
            <a:ext cx="7868427" cy="864096"/>
          </a:xfrm>
        </p:spPr>
        <p:txBody>
          <a:bodyPr/>
          <a:lstStyle/>
          <a:p>
            <a:pPr algn="ctr"/>
            <a:r>
              <a:rPr lang="hu-HU" u="sng" dirty="0"/>
              <a:t>Esettanulmány:</a:t>
            </a:r>
            <a:r>
              <a:rPr lang="hu-HU" dirty="0"/>
              <a:t> a VIZSGÁLT VÁLLALKOZÁS: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55" y="1767834"/>
            <a:ext cx="5940152" cy="3712595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172601" y="1628800"/>
            <a:ext cx="3974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Nagykereskedelmi</a:t>
            </a:r>
            <a:r>
              <a:rPr lang="hu-HU" dirty="0"/>
              <a:t> tevékenységet folytató vállalkozás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487834" y="5568765"/>
            <a:ext cx="2160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100 %-ban </a:t>
            </a:r>
            <a:r>
              <a:rPr lang="hu-HU" b="1" dirty="0"/>
              <a:t>magyar</a:t>
            </a:r>
            <a:r>
              <a:rPr lang="hu-HU" dirty="0"/>
              <a:t> </a:t>
            </a:r>
            <a:r>
              <a:rPr lang="hu-HU" b="1" dirty="0"/>
              <a:t>tulajdonú</a:t>
            </a:r>
            <a:r>
              <a:rPr lang="hu-HU" dirty="0"/>
              <a:t> vállalat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6181243" y="181346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Külföldről importálja termékeit</a:t>
            </a:r>
          </a:p>
          <a:p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5562372" y="4148261"/>
            <a:ext cx="3581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Magyarországon tevékenykedik, </a:t>
            </a:r>
            <a:r>
              <a:rPr lang="hu-HU" b="1" dirty="0"/>
              <a:t>országos értékesítési - üzletkötői </a:t>
            </a:r>
            <a:r>
              <a:rPr lang="hu-HU" dirty="0"/>
              <a:t>hálózattal rendelkezik</a:t>
            </a:r>
          </a:p>
          <a:p>
            <a:endParaRPr lang="hu-HU" dirty="0"/>
          </a:p>
        </p:txBody>
      </p:sp>
      <p:cxnSp>
        <p:nvCxnSpPr>
          <p:cNvPr id="15" name="Egyenes összekötő 14"/>
          <p:cNvCxnSpPr/>
          <p:nvPr/>
        </p:nvCxnSpPr>
        <p:spPr>
          <a:xfrm flipV="1">
            <a:off x="5864890" y="2563909"/>
            <a:ext cx="632706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Egyenes összekötő 16"/>
          <p:cNvCxnSpPr/>
          <p:nvPr/>
        </p:nvCxnSpPr>
        <p:spPr>
          <a:xfrm>
            <a:off x="1655674" y="2291348"/>
            <a:ext cx="252030" cy="5598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Egyenes összekötő 19"/>
          <p:cNvCxnSpPr/>
          <p:nvPr/>
        </p:nvCxnSpPr>
        <p:spPr>
          <a:xfrm flipH="1">
            <a:off x="1907704" y="5063476"/>
            <a:ext cx="252026" cy="5052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Egyenes összekötő 21"/>
          <p:cNvCxnSpPr/>
          <p:nvPr/>
        </p:nvCxnSpPr>
        <p:spPr>
          <a:xfrm>
            <a:off x="5789777" y="3648408"/>
            <a:ext cx="707819" cy="379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89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961" y="4221088"/>
            <a:ext cx="4644008" cy="2806596"/>
          </a:xfrm>
          <a:prstGeom prst="rect">
            <a:avLst/>
          </a:prstGeom>
        </p:spPr>
      </p:pic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127556" y="1340768"/>
            <a:ext cx="7776864" cy="511256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/>
              <a:t>ESZKÖZ</a:t>
            </a:r>
            <a:r>
              <a:rPr lang="hu-HU" dirty="0"/>
              <a:t> : </a:t>
            </a:r>
            <a:r>
              <a:rPr lang="hu-HU" sz="1300" dirty="0"/>
              <a:t>Újfajta munkaeszközök szüksége </a:t>
            </a:r>
            <a:r>
              <a:rPr lang="hu-HU" sz="1300" dirty="0">
                <a:sym typeface="Wingdings" panose="05000000000000000000" pitchFamily="2" charset="2"/>
              </a:rPr>
              <a:t> üzletkötők felszerelése </a:t>
            </a:r>
          </a:p>
          <a:p>
            <a:r>
              <a:rPr lang="hu-HU" sz="1300" dirty="0">
                <a:sym typeface="Wingdings" panose="05000000000000000000" pitchFamily="2" charset="2"/>
              </a:rPr>
              <a:t>	(</a:t>
            </a:r>
            <a:r>
              <a:rPr lang="hu-HU" sz="1300" dirty="0" err="1">
                <a:sym typeface="Wingdings" panose="05000000000000000000" pitchFamily="2" charset="2"/>
              </a:rPr>
              <a:t>tablet</a:t>
            </a:r>
            <a:r>
              <a:rPr lang="hu-HU" sz="1300" dirty="0">
                <a:sym typeface="Wingdings" panose="05000000000000000000" pitchFamily="2" charset="2"/>
              </a:rPr>
              <a:t> eszközzel / banki terminállal / mobil nyomtatóval)</a:t>
            </a:r>
          </a:p>
          <a:p>
            <a:endParaRPr lang="hu-HU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sym typeface="Wingdings" panose="05000000000000000000" pitchFamily="2" charset="2"/>
              </a:rPr>
              <a:t>SZOFTVER</a:t>
            </a:r>
            <a:r>
              <a:rPr lang="hu-HU" dirty="0">
                <a:sym typeface="Wingdings" panose="05000000000000000000" pitchFamily="2" charset="2"/>
              </a:rPr>
              <a:t> : </a:t>
            </a:r>
            <a:r>
              <a:rPr lang="hu-HU" sz="1300" dirty="0">
                <a:sym typeface="Wingdings" panose="05000000000000000000" pitchFamily="2" charset="2"/>
              </a:rPr>
              <a:t>Üzletkötők ügyviteli folyamataihoz szükséges újfajta szoftver, </a:t>
            </a:r>
            <a:r>
              <a:rPr lang="hu-HU" sz="1300" dirty="0" err="1">
                <a:sym typeface="Wingdings" panose="05000000000000000000" pitchFamily="2" charset="2"/>
              </a:rPr>
              <a:t>tabletes</a:t>
            </a:r>
            <a:r>
              <a:rPr lang="hu-HU" sz="1300" dirty="0">
                <a:sym typeface="Wingdings" panose="05000000000000000000" pitchFamily="2" charset="2"/>
              </a:rPr>
              <a:t> alkalmazás biztosítása </a:t>
            </a:r>
          </a:p>
          <a:p>
            <a:r>
              <a:rPr lang="hu-HU" sz="1300" dirty="0">
                <a:sym typeface="Wingdings" panose="05000000000000000000" pitchFamily="2" charset="2"/>
              </a:rPr>
              <a:t>	</a:t>
            </a:r>
            <a:endParaRPr lang="hu-HU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sym typeface="Wingdings" panose="05000000000000000000" pitchFamily="2" charset="2"/>
              </a:rPr>
              <a:t>INFORMÁCIÓ ELÉRHETŐSÉGE: 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dirty="0">
                <a:sym typeface="Wingdings" panose="05000000000000000000" pitchFamily="2" charset="2"/>
              </a:rPr>
              <a:t>Adatok azonnali rendelkezésre állása (országos hálózat esetén is)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dirty="0">
                <a:sym typeface="Wingdings" panose="05000000000000000000" pitchFamily="2" charset="2"/>
              </a:rPr>
              <a:t>Ügyviteli folyamatok, lekérdezések elérése távoli asztali kapcsolattal, egyéb, nem PC eszközről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dirty="0">
                <a:sym typeface="Wingdings" panose="05000000000000000000" pitchFamily="2" charset="2"/>
              </a:rPr>
              <a:t>Online adatkiértékelés – kereskedelmi tevékenységnél – nagykereskedelmi, telephelyi, üzletkötői szinten</a:t>
            </a:r>
          </a:p>
          <a:p>
            <a:pPr lvl="1"/>
            <a:endParaRPr lang="hu-HU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sym typeface="Wingdings" panose="05000000000000000000" pitchFamily="2" charset="2"/>
              </a:rPr>
              <a:t>MONITORINGRA VALÓ LEHETŐSÉG BIZTOSÍTÁSA – BÁRHOL, BÁRMIKOR: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dirty="0">
                <a:sym typeface="Wingdings" panose="05000000000000000000" pitchFamily="2" charset="2"/>
              </a:rPr>
              <a:t>Pénzügyi menedzsment magas szintű kontrollja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dirty="0">
                <a:sym typeface="Wingdings" panose="05000000000000000000" pitchFamily="2" charset="2"/>
              </a:rPr>
              <a:t>Pénzügyi likviditási mutatók növelése (pl.: mobil terminál alkalmazásával)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dirty="0">
                <a:sym typeface="Wingdings" panose="05000000000000000000" pitchFamily="2" charset="2"/>
              </a:rPr>
              <a:t>Költséghatékony módszer, gyors információ áramlás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dirty="0">
                <a:sym typeface="Wingdings" panose="05000000000000000000" pitchFamily="2" charset="2"/>
              </a:rPr>
              <a:t>Teljesítmény monitoring elérhetővé válása – </a:t>
            </a:r>
          </a:p>
          <a:p>
            <a:pPr lvl="1">
              <a:lnSpc>
                <a:spcPct val="150000"/>
              </a:lnSpc>
            </a:pPr>
            <a:r>
              <a:rPr lang="hu-HU" dirty="0">
                <a:sym typeface="Wingdings" panose="05000000000000000000" pitchFamily="2" charset="2"/>
              </a:rPr>
              <a:t>	 szoftveres megoldás révén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ym typeface="Wingdings" panose="05000000000000000000" pitchFamily="2" charset="2"/>
            </a:endParaRP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38811" cy="864096"/>
          </a:xfrm>
        </p:spPr>
        <p:txBody>
          <a:bodyPr>
            <a:normAutofit/>
          </a:bodyPr>
          <a:lstStyle/>
          <a:p>
            <a:pPr algn="ctr"/>
            <a:r>
              <a:rPr lang="hu-HU" sz="1800" u="sng" dirty="0"/>
              <a:t>Esetpélda bemutatása:</a:t>
            </a:r>
            <a:r>
              <a:rPr lang="hu-HU" sz="1800" dirty="0"/>
              <a:t> </a:t>
            </a:r>
            <a:r>
              <a:rPr lang="hu-HU" sz="1800" dirty="0" err="1"/>
              <a:t>Xxi</a:t>
            </a:r>
            <a:r>
              <a:rPr lang="hu-HU" sz="1800" dirty="0"/>
              <a:t>. századi igények változásának szemléltetése - vizsgált vállalkozáson keresztül</a:t>
            </a:r>
          </a:p>
        </p:txBody>
      </p:sp>
    </p:spTree>
    <p:extLst>
      <p:ext uri="{BB962C8B-B14F-4D97-AF65-F5344CB8AC3E}">
        <p14:creationId xmlns:p14="http://schemas.microsoft.com/office/powerpoint/2010/main" val="35433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219256" cy="494622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i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1997.</a:t>
            </a:r>
            <a:r>
              <a:rPr lang="hu-H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alapítás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100%-ban magyar tulajdonú vállalkozás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Felsőfokú végzettséggel, több éves szakmai tapasztalattal rendelkező szakember gárda</a:t>
            </a:r>
          </a:p>
          <a:p>
            <a:pPr>
              <a:lnSpc>
                <a:spcPct val="150000"/>
              </a:lnSpc>
            </a:pPr>
            <a:endParaRPr lang="hu-H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Főbb tevékenységeink: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„INTEG” család - Integrált vállalatirányítási rendszerek fejlesztése, telepítése, üzemeltetése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„MESTER” család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Webfejlesztés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Vállalati promóció, tanácsadás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u-HU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Pályázati menedzsment</a:t>
            </a:r>
          </a:p>
          <a:p>
            <a:pPr lvl="1"/>
            <a:endParaRPr lang="hu-HU" sz="1400" i="1" dirty="0"/>
          </a:p>
          <a:p>
            <a:pPr algn="ctr">
              <a:lnSpc>
                <a:spcPct val="150000"/>
              </a:lnSpc>
            </a:pPr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Több évtizedes tapasztalat – vállalatirányítási rendszerek fejlesztése területén</a:t>
            </a:r>
          </a:p>
          <a:p>
            <a:pPr algn="ctr">
              <a:lnSpc>
                <a:spcPct val="150000"/>
              </a:lnSpc>
            </a:pPr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Piaci, partner igények folyamatos nyomon követése</a:t>
            </a:r>
          </a:p>
          <a:p>
            <a:pPr algn="ctr">
              <a:lnSpc>
                <a:spcPct val="150000"/>
              </a:lnSpc>
            </a:pPr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Több, mint 300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sikeresen kivitelezett projekt</a:t>
            </a:r>
          </a:p>
          <a:p>
            <a:endParaRPr lang="hu-H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2123728" y="190849"/>
            <a:ext cx="5276139" cy="864096"/>
          </a:xfrm>
        </p:spPr>
        <p:txBody>
          <a:bodyPr/>
          <a:lstStyle/>
          <a:p>
            <a:r>
              <a:rPr lang="hu-HU" dirty="0"/>
              <a:t>Tandofer informatikai kft.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5753170"/>
            <a:ext cx="2699792" cy="98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899592" y="2132856"/>
            <a:ext cx="7859216" cy="2952328"/>
          </a:xfrm>
        </p:spPr>
        <p:txBody>
          <a:bodyPr/>
          <a:lstStyle/>
          <a:p>
            <a:endParaRPr lang="hu-HU" dirty="0"/>
          </a:p>
          <a:p>
            <a:r>
              <a:rPr lang="hu-HU" sz="1800" b="1" dirty="0">
                <a:solidFill>
                  <a:srgbClr val="C00000"/>
                </a:solidFill>
              </a:rPr>
              <a:t>TANDOFER INFORMATIKAI KFT.:</a:t>
            </a:r>
          </a:p>
          <a:p>
            <a:endParaRPr lang="hu-HU" dirty="0"/>
          </a:p>
          <a:p>
            <a:r>
              <a:rPr lang="hu-HU" dirty="0"/>
              <a:t>Cím: 6000 Kecskemét, Munkácsy u. 47.</a:t>
            </a:r>
          </a:p>
          <a:p>
            <a:r>
              <a:rPr lang="hu-HU" dirty="0"/>
              <a:t>Telefonszám: + 0676/504-911</a:t>
            </a:r>
          </a:p>
          <a:p>
            <a:r>
              <a:rPr lang="hu-HU" dirty="0"/>
              <a:t>E-mail: info@tandofer.hu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539552" y="157440"/>
            <a:ext cx="8012443" cy="864096"/>
          </a:xfrm>
        </p:spPr>
        <p:txBody>
          <a:bodyPr/>
          <a:lstStyle/>
          <a:p>
            <a:pPr algn="ctr"/>
            <a:r>
              <a:rPr lang="hu-HU" dirty="0"/>
              <a:t>Elérhetőségeink: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4948217"/>
            <a:ext cx="3886457" cy="142347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2420888"/>
            <a:ext cx="1440160" cy="141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9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1412776"/>
            <a:ext cx="4419600" cy="1440160"/>
          </a:xfrm>
        </p:spPr>
        <p:txBody>
          <a:bodyPr/>
          <a:lstStyle/>
          <a:p>
            <a:r>
              <a:rPr lang="hu-HU" dirty="0"/>
              <a:t>KÖSZÖNÖM </a:t>
            </a:r>
            <a:br>
              <a:rPr lang="hu-HU" dirty="0"/>
            </a:br>
            <a:r>
              <a:rPr lang="hu-HU" dirty="0"/>
              <a:t>A FIGYELMET!</a:t>
            </a:r>
          </a:p>
        </p:txBody>
      </p:sp>
    </p:spTree>
    <p:extLst>
      <p:ext uri="{BB962C8B-B14F-4D97-AF65-F5344CB8AC3E}">
        <p14:creationId xmlns:p14="http://schemas.microsoft.com/office/powerpoint/2010/main" val="376552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E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</TotalTime>
  <Words>285</Words>
  <Application>Microsoft Office PowerPoint</Application>
  <PresentationFormat>Diavetítés a képernyőre (4:3 oldalarány)</PresentationFormat>
  <Paragraphs>77</Paragraphs>
  <Slides>8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Arial</vt:lpstr>
      <vt:lpstr>Calibri</vt:lpstr>
      <vt:lpstr>Courier New</vt:lpstr>
      <vt:lpstr>Wingdings</vt:lpstr>
      <vt:lpstr>Office-téma</vt:lpstr>
      <vt:lpstr>Vállalatirányítási rendszerek strukturális kiterjesztése           A xxI. SZÁZAD ELEJÉN</vt:lpstr>
      <vt:lpstr>VIR strukturális kiterjesztése – Mit is értünk ezalatt?!</vt:lpstr>
      <vt:lpstr>szemléletváltás megjelenésének háttere</vt:lpstr>
      <vt:lpstr>Esettanulmány: a VIZSGÁLT VÁLLALKOZÁS:</vt:lpstr>
      <vt:lpstr>Esetpélda bemutatása: Xxi. századi igények változásának szemléltetése - vizsgált vállalkozáson keresztül</vt:lpstr>
      <vt:lpstr>Tandofer informatikai kft.</vt:lpstr>
      <vt:lpstr>Elérhetőségeink:</vt:lpstr>
      <vt:lpstr>KÖSZÖNÖM  A FIGYELMET!</vt:lpstr>
    </vt:vector>
  </TitlesOfParts>
  <Company>novak.adam@gmail.com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Asdfsdafa dsfasd asdf</dc:title>
  <dc:creator>Ádám Novák</dc:creator>
  <cp:lastModifiedBy>Tandofer</cp:lastModifiedBy>
  <cp:revision>92</cp:revision>
  <dcterms:created xsi:type="dcterms:W3CDTF">2014-03-03T11:13:53Z</dcterms:created>
  <dcterms:modified xsi:type="dcterms:W3CDTF">2016-09-26T08:58:04Z</dcterms:modified>
</cp:coreProperties>
</file>