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5143500" type="screen16x9"/>
  <p:notesSz cx="6858000" cy="9144000"/>
  <p:embeddedFontLst>
    <p:embeddedFont>
      <p:font typeface="Poppins ExtraBold" panose="00000900000000000000" pitchFamily="50" charset="-18"/>
      <p:bold r:id="rId34"/>
      <p:boldItalic r:id="rId35"/>
    </p:embeddedFont>
    <p:embeddedFont>
      <p:font typeface="Poppins Medium" panose="00000600000000000000" pitchFamily="50" charset="-18"/>
      <p:regular r:id="rId36"/>
      <p:bold r:id="rId37"/>
      <p:italic r:id="rId38"/>
      <p:boldItalic r:id="rId39"/>
    </p:embeddedFont>
    <p:embeddedFont>
      <p:font typeface="Poppins Black" panose="00000A00000000000000" pitchFamily="50" charset="-18"/>
      <p:bold r:id="rId40"/>
      <p:boldItalic r:id="rId41"/>
    </p:embeddedFont>
    <p:embeddedFont>
      <p:font typeface="Poppins" panose="00000500000000000000" pitchFamily="50" charset="-18"/>
      <p:regular r:id="rId42"/>
      <p:bold r:id="rId43"/>
      <p:italic r:id="rId44"/>
      <p:boldItalic r:id="rId45"/>
    </p:embeddedFont>
    <p:embeddedFont>
      <p:font typeface="Poppins SemiBold" panose="00000700000000000000" pitchFamily="50" charset="-18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880">
          <p15:clr>
            <a:srgbClr val="A4A3A4"/>
          </p15:clr>
        </p15:guide>
        <p15:guide id="3" pos="427">
          <p15:clr>
            <a:srgbClr val="9AA0A6"/>
          </p15:clr>
        </p15:guide>
        <p15:guide id="4" orient="horz" pos="1417">
          <p15:clr>
            <a:srgbClr val="9AA0A6"/>
          </p15:clr>
        </p15:guide>
        <p15:guide id="5" pos="850">
          <p15:clr>
            <a:srgbClr val="9AA0A6"/>
          </p15:clr>
        </p15:guide>
        <p15:guide id="6" orient="horz" pos="12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2"/>
      </p:cViewPr>
      <p:guideLst>
        <p:guide orient="horz" pos="1531"/>
        <p:guide pos="2880"/>
        <p:guide pos="427"/>
        <p:guide orient="horz" pos="1417"/>
        <p:guide pos="850"/>
        <p:guide orient="horz" pos="12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09c9430c6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c09c9430c6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4649bcf18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4649bcf18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09c9430c6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09c9430c6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09c9430c6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09c9430c6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09c9430c6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09c9430c6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09c9430c6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c09c9430c6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lknlknpo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c09c9430c6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c09c9430c6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09c9430c6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09c9430c6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09c9430c6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c09c9430c6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09c9430c6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09c9430c6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09c9430c6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c09c9430c6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c09c9430c6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c09c9430c6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09c9430c6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c09c9430c6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09c9430c6_1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c09c9430c6_1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09c9430c6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09c9430c6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c09c9430c6_1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c09c9430c6_1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09c9430c6_1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09c9430c6_1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c09c9430c6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c09c9430c6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c09c9430c6_1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c09c9430c6_1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c09c9430c6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c09c9430c6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c09c9430c6_1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c09c9430c6_1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c09c9430c6_1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c09c9430c6_1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c09c9430c6_1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c09c9430c6_1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c09c9430c6_1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c09c9430c6_1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Unas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Shopify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Prestashop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WooCommerce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Magento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VirtueMart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c09c9430c6_1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c09c9430c6_1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Xiaomi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Curver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Reflexshop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WhiskeyNet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Katus Body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Vágyaim.hu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Cafe Frei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Saxoo London</a:t>
            </a:r>
            <a:endParaRPr sz="1050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50"/>
              <a:buFont typeface="Poppins SemiBold"/>
              <a:buChar char="●"/>
            </a:pPr>
            <a:r>
              <a:rPr lang="hu" sz="105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Scitec Webshop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cac18bee3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cac18bee3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9eedf47cc8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9eedf47cc8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c09c9430c6_1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c09c9430c6_1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c09c9430c6_1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c09c9430c6_1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e38a8ad2f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e38a8ad2f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prenter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268675" y="2305950"/>
            <a:ext cx="6614700" cy="97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01</a:t>
            </a:r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54151" y="1836400"/>
            <a:ext cx="952950" cy="19620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/>
        </p:nvSpPr>
        <p:spPr>
          <a:xfrm>
            <a:off x="1766075" y="4749900"/>
            <a:ext cx="5729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8282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buNone/>
              <a:defRPr/>
            </a:lvl1pPr>
            <a:lvl2pPr lvl="1" algn="l" rtl="0">
              <a:buNone/>
              <a:defRPr/>
            </a:lvl2pPr>
            <a:lvl3pPr lvl="2" algn="l" rtl="0">
              <a:buNone/>
              <a:defRPr/>
            </a:lvl3pPr>
            <a:lvl4pPr lvl="3" algn="l" rtl="0">
              <a:buNone/>
              <a:defRPr/>
            </a:lvl4pPr>
            <a:lvl5pPr lvl="4" algn="l" rtl="0">
              <a:buNone/>
              <a:defRPr/>
            </a:lvl5pPr>
            <a:lvl6pPr lvl="5" algn="l" rtl="0">
              <a:buNone/>
              <a:defRPr/>
            </a:lvl6pPr>
            <a:lvl7pPr lvl="6" algn="l" rtl="0">
              <a:buNone/>
              <a:defRPr/>
            </a:lvl7pPr>
            <a:lvl8pPr lvl="7" algn="l" rtl="0">
              <a:buNone/>
              <a:defRPr/>
            </a:lvl8pPr>
            <a:lvl9pPr lvl="8" algn="l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574625" y="445025"/>
            <a:ext cx="5257800" cy="18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40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3694300" y="2966775"/>
            <a:ext cx="4133400" cy="792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428075" y="875900"/>
            <a:ext cx="8404200" cy="13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9438" y="3118088"/>
            <a:ext cx="1809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638" y="3118088"/>
            <a:ext cx="1809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7838" y="3118088"/>
            <a:ext cx="1809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3450" y="3118100"/>
            <a:ext cx="1809750" cy="95251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>
            <a:spLocks noGrp="1"/>
          </p:cNvSpPr>
          <p:nvPr>
            <p:ph type="subTitle" idx="1"/>
          </p:nvPr>
        </p:nvSpPr>
        <p:spPr>
          <a:xfrm>
            <a:off x="428075" y="2140375"/>
            <a:ext cx="6698400" cy="6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550675" y="1812309"/>
            <a:ext cx="5426700" cy="1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  <p:pic>
        <p:nvPicPr>
          <p:cNvPr id="39" name="Google Shape;39;p7"/>
          <p:cNvPicPr preferRelativeResize="0"/>
          <p:nvPr/>
        </p:nvPicPr>
        <p:blipFill rotWithShape="1">
          <a:blip r:embed="rId2">
            <a:alphaModFix/>
          </a:blip>
          <a:srcRect b="9461"/>
          <a:stretch/>
        </p:blipFill>
        <p:spPr>
          <a:xfrm>
            <a:off x="350075" y="1304234"/>
            <a:ext cx="2777699" cy="2137600"/>
          </a:xfrm>
          <a:prstGeom prst="rect">
            <a:avLst/>
          </a:prstGeom>
          <a:noFill/>
          <a:ln>
            <a:noFill/>
          </a:ln>
          <a:effectLst>
            <a:outerShdw blurRad="428625" dist="66675" dir="5400000" algn="bl" rotWithShape="0">
              <a:srgbClr val="000000">
                <a:alpha val="13000"/>
              </a:srgbClr>
            </a:outerShdw>
          </a:effectLst>
        </p:spPr>
      </p:pic>
      <p:sp>
        <p:nvSpPr>
          <p:cNvPr id="40" name="Google Shape;40;p7"/>
          <p:cNvSpPr txBox="1">
            <a:spLocks noGrp="1"/>
          </p:cNvSpPr>
          <p:nvPr>
            <p:ph type="title" idx="2"/>
          </p:nvPr>
        </p:nvSpPr>
        <p:spPr>
          <a:xfrm>
            <a:off x="3550675" y="3441834"/>
            <a:ext cx="71376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98225" y="526350"/>
            <a:ext cx="76563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algn="ctr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 algn="ctr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 algn="ctr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8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4000"/>
              <a:buFont typeface="Poppins ExtraBold"/>
              <a:buNone/>
              <a:defRPr sz="4000">
                <a:solidFill>
                  <a:srgbClr val="282828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2430150"/>
            <a:ext cx="8520600" cy="21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●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L="914400" lvl="1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○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marL="1371600" lvl="2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■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marL="1828800" lvl="3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●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marL="2286000" lvl="4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○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marL="2743200" lvl="5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■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marL="3200400" lvl="6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●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marL="3657600" lvl="7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1000"/>
              <a:buFont typeface="Poppins SemiBold"/>
              <a:buChar char="○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marL="4114800" lvl="8" indent="-2921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282828"/>
              </a:buClr>
              <a:buSzPts val="1000"/>
              <a:buFont typeface="Poppins SemiBold"/>
              <a:buChar char="■"/>
              <a:defRPr sz="1000">
                <a:solidFill>
                  <a:srgbClr val="282828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r" rtl="0">
              <a:buNone/>
              <a:defRPr sz="2200">
                <a:solidFill>
                  <a:srgbClr val="D9D9D9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  <p:cxnSp>
        <p:nvCxnSpPr>
          <p:cNvPr id="9" name="Google Shape;9;p1"/>
          <p:cNvCxnSpPr/>
          <p:nvPr/>
        </p:nvCxnSpPr>
        <p:spPr>
          <a:xfrm>
            <a:off x="8620800" y="0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0" name="Google Shape;10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0029" y="4663225"/>
            <a:ext cx="274775" cy="3558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info@shoprenter.h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shoprenter.hu/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www.linkedin.com/company/shoprenter-h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acebook.com/shoprenter" TargetMode="External"/><Relationship Id="rId5" Type="http://schemas.openxmlformats.org/officeDocument/2006/relationships/hyperlink" Target="mailto:info@shoprenter.hu" TargetMode="External"/><Relationship Id="rId4" Type="http://schemas.openxmlformats.org/officeDocument/2006/relationships/hyperlink" Target="http://www.shoprenter.hu" TargetMode="External"/><Relationship Id="rId9" Type="http://schemas.openxmlformats.org/officeDocument/2006/relationships/hyperlink" Target="https://www.youtube.com/user/ShopRent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hyperlink" Target="mailto:info@shoprenter.hu" TargetMode="External"/><Relationship Id="rId7" Type="http://schemas.openxmlformats.org/officeDocument/2006/relationships/hyperlink" Target="https://shoprenter.nolt.io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shoprenter.hu/support" TargetMode="External"/><Relationship Id="rId5" Type="http://schemas.openxmlformats.org/officeDocument/2006/relationships/hyperlink" Target="mailto:hiba@shoprenter.hu" TargetMode="External"/><Relationship Id="rId4" Type="http://schemas.openxmlformats.org/officeDocument/2006/relationships/hyperlink" Target="https://support.shoprenter.hu/hc/hu" TargetMode="External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hyperlink" Target="https://landing.shoprenter.hu/karrier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prenter.hu/arculat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hyperlink" Target="https://drive.google.com/drive/folders/1ejcIZj7exEI2TcLhvHcTSYLEn-brZ1ZQ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10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hyperlink" Target="https://www.shoprenter.hu/referenciak" TargetMode="External"/><Relationship Id="rId9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hoprenter.hu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3"/>
          <p:cNvGrpSpPr/>
          <p:nvPr/>
        </p:nvGrpSpPr>
        <p:grpSpPr>
          <a:xfrm>
            <a:off x="3688325" y="-2233850"/>
            <a:ext cx="9839100" cy="9774000"/>
            <a:chOff x="1614225" y="-2140125"/>
            <a:chExt cx="9839100" cy="9774000"/>
          </a:xfrm>
        </p:grpSpPr>
        <p:sp>
          <p:nvSpPr>
            <p:cNvPr id="64" name="Google Shape;64;p13"/>
            <p:cNvSpPr/>
            <p:nvPr/>
          </p:nvSpPr>
          <p:spPr>
            <a:xfrm>
              <a:off x="1614225" y="-2140125"/>
              <a:ext cx="9839100" cy="9774000"/>
            </a:xfrm>
            <a:prstGeom prst="ellipse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4745625" y="971403"/>
              <a:ext cx="3576300" cy="3738900"/>
            </a:xfrm>
            <a:prstGeom prst="ellipse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3974025" y="164225"/>
              <a:ext cx="5119500" cy="5357100"/>
            </a:xfrm>
            <a:prstGeom prst="ellipse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3094000" y="-794425"/>
              <a:ext cx="6958200" cy="7274400"/>
            </a:xfrm>
            <a:prstGeom prst="ellipse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5392600" y="1612953"/>
              <a:ext cx="2361000" cy="2455800"/>
            </a:xfrm>
            <a:prstGeom prst="ellipse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9" name="Google Shape;6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61075" y="2364378"/>
              <a:ext cx="952950" cy="952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13"/>
            <p:cNvSpPr/>
            <p:nvPr/>
          </p:nvSpPr>
          <p:spPr>
            <a:xfrm>
              <a:off x="5764750" y="2069978"/>
              <a:ext cx="1545600" cy="1545600"/>
            </a:xfrm>
            <a:prstGeom prst="ellipse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13"/>
          <p:cNvSpPr txBox="1">
            <a:spLocks noGrp="1"/>
          </p:cNvSpPr>
          <p:nvPr>
            <p:ph type="subTitle" idx="4294967295"/>
          </p:nvPr>
        </p:nvSpPr>
        <p:spPr>
          <a:xfrm>
            <a:off x="2603075" y="4768500"/>
            <a:ext cx="43863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100" u="sng">
                <a:solidFill>
                  <a:schemeClr val="hlink"/>
                </a:solidFill>
                <a:latin typeface="Poppins SemiBold"/>
                <a:ea typeface="Poppins SemiBold"/>
                <a:cs typeface="Poppins SemiBold"/>
                <a:sym typeface="Poppins SemiBold"/>
                <a:hlinkClick r:id="rId4"/>
              </a:rPr>
              <a:t>info@shoprenter.hu</a:t>
            </a:r>
            <a:r>
              <a:rPr lang="hu" sz="1100">
                <a:latin typeface="Poppins SemiBold"/>
                <a:ea typeface="Poppins SemiBold"/>
                <a:cs typeface="Poppins SemiBold"/>
                <a:sym typeface="Poppins SemiBold"/>
              </a:rPr>
              <a:t> | shoprenter.hu | All rights reserved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2770575" y="2176750"/>
            <a:ext cx="3513600" cy="9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ctrTitle"/>
          </p:nvPr>
        </p:nvSpPr>
        <p:spPr>
          <a:xfrm>
            <a:off x="1268675" y="2398425"/>
            <a:ext cx="66147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Shoprenter bemutató</a:t>
            </a:r>
            <a:endParaRPr sz="4000">
              <a:solidFill>
                <a:srgbClr val="28282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40637" y="-1187312"/>
            <a:ext cx="2847975" cy="284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 idx="4294967295"/>
          </p:nvPr>
        </p:nvSpPr>
        <p:spPr>
          <a:xfrm>
            <a:off x="545000" y="1383978"/>
            <a:ext cx="4941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 dirty="0" smtClean="0">
                <a:latin typeface="Poppins"/>
                <a:ea typeface="Poppins"/>
                <a:cs typeface="Poppins"/>
                <a:sym typeface="Poppins"/>
              </a:rPr>
              <a:t>Bemutatkozó</a:t>
            </a:r>
            <a:endParaRPr sz="5400" b="1" dirty="0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4294967295"/>
          </p:nvPr>
        </p:nvSpPr>
        <p:spPr>
          <a:xfrm>
            <a:off x="583400" y="2047825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50" dirty="0" smtClean="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/>
            </a:r>
            <a:br>
              <a:rPr lang="hu" sz="1050" dirty="0" smtClean="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hu" sz="1050" dirty="0" smtClean="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debreceni székhelyű Shoprenter Magyarország piacvezető e-kereskedelmi platformja. Egy teljes ökoszisztémát biztosítunk több mint 5500 webáruház számára. Ez magába foglalja a bérelhető webáruház motort, keresőoptimalizálási szolgáltatásokat, szakértői hálózatunkat, telepíthető alkalmazásokat, és Magyarország legnagyobb e-kereskedelmi konferenciáját, az Ecommerce Expo-t is. Ennek az ökoszisztémának köszönhetően teljes körű támogatást nyújtunk a webáruház elindításától kezdve a növekedésen át a piacvezetővé válásig. A cég víziója, hogy legyen olyan természetes az online vásárlás, mint most elugrani a boltba.</a:t>
            </a:r>
            <a:endParaRPr sz="1050" dirty="0" smtClean="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050" dirty="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050" dirty="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050" dirty="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 dirty="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</a:t>
            </a:fld>
            <a:endParaRPr/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6432" y="366563"/>
            <a:ext cx="379248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3981250" y="762250"/>
            <a:ext cx="49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6000" b="1">
                <a:latin typeface="Poppins"/>
                <a:ea typeface="Poppins"/>
                <a:cs typeface="Poppins"/>
                <a:sym typeface="Poppins"/>
              </a:rPr>
              <a:t>Alapadatok</a:t>
            </a:r>
            <a:endParaRPr sz="60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41950"/>
            <a:ext cx="3676452" cy="24509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3</a:t>
            </a:fld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body" idx="4294967295"/>
          </p:nvPr>
        </p:nvSpPr>
        <p:spPr>
          <a:xfrm>
            <a:off x="3981250" y="2000925"/>
            <a:ext cx="4654800" cy="19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Cím: 4028 Debrecen, Kassai út 129.</a:t>
            </a:r>
            <a:endParaRPr sz="11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Telefonszám: +36 1 234 5012</a:t>
            </a:r>
            <a:endParaRPr sz="11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Honlap: </a:t>
            </a:r>
            <a:r>
              <a:rPr lang="hu" sz="1100" u="sng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www.shoprenter.hu</a:t>
            </a:r>
            <a:endParaRPr sz="1100">
              <a:solidFill>
                <a:srgbClr val="3C78D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E-mail: </a:t>
            </a:r>
            <a:r>
              <a:rPr lang="hu" sz="1100" u="sng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info@shoprenter.hu</a:t>
            </a:r>
            <a:endParaRPr sz="1100">
              <a:solidFill>
                <a:srgbClr val="3C78D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Facebook: </a:t>
            </a:r>
            <a:r>
              <a:rPr lang="hu" sz="1100" u="sng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https://www.facebook.com/shoprenter</a:t>
            </a:r>
            <a:r>
              <a:rPr lang="hu" sz="1100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100">
              <a:solidFill>
                <a:srgbClr val="3C78D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LinkedIn: </a:t>
            </a:r>
            <a:r>
              <a:rPr lang="hu" sz="1100" u="sng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https://www.linkedin.com/company/shoprenter-hu/</a:t>
            </a:r>
            <a:r>
              <a:rPr lang="hu" sz="1100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100">
              <a:solidFill>
                <a:srgbClr val="3C78D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Instagram: </a:t>
            </a:r>
            <a:r>
              <a:rPr lang="hu" sz="1100" u="sng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https://www.instagram.com/shoprenter.hu/</a:t>
            </a:r>
            <a:r>
              <a:rPr lang="hu" sz="11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1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Poppins Medium"/>
              <a:buChar char="●"/>
            </a:pPr>
            <a:r>
              <a:rPr lang="hu" sz="105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YouTube: </a:t>
            </a:r>
            <a:r>
              <a:rPr lang="hu" sz="1050" u="sng">
                <a:solidFill>
                  <a:srgbClr val="3C78D8"/>
                </a:solidFill>
                <a:latin typeface="Poppins Medium"/>
                <a:ea typeface="Poppins Medium"/>
                <a:cs typeface="Poppins Medium"/>
                <a:sym typeface="Poppins Medium"/>
                <a:hlinkClick r:id="rId9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https://www.youtube.com/user/ShopRenter</a:t>
            </a:r>
            <a:r>
              <a:rPr lang="hu" sz="1050">
                <a:solidFill>
                  <a:srgbClr val="43434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/>
            </a:r>
            <a:br>
              <a:rPr lang="hu" sz="1050">
                <a:solidFill>
                  <a:srgbClr val="434343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hu" sz="1100">
                <a:solidFill>
                  <a:srgbClr val="43434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/>
            </a:r>
            <a:br>
              <a:rPr lang="hu" sz="1100">
                <a:solidFill>
                  <a:srgbClr val="434343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endParaRPr sz="1100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1230000" y="813682"/>
            <a:ext cx="68364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6000" b="1">
                <a:latin typeface="Poppins"/>
                <a:ea typeface="Poppins"/>
                <a:cs typeface="Poppins"/>
                <a:sym typeface="Poppins"/>
              </a:rPr>
              <a:t>Mérföldkövek</a:t>
            </a:r>
            <a:endParaRPr sz="60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4</a:t>
            </a:fld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4294967295"/>
          </p:nvPr>
        </p:nvSpPr>
        <p:spPr>
          <a:xfrm>
            <a:off x="1276925" y="1886484"/>
            <a:ext cx="4654800" cy="22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2011: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Elindul a Shoprenter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2013: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Országos Roadshowra indulunk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2014: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1000 webáruház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2015: 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Weboldalunk első nagy megújulása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2016: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2000 webáruház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2018: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3000 webáruház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2019: 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4000 webáruház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2020: 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Brand megújulás és 5000 webáruház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2021: 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10 éves a Shoprenter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107" name="Google Shape;107;p17"/>
          <p:cNvCxnSpPr/>
          <p:nvPr/>
        </p:nvCxnSpPr>
        <p:spPr>
          <a:xfrm>
            <a:off x="2015743" y="494441"/>
            <a:ext cx="2112000" cy="0"/>
          </a:xfrm>
          <a:prstGeom prst="straightConnector1">
            <a:avLst/>
          </a:prstGeom>
          <a:noFill/>
          <a:ln w="28575" cap="flat" cmpd="sng">
            <a:solidFill>
              <a:srgbClr val="F3F3F3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108" name="Google Shape;108;p17"/>
          <p:cNvGrpSpPr/>
          <p:nvPr/>
        </p:nvGrpSpPr>
        <p:grpSpPr>
          <a:xfrm>
            <a:off x="1276923" y="183951"/>
            <a:ext cx="3366621" cy="562498"/>
            <a:chOff x="1349999" y="419075"/>
            <a:chExt cx="5297593" cy="885126"/>
          </a:xfrm>
        </p:grpSpPr>
        <p:pic>
          <p:nvPicPr>
            <p:cNvPr id="109" name="Google Shape;109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94820" y="419075"/>
              <a:ext cx="652773" cy="885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349999" y="570945"/>
              <a:ext cx="1073779" cy="673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7"/>
            <p:cNvSpPr/>
            <p:nvPr/>
          </p:nvSpPr>
          <p:spPr>
            <a:xfrm>
              <a:off x="2927210" y="851754"/>
              <a:ext cx="111900" cy="111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3532442" y="851764"/>
              <a:ext cx="111900" cy="111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4137675" y="851742"/>
              <a:ext cx="111900" cy="111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4742908" y="851753"/>
              <a:ext cx="111900" cy="111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5348141" y="853556"/>
              <a:ext cx="111900" cy="111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title"/>
          </p:nvPr>
        </p:nvSpPr>
        <p:spPr>
          <a:xfrm>
            <a:off x="4045600" y="1287200"/>
            <a:ext cx="68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6000" b="1">
                <a:latin typeface="Poppins"/>
                <a:ea typeface="Poppins"/>
                <a:cs typeface="Poppins"/>
                <a:sym typeface="Poppins"/>
              </a:rPr>
              <a:t>Díjak</a:t>
            </a:r>
            <a:endParaRPr sz="60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5</a:t>
            </a:fld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4294967295"/>
          </p:nvPr>
        </p:nvSpPr>
        <p:spPr>
          <a:xfrm>
            <a:off x="4045600" y="2314575"/>
            <a:ext cx="4654800" cy="20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>
                <a:solidFill>
                  <a:srgbClr val="999999"/>
                </a:solidFill>
              </a:rPr>
              <a:t>Ügyfeleink díjai: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44 Év Webshopja döntős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63 Hónap webáruháza nyertes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86 Ország boltja díjazott</a:t>
            </a: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>
                <a:solidFill>
                  <a:srgbClr val="999999"/>
                </a:solidFill>
              </a:rPr>
              <a:t>2020 - A Shoprenter lett Az Év Honlapja B2B kategóriában</a:t>
            </a: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9999"/>
              </a:solidFill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250" y="1322488"/>
            <a:ext cx="2706095" cy="249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8863" y="-1116737"/>
            <a:ext cx="3781425" cy="37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>
            <a:spLocks noGrp="1"/>
          </p:cNvSpPr>
          <p:nvPr>
            <p:ph type="title"/>
          </p:nvPr>
        </p:nvSpPr>
        <p:spPr>
          <a:xfrm>
            <a:off x="1186048" y="1165722"/>
            <a:ext cx="68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6000" b="1">
                <a:latin typeface="Poppins"/>
                <a:ea typeface="Poppins"/>
                <a:cs typeface="Poppins"/>
                <a:sym typeface="Poppins"/>
              </a:rPr>
              <a:t>Ökoszisztéma</a:t>
            </a:r>
            <a:endParaRPr sz="60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6</a:t>
            </a:fld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body" idx="4294967295"/>
          </p:nvPr>
        </p:nvSpPr>
        <p:spPr>
          <a:xfrm>
            <a:off x="1309173" y="2452122"/>
            <a:ext cx="4654800" cy="29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Webáruház bérlés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Webáruház költöztetés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Shoprenter alkalmazások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Shoprenter szakértők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SEO elemzés és keresőoptimalizálás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Oktatóanyagok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Ecommerce Expo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Nagykövet program</a:t>
            </a:r>
            <a:endParaRPr sz="1100">
              <a:solidFill>
                <a:srgbClr val="999999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Char char="●"/>
            </a:pPr>
            <a:r>
              <a:rPr lang="hu" sz="1100">
                <a:solidFill>
                  <a:srgbClr val="999999"/>
                </a:solidFill>
              </a:rPr>
              <a:t>Ecommerce Hungary</a:t>
            </a: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9999"/>
              </a:solidFill>
            </a:endParaRPr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174" y="159875"/>
            <a:ext cx="2809125" cy="29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788" y="3366175"/>
            <a:ext cx="2847975" cy="284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 idx="4294967295"/>
          </p:nvPr>
        </p:nvSpPr>
        <p:spPr>
          <a:xfrm>
            <a:off x="2961646" y="1120061"/>
            <a:ext cx="4941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Webáruház bérlés</a:t>
            </a:r>
            <a:endParaRPr sz="54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4294967295"/>
          </p:nvPr>
        </p:nvSpPr>
        <p:spPr>
          <a:xfrm>
            <a:off x="2999996" y="2781436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Egy olyan webshop motort biztosítunk, amellyel pár kattintással, könnyedén lehet webáruházat indítani. Bérelhető rendszerünk által a webáruház a legkorszerűbb technikai háttérrel fog rendelkezni és mindez felhasználóbarát, könnyen kezelhető módon van biztosítva ügyfeleinknek.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7</a:t>
            </a:fld>
            <a:endParaRPr/>
          </a:p>
        </p:txBody>
      </p:sp>
      <p:pic>
        <p:nvPicPr>
          <p:cNvPr id="141" name="Google Shape;14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11800" y="1591732"/>
            <a:ext cx="3493324" cy="1960044"/>
          </a:xfrm>
          <a:prstGeom prst="rect">
            <a:avLst/>
          </a:prstGeom>
          <a:noFill/>
          <a:ln>
            <a:noFill/>
          </a:ln>
          <a:effectLst>
            <a:outerShdw blurRad="342900" dist="57150" dir="5400000" algn="bl" rotWithShape="0">
              <a:srgbClr val="000000">
                <a:alpha val="11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>
            <a:spLocks noGrp="1"/>
          </p:cNvSpPr>
          <p:nvPr>
            <p:ph type="title" idx="4294967295"/>
          </p:nvPr>
        </p:nvSpPr>
        <p:spPr>
          <a:xfrm>
            <a:off x="545050" y="1095898"/>
            <a:ext cx="4941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Webáruház költöztetés</a:t>
            </a:r>
            <a:endParaRPr sz="54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7" name="Google Shape;147;p21"/>
          <p:cNvSpPr txBox="1">
            <a:spLocks noGrp="1"/>
          </p:cNvSpPr>
          <p:nvPr>
            <p:ph type="body" idx="4294967295"/>
          </p:nvPr>
        </p:nvSpPr>
        <p:spPr>
          <a:xfrm>
            <a:off x="583400" y="2692778"/>
            <a:ext cx="43263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Már meglévő, más rendszerben működő webáruházakat csapatunk hatékonyan és gördülékenyen tudja átmigrálni a Shoprenter rendszerébe, ezáltal Magyarország piacvezető rendszerében tudnak sikeres e-kereskedelmi vállalkozássá fejlődni.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8</a:t>
            </a:fld>
            <a:endParaRPr/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6050" y="1095898"/>
            <a:ext cx="3353200" cy="253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3375" y="2794392"/>
            <a:ext cx="2600325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9787" y="799450"/>
            <a:ext cx="6239925" cy="4344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>
            <a:spLocks noGrp="1"/>
          </p:cNvSpPr>
          <p:nvPr>
            <p:ph type="title" idx="4294967295"/>
          </p:nvPr>
        </p:nvSpPr>
        <p:spPr>
          <a:xfrm>
            <a:off x="3342537" y="862100"/>
            <a:ext cx="52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Shoprenter alkalmazások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p22"/>
          <p:cNvSpPr txBox="1">
            <a:spLocks noGrp="1"/>
          </p:cNvSpPr>
          <p:nvPr>
            <p:ph type="body" idx="4294967295"/>
          </p:nvPr>
        </p:nvSpPr>
        <p:spPr>
          <a:xfrm>
            <a:off x="3380887" y="2721025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pár kattintással telepíthető alkalmazásaink segítségével új távlatokat nyitunk a rendszer személyre szabását illetően. Segítségükkel még hatékonyabban működtethető a webáruház, ezzel a tulajdonos a bevétel növelésére koncentrálhat.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8" name="Google Shape;158;p22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48200" y="3172575"/>
            <a:ext cx="4826000" cy="482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3"/>
          <p:cNvSpPr txBox="1">
            <a:spLocks noGrp="1"/>
          </p:cNvSpPr>
          <p:nvPr>
            <p:ph type="title" idx="4294967295"/>
          </p:nvPr>
        </p:nvSpPr>
        <p:spPr>
          <a:xfrm>
            <a:off x="545050" y="386450"/>
            <a:ext cx="52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Shoprenter szakértők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5" name="Google Shape;165;p23"/>
          <p:cNvSpPr txBox="1">
            <a:spLocks noGrp="1"/>
          </p:cNvSpPr>
          <p:nvPr>
            <p:ph type="body" idx="4294967295"/>
          </p:nvPr>
        </p:nvSpPr>
        <p:spPr>
          <a:xfrm>
            <a:off x="583400" y="2047825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Shoprenter Szakértői portálján keresztül biztosítjuk a legjobb magyar e-kereskedelmi szakemberek listáját, akik segíthetnek a sikeres webáruház létrehozásában és működtetésében különböző területeken: webáruház üzemeltetés, egyedi design, jog és könyvelés, termékfotózás, marketing és fejlesztés.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6" name="Google Shape;166;p23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10</a:t>
            </a:fld>
            <a:endParaRPr/>
          </a:p>
        </p:txBody>
      </p:sp>
      <p:pic>
        <p:nvPicPr>
          <p:cNvPr id="167" name="Google Shape;16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7250" y="498850"/>
            <a:ext cx="3353200" cy="240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1" y="386451"/>
            <a:ext cx="9134740" cy="477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4"/>
          <p:cNvSpPr txBox="1">
            <a:spLocks noGrp="1"/>
          </p:cNvSpPr>
          <p:nvPr>
            <p:ph type="title" idx="4294967295"/>
          </p:nvPr>
        </p:nvSpPr>
        <p:spPr>
          <a:xfrm>
            <a:off x="545050" y="386450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SEO elemzés és keresőoptimalizálás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4294967295"/>
          </p:nvPr>
        </p:nvSpPr>
        <p:spPr>
          <a:xfrm>
            <a:off x="583400" y="2327425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Keresőoptimalizálási szolgáltatásaink az alap szintű megoldásoktól egészen a professzionális beállításokig terjednek, természetesen egytől egyig speciálisan webáruházak számára. SEO csomagjainkat személyre szabottan, az optimalizálandó webáruház igényeihez igazodva állítjuk össze.</a:t>
            </a:r>
            <a:endParaRPr sz="105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75" name="Google Shape;175;p24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5"/>
          <p:cNvPicPr preferRelativeResize="0"/>
          <p:nvPr/>
        </p:nvPicPr>
        <p:blipFill rotWithShape="1">
          <a:blip r:embed="rId3">
            <a:alphaModFix/>
          </a:blip>
          <a:srcRect r="-26614" b="-26614"/>
          <a:stretch/>
        </p:blipFill>
        <p:spPr>
          <a:xfrm>
            <a:off x="-619173" y="702952"/>
            <a:ext cx="3835900" cy="383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 txBox="1">
            <a:spLocks noGrp="1"/>
          </p:cNvSpPr>
          <p:nvPr>
            <p:ph type="title" idx="4294967295"/>
          </p:nvPr>
        </p:nvSpPr>
        <p:spPr>
          <a:xfrm>
            <a:off x="2437623" y="786813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Oktatóanyagok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25"/>
          <p:cNvSpPr txBox="1">
            <a:spLocks noGrp="1"/>
          </p:cNvSpPr>
          <p:nvPr>
            <p:ph type="body" idx="4294967295"/>
          </p:nvPr>
        </p:nvSpPr>
        <p:spPr>
          <a:xfrm>
            <a:off x="2405373" y="1993388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999999"/>
                </a:solidFill>
              </a:rPr>
              <a:t>Különféle tudásanyagainkkal, online és offline tréningjeinkkel a legkorszerűbb tudást adjuk át minden ügyfelünknek, hogy valóban sikerre vihessék online vállalkozásukat. Mi minden segítséget megadunk annak érdekében, hogy egy profi és folyamatosan növekvő webáruház tulajdonosa lehessen minden ügyfelünk.</a:t>
            </a:r>
            <a:endParaRPr sz="1050">
              <a:solidFill>
                <a:srgbClr val="999999"/>
              </a:solidFill>
            </a:endParaRPr>
          </a:p>
          <a:p>
            <a:pPr marL="450000" lvl="0" indent="-161925" algn="l" rtl="0">
              <a:spcBef>
                <a:spcPts val="160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Poppins"/>
              <a:buChar char="●"/>
            </a:pPr>
            <a:r>
              <a:rPr lang="hu" sz="1050">
                <a:solidFill>
                  <a:srgbClr val="9E9E9E"/>
                </a:solidFill>
                <a:latin typeface="Poppins"/>
                <a:ea typeface="Poppins"/>
                <a:cs typeface="Poppins"/>
                <a:sym typeface="Poppins"/>
              </a:rPr>
              <a:t>Hogyan Indíts Webáruházat webinárium és szeminárium</a:t>
            </a:r>
            <a:endParaRPr sz="1050">
              <a:solidFill>
                <a:srgbClr val="9E9E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Poppins"/>
              <a:buChar char="●"/>
            </a:pPr>
            <a:r>
              <a:rPr lang="hu" sz="1050">
                <a:solidFill>
                  <a:srgbClr val="9E9E9E"/>
                </a:solidFill>
                <a:latin typeface="Poppins"/>
                <a:ea typeface="Poppins"/>
                <a:cs typeface="Poppins"/>
                <a:sym typeface="Poppins"/>
              </a:rPr>
              <a:t>Ingyenes Shoprenter rendszeroktatás (online és offline is)</a:t>
            </a:r>
            <a:endParaRPr sz="1050">
              <a:solidFill>
                <a:srgbClr val="9E9E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Poppins"/>
              <a:buChar char="●"/>
            </a:pPr>
            <a:r>
              <a:rPr lang="hu" sz="1050">
                <a:solidFill>
                  <a:srgbClr val="9E9E9E"/>
                </a:solidFill>
                <a:latin typeface="Poppins"/>
                <a:ea typeface="Poppins"/>
                <a:cs typeface="Poppins"/>
                <a:sym typeface="Poppins"/>
              </a:rPr>
              <a:t>Webáruház Marketing Útmutató</a:t>
            </a:r>
            <a:endParaRPr sz="1050">
              <a:solidFill>
                <a:srgbClr val="9E9E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Poppins"/>
              <a:buChar char="●"/>
            </a:pPr>
            <a:r>
              <a:rPr lang="hu" sz="1050">
                <a:solidFill>
                  <a:srgbClr val="9E9E9E"/>
                </a:solidFill>
                <a:latin typeface="Poppins"/>
                <a:ea typeface="Poppins"/>
                <a:cs typeface="Poppins"/>
                <a:sym typeface="Poppins"/>
              </a:rPr>
              <a:t>Webáruház marketing szeminárium</a:t>
            </a:r>
            <a:endParaRPr sz="1050">
              <a:solidFill>
                <a:srgbClr val="9E9E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Poppins"/>
              <a:buChar char="●"/>
            </a:pPr>
            <a:r>
              <a:rPr lang="hu" sz="1050">
                <a:solidFill>
                  <a:srgbClr val="9E9E9E"/>
                </a:solidFill>
                <a:latin typeface="Poppins"/>
                <a:ea typeface="Poppins"/>
                <a:cs typeface="Poppins"/>
                <a:sym typeface="Poppins"/>
              </a:rPr>
              <a:t>Webshop SEO</a:t>
            </a:r>
            <a:endParaRPr sz="1050">
              <a:solidFill>
                <a:srgbClr val="9E9E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61925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Poppins"/>
              <a:buChar char="●"/>
            </a:pPr>
            <a:r>
              <a:rPr lang="hu" sz="1050">
                <a:solidFill>
                  <a:srgbClr val="9E9E9E"/>
                </a:solidFill>
                <a:latin typeface="Poppins"/>
                <a:ea typeface="Poppins"/>
                <a:cs typeface="Poppins"/>
                <a:sym typeface="Poppins"/>
              </a:rPr>
              <a:t>stb.</a:t>
            </a:r>
            <a:endParaRPr sz="1050">
              <a:solidFill>
                <a:srgbClr val="9E9E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666666"/>
              </a:solidFill>
            </a:endParaRPr>
          </a:p>
        </p:txBody>
      </p:sp>
      <p:sp>
        <p:nvSpPr>
          <p:cNvPr id="183" name="Google Shape;183;p25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12</a:t>
            </a:fld>
            <a:endParaRPr/>
          </a:p>
        </p:txBody>
      </p:sp>
      <p:pic>
        <p:nvPicPr>
          <p:cNvPr id="184" name="Google Shape;18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86813"/>
            <a:ext cx="4063200" cy="481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6"/>
          <p:cNvPicPr preferRelativeResize="0"/>
          <p:nvPr/>
        </p:nvPicPr>
        <p:blipFill rotWithShape="1">
          <a:blip r:embed="rId3">
            <a:alphaModFix amt="6000"/>
          </a:blip>
          <a:srcRect r="76802"/>
          <a:stretch/>
        </p:blipFill>
        <p:spPr>
          <a:xfrm>
            <a:off x="6168450" y="182000"/>
            <a:ext cx="3153126" cy="305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6"/>
          <p:cNvSpPr txBox="1">
            <a:spLocks noGrp="1"/>
          </p:cNvSpPr>
          <p:nvPr>
            <p:ph type="title" idx="4294967295"/>
          </p:nvPr>
        </p:nvSpPr>
        <p:spPr>
          <a:xfrm>
            <a:off x="3778723" y="673850"/>
            <a:ext cx="7480500" cy="11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Ecommerce 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Expo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4294967295"/>
          </p:nvPr>
        </p:nvSpPr>
        <p:spPr>
          <a:xfrm>
            <a:off x="3810085" y="2430000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2016 óta megrendezésre kerülő, hazánk legnagyobb ecommerce rendezvénye. Egy napos esemény, ahol közel 2000 résztvevő, 50+ kiállító és 40+ előadó vesz részt.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Az Expo divízió a Shoprenter alá tartozik, de külön cég van rá, a főtámogató a Shoprenter, de külön brand alatt fut.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Felelős: Guba Vanda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999999"/>
              </a:solidFill>
            </a:endParaRPr>
          </a:p>
        </p:txBody>
      </p:sp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13</a:t>
            </a:fld>
            <a:endParaRPr/>
          </a:p>
        </p:txBody>
      </p:sp>
      <p:pic>
        <p:nvPicPr>
          <p:cNvPr id="193" name="Google Shape;19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11275" y="977125"/>
            <a:ext cx="4448651" cy="29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7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779475" y="-70825"/>
            <a:ext cx="161925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7"/>
          <p:cNvSpPr txBox="1">
            <a:spLocks noGrp="1"/>
          </p:cNvSpPr>
          <p:nvPr>
            <p:ph type="title" idx="4294967295"/>
          </p:nvPr>
        </p:nvSpPr>
        <p:spPr>
          <a:xfrm>
            <a:off x="545050" y="1002800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Nagykövet program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0" name="Google Shape;200;p27"/>
          <p:cNvSpPr txBox="1">
            <a:spLocks noGrp="1"/>
          </p:cNvSpPr>
          <p:nvPr>
            <p:ph type="body" idx="4294967295"/>
          </p:nvPr>
        </p:nvSpPr>
        <p:spPr>
          <a:xfrm>
            <a:off x="583400" y="2134275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999999"/>
                </a:solidFill>
              </a:rPr>
              <a:t>Nagykövet programunkba azok az Affiliate partnerek tartoznak, akik jutalékért cserébe proaktívan hoznak nekünk ügyfeleket.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Kiemelkedő jutalék rendszer: 15%-ot kapnak minden befizetésből, örökké, amíg az általa hozott ügyfél Shoprenter előfizető.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Jelenleg körülbelül 150 Nagykövetünk van.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99999"/>
                </a:solidFill>
              </a:rPr>
              <a:t>Felelős: Pacsirszky Tamás</a:t>
            </a:r>
            <a:endParaRPr sz="1050">
              <a:solidFill>
                <a:srgbClr val="999999"/>
              </a:solidFill>
            </a:endParaRPr>
          </a:p>
        </p:txBody>
      </p:sp>
      <p:sp>
        <p:nvSpPr>
          <p:cNvPr id="201" name="Google Shape;201;p27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14</a:t>
            </a:fld>
            <a:endParaRPr/>
          </a:p>
        </p:txBody>
      </p:sp>
      <p:pic>
        <p:nvPicPr>
          <p:cNvPr id="202" name="Google Shape;20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400" y="2682725"/>
            <a:ext cx="2249925" cy="19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779475" y="1655850"/>
            <a:ext cx="1619250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/>
          <p:nvPr/>
        </p:nvSpPr>
        <p:spPr>
          <a:xfrm>
            <a:off x="14750" y="7375"/>
            <a:ext cx="914400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lt2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8"/>
          <p:cNvSpPr/>
          <p:nvPr/>
        </p:nvSpPr>
        <p:spPr>
          <a:xfrm>
            <a:off x="869925" y="3897025"/>
            <a:ext cx="1946400" cy="41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8"/>
          <p:cNvSpPr/>
          <p:nvPr/>
        </p:nvSpPr>
        <p:spPr>
          <a:xfrm>
            <a:off x="2993551" y="1324200"/>
            <a:ext cx="2345100" cy="41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8"/>
          <p:cNvSpPr/>
          <p:nvPr/>
        </p:nvSpPr>
        <p:spPr>
          <a:xfrm>
            <a:off x="6072800" y="2872375"/>
            <a:ext cx="1857900" cy="41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8"/>
          <p:cNvSpPr/>
          <p:nvPr/>
        </p:nvSpPr>
        <p:spPr>
          <a:xfrm>
            <a:off x="5892650" y="3747250"/>
            <a:ext cx="2345100" cy="764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8"/>
          <p:cNvSpPr/>
          <p:nvPr/>
        </p:nvSpPr>
        <p:spPr>
          <a:xfrm>
            <a:off x="1102050" y="2734800"/>
            <a:ext cx="1984800" cy="412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title" idx="4294967295"/>
          </p:nvPr>
        </p:nvSpPr>
        <p:spPr>
          <a:xfrm>
            <a:off x="449025" y="134375"/>
            <a:ext cx="864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4300" b="1">
                <a:latin typeface="Poppins"/>
                <a:ea typeface="Poppins"/>
                <a:cs typeface="Poppins"/>
                <a:sym typeface="Poppins"/>
              </a:rPr>
              <a:t>A Shoprenterről röviden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28"/>
          <p:cNvSpPr txBox="1">
            <a:spLocks noGrp="1"/>
          </p:cNvSpPr>
          <p:nvPr>
            <p:ph type="body" idx="4294967295"/>
          </p:nvPr>
        </p:nvSpPr>
        <p:spPr>
          <a:xfrm>
            <a:off x="5929275" y="3774250"/>
            <a:ext cx="2095800" cy="7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65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Több mint 5500 aktív webáruház</a:t>
            </a:r>
            <a:endParaRPr sz="1650" b="1">
              <a:solidFill>
                <a:srgbClr val="6EB4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434343"/>
              </a:solidFill>
            </a:endParaRPr>
          </a:p>
        </p:txBody>
      </p:sp>
      <p:sp>
        <p:nvSpPr>
          <p:cNvPr id="216" name="Google Shape;216;p28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15</a:t>
            </a:fld>
            <a:endParaRPr/>
          </a:p>
        </p:txBody>
      </p:sp>
      <p:cxnSp>
        <p:nvCxnSpPr>
          <p:cNvPr id="217" name="Google Shape;217;p28"/>
          <p:cNvCxnSpPr/>
          <p:nvPr/>
        </p:nvCxnSpPr>
        <p:spPr>
          <a:xfrm rot="10800000">
            <a:off x="2059875" y="4335627"/>
            <a:ext cx="1857900" cy="203400"/>
          </a:xfrm>
          <a:prstGeom prst="bentConnector3">
            <a:avLst>
              <a:gd name="adj1" fmla="val 99868"/>
            </a:avLst>
          </a:prstGeom>
          <a:noFill/>
          <a:ln w="9525" cap="flat" cmpd="sng">
            <a:solidFill>
              <a:srgbClr val="6EB400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18" name="Google Shape;218;p28"/>
          <p:cNvSpPr txBox="1"/>
          <p:nvPr/>
        </p:nvSpPr>
        <p:spPr>
          <a:xfrm>
            <a:off x="928275" y="3897025"/>
            <a:ext cx="19848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65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11 design sablon </a:t>
            </a:r>
            <a:endParaRPr sz="1650" b="1">
              <a:solidFill>
                <a:srgbClr val="6EB400"/>
              </a:solidFill>
            </a:endParaRPr>
          </a:p>
        </p:txBody>
      </p:sp>
      <p:sp>
        <p:nvSpPr>
          <p:cNvPr id="219" name="Google Shape;219;p28"/>
          <p:cNvSpPr txBox="1"/>
          <p:nvPr/>
        </p:nvSpPr>
        <p:spPr>
          <a:xfrm>
            <a:off x="1135350" y="2721902"/>
            <a:ext cx="1946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65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60+ alkalmazott</a:t>
            </a:r>
            <a:endParaRPr sz="1650" b="1">
              <a:solidFill>
                <a:srgbClr val="6EB400"/>
              </a:solidFill>
            </a:endParaRPr>
          </a:p>
        </p:txBody>
      </p:sp>
      <p:cxnSp>
        <p:nvCxnSpPr>
          <p:cNvPr id="220" name="Google Shape;220;p28"/>
          <p:cNvCxnSpPr/>
          <p:nvPr/>
        </p:nvCxnSpPr>
        <p:spPr>
          <a:xfrm>
            <a:off x="2569900" y="3160502"/>
            <a:ext cx="939900" cy="370200"/>
          </a:xfrm>
          <a:prstGeom prst="bentConnector3">
            <a:avLst>
              <a:gd name="adj1" fmla="val 0"/>
            </a:avLst>
          </a:prstGeom>
          <a:noFill/>
          <a:ln w="9525" cap="flat" cmpd="sng">
            <a:solidFill>
              <a:srgbClr val="6EB400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21" name="Google Shape;221;p28"/>
          <p:cNvSpPr txBox="1"/>
          <p:nvPr/>
        </p:nvSpPr>
        <p:spPr>
          <a:xfrm>
            <a:off x="2993550" y="1311300"/>
            <a:ext cx="2345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65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Debreceni székhely</a:t>
            </a:r>
            <a:endParaRPr sz="1650" b="1">
              <a:solidFill>
                <a:srgbClr val="6EB4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6072800" y="2859477"/>
            <a:ext cx="19848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65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10 éve a piacon</a:t>
            </a:r>
            <a:endParaRPr sz="1650" b="1">
              <a:solidFill>
                <a:srgbClr val="6EB4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23" name="Google Shape;223;p28"/>
          <p:cNvCxnSpPr>
            <a:stCxn id="224" idx="0"/>
          </p:cNvCxnSpPr>
          <p:nvPr/>
        </p:nvCxnSpPr>
        <p:spPr>
          <a:xfrm rot="10800000">
            <a:off x="4137372" y="1736877"/>
            <a:ext cx="0" cy="483300"/>
          </a:xfrm>
          <a:prstGeom prst="straightConnector1">
            <a:avLst/>
          </a:prstGeom>
          <a:noFill/>
          <a:ln w="9525" cap="flat" cmpd="sng">
            <a:solidFill>
              <a:srgbClr val="6EB400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25" name="Google Shape;225;p28"/>
          <p:cNvCxnSpPr/>
          <p:nvPr/>
        </p:nvCxnSpPr>
        <p:spPr>
          <a:xfrm rot="10800000" flipH="1">
            <a:off x="4854050" y="3060602"/>
            <a:ext cx="1047000" cy="374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6EB400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26" name="Google Shape;226;p28"/>
          <p:cNvCxnSpPr/>
          <p:nvPr/>
        </p:nvCxnSpPr>
        <p:spPr>
          <a:xfrm rot="10800000" flipH="1">
            <a:off x="5010850" y="4148902"/>
            <a:ext cx="810300" cy="6000"/>
          </a:xfrm>
          <a:prstGeom prst="straightConnector1">
            <a:avLst/>
          </a:prstGeom>
          <a:noFill/>
          <a:ln w="9525" cap="flat" cmpd="sng">
            <a:solidFill>
              <a:srgbClr val="6EB400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224" name="Google Shape;2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123" y="2220177"/>
            <a:ext cx="1946500" cy="263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>
            <a:spLocks noGrp="1"/>
          </p:cNvSpPr>
          <p:nvPr>
            <p:ph type="title" idx="4294967295"/>
          </p:nvPr>
        </p:nvSpPr>
        <p:spPr>
          <a:xfrm>
            <a:off x="2393750" y="1225432"/>
            <a:ext cx="3411900" cy="3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6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Szivák Tamás  </a:t>
            </a:r>
            <a:r>
              <a:rPr lang="hu" sz="16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(CEO)  </a:t>
            </a:r>
            <a:endParaRPr sz="1600" b="1">
              <a:solidFill>
                <a:srgbClr val="6EB4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highlight>
                <a:srgbClr val="6EB4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29"/>
          <p:cNvSpPr txBox="1">
            <a:spLocks noGrp="1"/>
          </p:cNvSpPr>
          <p:nvPr>
            <p:ph type="body" idx="4294967295"/>
          </p:nvPr>
        </p:nvSpPr>
        <p:spPr>
          <a:xfrm>
            <a:off x="2918421" y="2092566"/>
            <a:ext cx="1955100" cy="12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3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Kovács Sándor</a:t>
            </a:r>
            <a:r>
              <a:rPr lang="hu" sz="1100">
                <a:solidFill>
                  <a:schemeClr val="lt1"/>
                </a:solidFill>
                <a:highlight>
                  <a:srgbClr val="6EB400"/>
                </a:highlight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/>
            </a:r>
            <a:b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hu" sz="13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(Head of Product)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/>
            </a:r>
            <a:b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Product 26 fő</a:t>
            </a:r>
            <a:endParaRPr sz="1100" b="1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492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Engine: 6 fő</a:t>
            </a:r>
            <a:endParaRPr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492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Core: 7 fő</a:t>
            </a:r>
            <a:endParaRPr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492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Storefront: 6 fő</a:t>
            </a:r>
            <a:endParaRPr sz="950">
              <a:solidFill>
                <a:srgbClr val="999999"/>
              </a:solidFill>
            </a:endParaRPr>
          </a:p>
        </p:txBody>
      </p:sp>
      <p:sp>
        <p:nvSpPr>
          <p:cNvPr id="233" name="Google Shape;233;p29"/>
          <p:cNvSpPr txBox="1">
            <a:spLocks noGrp="1"/>
          </p:cNvSpPr>
          <p:nvPr>
            <p:ph type="sldNum" idx="12"/>
          </p:nvPr>
        </p:nvSpPr>
        <p:spPr>
          <a:xfrm>
            <a:off x="8106725" y="4672333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16</a:t>
            </a:fld>
            <a:endParaRPr/>
          </a:p>
        </p:txBody>
      </p:sp>
      <p:sp>
        <p:nvSpPr>
          <p:cNvPr id="234" name="Google Shape;234;p29"/>
          <p:cNvSpPr txBox="1"/>
          <p:nvPr/>
        </p:nvSpPr>
        <p:spPr>
          <a:xfrm>
            <a:off x="-77150" y="3768436"/>
            <a:ext cx="2040300" cy="13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Szávai Norbert </a:t>
            </a:r>
            <a: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(CMO)</a:t>
            </a:r>
            <a: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0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Marketing 8 fő</a:t>
            </a:r>
            <a:endParaRPr sz="1000" b="1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3000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Marketing: 4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3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Grafika: 2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3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Mr Ecommerce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3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Frontend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29"/>
          <p:cNvSpPr txBox="1"/>
          <p:nvPr/>
        </p:nvSpPr>
        <p:spPr>
          <a:xfrm>
            <a:off x="3743340" y="4017186"/>
            <a:ext cx="2053200" cy="10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Ádám Renáta </a:t>
            </a:r>
            <a: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(CSM Team Lead)</a:t>
            </a:r>
            <a: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0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Support 13 fő</a:t>
            </a:r>
            <a:endParaRPr sz="1000" b="1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19999" lvl="0" indent="-1492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L1: 7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19999" lvl="0" indent="-1492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L2: 5 fő</a:t>
            </a:r>
            <a:endParaRPr sz="1300">
              <a:solidFill>
                <a:srgbClr val="999999"/>
              </a:solidFill>
            </a:endParaRPr>
          </a:p>
        </p:txBody>
      </p:sp>
      <p:sp>
        <p:nvSpPr>
          <p:cNvPr id="236" name="Google Shape;236;p29"/>
          <p:cNvSpPr txBox="1"/>
          <p:nvPr/>
        </p:nvSpPr>
        <p:spPr>
          <a:xfrm>
            <a:off x="1892975" y="4017186"/>
            <a:ext cx="2126700" cy="10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Pacsirszky Tamás</a:t>
            </a:r>
            <a: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(CPO)</a:t>
            </a:r>
            <a: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/>
            </a:r>
            <a:br>
              <a:rPr lang="hu" sz="11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hu" sz="10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Partnership 4 fő</a:t>
            </a:r>
            <a:endParaRPr sz="10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79999" lvl="0" indent="-153499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Partnership Manager: 1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2921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Platform: 2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6674875" y="2504400"/>
            <a:ext cx="1786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Vona Máté</a:t>
            </a:r>
            <a:r>
              <a:rPr lang="hu" sz="1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3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(Head of Finance)</a:t>
            </a:r>
            <a:r>
              <a:rPr lang="hu" sz="1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hu" sz="1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Finance 3 fő</a:t>
            </a:r>
            <a:endParaRPr sz="11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89999" lvl="0" indent="-15984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Font typeface="Poppins"/>
              <a:buChar char="●"/>
            </a:pPr>
            <a:r>
              <a:rPr lang="hu" sz="11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Finance Manager /associate: </a:t>
            </a:r>
            <a:br>
              <a:rPr lang="hu" sz="11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3fő</a:t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238" name="Google Shape;238;p29"/>
          <p:cNvSpPr txBox="1"/>
          <p:nvPr/>
        </p:nvSpPr>
        <p:spPr>
          <a:xfrm>
            <a:off x="6419250" y="4034136"/>
            <a:ext cx="2288400" cy="10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Zombori Dénes</a:t>
            </a:r>
            <a: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hu" sz="11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(CHRO)</a:t>
            </a:r>
            <a:endParaRPr sz="11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Office &amp; HR 2 fő</a:t>
            </a:r>
            <a:endParaRPr sz="1000" b="1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40000" lvl="0" indent="-15117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 Medium"/>
              <a:buChar char="●"/>
            </a:pPr>
            <a:r>
              <a:rPr lang="hu" sz="10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HR Specialist: 1 fő</a:t>
            </a:r>
            <a:endParaRPr sz="10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540000" lvl="0" indent="-15117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 Medium"/>
              <a:buChar char="●"/>
            </a:pPr>
            <a:r>
              <a:rPr lang="hu" sz="100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Office manager: 1 fő</a:t>
            </a:r>
            <a:endParaRPr sz="1300">
              <a:solidFill>
                <a:srgbClr val="999999"/>
              </a:solidFill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989475" y="2092566"/>
            <a:ext cx="124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Rab Máté</a:t>
            </a:r>
            <a:r>
              <a:rPr lang="hu" sz="1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hu" sz="1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3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(CRO)</a:t>
            </a:r>
            <a:r>
              <a:rPr lang="hu" sz="1300">
                <a:solidFill>
                  <a:srgbClr val="6EB4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600">
              <a:solidFill>
                <a:srgbClr val="6EB400"/>
              </a:solidFill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4839175" y="2092566"/>
            <a:ext cx="18357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Nagy Gábor  </a:t>
            </a:r>
            <a:endParaRPr sz="1300" b="1">
              <a:solidFill>
                <a:schemeClr val="lt1"/>
              </a:solidFill>
              <a:highlight>
                <a:srgbClr val="6EB4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(CTO)</a:t>
            </a:r>
            <a:endParaRPr sz="1600">
              <a:solidFill>
                <a:srgbClr val="6EB400"/>
              </a:solidFill>
            </a:endParaRPr>
          </a:p>
        </p:txBody>
      </p:sp>
      <p:cxnSp>
        <p:nvCxnSpPr>
          <p:cNvPr id="241" name="Google Shape;241;p29"/>
          <p:cNvCxnSpPr>
            <a:stCxn id="239" idx="2"/>
            <a:endCxn id="234" idx="0"/>
          </p:cNvCxnSpPr>
          <p:nvPr/>
        </p:nvCxnSpPr>
        <p:spPr>
          <a:xfrm rot="5400000">
            <a:off x="782175" y="2938266"/>
            <a:ext cx="990900" cy="669300"/>
          </a:xfrm>
          <a:prstGeom prst="bentConnector3">
            <a:avLst>
              <a:gd name="adj1" fmla="val 50004"/>
            </a:avLst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2" name="Google Shape;242;p29"/>
          <p:cNvCxnSpPr>
            <a:endCxn id="236" idx="0"/>
          </p:cNvCxnSpPr>
          <p:nvPr/>
        </p:nvCxnSpPr>
        <p:spPr>
          <a:xfrm>
            <a:off x="1599725" y="3652986"/>
            <a:ext cx="1356600" cy="364200"/>
          </a:xfrm>
          <a:prstGeom prst="bentConnector2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3" name="Google Shape;243;p29"/>
          <p:cNvCxnSpPr>
            <a:endCxn id="235" idx="0"/>
          </p:cNvCxnSpPr>
          <p:nvPr/>
        </p:nvCxnSpPr>
        <p:spPr>
          <a:xfrm>
            <a:off x="2954940" y="3653886"/>
            <a:ext cx="1815000" cy="363300"/>
          </a:xfrm>
          <a:prstGeom prst="bentConnector2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4" name="Google Shape;244;p29"/>
          <p:cNvCxnSpPr>
            <a:endCxn id="245" idx="0"/>
          </p:cNvCxnSpPr>
          <p:nvPr/>
        </p:nvCxnSpPr>
        <p:spPr>
          <a:xfrm>
            <a:off x="4769950" y="3653574"/>
            <a:ext cx="1326600" cy="260400"/>
          </a:xfrm>
          <a:prstGeom prst="bentConnector2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6" name="Google Shape;246;p29"/>
          <p:cNvCxnSpPr>
            <a:stCxn id="237" idx="2"/>
            <a:endCxn id="238" idx="0"/>
          </p:cNvCxnSpPr>
          <p:nvPr/>
        </p:nvCxnSpPr>
        <p:spPr>
          <a:xfrm flipH="1">
            <a:off x="7563475" y="3766500"/>
            <a:ext cx="4500" cy="2676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7" name="Google Shape;247;p29"/>
          <p:cNvCxnSpPr>
            <a:stCxn id="231" idx="2"/>
            <a:endCxn id="239" idx="0"/>
          </p:cNvCxnSpPr>
          <p:nvPr/>
        </p:nvCxnSpPr>
        <p:spPr>
          <a:xfrm rot="5400000">
            <a:off x="2604050" y="596782"/>
            <a:ext cx="504000" cy="2487300"/>
          </a:xfrm>
          <a:prstGeom prst="bentConnector3">
            <a:avLst>
              <a:gd name="adj1" fmla="val 35405"/>
            </a:avLst>
          </a:prstGeom>
          <a:noFill/>
          <a:ln w="9525" cap="flat" cmpd="sng">
            <a:solidFill>
              <a:srgbClr val="D9D9D9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48" name="Google Shape;248;p29"/>
          <p:cNvCxnSpPr>
            <a:endCxn id="240" idx="0"/>
          </p:cNvCxnSpPr>
          <p:nvPr/>
        </p:nvCxnSpPr>
        <p:spPr>
          <a:xfrm>
            <a:off x="3773125" y="1767066"/>
            <a:ext cx="1983900" cy="325500"/>
          </a:xfrm>
          <a:prstGeom prst="bentConnector2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9" name="Google Shape;249;p29"/>
          <p:cNvCxnSpPr>
            <a:endCxn id="232" idx="0"/>
          </p:cNvCxnSpPr>
          <p:nvPr/>
        </p:nvCxnSpPr>
        <p:spPr>
          <a:xfrm rot="5400000">
            <a:off x="3830271" y="1825866"/>
            <a:ext cx="332400" cy="201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45" name="Google Shape;245;p29"/>
          <p:cNvSpPr txBox="1"/>
          <p:nvPr/>
        </p:nvSpPr>
        <p:spPr>
          <a:xfrm>
            <a:off x="5338600" y="3913974"/>
            <a:ext cx="1515900" cy="13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Bella Dávid</a:t>
            </a:r>
            <a: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hu" sz="11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(CSO)</a:t>
            </a:r>
            <a:endParaRPr sz="11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000" b="1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Sales 7 fő</a:t>
            </a:r>
            <a:endParaRPr sz="100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NewBiz: 3 fő 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SEO: 1 fő 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Upsell: 3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0000" lvl="0" indent="-1587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Poppins"/>
              <a:buChar char="●"/>
            </a:pPr>
            <a:r>
              <a:rPr lang="hu" sz="100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MMT: 1 fő</a:t>
            </a:r>
            <a:endParaRPr sz="100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0" name="Google Shape;250;p29"/>
          <p:cNvSpPr txBox="1">
            <a:spLocks noGrp="1"/>
          </p:cNvSpPr>
          <p:nvPr>
            <p:ph type="title" idx="4294967295"/>
          </p:nvPr>
        </p:nvSpPr>
        <p:spPr>
          <a:xfrm>
            <a:off x="499525" y="148575"/>
            <a:ext cx="74805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Szervezeti struktúra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51" name="Google Shape;251;p29"/>
          <p:cNvCxnSpPr/>
          <p:nvPr/>
        </p:nvCxnSpPr>
        <p:spPr>
          <a:xfrm>
            <a:off x="5757025" y="1768775"/>
            <a:ext cx="1135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2" name="Google Shape;252;p29"/>
          <p:cNvSpPr txBox="1"/>
          <p:nvPr/>
        </p:nvSpPr>
        <p:spPr>
          <a:xfrm>
            <a:off x="6645600" y="1568816"/>
            <a:ext cx="18357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b="1">
                <a:solidFill>
                  <a:schemeClr val="lt1"/>
                </a:solidFill>
                <a:highlight>
                  <a:srgbClr val="6EB400"/>
                </a:highlight>
                <a:latin typeface="Poppins"/>
                <a:ea typeface="Poppins"/>
                <a:cs typeface="Poppins"/>
                <a:sym typeface="Poppins"/>
              </a:rPr>
              <a:t>Nagy Gábor  </a:t>
            </a:r>
            <a:endParaRPr sz="1300" b="1">
              <a:solidFill>
                <a:schemeClr val="lt1"/>
              </a:solidFill>
              <a:highlight>
                <a:srgbClr val="6EB4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b="1">
                <a:solidFill>
                  <a:srgbClr val="6EB400"/>
                </a:solidFill>
                <a:latin typeface="Poppins"/>
                <a:ea typeface="Poppins"/>
                <a:cs typeface="Poppins"/>
                <a:sym typeface="Poppins"/>
              </a:rPr>
              <a:t>(CTO)</a:t>
            </a:r>
            <a:endParaRPr sz="1600">
              <a:solidFill>
                <a:srgbClr val="6EB400"/>
              </a:solidFill>
            </a:endParaRPr>
          </a:p>
        </p:txBody>
      </p:sp>
      <p:cxnSp>
        <p:nvCxnSpPr>
          <p:cNvPr id="253" name="Google Shape;253;p29"/>
          <p:cNvCxnSpPr>
            <a:stCxn id="252" idx="2"/>
            <a:endCxn id="237" idx="0"/>
          </p:cNvCxnSpPr>
          <p:nvPr/>
        </p:nvCxnSpPr>
        <p:spPr>
          <a:xfrm>
            <a:off x="7563450" y="2253716"/>
            <a:ext cx="4500" cy="250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0"/>
          <p:cNvSpPr txBox="1">
            <a:spLocks noGrp="1"/>
          </p:cNvSpPr>
          <p:nvPr>
            <p:ph type="title" idx="4294967295"/>
          </p:nvPr>
        </p:nvSpPr>
        <p:spPr>
          <a:xfrm>
            <a:off x="4482196" y="1325350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Misszió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9" name="Google Shape;259;p30"/>
          <p:cNvSpPr txBox="1">
            <a:spLocks noGrp="1"/>
          </p:cNvSpPr>
          <p:nvPr>
            <p:ph type="body" idx="4294967295"/>
          </p:nvPr>
        </p:nvSpPr>
        <p:spPr>
          <a:xfrm>
            <a:off x="4520550" y="2224500"/>
            <a:ext cx="32862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Abban hiszünk, hogy mindent automatizálva, a legjobb piaci megoldásokkal kell kivitelezni, így a vállalkozók azzal tudnak foglalkozni, ami igazán fontos. Ennek érdekében olyan ökoszisztémát építünk, amellyel sikeresen tudnak elindulni, növekedni és piacvezetővé válni.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60" name="Google Shape;260;p30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17</a:t>
            </a:fld>
            <a:endParaRPr/>
          </a:p>
        </p:txBody>
      </p:sp>
      <p:pic>
        <p:nvPicPr>
          <p:cNvPr id="261" name="Google Shape;261;p30"/>
          <p:cNvPicPr preferRelativeResize="0"/>
          <p:nvPr/>
        </p:nvPicPr>
        <p:blipFill rotWithShape="1">
          <a:blip r:embed="rId3">
            <a:alphaModFix/>
          </a:blip>
          <a:srcRect l="10949" t="17579" r="2290" b="8679"/>
          <a:stretch/>
        </p:blipFill>
        <p:spPr>
          <a:xfrm>
            <a:off x="0" y="1325350"/>
            <a:ext cx="4199798" cy="238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1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6376775" y="543075"/>
            <a:ext cx="3432651" cy="341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1"/>
          <p:cNvSpPr txBox="1">
            <a:spLocks noGrp="1"/>
          </p:cNvSpPr>
          <p:nvPr>
            <p:ph type="title" idx="4294967295"/>
          </p:nvPr>
        </p:nvSpPr>
        <p:spPr>
          <a:xfrm>
            <a:off x="545050" y="993900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Vízió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8" name="Google Shape;268;p31"/>
          <p:cNvSpPr txBox="1">
            <a:spLocks noGrp="1"/>
          </p:cNvSpPr>
          <p:nvPr>
            <p:ph type="body" idx="4294967295"/>
          </p:nvPr>
        </p:nvSpPr>
        <p:spPr>
          <a:xfrm>
            <a:off x="583400" y="2047825"/>
            <a:ext cx="40410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999999"/>
                </a:solidFill>
              </a:rPr>
              <a:t>Legyen olyan természetes az online vásárlás, mint most elugrani a boltba</a:t>
            </a: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6EB4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Cél:</a:t>
            </a:r>
            <a:r>
              <a:rPr lang="hu" sz="1050">
                <a:solidFill>
                  <a:srgbClr val="9999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Segítünk a vállalkozóknak álmaik megvalósításában!</a:t>
            </a: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69" name="Google Shape;269;p31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18</a:t>
            </a:fld>
            <a:endParaRPr/>
          </a:p>
        </p:txBody>
      </p:sp>
      <p:pic>
        <p:nvPicPr>
          <p:cNvPr id="270" name="Google Shape;27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2962" y="716550"/>
            <a:ext cx="2287775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622225"/>
            <a:ext cx="4041000" cy="40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26" y="645538"/>
            <a:ext cx="3781425" cy="37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2"/>
          <p:cNvSpPr txBox="1">
            <a:spLocks noGrp="1"/>
          </p:cNvSpPr>
          <p:nvPr>
            <p:ph type="title" idx="4294967295"/>
          </p:nvPr>
        </p:nvSpPr>
        <p:spPr>
          <a:xfrm>
            <a:off x="3516834" y="727875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Termékvízió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32"/>
          <p:cNvSpPr txBox="1">
            <a:spLocks noGrp="1"/>
          </p:cNvSpPr>
          <p:nvPr>
            <p:ph type="body" idx="4294967295"/>
          </p:nvPr>
        </p:nvSpPr>
        <p:spPr>
          <a:xfrm>
            <a:off x="3550409" y="1644500"/>
            <a:ext cx="4611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Az induló és növekvő vállalkozásoknak, akik szeretnének meghatározó szereplővé válni az e-kereskedelem területén, a ShopRenter egy teljes ökoszisztémát biztosít.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Az UNAS-szal szemben a Shoprentert az App Store, az automatizált folyamatok, a személyre szabható platform, a témák és az ügyfélközpontú fejlesztés különbözteti meg.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A Woocommerce-szel szemben a Shoprentert a magyar specialitások, a rendelkezésre állás, a biztonság és a széleskörű e-commerce funkcionalitás különbözteti meg.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99999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79" name="Google Shape;279;p32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19</a:t>
            </a:fld>
            <a:endParaRPr/>
          </a:p>
        </p:txBody>
      </p:sp>
      <p:pic>
        <p:nvPicPr>
          <p:cNvPr id="280" name="Google Shape;28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699" y="1148775"/>
            <a:ext cx="2686975" cy="266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>
            <a:spLocks noGrp="1"/>
          </p:cNvSpPr>
          <p:nvPr>
            <p:ph type="title" idx="4294967295"/>
          </p:nvPr>
        </p:nvSpPr>
        <p:spPr>
          <a:xfrm>
            <a:off x="545050" y="769038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Value Proposition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33"/>
          <p:cNvSpPr txBox="1">
            <a:spLocks noGrp="1"/>
          </p:cNvSpPr>
          <p:nvPr>
            <p:ph type="body" idx="4294967295"/>
          </p:nvPr>
        </p:nvSpPr>
        <p:spPr>
          <a:xfrm>
            <a:off x="583400" y="1834575"/>
            <a:ext cx="4902600" cy="23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Shoprenter = Indulás. Növekedés. Piacvezetővé válás.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A Shoprenter ökoszisztémával segítünk elindulni, növekedni és piacvezetővé válni. Már induláskor egy professzionális webáruház rendszert biztosítunk, amely stabil alapot nyújt álmaid megvalósításához.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Növekedésedet több mint 4000 magyarországi webáruház tapasztalataira építve, stílusos megjelenéssel és sokszínű alkalmazásainkkal támogatjuk, hogy webáruházad éjjel-nappal bevételt termeljen. A finomhangolt automatizmusainkkal és szakértői hálózatunkkal megvalósíthatod egyedi elképzelésedet, hogy piacvezetővé válj.</a:t>
            </a: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99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33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20</a:t>
            </a:fld>
            <a:endParaRPr/>
          </a:p>
        </p:txBody>
      </p:sp>
      <p:pic>
        <p:nvPicPr>
          <p:cNvPr id="288" name="Google Shape;288;p33"/>
          <p:cNvPicPr preferRelativeResize="0"/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-39950" y="-284175"/>
            <a:ext cx="161925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0000" y="293337"/>
            <a:ext cx="400519" cy="46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2375" y="1904275"/>
            <a:ext cx="3226450" cy="267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9"/>
          <p:cNvSpPr txBox="1">
            <a:spLocks noGrp="1"/>
          </p:cNvSpPr>
          <p:nvPr>
            <p:ph type="title" idx="4294967295"/>
          </p:nvPr>
        </p:nvSpPr>
        <p:spPr>
          <a:xfrm>
            <a:off x="2800450" y="555550"/>
            <a:ext cx="725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Ügyfélkapcsolati csatornák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3" name="Google Shape;353;p39"/>
          <p:cNvSpPr txBox="1">
            <a:spLocks noGrp="1"/>
          </p:cNvSpPr>
          <p:nvPr>
            <p:ph type="body" idx="4294967295"/>
          </p:nvPr>
        </p:nvSpPr>
        <p:spPr>
          <a:xfrm>
            <a:off x="2627775" y="2250000"/>
            <a:ext cx="4902600" cy="8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Chat (hétköznap 9-17 óráig, hétvégén 10-14 óráig)</a:t>
            </a:r>
            <a:endParaRPr sz="1050">
              <a:solidFill>
                <a:srgbClr val="999999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Telefon (hétköznap 9-17 óráig): +36 1 234 5011</a:t>
            </a:r>
            <a:endParaRPr sz="1050">
              <a:solidFill>
                <a:srgbClr val="999999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E-mail (hétköznap 9-17 óráig, hétvégén 10-14 óráig): </a:t>
            </a:r>
            <a:r>
              <a:rPr lang="hu" sz="105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info@shoprenter.hu</a:t>
            </a:r>
            <a:endParaRPr sz="1050">
              <a:solidFill>
                <a:srgbClr val="3C78D8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Ünnepnapokon nincs ügyfélszolgálat</a:t>
            </a:r>
            <a:endParaRPr sz="1050">
              <a:solidFill>
                <a:srgbClr val="999999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Kiemelt időszakokban (pl. Black Friday) hosszabbított nyitvatartás</a:t>
            </a:r>
            <a:endParaRPr sz="1050">
              <a:solidFill>
                <a:srgbClr val="999999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Shoprenter Akadémia: </a:t>
            </a:r>
            <a:r>
              <a:rPr lang="hu" sz="1050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https://support.shoprenter.hu/hc/hu</a:t>
            </a:r>
            <a:r>
              <a:rPr lang="hu" sz="1050">
                <a:solidFill>
                  <a:srgbClr val="999999"/>
                </a:solidFill>
              </a:rPr>
              <a:t> </a:t>
            </a:r>
            <a:endParaRPr sz="1050">
              <a:solidFill>
                <a:srgbClr val="999999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Hibajelentés: </a:t>
            </a:r>
            <a:r>
              <a:rPr lang="hu" sz="1050" u="sng">
                <a:solidFill>
                  <a:srgbClr val="3C78D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hiba@shoprenter.hu</a:t>
            </a:r>
            <a:r>
              <a:rPr lang="hu" sz="1050">
                <a:solidFill>
                  <a:srgbClr val="3C78D8"/>
                </a:solidFill>
              </a:rPr>
              <a:t> vagy </a:t>
            </a:r>
            <a:r>
              <a:rPr lang="hu" sz="105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https://www.shoprenter.hu/support</a:t>
            </a:r>
            <a:r>
              <a:rPr lang="hu" sz="1050">
                <a:solidFill>
                  <a:srgbClr val="3C78D8"/>
                </a:solidFill>
              </a:rPr>
              <a:t> </a:t>
            </a:r>
            <a:endParaRPr sz="1050">
              <a:solidFill>
                <a:srgbClr val="3C78D8"/>
              </a:solidFill>
            </a:endParaRPr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50"/>
              <a:buChar char="●"/>
            </a:pPr>
            <a:r>
              <a:rPr lang="hu" sz="1050">
                <a:solidFill>
                  <a:srgbClr val="999999"/>
                </a:solidFill>
              </a:rPr>
              <a:t>Fejlesztési igények:</a:t>
            </a:r>
            <a:r>
              <a:rPr lang="hu" sz="1050">
                <a:solidFill>
                  <a:srgbClr val="3C78D8"/>
                </a:solidFill>
              </a:rPr>
              <a:t> </a:t>
            </a:r>
            <a:r>
              <a:rPr lang="hu" sz="105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https://shoprenter.nolt.io/</a:t>
            </a:r>
            <a:r>
              <a:rPr lang="hu" sz="1050">
                <a:solidFill>
                  <a:srgbClr val="3C78D8"/>
                </a:solidFill>
              </a:rPr>
              <a:t> </a:t>
            </a:r>
            <a:endParaRPr sz="1050">
              <a:solidFill>
                <a:srgbClr val="3C78D8"/>
              </a:solidFill>
            </a:endParaRPr>
          </a:p>
        </p:txBody>
      </p:sp>
      <p:sp>
        <p:nvSpPr>
          <p:cNvPr id="354" name="Google Shape;354;p39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21</a:t>
            </a:fld>
            <a:endParaRPr/>
          </a:p>
        </p:txBody>
      </p:sp>
      <p:pic>
        <p:nvPicPr>
          <p:cNvPr id="355" name="Google Shape;355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581400" y="1553350"/>
            <a:ext cx="3024148" cy="20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9"/>
          <p:cNvPicPr preferRelativeResize="0"/>
          <p:nvPr/>
        </p:nvPicPr>
        <p:blipFill>
          <a:blip r:embed="rId9">
            <a:alphaModFix amt="40000"/>
          </a:blip>
          <a:stretch>
            <a:fillRect/>
          </a:stretch>
        </p:blipFill>
        <p:spPr>
          <a:xfrm>
            <a:off x="5988550" y="-204950"/>
            <a:ext cx="1619250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40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-1543737" y="254279"/>
            <a:ext cx="4442125" cy="444210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0"/>
          <p:cNvSpPr txBox="1">
            <a:spLocks noGrp="1"/>
          </p:cNvSpPr>
          <p:nvPr>
            <p:ph type="title" idx="4294967295"/>
          </p:nvPr>
        </p:nvSpPr>
        <p:spPr>
          <a:xfrm>
            <a:off x="983575" y="1474500"/>
            <a:ext cx="739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Karrier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3" name="Google Shape;363;p40"/>
          <p:cNvSpPr txBox="1">
            <a:spLocks noGrp="1"/>
          </p:cNvSpPr>
          <p:nvPr>
            <p:ph type="body" idx="4294967295"/>
          </p:nvPr>
        </p:nvSpPr>
        <p:spPr>
          <a:xfrm>
            <a:off x="1031382" y="2456701"/>
            <a:ext cx="3325500" cy="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A Shoprenter az Innonic startup stúdió része.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A cég fejlődésével párhuzamban csapatunk is folyamatosan bővül. A nyitott pozícióink itt találhatóak: </a:t>
            </a:r>
            <a:r>
              <a:rPr lang="hu" sz="1050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https://landing.shoprenter.hu/karrier/</a:t>
            </a:r>
            <a:r>
              <a:rPr lang="hu" sz="1050">
                <a:solidFill>
                  <a:srgbClr val="3C78D8"/>
                </a:solidFill>
              </a:rPr>
              <a:t>  </a:t>
            </a:r>
            <a:endParaRPr sz="1050">
              <a:solidFill>
                <a:srgbClr val="3C78D8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34343"/>
              </a:solidFill>
            </a:endParaRPr>
          </a:p>
        </p:txBody>
      </p:sp>
      <p:sp>
        <p:nvSpPr>
          <p:cNvPr id="364" name="Google Shape;364;p40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22</a:t>
            </a:fld>
            <a:endParaRPr/>
          </a:p>
        </p:txBody>
      </p:sp>
      <p:pic>
        <p:nvPicPr>
          <p:cNvPr id="365" name="Google Shape;36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3900" y="1636750"/>
            <a:ext cx="2575191" cy="18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1"/>
          <p:cNvSpPr txBox="1">
            <a:spLocks noGrp="1"/>
          </p:cNvSpPr>
          <p:nvPr>
            <p:ph type="title" idx="4294967295"/>
          </p:nvPr>
        </p:nvSpPr>
        <p:spPr>
          <a:xfrm>
            <a:off x="622175" y="2161913"/>
            <a:ext cx="688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000" b="1">
                <a:latin typeface="Poppins"/>
                <a:ea typeface="Poppins"/>
                <a:cs typeface="Poppins"/>
                <a:sym typeface="Poppins"/>
              </a:rPr>
              <a:t>Arculat</a:t>
            </a:r>
            <a:endParaRPr sz="5000" b="1">
              <a:solidFill>
                <a:srgbClr val="28282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1" name="Google Shape;371;p41"/>
          <p:cNvSpPr txBox="1">
            <a:spLocks noGrp="1"/>
          </p:cNvSpPr>
          <p:nvPr>
            <p:ph type="body" idx="4294967295"/>
          </p:nvPr>
        </p:nvSpPr>
        <p:spPr>
          <a:xfrm>
            <a:off x="622175" y="2987088"/>
            <a:ext cx="66237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Összegyűjtöttük egy helyre azokat az arculati elemeket és sajátosságokat, amelyek tükrözik a Shoprenter és a mögötte álló csapat értékeit és kultúráját.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050">
                <a:solidFill>
                  <a:srgbClr val="999999"/>
                </a:solidFill>
              </a:rPr>
              <a:t>Ezeket bátran használhatod a velünk való együttműködés során.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999999"/>
                </a:solidFill>
              </a:rPr>
              <a:t>Arculati útmutató:</a:t>
            </a:r>
            <a:r>
              <a:rPr lang="hu" sz="1050">
                <a:solidFill>
                  <a:srgbClr val="434343"/>
                </a:solidFill>
              </a:rPr>
              <a:t> </a:t>
            </a:r>
            <a:r>
              <a:rPr lang="hu" sz="105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https://www.shoprenter.hu/arculat</a:t>
            </a:r>
            <a:r>
              <a:rPr lang="hu" sz="1050">
                <a:solidFill>
                  <a:srgbClr val="3C78D8"/>
                </a:solidFill>
              </a:rPr>
              <a:t> </a:t>
            </a:r>
            <a:endParaRPr>
              <a:solidFill>
                <a:srgbClr val="3C78D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72" name="Google Shape;372;p41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23</a:t>
            </a:fld>
            <a:endParaRPr/>
          </a:p>
        </p:txBody>
      </p:sp>
      <p:pic>
        <p:nvPicPr>
          <p:cNvPr id="373" name="Google Shape;37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438" y="1160100"/>
            <a:ext cx="1809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2638" y="1160100"/>
            <a:ext cx="1809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1838" y="1160100"/>
            <a:ext cx="1809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87450" y="1160113"/>
            <a:ext cx="1809750" cy="952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51275" y="710408"/>
            <a:ext cx="2838350" cy="3849451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2"/>
          <p:cNvSpPr txBox="1">
            <a:spLocks noGrp="1"/>
          </p:cNvSpPr>
          <p:nvPr>
            <p:ph type="title" idx="4294967295"/>
          </p:nvPr>
        </p:nvSpPr>
        <p:spPr>
          <a:xfrm>
            <a:off x="5755825" y="1755904"/>
            <a:ext cx="2597700" cy="7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Képek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3" name="Google Shape;383;p42"/>
          <p:cNvSpPr txBox="1">
            <a:spLocks noGrp="1"/>
          </p:cNvSpPr>
          <p:nvPr>
            <p:ph type="body" idx="4294967295"/>
          </p:nvPr>
        </p:nvSpPr>
        <p:spPr>
          <a:xfrm>
            <a:off x="5256225" y="2984129"/>
            <a:ext cx="3208200" cy="8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999999"/>
                </a:solidFill>
              </a:rPr>
              <a:t>Néhány fotó csapatunkról, </a:t>
            </a:r>
            <a:br>
              <a:rPr lang="hu" sz="1050">
                <a:solidFill>
                  <a:srgbClr val="999999"/>
                </a:solidFill>
              </a:rPr>
            </a:br>
            <a:r>
              <a:rPr lang="hu" sz="1050">
                <a:solidFill>
                  <a:srgbClr val="999999"/>
                </a:solidFill>
              </a:rPr>
              <a:t>eseményeinkről és a Shoprenterről: </a:t>
            </a:r>
            <a:endParaRPr sz="1050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hu" sz="1050">
                <a:solidFill>
                  <a:srgbClr val="434343"/>
                </a:solidFill>
              </a:rPr>
              <a:t/>
            </a:r>
            <a:br>
              <a:rPr lang="hu" sz="1050">
                <a:solidFill>
                  <a:srgbClr val="434343"/>
                </a:solidFill>
              </a:rPr>
            </a:br>
            <a:endParaRPr sz="1050">
              <a:solidFill>
                <a:srgbClr val="434343"/>
              </a:solidFill>
            </a:endParaRPr>
          </a:p>
        </p:txBody>
      </p:sp>
      <p:sp>
        <p:nvSpPr>
          <p:cNvPr id="384" name="Google Shape;384;p42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24</a:t>
            </a:fld>
            <a:endParaRPr/>
          </a:p>
        </p:txBody>
      </p:sp>
      <p:sp>
        <p:nvSpPr>
          <p:cNvPr id="385" name="Google Shape;385;p42"/>
          <p:cNvSpPr txBox="1"/>
          <p:nvPr/>
        </p:nvSpPr>
        <p:spPr>
          <a:xfrm>
            <a:off x="5256225" y="3483029"/>
            <a:ext cx="20025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050" u="sng">
                <a:solidFill>
                  <a:srgbClr val="3C78D8"/>
                </a:solidFill>
                <a:latin typeface="Poppins SemiBold"/>
                <a:ea typeface="Poppins SemiBold"/>
                <a:cs typeface="Poppins SemiBold"/>
                <a:sym typeface="Poppins SemiBold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https://drive.google.com/drive/folders/1ejcIZj7exEI2TcLhvHcTSYLEn-brZ1ZQ</a:t>
            </a:r>
            <a:r>
              <a:rPr lang="hu" sz="1050">
                <a:solidFill>
                  <a:srgbClr val="3C78D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</a:t>
            </a:r>
            <a:endParaRPr/>
          </a:p>
        </p:txBody>
      </p:sp>
      <p:pic>
        <p:nvPicPr>
          <p:cNvPr id="386" name="Google Shape;38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450" y="708529"/>
            <a:ext cx="5446077" cy="38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1F6">
            <a:alpha val="54799"/>
          </a:srgbClr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 txBox="1">
            <a:spLocks noGrp="1"/>
          </p:cNvSpPr>
          <p:nvPr>
            <p:ph type="title" idx="4294967295"/>
          </p:nvPr>
        </p:nvSpPr>
        <p:spPr>
          <a:xfrm>
            <a:off x="519650" y="852525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Versenytársak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2" name="Google Shape;392;p43"/>
          <p:cNvSpPr txBox="1">
            <a:spLocks noGrp="1"/>
          </p:cNvSpPr>
          <p:nvPr>
            <p:ph type="body" idx="4294967295"/>
          </p:nvPr>
        </p:nvSpPr>
        <p:spPr>
          <a:xfrm>
            <a:off x="-365650" y="2013925"/>
            <a:ext cx="49026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434343"/>
              </a:solidFill>
            </a:endParaRPr>
          </a:p>
        </p:txBody>
      </p:sp>
      <p:sp>
        <p:nvSpPr>
          <p:cNvPr id="393" name="Google Shape;393;p43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25</a:t>
            </a:fld>
            <a:endParaRPr/>
          </a:p>
        </p:txBody>
      </p:sp>
      <p:grpSp>
        <p:nvGrpSpPr>
          <p:cNvPr id="394" name="Google Shape;394;p43"/>
          <p:cNvGrpSpPr/>
          <p:nvPr/>
        </p:nvGrpSpPr>
        <p:grpSpPr>
          <a:xfrm>
            <a:off x="2999350" y="2223075"/>
            <a:ext cx="1245600" cy="497100"/>
            <a:chOff x="4719825" y="2783900"/>
            <a:chExt cx="1245600" cy="497100"/>
          </a:xfrm>
        </p:grpSpPr>
        <p:sp>
          <p:nvSpPr>
            <p:cNvPr id="395" name="Google Shape;395;p43"/>
            <p:cNvSpPr/>
            <p:nvPr/>
          </p:nvSpPr>
          <p:spPr>
            <a:xfrm>
              <a:off x="4719825" y="2783900"/>
              <a:ext cx="12456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96" name="Google Shape;39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20835" y="2863411"/>
              <a:ext cx="1035381" cy="338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7" name="Google Shape;397;p43"/>
          <p:cNvGrpSpPr/>
          <p:nvPr/>
        </p:nvGrpSpPr>
        <p:grpSpPr>
          <a:xfrm>
            <a:off x="1191325" y="2125508"/>
            <a:ext cx="1639500" cy="707126"/>
            <a:chOff x="2932375" y="2678871"/>
            <a:chExt cx="1639500" cy="707126"/>
          </a:xfrm>
        </p:grpSpPr>
        <p:sp>
          <p:nvSpPr>
            <p:cNvPr id="398" name="Google Shape;398;p43"/>
            <p:cNvSpPr/>
            <p:nvPr/>
          </p:nvSpPr>
          <p:spPr>
            <a:xfrm>
              <a:off x="2932375" y="2783907"/>
              <a:ext cx="16395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99" name="Google Shape;39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75392" y="2678871"/>
              <a:ext cx="1353590" cy="707126"/>
            </a:xfrm>
            <a:prstGeom prst="rect">
              <a:avLst/>
            </a:prstGeom>
            <a:noFill/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</p:pic>
      </p:grpSp>
      <p:grpSp>
        <p:nvGrpSpPr>
          <p:cNvPr id="400" name="Google Shape;400;p43"/>
          <p:cNvGrpSpPr/>
          <p:nvPr/>
        </p:nvGrpSpPr>
        <p:grpSpPr>
          <a:xfrm>
            <a:off x="651925" y="2927450"/>
            <a:ext cx="2178900" cy="497100"/>
            <a:chOff x="2856175" y="3938275"/>
            <a:chExt cx="2178900" cy="497100"/>
          </a:xfrm>
        </p:grpSpPr>
        <p:sp>
          <p:nvSpPr>
            <p:cNvPr id="401" name="Google Shape;401;p43"/>
            <p:cNvSpPr/>
            <p:nvPr/>
          </p:nvSpPr>
          <p:spPr>
            <a:xfrm>
              <a:off x="2856175" y="3938275"/>
              <a:ext cx="21789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2" name="Google Shape;402;p4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32375" y="3990025"/>
              <a:ext cx="2015551" cy="393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3" name="Google Shape;403;p43"/>
          <p:cNvGrpSpPr/>
          <p:nvPr/>
        </p:nvGrpSpPr>
        <p:grpSpPr>
          <a:xfrm>
            <a:off x="1541839" y="3640300"/>
            <a:ext cx="1767600" cy="572700"/>
            <a:chOff x="715389" y="3938275"/>
            <a:chExt cx="1767600" cy="572700"/>
          </a:xfrm>
        </p:grpSpPr>
        <p:sp>
          <p:nvSpPr>
            <p:cNvPr id="404" name="Google Shape;404;p43"/>
            <p:cNvSpPr/>
            <p:nvPr/>
          </p:nvSpPr>
          <p:spPr>
            <a:xfrm>
              <a:off x="715389" y="3938275"/>
              <a:ext cx="17676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5" name="Google Shape;405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77150" y="3938275"/>
              <a:ext cx="1644092" cy="57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6" name="Google Shape;406;p43"/>
          <p:cNvGrpSpPr/>
          <p:nvPr/>
        </p:nvGrpSpPr>
        <p:grpSpPr>
          <a:xfrm>
            <a:off x="2999350" y="2927450"/>
            <a:ext cx="1191300" cy="497100"/>
            <a:chOff x="5470000" y="3938275"/>
            <a:chExt cx="1191300" cy="497100"/>
          </a:xfrm>
        </p:grpSpPr>
        <p:sp>
          <p:nvSpPr>
            <p:cNvPr id="407" name="Google Shape;407;p43"/>
            <p:cNvSpPr/>
            <p:nvPr/>
          </p:nvSpPr>
          <p:spPr>
            <a:xfrm>
              <a:off x="5470000" y="3938275"/>
              <a:ext cx="11913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8" name="Google Shape;408;p43"/>
            <p:cNvPicPr preferRelativeResize="0"/>
            <p:nvPr/>
          </p:nvPicPr>
          <p:blipFill rotWithShape="1">
            <a:blip r:embed="rId7">
              <a:alphaModFix/>
            </a:blip>
            <a:srcRect t="49428" b="15280"/>
            <a:stretch/>
          </p:blipFill>
          <p:spPr>
            <a:xfrm>
              <a:off x="5578950" y="4017787"/>
              <a:ext cx="957950" cy="338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9" name="Google Shape;409;p43"/>
          <p:cNvSpPr/>
          <p:nvPr/>
        </p:nvSpPr>
        <p:spPr>
          <a:xfrm>
            <a:off x="4413473" y="2629075"/>
            <a:ext cx="1472100" cy="497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0" name="Google Shape;410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13475" y="2164026"/>
            <a:ext cx="1427174" cy="142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76432" y="366563"/>
            <a:ext cx="379248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1F6">
            <a:alpha val="54799"/>
          </a:srgbClr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6432" y="366563"/>
            <a:ext cx="379248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4"/>
          <p:cNvSpPr txBox="1">
            <a:spLocks noGrp="1"/>
          </p:cNvSpPr>
          <p:nvPr>
            <p:ph type="title" idx="4294967295"/>
          </p:nvPr>
        </p:nvSpPr>
        <p:spPr>
          <a:xfrm>
            <a:off x="545050" y="386450"/>
            <a:ext cx="748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Nagyobb 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400" b="1">
                <a:latin typeface="Poppins"/>
                <a:ea typeface="Poppins"/>
                <a:cs typeface="Poppins"/>
                <a:sym typeface="Poppins"/>
              </a:rPr>
              <a:t>ügyfeleink</a:t>
            </a: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" name="Google Shape;418;p44"/>
          <p:cNvSpPr txBox="1">
            <a:spLocks noGrp="1"/>
          </p:cNvSpPr>
          <p:nvPr>
            <p:ph type="body" idx="4294967295"/>
          </p:nvPr>
        </p:nvSpPr>
        <p:spPr>
          <a:xfrm>
            <a:off x="545050" y="4573675"/>
            <a:ext cx="490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50">
                <a:solidFill>
                  <a:srgbClr val="434343"/>
                </a:solidFill>
              </a:rPr>
              <a:t>További referenciák: </a:t>
            </a:r>
            <a:br>
              <a:rPr lang="hu" sz="1050">
                <a:solidFill>
                  <a:srgbClr val="434343"/>
                </a:solidFill>
              </a:rPr>
            </a:br>
            <a:r>
              <a:rPr lang="hu" sz="1050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https://www.shoprenter.hu/referenciak</a:t>
            </a:r>
            <a:r>
              <a:rPr lang="hu" sz="1050">
                <a:solidFill>
                  <a:srgbClr val="3C78D8"/>
                </a:solidFill>
              </a:rPr>
              <a:t> </a:t>
            </a:r>
            <a:endParaRPr sz="1050">
              <a:solidFill>
                <a:srgbClr val="3C78D8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434343"/>
              </a:solidFill>
            </a:endParaRPr>
          </a:p>
        </p:txBody>
      </p:sp>
      <p:sp>
        <p:nvSpPr>
          <p:cNvPr id="419" name="Google Shape;419;p44"/>
          <p:cNvSpPr txBox="1">
            <a:spLocks noGrp="1"/>
          </p:cNvSpPr>
          <p:nvPr>
            <p:ph type="sldNum" idx="12"/>
          </p:nvPr>
        </p:nvSpPr>
        <p:spPr>
          <a:xfrm>
            <a:off x="8106725" y="4663225"/>
            <a:ext cx="6621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26</a:t>
            </a:fld>
            <a:endParaRPr/>
          </a:p>
        </p:txBody>
      </p:sp>
      <p:sp>
        <p:nvSpPr>
          <p:cNvPr id="420" name="Google Shape;420;p44"/>
          <p:cNvSpPr txBox="1">
            <a:spLocks noGrp="1"/>
          </p:cNvSpPr>
          <p:nvPr>
            <p:ph type="body" idx="4294967295"/>
          </p:nvPr>
        </p:nvSpPr>
        <p:spPr>
          <a:xfrm>
            <a:off x="-365650" y="2013925"/>
            <a:ext cx="49026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050">
              <a:solidFill>
                <a:srgbClr val="434343"/>
              </a:solidFill>
            </a:endParaRPr>
          </a:p>
        </p:txBody>
      </p:sp>
      <p:grpSp>
        <p:nvGrpSpPr>
          <p:cNvPr id="421" name="Google Shape;421;p44"/>
          <p:cNvGrpSpPr/>
          <p:nvPr/>
        </p:nvGrpSpPr>
        <p:grpSpPr>
          <a:xfrm>
            <a:off x="3171595" y="2474265"/>
            <a:ext cx="1365364" cy="584295"/>
            <a:chOff x="2880750" y="2739850"/>
            <a:chExt cx="1580100" cy="703800"/>
          </a:xfrm>
        </p:grpSpPr>
        <p:sp>
          <p:nvSpPr>
            <p:cNvPr id="422" name="Google Shape;422;p44"/>
            <p:cNvSpPr/>
            <p:nvPr/>
          </p:nvSpPr>
          <p:spPr>
            <a:xfrm>
              <a:off x="2880750" y="2805400"/>
              <a:ext cx="1580100" cy="5727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3" name="Google Shape;423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98387" y="2739850"/>
              <a:ext cx="1344825" cy="703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4" name="Google Shape;424;p44"/>
          <p:cNvGrpSpPr/>
          <p:nvPr/>
        </p:nvGrpSpPr>
        <p:grpSpPr>
          <a:xfrm>
            <a:off x="3300486" y="3249954"/>
            <a:ext cx="1534080" cy="412692"/>
            <a:chOff x="4666275" y="3595875"/>
            <a:chExt cx="1775350" cy="497100"/>
          </a:xfrm>
        </p:grpSpPr>
        <p:sp>
          <p:nvSpPr>
            <p:cNvPr id="425" name="Google Shape;425;p44"/>
            <p:cNvSpPr/>
            <p:nvPr/>
          </p:nvSpPr>
          <p:spPr>
            <a:xfrm>
              <a:off x="4704775" y="3595875"/>
              <a:ext cx="16761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6" name="Google Shape;426;p44"/>
            <p:cNvPicPr preferRelativeResize="0"/>
            <p:nvPr/>
          </p:nvPicPr>
          <p:blipFill rotWithShape="1">
            <a:blip r:embed="rId6">
              <a:alphaModFix/>
            </a:blip>
            <a:srcRect b="29750"/>
            <a:stretch/>
          </p:blipFill>
          <p:spPr>
            <a:xfrm>
              <a:off x="4666275" y="3657663"/>
              <a:ext cx="1775350" cy="349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7" name="Google Shape;427;p44"/>
          <p:cNvGrpSpPr/>
          <p:nvPr/>
        </p:nvGrpSpPr>
        <p:grpSpPr>
          <a:xfrm>
            <a:off x="1349997" y="3025705"/>
            <a:ext cx="1757579" cy="412692"/>
            <a:chOff x="677325" y="3509775"/>
            <a:chExt cx="2034000" cy="497100"/>
          </a:xfrm>
        </p:grpSpPr>
        <p:sp>
          <p:nvSpPr>
            <p:cNvPr id="428" name="Google Shape;428;p44"/>
            <p:cNvSpPr/>
            <p:nvPr/>
          </p:nvSpPr>
          <p:spPr>
            <a:xfrm>
              <a:off x="677325" y="3509775"/>
              <a:ext cx="20340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9" name="Google Shape;429;p4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89600" y="3589663"/>
              <a:ext cx="1775350" cy="337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" name="Google Shape;430;p44"/>
          <p:cNvSpPr/>
          <p:nvPr/>
        </p:nvSpPr>
        <p:spPr>
          <a:xfrm>
            <a:off x="5027480" y="3438390"/>
            <a:ext cx="1308600" cy="673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1" name="Google Shape;431;p44"/>
          <p:cNvGrpSpPr/>
          <p:nvPr/>
        </p:nvGrpSpPr>
        <p:grpSpPr>
          <a:xfrm>
            <a:off x="4843188" y="2681783"/>
            <a:ext cx="1423173" cy="513064"/>
            <a:chOff x="6674225" y="2256675"/>
            <a:chExt cx="1647000" cy="618000"/>
          </a:xfrm>
        </p:grpSpPr>
        <p:sp>
          <p:nvSpPr>
            <p:cNvPr id="432" name="Google Shape;432;p44"/>
            <p:cNvSpPr/>
            <p:nvPr/>
          </p:nvSpPr>
          <p:spPr>
            <a:xfrm>
              <a:off x="6674225" y="2256675"/>
              <a:ext cx="1647000" cy="618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3" name="Google Shape;433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803912" y="2344484"/>
              <a:ext cx="1390025" cy="454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4" name="Google Shape;434;p44"/>
          <p:cNvGrpSpPr/>
          <p:nvPr/>
        </p:nvGrpSpPr>
        <p:grpSpPr>
          <a:xfrm>
            <a:off x="6572598" y="2309684"/>
            <a:ext cx="1339949" cy="524135"/>
            <a:chOff x="1254100" y="2775051"/>
            <a:chExt cx="1457100" cy="572700"/>
          </a:xfrm>
        </p:grpSpPr>
        <p:sp>
          <p:nvSpPr>
            <p:cNvPr id="435" name="Google Shape;435;p44"/>
            <p:cNvSpPr/>
            <p:nvPr/>
          </p:nvSpPr>
          <p:spPr>
            <a:xfrm>
              <a:off x="1254100" y="2812850"/>
              <a:ext cx="1457100" cy="497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6" name="Google Shape;436;p4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300537" y="2775051"/>
              <a:ext cx="1336287" cy="57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7" name="Google Shape;437;p44"/>
          <p:cNvGrpSpPr/>
          <p:nvPr/>
        </p:nvGrpSpPr>
        <p:grpSpPr>
          <a:xfrm>
            <a:off x="4872119" y="1733147"/>
            <a:ext cx="1365316" cy="705088"/>
            <a:chOff x="4704775" y="2430000"/>
            <a:chExt cx="1432500" cy="801600"/>
          </a:xfrm>
        </p:grpSpPr>
        <p:sp>
          <p:nvSpPr>
            <p:cNvPr id="438" name="Google Shape;438;p44"/>
            <p:cNvSpPr/>
            <p:nvPr/>
          </p:nvSpPr>
          <p:spPr>
            <a:xfrm>
              <a:off x="4704775" y="2430000"/>
              <a:ext cx="1432500" cy="801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9" name="Google Shape;439;p44"/>
            <p:cNvPicPr preferRelativeResize="0"/>
            <p:nvPr/>
          </p:nvPicPr>
          <p:blipFill rotWithShape="1">
            <a:blip r:embed="rId10">
              <a:alphaModFix/>
            </a:blip>
            <a:srcRect l="23149" r="21705"/>
            <a:stretch/>
          </p:blipFill>
          <p:spPr>
            <a:xfrm>
              <a:off x="4834708" y="2430000"/>
              <a:ext cx="1172634" cy="801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0" name="Google Shape;440;p44"/>
          <p:cNvGrpSpPr/>
          <p:nvPr/>
        </p:nvGrpSpPr>
        <p:grpSpPr>
          <a:xfrm>
            <a:off x="6572589" y="3149587"/>
            <a:ext cx="1534123" cy="513064"/>
            <a:chOff x="4869225" y="1070225"/>
            <a:chExt cx="1775400" cy="618000"/>
          </a:xfrm>
        </p:grpSpPr>
        <p:sp>
          <p:nvSpPr>
            <p:cNvPr id="441" name="Google Shape;441;p44"/>
            <p:cNvSpPr/>
            <p:nvPr/>
          </p:nvSpPr>
          <p:spPr>
            <a:xfrm>
              <a:off x="4869225" y="1070225"/>
              <a:ext cx="1775400" cy="618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700088" dist="19050" dir="5700000" algn="bl" rotWithShape="0">
                <a:srgbClr val="000000">
                  <a:alpha val="1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42" name="Google Shape;442;p4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051600" y="1126063"/>
              <a:ext cx="1390024" cy="5063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3" name="Google Shape;443;p44"/>
          <p:cNvSpPr/>
          <p:nvPr/>
        </p:nvSpPr>
        <p:spPr>
          <a:xfrm>
            <a:off x="6547250" y="1425301"/>
            <a:ext cx="1365300" cy="624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700088" dist="19050" dir="570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4" name="Google Shape;444;p4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82499" y="1530962"/>
            <a:ext cx="1094815" cy="4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34328" y="3589250"/>
            <a:ext cx="1094825" cy="37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B400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5"/>
          <p:cNvSpPr txBox="1">
            <a:spLocks noGrp="1"/>
          </p:cNvSpPr>
          <p:nvPr>
            <p:ph type="ctrTitle" idx="4294967295"/>
          </p:nvPr>
        </p:nvSpPr>
        <p:spPr>
          <a:xfrm>
            <a:off x="1165800" y="1111063"/>
            <a:ext cx="68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6000">
                <a:solidFill>
                  <a:srgbClr val="FFFFFF"/>
                </a:solidFill>
              </a:rPr>
              <a:t>Ügyfél visszajelzések</a:t>
            </a:r>
            <a:endParaRPr sz="6000">
              <a:solidFill>
                <a:srgbClr val="FFFFF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451" name="Google Shape;45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900" y="3530863"/>
            <a:ext cx="387300" cy="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5"/>
          <p:cNvSpPr/>
          <p:nvPr/>
        </p:nvSpPr>
        <p:spPr>
          <a:xfrm>
            <a:off x="56600" y="4676550"/>
            <a:ext cx="587100" cy="4104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45"/>
          <p:cNvSpPr/>
          <p:nvPr/>
        </p:nvSpPr>
        <p:spPr>
          <a:xfrm>
            <a:off x="8532400" y="0"/>
            <a:ext cx="198000" cy="51435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B400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6"/>
          <p:cNvSpPr txBox="1">
            <a:spLocks noGrp="1"/>
          </p:cNvSpPr>
          <p:nvPr>
            <p:ph type="ctrTitle" idx="4294967295"/>
          </p:nvPr>
        </p:nvSpPr>
        <p:spPr>
          <a:xfrm>
            <a:off x="888750" y="1268775"/>
            <a:ext cx="73665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“</a:t>
            </a:r>
            <a:r>
              <a:rPr lang="hu" sz="2000">
                <a:solidFill>
                  <a:srgbClr val="FFFFFF"/>
                </a:solidFill>
              </a:rPr>
              <a:t>Mi is a klasszikus kérdést tettük fel magunknak. Fejlesszünk webshopot vagy béreljünk? Az e-commerce annyira gyorsan fejlődik, hogy nem akartuk a webshop motorját folyamatosan fejleszteni, ezért a Shoprenterre esett a választásunk. A háttérben végzik a szükséges fejlesztéseket, amelyekre nekünk se időt, se pénzt, se energiát nem kell fordítanunk. Továbbá fontos volt számunkra, hogy magyar legyen az ügyfélszolgálat.</a:t>
            </a: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” </a:t>
            </a:r>
            <a:endParaRPr sz="2000">
              <a:solidFill>
                <a:srgbClr val="FFFFF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- Klément Éva (pauza.hu)</a:t>
            </a:r>
            <a:endParaRPr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9" name="Google Shape;45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8350" y="390050"/>
            <a:ext cx="387300" cy="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6"/>
          <p:cNvSpPr/>
          <p:nvPr/>
        </p:nvSpPr>
        <p:spPr>
          <a:xfrm>
            <a:off x="56600" y="4676550"/>
            <a:ext cx="587100" cy="4104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6"/>
          <p:cNvSpPr/>
          <p:nvPr/>
        </p:nvSpPr>
        <p:spPr>
          <a:xfrm>
            <a:off x="8532400" y="0"/>
            <a:ext cx="198000" cy="51435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B400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7"/>
          <p:cNvSpPr txBox="1">
            <a:spLocks noGrp="1"/>
          </p:cNvSpPr>
          <p:nvPr>
            <p:ph type="ctrTitle" idx="4294967295"/>
          </p:nvPr>
        </p:nvSpPr>
        <p:spPr>
          <a:xfrm>
            <a:off x="715650" y="1235925"/>
            <a:ext cx="77127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“</a:t>
            </a:r>
            <a:r>
              <a:rPr lang="hu" sz="2000">
                <a:solidFill>
                  <a:srgbClr val="FFFFFF"/>
                </a:solidFill>
              </a:rPr>
              <a:t>Eleinte egy nem túl sikeres webshopunk volt,  amivel az értékesítésünk nem igazán működött.  Ezután 2016 januárjában a Shoprenterre váltottunk. Azt tapasztaltuk, hogy nagyon egyszerű a használata, illetve sok olyan funkciót és modult bele lehet építeni, ami számunkra szükséges és megnöveli a bevételt. Az első hónaptól kezdve megduplázódott a forgalmunk, illetve az egész évet tekintve körülbelül tízszeresére nőtt az előző webáruházhoz képest.</a:t>
            </a: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” </a:t>
            </a:r>
            <a:b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</a:b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/>
            </a:r>
            <a:b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</a:br>
            <a:r>
              <a:rPr lang="hu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- Kecsei Tuzson (Curver)</a:t>
            </a:r>
            <a:endParaRPr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pic>
        <p:nvPicPr>
          <p:cNvPr id="467" name="Google Shape;46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8350" y="390050"/>
            <a:ext cx="387300" cy="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47"/>
          <p:cNvSpPr/>
          <p:nvPr/>
        </p:nvSpPr>
        <p:spPr>
          <a:xfrm>
            <a:off x="56600" y="4676550"/>
            <a:ext cx="587100" cy="4104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7"/>
          <p:cNvSpPr/>
          <p:nvPr/>
        </p:nvSpPr>
        <p:spPr>
          <a:xfrm>
            <a:off x="8532400" y="0"/>
            <a:ext cx="198000" cy="51435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B400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8"/>
          <p:cNvSpPr txBox="1">
            <a:spLocks noGrp="1"/>
          </p:cNvSpPr>
          <p:nvPr>
            <p:ph type="ctrTitle" idx="4294967295"/>
          </p:nvPr>
        </p:nvSpPr>
        <p:spPr>
          <a:xfrm>
            <a:off x="1165800" y="1356475"/>
            <a:ext cx="68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“</a:t>
            </a:r>
            <a:r>
              <a:rPr lang="hu" sz="2000">
                <a:solidFill>
                  <a:srgbClr val="FFFFFF"/>
                </a:solidFill>
              </a:rPr>
              <a:t>A Shoprenter olyan megoldásokat szállít nekünk, aminek a létrehozása emberfeletti energiát igényelne. A kialakult kapcsolatunk meglehetősen személyes és hatékony. Nagyon jók az általuk nyújtott szolgáltatások, konferenciák, tanfolyamok és az egyéb online kereskedelmet segítő szolgáltatások. Kifejezetten komplexnek érezzük a szolgáltatást.</a:t>
            </a:r>
            <a: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” </a:t>
            </a:r>
            <a:br>
              <a:rPr lang="hu" sz="200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</a:br>
            <a:endParaRPr sz="2000">
              <a:solidFill>
                <a:srgbClr val="FFFFFF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- Fejes Zoltán (Leitz Hungaria Kft)</a:t>
            </a:r>
            <a:endParaRPr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pic>
        <p:nvPicPr>
          <p:cNvPr id="475" name="Google Shape;47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8350" y="390050"/>
            <a:ext cx="387300" cy="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8"/>
          <p:cNvSpPr/>
          <p:nvPr/>
        </p:nvSpPr>
        <p:spPr>
          <a:xfrm>
            <a:off x="56600" y="4676550"/>
            <a:ext cx="587100" cy="4104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8"/>
          <p:cNvSpPr/>
          <p:nvPr/>
        </p:nvSpPr>
        <p:spPr>
          <a:xfrm>
            <a:off x="8532400" y="0"/>
            <a:ext cx="198000" cy="51435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B400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9"/>
          <p:cNvSpPr/>
          <p:nvPr/>
        </p:nvSpPr>
        <p:spPr>
          <a:xfrm>
            <a:off x="56600" y="4676550"/>
            <a:ext cx="587100" cy="4104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49"/>
          <p:cNvSpPr/>
          <p:nvPr/>
        </p:nvSpPr>
        <p:spPr>
          <a:xfrm>
            <a:off x="8532400" y="0"/>
            <a:ext cx="198000" cy="5143500"/>
          </a:xfrm>
          <a:prstGeom prst="rect">
            <a:avLst/>
          </a:prstGeom>
          <a:solidFill>
            <a:srgbClr val="6EB4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49"/>
          <p:cNvSpPr txBox="1">
            <a:spLocks noGrp="1"/>
          </p:cNvSpPr>
          <p:nvPr>
            <p:ph type="subTitle" idx="4294967295"/>
          </p:nvPr>
        </p:nvSpPr>
        <p:spPr>
          <a:xfrm>
            <a:off x="2603075" y="4768500"/>
            <a:ext cx="43863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u" sz="1100" u="sng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info@shoprenter.hu</a:t>
            </a:r>
            <a:r>
              <a:rPr lang="hu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| shoprenter.hu | All rights reserved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85" name="Google Shape;48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3123" y="2018688"/>
            <a:ext cx="5417754" cy="110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1159</Words>
  <Application>Microsoft Office PowerPoint</Application>
  <PresentationFormat>Diavetítés a képernyőre (16:9 oldalarány)</PresentationFormat>
  <Paragraphs>214</Paragraphs>
  <Slides>31</Slides>
  <Notes>31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8" baseType="lpstr">
      <vt:lpstr>Poppins ExtraBold</vt:lpstr>
      <vt:lpstr>Poppins Medium</vt:lpstr>
      <vt:lpstr>Poppins Black</vt:lpstr>
      <vt:lpstr>Poppins</vt:lpstr>
      <vt:lpstr>Arial</vt:lpstr>
      <vt:lpstr>Poppins SemiBold</vt:lpstr>
      <vt:lpstr>Simple Light</vt:lpstr>
      <vt:lpstr>Shoprenter bemutató</vt:lpstr>
      <vt:lpstr>Bemutatkozó</vt:lpstr>
      <vt:lpstr>Alapadatok</vt:lpstr>
      <vt:lpstr>Mérföldkövek</vt:lpstr>
      <vt:lpstr>Díjak</vt:lpstr>
      <vt:lpstr>Ökoszisztéma</vt:lpstr>
      <vt:lpstr>Webáruház bérlés</vt:lpstr>
      <vt:lpstr>Webáruház költöztetés</vt:lpstr>
      <vt:lpstr>Shoprenter alkalmazások  </vt:lpstr>
      <vt:lpstr>Shoprenter szakértők    </vt:lpstr>
      <vt:lpstr>SEO elemzés és keresőoptimalizálás  </vt:lpstr>
      <vt:lpstr>Oktatóanyagok  </vt:lpstr>
      <vt:lpstr>Ecommerce  Expo  </vt:lpstr>
      <vt:lpstr>Nagykövet program  </vt:lpstr>
      <vt:lpstr>A Shoprenterről röviden</vt:lpstr>
      <vt:lpstr>Szivák Tamás  (CEO)    </vt:lpstr>
      <vt:lpstr>Misszió  </vt:lpstr>
      <vt:lpstr>Vízió  </vt:lpstr>
      <vt:lpstr>Termékvízió </vt:lpstr>
      <vt:lpstr>Value Proposition    </vt:lpstr>
      <vt:lpstr>Ügyfélkapcsolati csatornák    </vt:lpstr>
      <vt:lpstr>Karrier    </vt:lpstr>
      <vt:lpstr>Arculat</vt:lpstr>
      <vt:lpstr>Képek    </vt:lpstr>
      <vt:lpstr>Versenytársak    </vt:lpstr>
      <vt:lpstr>Nagyobb  ügyfeleink   </vt:lpstr>
      <vt:lpstr>Ügyfél visszajelzések</vt:lpstr>
      <vt:lpstr>“Mi is a klasszikus kérdést tettük fel magunknak. Fejlesszünk webshopot vagy béreljünk? Az e-commerce annyira gyorsan fejlődik, hogy nem akartuk a webshop motorját folyamatosan fejleszteni, ezért a Shoprenterre esett a választásunk. A háttérben végzik a szükséges fejlesztéseket, amelyekre nekünk se időt, se pénzt, se energiát nem kell fordítanunk. Továbbá fontos volt számunkra, hogy magyar legyen az ügyfélszolgálat.”   - Klément Éva (pauza.hu)</vt:lpstr>
      <vt:lpstr>“Eleinte egy nem túl sikeres webshopunk volt,  amivel az értékesítésünk nem igazán működött.  Ezután 2016 januárjában a Shoprenterre váltottunk. Azt tapasztaltuk, hogy nagyon egyszerű a használata, illetve sok olyan funkciót és modult bele lehet építeni, ami számunkra szükséges és megnöveli a bevételt. Az első hónaptól kezdve megduplázódott a forgalmunk, illetve az egész évet tekintve körülbelül tízszeresére nőtt az előző webáruházhoz képest.”   - Kecsei Tuzson (Curver)  </vt:lpstr>
      <vt:lpstr>“A Shoprenter olyan megoldásokat szállít nekünk, aminek a létrehozása emberfeletti energiát igényelne. A kialakult kapcsolatunk meglehetősen személyes és hatékony. Nagyon jók az általuk nyújtott szolgáltatások, konferenciák, tanfolyamok és az egyéb online kereskedelmet segítő szolgáltatások. Kifejezetten komplexnek érezzük a szolgáltatást.”   - Fejes Zoltán (Leitz Hungaria Kft)  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Shoprenter bemutató</dc:title>
  <cp:lastModifiedBy>Dávid</cp:lastModifiedBy>
  <cp:revision>1</cp:revision>
  <dcterms:modified xsi:type="dcterms:W3CDTF">2021-07-16T10:56:35Z</dcterms:modified>
</cp:coreProperties>
</file>