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FFFF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Világos stílus 2 – 5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33" autoAdjust="0"/>
    <p:restoredTop sz="97691" autoAdjust="0"/>
  </p:normalViewPr>
  <p:slideViewPr>
    <p:cSldViewPr snapToGrid="0">
      <p:cViewPr>
        <p:scale>
          <a:sx n="10" d="100"/>
          <a:sy n="10" d="100"/>
        </p:scale>
        <p:origin x="2981" y="15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012844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804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zöveg helye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zöveg helye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Kép helye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56" r:id="rId4"/>
    <p:sldLayoutId id="2147483657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rezi_cover.jpg" descr="prezi_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097280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024" y="243116"/>
            <a:ext cx="3598051" cy="64817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9A165B98-2FF2-4A58-85EF-70B7E0944A06}"/>
              </a:ext>
            </a:extLst>
          </p:cNvPr>
          <p:cNvSpPr/>
          <p:nvPr/>
        </p:nvSpPr>
        <p:spPr>
          <a:xfrm>
            <a:off x="108618" y="461313"/>
            <a:ext cx="30901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3800" cap="all" spc="-38">
                <a:solidFill>
                  <a:srgbClr val="2C347E"/>
                </a:solidFill>
                <a:latin typeface="Inter UI Black"/>
                <a:ea typeface="Inter UI Black"/>
                <a:cs typeface="Inter UI Black"/>
                <a:sym typeface="Inter UI Black"/>
              </a:defRPr>
            </a:pPr>
            <a:r>
              <a:rPr lang="hu-HU" sz="1600" dirty="0">
                <a:solidFill>
                  <a:schemeClr val="bg1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Invoice hub Enterprise</a:t>
            </a:r>
            <a:endParaRPr lang="en-US" sz="1600" dirty="0">
              <a:solidFill>
                <a:schemeClr val="bg1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</p:txBody>
      </p:sp>
      <p:cxnSp>
        <p:nvCxnSpPr>
          <p:cNvPr id="3" name="Egyenes összekötő 2">
            <a:extLst>
              <a:ext uri="{FF2B5EF4-FFF2-40B4-BE49-F238E27FC236}">
                <a16:creationId xmlns:a16="http://schemas.microsoft.com/office/drawing/2014/main" id="{7E2F1A5D-82B0-4176-9E7B-87D8CEAF6D75}"/>
              </a:ext>
            </a:extLst>
          </p:cNvPr>
          <p:cNvCxnSpPr>
            <a:cxnSpLocks/>
          </p:cNvCxnSpPr>
          <p:nvPr/>
        </p:nvCxnSpPr>
        <p:spPr>
          <a:xfrm flipV="1">
            <a:off x="172310" y="874113"/>
            <a:ext cx="2962776" cy="9958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1FA64D0F-C45E-4621-B952-FD7E4B7D7515}"/>
              </a:ext>
            </a:extLst>
          </p:cNvPr>
          <p:cNvSpPr/>
          <p:nvPr/>
        </p:nvSpPr>
        <p:spPr>
          <a:xfrm>
            <a:off x="3610707" y="89012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1600" cap="all" spc="-38" dirty="0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Dolgozza fel számláit digitálisan és Csökkentse költségeit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0F85D05C-5F48-4F77-A089-50F4ED64E892}"/>
              </a:ext>
            </a:extLst>
          </p:cNvPr>
          <p:cNvSpPr/>
          <p:nvPr/>
        </p:nvSpPr>
        <p:spPr>
          <a:xfrm>
            <a:off x="172310" y="5506481"/>
            <a:ext cx="223497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cap="all" spc="-38" dirty="0">
                <a:solidFill>
                  <a:schemeClr val="bg1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KapcsolatFELVÉTEL</a:t>
            </a:r>
          </a:p>
          <a:p>
            <a:pPr>
              <a:defRPr sz="1300">
                <a:solidFill>
                  <a:srgbClr val="2B347E"/>
                </a:solidFill>
                <a:latin typeface="Inter UI Bold"/>
                <a:ea typeface="Inter UI Bold"/>
                <a:cs typeface="Inter UI Bold"/>
                <a:sym typeface="Inter UI Bold"/>
              </a:defRPr>
            </a:pPr>
            <a:r>
              <a:rPr lang="hu-HU" sz="1300" dirty="0">
                <a:solidFill>
                  <a:schemeClr val="bg1"/>
                </a:solidFill>
                <a:latin typeface="Inter UI Bold"/>
              </a:rPr>
              <a:t>Partner HUB Zrt.</a:t>
            </a:r>
          </a:p>
          <a:p>
            <a:pPr>
              <a:defRPr sz="1300">
                <a:solidFill>
                  <a:srgbClr val="2B347E"/>
                </a:solidFill>
                <a:latin typeface="Inter UI Bold"/>
                <a:ea typeface="Inter UI Bold"/>
                <a:cs typeface="Inter UI Bold"/>
                <a:sym typeface="Inter UI Bold"/>
              </a:defRPr>
            </a:pPr>
            <a:r>
              <a:rPr lang="hu-HU" sz="1300" dirty="0">
                <a:solidFill>
                  <a:schemeClr val="bg1"/>
                </a:solidFill>
                <a:latin typeface="Inter UI Bold"/>
              </a:rPr>
              <a:t>Kauzli Katalin </a:t>
            </a:r>
          </a:p>
          <a:p>
            <a:pPr>
              <a:defRPr sz="1300">
                <a:solidFill>
                  <a:srgbClr val="2B347E"/>
                </a:solidFill>
                <a:latin typeface="Inter UI Bold"/>
                <a:ea typeface="Inter UI Bold"/>
                <a:cs typeface="Inter UI Bold"/>
                <a:sym typeface="Inter UI Bold"/>
              </a:defRPr>
            </a:pPr>
            <a:r>
              <a:rPr lang="hu-HU" sz="1300" dirty="0">
                <a:solidFill>
                  <a:schemeClr val="bg1"/>
                </a:solidFill>
                <a:latin typeface="Inter UI Bold"/>
              </a:rPr>
              <a:t>+36 20 539 6527 </a:t>
            </a:r>
          </a:p>
          <a:p>
            <a:pPr>
              <a:defRPr sz="1300">
                <a:solidFill>
                  <a:srgbClr val="2B347E"/>
                </a:solidFill>
                <a:latin typeface="Inter UI Bold"/>
                <a:ea typeface="Inter UI Bold"/>
                <a:cs typeface="Inter UI Bold"/>
                <a:sym typeface="Inter UI Bold"/>
              </a:defRPr>
            </a:pPr>
            <a:r>
              <a:rPr lang="hu-HU" sz="1300" dirty="0">
                <a:solidFill>
                  <a:srgbClr val="00B0F0"/>
                </a:solidFill>
                <a:latin typeface="Inter UI Bold"/>
              </a:rPr>
              <a:t>katalin.kauzli@partnerhub.hu 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EDD02652-47A0-41A1-8D6B-89B366ABD33D}"/>
              </a:ext>
            </a:extLst>
          </p:cNvPr>
          <p:cNvSpPr/>
          <p:nvPr/>
        </p:nvSpPr>
        <p:spPr>
          <a:xfrm>
            <a:off x="3610707" y="1977410"/>
            <a:ext cx="5603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cap="all" spc="-38" dirty="0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A megoldásunk: invoice hub enterprise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1A3654B4-BDA7-433A-BADB-CB1D24629AFB}"/>
              </a:ext>
            </a:extLst>
          </p:cNvPr>
          <p:cNvSpPr/>
          <p:nvPr/>
        </p:nvSpPr>
        <p:spPr>
          <a:xfrm>
            <a:off x="3621307" y="1398047"/>
            <a:ext cx="5684018" cy="579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000" dirty="0">
                <a:solidFill>
                  <a:srgbClr val="2C347E"/>
                </a:solidFill>
                <a:latin typeface="Inter UI Regular"/>
              </a:rPr>
              <a:t>A termékünket az egyei igényekkel rendelkező, ERP-t használó közepes és nagyvállalatok számára alakítottuk ki annak érdekében, hogy a számlák digitális kezelése minél egyszerűbb legyen, és a papírmentes számlakezelés valósággá váljon.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9B88D973-3E85-4F8F-9FB0-8BF138BF6A48}"/>
              </a:ext>
            </a:extLst>
          </p:cNvPr>
          <p:cNvSpPr/>
          <p:nvPr/>
        </p:nvSpPr>
        <p:spPr>
          <a:xfrm>
            <a:off x="134465" y="1177538"/>
            <a:ext cx="2752205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  <a:defRPr sz="1300">
                <a:solidFill>
                  <a:srgbClr val="2B347E"/>
                </a:solidFill>
                <a:latin typeface="Inter UI Bold"/>
                <a:ea typeface="Inter UI Bold"/>
                <a:cs typeface="Inter UI Bold"/>
                <a:sym typeface="Inter UI Bold"/>
              </a:defRPr>
            </a:pPr>
            <a:r>
              <a:rPr lang="hu-H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Digitális számlamenedzsment egyszerűen</a:t>
            </a:r>
            <a:endParaRPr lang="hu-HU" altLang="hu-HU" sz="1300" dirty="0">
              <a:solidFill>
                <a:schemeClr val="bg1"/>
              </a:solidFill>
              <a:latin typeface="Inter UI Bold"/>
            </a:endParaRPr>
          </a:p>
          <a:p>
            <a:pPr>
              <a:buClr>
                <a:srgbClr val="00B0F0"/>
              </a:buClr>
              <a:defRPr sz="1300">
                <a:solidFill>
                  <a:srgbClr val="2B347E"/>
                </a:solidFill>
                <a:latin typeface="Inter UI Bold"/>
                <a:ea typeface="Inter UI Bold"/>
                <a:cs typeface="Inter UI Bold"/>
                <a:sym typeface="Inter UI Bold"/>
              </a:defRPr>
            </a:pPr>
            <a:endParaRPr lang="hu-HU" altLang="hu-HU" sz="1300" dirty="0">
              <a:solidFill>
                <a:schemeClr val="bg1"/>
              </a:solidFill>
              <a:latin typeface="Inter UI Bold"/>
            </a:endParaRPr>
          </a:p>
          <a:p>
            <a:pPr>
              <a:defRPr sz="1300">
                <a:solidFill>
                  <a:srgbClr val="2B347E"/>
                </a:solidFill>
                <a:latin typeface="Inter UI Bold"/>
                <a:ea typeface="Inter UI Bold"/>
                <a:cs typeface="Inter UI Bold"/>
                <a:sym typeface="Inter UI Bold"/>
              </a:defRPr>
            </a:pPr>
            <a:r>
              <a:rPr lang="hu-HU" altLang="hu-HU" sz="1600" cap="all" spc="-38" dirty="0">
                <a:solidFill>
                  <a:schemeClr val="bg1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Miért válassza termékünket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hu-HU" sz="1300" dirty="0">
                <a:solidFill>
                  <a:schemeClr val="bg1"/>
                </a:solidFill>
                <a:latin typeface="Inter UI Bold"/>
                <a:ea typeface="Inter UI Bold"/>
                <a:cs typeface="Inter UI Bold"/>
                <a:sym typeface="Wingdings" panose="05000000000000000000" pitchFamily="2" charset="2"/>
              </a:rPr>
              <a:t>60-80%-os megtakarítás a papír alapú folyamatokhoz képest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hu-HU" sz="1300" dirty="0">
                <a:solidFill>
                  <a:schemeClr val="bg1"/>
                </a:solidFill>
                <a:latin typeface="Inter UI Bold"/>
                <a:ea typeface="Inter UI Bold"/>
                <a:cs typeface="Inter UI Bold"/>
                <a:sym typeface="Wingdings" panose="05000000000000000000" pitchFamily="2" charset="2"/>
              </a:rPr>
              <a:t>Támogatja a távoli munkavégzést a járvány alatt és utána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hu-HU" altLang="hu-HU" sz="1300" dirty="0">
                <a:solidFill>
                  <a:schemeClr val="bg1"/>
                </a:solidFill>
                <a:latin typeface="Inter UI Bold"/>
                <a:sym typeface="Wingdings" panose="05000000000000000000" pitchFamily="2" charset="2"/>
              </a:rPr>
              <a:t>Egy helyen megtalálható és könnyen kereshető az összes számlakép és adat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hu-HU" altLang="hu-HU" sz="1300" dirty="0">
                <a:solidFill>
                  <a:schemeClr val="bg1"/>
                </a:solidFill>
                <a:latin typeface="Inter UI Bold"/>
                <a:sym typeface="Wingdings" panose="05000000000000000000" pitchFamily="2" charset="2"/>
              </a:rPr>
              <a:t>Támogatja a számla jóváhagyási folyamatot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hu-HU" altLang="hu-HU" sz="1300" dirty="0">
                <a:solidFill>
                  <a:schemeClr val="bg1"/>
                </a:solidFill>
                <a:latin typeface="Inter UI Bold"/>
                <a:sym typeface="Wingdings" panose="05000000000000000000" pitchFamily="2" charset="2"/>
              </a:rPr>
              <a:t>Valós idejű ERP kapcsolatot biztosít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hu-HU" altLang="hu-HU" sz="1300" dirty="0">
                <a:solidFill>
                  <a:schemeClr val="bg1"/>
                </a:solidFill>
                <a:latin typeface="Inter UI Bold"/>
                <a:sym typeface="Wingdings" panose="05000000000000000000" pitchFamily="2" charset="2"/>
              </a:rPr>
              <a:t>Számlaarchívumot is biztosítunk</a:t>
            </a:r>
            <a:endParaRPr lang="hu-HU" altLang="hu-HU" sz="1300" dirty="0">
              <a:solidFill>
                <a:schemeClr val="bg1"/>
              </a:solidFill>
              <a:latin typeface="Inter UI Bold"/>
            </a:endParaRPr>
          </a:p>
        </p:txBody>
      </p:sp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C441773F-066F-469B-9729-C8AA223C57CD}"/>
              </a:ext>
            </a:extLst>
          </p:cNvPr>
          <p:cNvCxnSpPr>
            <a:cxnSpLocks/>
          </p:cNvCxnSpPr>
          <p:nvPr/>
        </p:nvCxnSpPr>
        <p:spPr>
          <a:xfrm>
            <a:off x="9294725" y="567203"/>
            <a:ext cx="0" cy="6014467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Téglalap 21">
            <a:extLst>
              <a:ext uri="{FF2B5EF4-FFF2-40B4-BE49-F238E27FC236}">
                <a16:creationId xmlns:a16="http://schemas.microsoft.com/office/drawing/2014/main" id="{3F1782A6-55D5-4201-9602-9A31EF1C7972}"/>
              </a:ext>
            </a:extLst>
          </p:cNvPr>
          <p:cNvSpPr/>
          <p:nvPr/>
        </p:nvSpPr>
        <p:spPr>
          <a:xfrm>
            <a:off x="9375125" y="556193"/>
            <a:ext cx="268240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solidFill>
                  <a:srgbClr val="00B0F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Missziónk, hogy minél több vállalkozás számára elérhetővé tegyük a digitális számlamenedzsmentet</a:t>
            </a:r>
          </a:p>
          <a:p>
            <a:endParaRPr lang="hu-HU" dirty="0">
              <a:solidFill>
                <a:srgbClr val="00B0F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r>
              <a:rPr lang="hu-HU" b="1" dirty="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Ő</a:t>
            </a:r>
            <a:r>
              <a:rPr lang="hu-HU" dirty="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k már ügyfeleink</a:t>
            </a: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r>
              <a:rPr lang="hu-HU" dirty="0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Próbálja ki az ingyenes verziót</a:t>
            </a: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r>
              <a:rPr lang="hu-HU" dirty="0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Regisztráljon a szolgáltatásra</a:t>
            </a:r>
          </a:p>
          <a:p>
            <a:endParaRPr lang="hu-HU" dirty="0">
              <a:solidFill>
                <a:srgbClr val="00206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r>
              <a:rPr lang="hu-HU" dirty="0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Kérjen egyedi ajánlatot</a:t>
            </a:r>
            <a:endParaRPr lang="hu-HU" dirty="0">
              <a:solidFill>
                <a:srgbClr val="002060"/>
              </a:solidFill>
            </a:endParaRP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D10F63A2-0BEE-4F69-BD05-C0D98B1F810E}"/>
              </a:ext>
            </a:extLst>
          </p:cNvPr>
          <p:cNvSpPr/>
          <p:nvPr/>
        </p:nvSpPr>
        <p:spPr>
          <a:xfrm>
            <a:off x="3701709" y="4458787"/>
            <a:ext cx="5603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cap="all" spc="-38" dirty="0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egyedi igények megvalósítása  </a:t>
            </a:r>
            <a:r>
              <a:rPr lang="hu-HU" sz="1600" cap="all" spc="-38" dirty="0" err="1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it</a:t>
            </a:r>
            <a:r>
              <a:rPr lang="hu-HU" sz="1600" cap="all" spc="-38" dirty="0">
                <a:solidFill>
                  <a:srgbClr val="00206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 fejlesztés nélkül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DD4B087F-2C4E-4885-A447-CCCCEBC5EF10}"/>
              </a:ext>
            </a:extLst>
          </p:cNvPr>
          <p:cNvSpPr/>
          <p:nvPr/>
        </p:nvSpPr>
        <p:spPr>
          <a:xfrm>
            <a:off x="3610702" y="4781179"/>
            <a:ext cx="5523213" cy="908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1000" dirty="0">
                <a:solidFill>
                  <a:srgbClr val="2C347E"/>
                </a:solidFill>
                <a:latin typeface="Inter UI Regular"/>
                <a:ea typeface="Inter UI Regular"/>
                <a:cs typeface="Inter UI Regular"/>
              </a:rPr>
              <a:t>Fejlesztés nélkül lehetséges az adatstruktúrák módosítása, karbantartása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1000" dirty="0">
                <a:solidFill>
                  <a:srgbClr val="2C347E"/>
                </a:solidFill>
                <a:latin typeface="Inter UI Regular"/>
                <a:ea typeface="Inter UI Regular"/>
                <a:cs typeface="Inter UI Regular"/>
              </a:rPr>
              <a:t>Az ERP integráció minimális fejlesztést igényel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1000" dirty="0">
                <a:solidFill>
                  <a:srgbClr val="2C347E"/>
                </a:solidFill>
                <a:latin typeface="Inter UI Regular"/>
                <a:ea typeface="Inter UI Regular"/>
                <a:cs typeface="Inter UI Regular"/>
              </a:rPr>
              <a:t>Lehetséges a befogadási folyamatok testre szabása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hu-HU" altLang="hu-HU" sz="1000" dirty="0">
                <a:solidFill>
                  <a:srgbClr val="2C347E"/>
                </a:solidFill>
                <a:latin typeface="Inter UI Regular"/>
                <a:ea typeface="Inter UI Regular"/>
                <a:cs typeface="Inter UI Regular"/>
              </a:rPr>
              <a:t>Lehetőség van egyedi számla státuszok definiálására és fejlesztés nélküli beállítására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endParaRPr lang="hu-HU" altLang="hu-HU" sz="1000" dirty="0">
              <a:solidFill>
                <a:srgbClr val="2C347E"/>
              </a:solidFill>
              <a:latin typeface="Inter UI Regular"/>
              <a:ea typeface="Inter UI Regular"/>
              <a:cs typeface="Inter UI Regular"/>
            </a:endParaRP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53662D40-2B04-49F4-9EB3-F38FFEDB4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809111"/>
              </p:ext>
            </p:extLst>
          </p:nvPr>
        </p:nvGraphicFramePr>
        <p:xfrm>
          <a:off x="3610707" y="2620898"/>
          <a:ext cx="5523210" cy="1616202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749808">
                  <a:extLst>
                    <a:ext uri="{9D8B030D-6E8A-4147-A177-3AD203B41FA5}">
                      <a16:colId xmlns:a16="http://schemas.microsoft.com/office/drawing/2014/main" val="1520706257"/>
                    </a:ext>
                  </a:extLst>
                </a:gridCol>
                <a:gridCol w="1978595">
                  <a:extLst>
                    <a:ext uri="{9D8B030D-6E8A-4147-A177-3AD203B41FA5}">
                      <a16:colId xmlns:a16="http://schemas.microsoft.com/office/drawing/2014/main" val="328088620"/>
                    </a:ext>
                  </a:extLst>
                </a:gridCol>
                <a:gridCol w="1794807">
                  <a:extLst>
                    <a:ext uri="{9D8B030D-6E8A-4147-A177-3AD203B41FA5}">
                      <a16:colId xmlns:a16="http://schemas.microsoft.com/office/drawing/2014/main" val="2386430801"/>
                    </a:ext>
                  </a:extLst>
                </a:gridCol>
              </a:tblGrid>
              <a:tr h="121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hu-HU" sz="10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Számlabefogadás</a:t>
                      </a:r>
                      <a:endParaRPr kumimoji="0" lang="hu-HU" sz="1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Inter UI Regular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hu-HU" sz="10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Elektronikus számlázás, számla kézbesítés</a:t>
                      </a:r>
                      <a:endParaRPr kumimoji="0" lang="hu-HU" sz="1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Inter UI Regular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hu-HU" sz="10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Számla archívum</a:t>
                      </a:r>
                      <a:endParaRPr kumimoji="0" lang="hu-HU" sz="1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Inter UI Regular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4916390"/>
                  </a:ext>
                </a:extLst>
              </a:tr>
              <a:tr h="113347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Egyablakos számlabefogadás elektronikus, papír és pdf számlák esetében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ERP-be továbbítható számlaadatok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NAV API alapján szállítói számlaadatok rögzítése</a:t>
                      </a:r>
                      <a:endParaRPr kumimoji="0" lang="hu-HU" sz="10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2C347E"/>
                        </a:solidFill>
                        <a:effectLst/>
                        <a:uFillTx/>
                        <a:latin typeface="Inter UI Regular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Elektronikus számlaküldés vevőinek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Számlaküldés banki rendszerekbe (OTP </a:t>
                      </a:r>
                      <a:r>
                        <a:rPr kumimoji="0" lang="hu-HU" sz="10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eBIZ</a:t>
                      </a: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, Budapest Bank)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NAV online adatkapcsolat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Egyszerű adatkapcsolat az ERP-vel</a:t>
                      </a:r>
                      <a:endParaRPr kumimoji="0" lang="hu-HU" sz="10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2C347E"/>
                        </a:solidFill>
                        <a:effectLst/>
                        <a:uFillTx/>
                        <a:latin typeface="Inter UI Regular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Vevő és szállítói számlák digitális archiválása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kumimoji="0" lang="hu-HU" sz="10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2C347E"/>
                          </a:solidFill>
                          <a:effectLst/>
                          <a:uFillTx/>
                          <a:latin typeface="Inter UI Regular"/>
                          <a:sym typeface="Calibri"/>
                        </a:rPr>
                        <a:t>Megoldást ad a papír és elektronikus számlák digitális archiválására</a:t>
                      </a:r>
                      <a:endParaRPr kumimoji="0" lang="hu-HU" sz="10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2C347E"/>
                        </a:solidFill>
                        <a:effectLst/>
                        <a:uFillTx/>
                        <a:latin typeface="Inter UI Regular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1611091"/>
                  </a:ext>
                </a:extLst>
              </a:tr>
            </a:tbl>
          </a:graphicData>
        </a:graphic>
      </p:graphicFrame>
      <p:sp>
        <p:nvSpPr>
          <p:cNvPr id="20" name="Téglalap 19">
            <a:extLst>
              <a:ext uri="{FF2B5EF4-FFF2-40B4-BE49-F238E27FC236}">
                <a16:creationId xmlns:a16="http://schemas.microsoft.com/office/drawing/2014/main" id="{A97B2F6B-5674-40D6-8173-71A66CB58B3E}"/>
              </a:ext>
            </a:extLst>
          </p:cNvPr>
          <p:cNvSpPr/>
          <p:nvPr/>
        </p:nvSpPr>
        <p:spPr>
          <a:xfrm>
            <a:off x="3701709" y="2227523"/>
            <a:ext cx="5432206" cy="252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000" dirty="0">
                <a:solidFill>
                  <a:srgbClr val="2C347E"/>
                </a:solidFill>
                <a:latin typeface="Inter UI Regular"/>
              </a:rPr>
              <a:t>Megoldást adunk a vevői és szállítói számlák teljeskörű digitális kezelésére és archiválására. </a:t>
            </a:r>
          </a:p>
        </p:txBody>
      </p:sp>
      <p:pic>
        <p:nvPicPr>
          <p:cNvPr id="21" name="Picture 39" descr="KÃ©ptalÃ¡lat a kÃ¶vetkezÅre: âfca groupâ">
            <a:extLst>
              <a:ext uri="{FF2B5EF4-FFF2-40B4-BE49-F238E27FC236}">
                <a16:creationId xmlns:a16="http://schemas.microsoft.com/office/drawing/2014/main" id="{6CDEEE12-FA4C-4AAE-9F8B-F15DB994B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534" y="3107292"/>
            <a:ext cx="957563" cy="35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Kép 2">
            <a:extLst>
              <a:ext uri="{FF2B5EF4-FFF2-40B4-BE49-F238E27FC236}">
                <a16:creationId xmlns:a16="http://schemas.microsoft.com/office/drawing/2014/main" id="{9685357E-8D34-4362-A9B3-4987210EE5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134" y="3365798"/>
            <a:ext cx="957564" cy="91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" descr="Image">
            <a:extLst>
              <a:ext uri="{FF2B5EF4-FFF2-40B4-BE49-F238E27FC236}">
                <a16:creationId xmlns:a16="http://schemas.microsoft.com/office/drawing/2014/main" id="{1185271C-FB40-4954-AF34-858E67D1C1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3694" y="2558887"/>
            <a:ext cx="759392" cy="415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id="{46C59301-4C93-47C0-868D-E61DBE7FED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9401" y="2819595"/>
            <a:ext cx="1280237" cy="960178"/>
          </a:xfrm>
          <a:prstGeom prst="rect">
            <a:avLst/>
          </a:prstGeom>
        </p:spPr>
      </p:pic>
      <p:pic>
        <p:nvPicPr>
          <p:cNvPr id="27" name="Kép 26">
            <a:extLst>
              <a:ext uri="{FF2B5EF4-FFF2-40B4-BE49-F238E27FC236}">
                <a16:creationId xmlns:a16="http://schemas.microsoft.com/office/drawing/2014/main" id="{6C5AF705-7425-4D59-B127-AC6D172BC1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11255" y="3733101"/>
            <a:ext cx="814228" cy="239180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id="{28FE330B-B7CD-4E4B-8EEC-BD1FC61010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4085" y="2541752"/>
            <a:ext cx="1256291" cy="4325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-téma">
  <a:themeElements>
    <a:clrScheme name="Office-té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é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-té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é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10644</TotalTime>
  <Words>253</Words>
  <Application>Microsoft Office PowerPoint</Application>
  <PresentationFormat>Szélesvásznú</PresentationFormat>
  <Paragraphs>51</Paragraphs>
  <Slides>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10" baseType="lpstr">
      <vt:lpstr>Aharoni</vt:lpstr>
      <vt:lpstr>Arial</vt:lpstr>
      <vt:lpstr>Calibri</vt:lpstr>
      <vt:lpstr>Calibri Light</vt:lpstr>
      <vt:lpstr>Inter UI Bold</vt:lpstr>
      <vt:lpstr>Inter UI Regular</vt:lpstr>
      <vt:lpstr>Symbol</vt:lpstr>
      <vt:lpstr>Wingdings</vt:lpstr>
      <vt:lpstr>Office-téma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Katalin Kauzli</dc:creator>
  <cp:lastModifiedBy>Katalin Kauzli</cp:lastModifiedBy>
  <cp:revision>261</cp:revision>
  <dcterms:modified xsi:type="dcterms:W3CDTF">2021-03-17T08:39:15Z</dcterms:modified>
</cp:coreProperties>
</file>