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89" r:id="rId2"/>
    <p:sldId id="333" r:id="rId3"/>
    <p:sldId id="294" r:id="rId4"/>
    <p:sldId id="300" r:id="rId5"/>
    <p:sldId id="301" r:id="rId6"/>
    <p:sldId id="297" r:id="rId7"/>
    <p:sldId id="330" r:id="rId8"/>
    <p:sldId id="298" r:id="rId9"/>
    <p:sldId id="259" r:id="rId10"/>
    <p:sldId id="319" r:id="rId11"/>
    <p:sldId id="322" r:id="rId12"/>
    <p:sldId id="329" r:id="rId13"/>
    <p:sldId id="327" r:id="rId14"/>
    <p:sldId id="323" r:id="rId15"/>
    <p:sldId id="324" r:id="rId16"/>
    <p:sldId id="328" r:id="rId17"/>
    <p:sldId id="311" r:id="rId18"/>
    <p:sldId id="307" r:id="rId19"/>
    <p:sldId id="332" r:id="rId20"/>
    <p:sldId id="292" r:id="rId21"/>
    <p:sldId id="331" r:id="rId22"/>
    <p:sldId id="320" r:id="rId23"/>
    <p:sldId id="295" r:id="rId24"/>
    <p:sldId id="302" r:id="rId25"/>
    <p:sldId id="310" r:id="rId26"/>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A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784"/>
    <p:restoredTop sz="82581"/>
  </p:normalViewPr>
  <p:slideViewPr>
    <p:cSldViewPr snapToGrid="0">
      <p:cViewPr varScale="1">
        <p:scale>
          <a:sx n="72" d="100"/>
          <a:sy n="72" d="100"/>
        </p:scale>
        <p:origin x="912" y="20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DDAFB-464B-F040-8417-D9B88EBB3E13}" type="datetimeFigureOut">
              <a:rPr lang="hu-HU" smtClean="0"/>
              <a:t>2024. 11. 07.</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C795E7-8377-1B48-B4D9-66F5037A330A}" type="slidenum">
              <a:rPr lang="hu-HU" smtClean="0"/>
              <a:t>‹#›</a:t>
            </a:fld>
            <a:endParaRPr lang="hu-HU"/>
          </a:p>
        </p:txBody>
      </p:sp>
    </p:spTree>
    <p:extLst>
      <p:ext uri="{BB962C8B-B14F-4D97-AF65-F5344CB8AC3E}">
        <p14:creationId xmlns:p14="http://schemas.microsoft.com/office/powerpoint/2010/main" val="591522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hu-HU" dirty="0"/>
              <a:t>HONNAN SZERETNÉK HOVA ELJUTNI  - AZ ÉRTÉKESÍTŐVÉ VÁLÁSHOZ SZÜKSÉGES OKTATÁSTÓL, AZ EZT MŰKÖDTETŐ ESZKÖZIG ÉS AZ ESZKÖZ MEGÉRTÉSE.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hu-HU" dirty="0"/>
              <a:t>A  következő 10 percben szeretnék egy közös alapot teremteni arra vonatkozóan, hogy szerintem mennyire igaz ez az utolsó mondat, illetve egy megoldást szeretnék mutatni, tehát tanulhatóvá tesszük azt, hogy valós profi értékesítők legyenek. Ez mindössze egy eszköz.</a:t>
            </a:r>
            <a:br>
              <a:rPr lang="hu-HU" dirty="0"/>
            </a:br>
            <a:r>
              <a:rPr lang="hu-HU" dirty="0"/>
              <a:t>Ezzel a módszerrel egységes </a:t>
            </a:r>
            <a:r>
              <a:rPr lang="hu-HU" dirty="0" err="1"/>
              <a:t>sztandard</a:t>
            </a:r>
            <a:r>
              <a:rPr lang="hu-HU" dirty="0"/>
              <a:t> szerinti lesz az oktatása, betanítása a kollégáknak.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hu-HU" dirty="0"/>
              <a:t>Azért csináljuk, hogy több bevétel legyen. </a:t>
            </a:r>
          </a:p>
          <a:p>
            <a:pPr marL="228600" indent="-228600">
              <a:buAutoNum type="arabicPeriod"/>
            </a:pPr>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1</a:t>
            </a:fld>
            <a:endParaRPr lang="hu-HU"/>
          </a:p>
        </p:txBody>
      </p:sp>
    </p:spTree>
    <p:extLst>
      <p:ext uri="{BB962C8B-B14F-4D97-AF65-F5344CB8AC3E}">
        <p14:creationId xmlns:p14="http://schemas.microsoft.com/office/powerpoint/2010/main" val="2987943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2</a:t>
            </a:fld>
            <a:endParaRPr lang="hu-HU"/>
          </a:p>
        </p:txBody>
      </p:sp>
    </p:spTree>
    <p:extLst>
      <p:ext uri="{BB962C8B-B14F-4D97-AF65-F5344CB8AC3E}">
        <p14:creationId xmlns:p14="http://schemas.microsoft.com/office/powerpoint/2010/main" val="346147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3</a:t>
            </a:fld>
            <a:endParaRPr lang="hu-HU"/>
          </a:p>
        </p:txBody>
      </p:sp>
    </p:spTree>
    <p:extLst>
      <p:ext uri="{BB962C8B-B14F-4D97-AF65-F5344CB8AC3E}">
        <p14:creationId xmlns:p14="http://schemas.microsoft.com/office/powerpoint/2010/main" val="3600006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228600" indent="-228600">
              <a:buAutoNum type="arabicPeriod"/>
            </a:pPr>
            <a:r>
              <a:rPr lang="hu-HU" sz="1600" dirty="0"/>
              <a:t>A leginkább hasznos és motiváló dolog volt a kollégáknál, hogy „Amikor Ágota itt volt...” a szerepjáték és a gyors visszajelzések az értékesítésre vonatkozóan. Ágota nem tud 150 helyszínen, 3 nyelven, 1000 embert folyamatosan </a:t>
            </a:r>
            <a:r>
              <a:rPr lang="hu-HU" sz="1600" dirty="0" err="1"/>
              <a:t>coacholni</a:t>
            </a:r>
            <a:r>
              <a:rPr lang="hu-HU" sz="1600" dirty="0"/>
              <a:t>. Ráadásul szerintem éves szinten minimum 200 új kolléga kerül be a rendszerbe, akik az elejétől kell betanítani.</a:t>
            </a:r>
          </a:p>
          <a:p>
            <a:pPr marL="228600" indent="-228600">
              <a:buAutoNum type="arabicPeriod"/>
            </a:pPr>
            <a:endParaRPr lang="hu-HU" sz="1600" dirty="0"/>
          </a:p>
          <a:p>
            <a:pPr marL="228600" indent="-228600">
              <a:buAutoNum type="arabicPeriod"/>
            </a:pPr>
            <a:r>
              <a:rPr lang="hu-HU" sz="1600" dirty="0"/>
              <a:t>Személyes tapasztalatom. Mi történt, miért ment ki. Mindig más volt  hibás. Frusztráló. Gyártói hasonlat.</a:t>
            </a:r>
          </a:p>
          <a:p>
            <a:pPr marL="228600" indent="-228600">
              <a:buAutoNum type="arabicPeriod"/>
            </a:pPr>
            <a:endParaRPr lang="hu-HU" sz="1600" dirty="0"/>
          </a:p>
          <a:p>
            <a:pPr marL="228600" indent="-228600">
              <a:buAutoNum type="arabicPeriod"/>
            </a:pPr>
            <a:r>
              <a:rPr lang="hu-HU" sz="1600" dirty="0"/>
              <a:t>Ha nem Ágota, akkor ki és hogyan. Esetleges, nem egységes, nem szabályozott, nem ismert ki csinálja. </a:t>
            </a:r>
          </a:p>
        </p:txBody>
      </p:sp>
      <p:sp>
        <p:nvSpPr>
          <p:cNvPr id="4" name="Dia számának helye 3"/>
          <p:cNvSpPr>
            <a:spLocks noGrp="1"/>
          </p:cNvSpPr>
          <p:nvPr>
            <p:ph type="sldNum" sz="quarter" idx="5"/>
          </p:nvPr>
        </p:nvSpPr>
        <p:spPr/>
        <p:txBody>
          <a:bodyPr/>
          <a:lstStyle/>
          <a:p>
            <a:fld id="{7FC795E7-8377-1B48-B4D9-66F5037A330A}" type="slidenum">
              <a:rPr lang="hu-HU" smtClean="0"/>
              <a:t>4</a:t>
            </a:fld>
            <a:endParaRPr lang="hu-HU"/>
          </a:p>
        </p:txBody>
      </p:sp>
    </p:spTree>
    <p:extLst>
      <p:ext uri="{BB962C8B-B14F-4D97-AF65-F5344CB8AC3E}">
        <p14:creationId xmlns:p14="http://schemas.microsoft.com/office/powerpoint/2010/main" val="3936372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1. A tanulható ismeret a termékismeret, szolgáltatás ismeret, az értékesítői munkát támogató ismeret (pl.. Belső működés) ezek sem statikusak, időben változnak és időről időre gyors segítség kellhet ebből a nagy anyagmennyiségből.  </a:t>
            </a:r>
          </a:p>
          <a:p>
            <a:endParaRPr lang="hu-HU" dirty="0"/>
          </a:p>
          <a:p>
            <a:r>
              <a:rPr lang="hu-HU" dirty="0"/>
              <a:t>2. Értékesítés szempontjából fontos </a:t>
            </a:r>
            <a:r>
              <a:rPr lang="hu-HU" dirty="0" err="1"/>
              <a:t>skillek</a:t>
            </a:r>
            <a:r>
              <a:rPr lang="hu-HU" dirty="0"/>
              <a:t> (</a:t>
            </a:r>
            <a:r>
              <a:rPr lang="hu-HU" dirty="0" err="1"/>
              <a:t>small</a:t>
            </a:r>
            <a:r>
              <a:rPr lang="hu-HU" dirty="0"/>
              <a:t> </a:t>
            </a:r>
            <a:r>
              <a:rPr lang="hu-HU" dirty="0" err="1"/>
              <a:t>talk</a:t>
            </a:r>
            <a:r>
              <a:rPr lang="hu-HU" dirty="0"/>
              <a:t>, vevőre </a:t>
            </a:r>
            <a:r>
              <a:rPr lang="hu-HU" dirty="0" err="1"/>
              <a:t>hangolódás</a:t>
            </a:r>
            <a:r>
              <a:rPr lang="hu-HU" dirty="0"/>
              <a:t>, kérdezéstechnika (Nyitott, zárt, tükröző, feltáró kérdések) kifogáskezelés, lezárás, </a:t>
            </a:r>
          </a:p>
          <a:p>
            <a:endParaRPr lang="hu-HU" dirty="0"/>
          </a:p>
          <a:p>
            <a:r>
              <a:rPr lang="hu-HU" dirty="0"/>
              <a:t>3. A megtanult dolgok és a </a:t>
            </a:r>
            <a:r>
              <a:rPr lang="hu-HU" dirty="0" err="1"/>
              <a:t>soft</a:t>
            </a:r>
            <a:r>
              <a:rPr lang="hu-HU" dirty="0"/>
              <a:t> </a:t>
            </a:r>
            <a:r>
              <a:rPr lang="hu-HU" dirty="0" err="1"/>
              <a:t>skillek</a:t>
            </a:r>
            <a:r>
              <a:rPr lang="hu-HU" dirty="0"/>
              <a:t> teljes értékesítési szituációban való használata. Képes vagyok adaptív módon a készségeket és a tudásanyagot alkalmazni a cél érdekében.</a:t>
            </a:r>
          </a:p>
        </p:txBody>
      </p:sp>
      <p:sp>
        <p:nvSpPr>
          <p:cNvPr id="4" name="Dia számának helye 3"/>
          <p:cNvSpPr>
            <a:spLocks noGrp="1"/>
          </p:cNvSpPr>
          <p:nvPr>
            <p:ph type="sldNum" sz="quarter" idx="5"/>
          </p:nvPr>
        </p:nvSpPr>
        <p:spPr/>
        <p:txBody>
          <a:bodyPr/>
          <a:lstStyle/>
          <a:p>
            <a:fld id="{7FC795E7-8377-1B48-B4D9-66F5037A330A}" type="slidenum">
              <a:rPr lang="hu-HU" smtClean="0"/>
              <a:t>5</a:t>
            </a:fld>
            <a:endParaRPr lang="hu-HU"/>
          </a:p>
        </p:txBody>
      </p:sp>
    </p:spTree>
    <p:extLst>
      <p:ext uri="{BB962C8B-B14F-4D97-AF65-F5344CB8AC3E}">
        <p14:creationId xmlns:p14="http://schemas.microsoft.com/office/powerpoint/2010/main" val="3660222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1. Az előző 3 pont mindenkinél más és mindig más. A tudásszint amiről indul, ahova  képes eljutni egy adott időszak alatt. Az lenne az ideális, ha mindenkinek lenne egy személyes </a:t>
            </a:r>
            <a:r>
              <a:rPr lang="hu-HU" dirty="0" err="1"/>
              <a:t>coach</a:t>
            </a:r>
            <a:r>
              <a:rPr lang="hu-HU" dirty="0"/>
              <a:t>-a. </a:t>
            </a:r>
          </a:p>
        </p:txBody>
      </p:sp>
      <p:sp>
        <p:nvSpPr>
          <p:cNvPr id="4" name="Dia számának helye 3"/>
          <p:cNvSpPr>
            <a:spLocks noGrp="1"/>
          </p:cNvSpPr>
          <p:nvPr>
            <p:ph type="sldNum" sz="quarter" idx="5"/>
          </p:nvPr>
        </p:nvSpPr>
        <p:spPr/>
        <p:txBody>
          <a:bodyPr/>
          <a:lstStyle/>
          <a:p>
            <a:fld id="{7FC795E7-8377-1B48-B4D9-66F5037A330A}" type="slidenum">
              <a:rPr lang="hu-HU" smtClean="0"/>
              <a:t>6</a:t>
            </a:fld>
            <a:endParaRPr lang="hu-HU"/>
          </a:p>
        </p:txBody>
      </p:sp>
    </p:spTree>
    <p:extLst>
      <p:ext uri="{BB962C8B-B14F-4D97-AF65-F5344CB8AC3E}">
        <p14:creationId xmlns:p14="http://schemas.microsoft.com/office/powerpoint/2010/main" val="2563168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MÓDSZERTANUNK szerint 28 </a:t>
            </a:r>
            <a:r>
              <a:rPr lang="hu-HU" dirty="0" err="1"/>
              <a:t>kézség</a:t>
            </a:r>
            <a:r>
              <a:rPr lang="hu-HU" dirty="0"/>
              <a:t> szint an azonosítva, ami képezi </a:t>
            </a:r>
            <a:r>
              <a:rPr lang="hu-HU" dirty="0" err="1"/>
              <a:t>eg</a:t>
            </a:r>
            <a:r>
              <a:rPr lang="hu-HU" dirty="0"/>
              <a:t> </a:t>
            </a:r>
            <a:r>
              <a:rPr lang="hu-HU" dirty="0" err="1"/>
              <a:t>ydiegos</a:t>
            </a:r>
            <a:r>
              <a:rPr lang="hu-HU" dirty="0"/>
              <a:t> értékesítő </a:t>
            </a:r>
            <a:r>
              <a:rPr lang="hu-HU" dirty="0" err="1"/>
              <a:t>skill</a:t>
            </a:r>
            <a:r>
              <a:rPr lang="hu-HU" dirty="0"/>
              <a:t> készletét. Ezt a </a:t>
            </a:r>
            <a:r>
              <a:rPr lang="hu-HU" dirty="0" err="1"/>
              <a:t>sklil</a:t>
            </a:r>
            <a:r>
              <a:rPr lang="hu-HU" dirty="0"/>
              <a:t> </a:t>
            </a:r>
            <a:r>
              <a:rPr lang="hu-HU" dirty="0" err="1"/>
              <a:t>inventoryt</a:t>
            </a:r>
            <a:r>
              <a:rPr lang="hu-HU" dirty="0"/>
              <a:t> </a:t>
            </a:r>
            <a:r>
              <a:rPr lang="hu-HU" dirty="0" err="1"/>
              <a:t>mégcsak</a:t>
            </a:r>
            <a:r>
              <a:rPr lang="hu-HU" dirty="0"/>
              <a:t> nem is </a:t>
            </a:r>
            <a:r>
              <a:rPr lang="hu-HU" dirty="0" err="1"/>
              <a:t>módsmerjük</a:t>
            </a:r>
            <a:r>
              <a:rPr lang="hu-HU" dirty="0"/>
              <a:t>, nem hogy rendszerbe foglaljuk és oktassuk. </a:t>
            </a:r>
          </a:p>
        </p:txBody>
      </p:sp>
      <p:sp>
        <p:nvSpPr>
          <p:cNvPr id="4" name="Dia számának helye 3"/>
          <p:cNvSpPr>
            <a:spLocks noGrp="1"/>
          </p:cNvSpPr>
          <p:nvPr>
            <p:ph type="sldNum" sz="quarter" idx="5"/>
          </p:nvPr>
        </p:nvSpPr>
        <p:spPr/>
        <p:txBody>
          <a:bodyPr/>
          <a:lstStyle/>
          <a:p>
            <a:fld id="{7FC795E7-8377-1B48-B4D9-66F5037A330A}" type="slidenum">
              <a:rPr lang="hu-HU" smtClean="0"/>
              <a:t>7</a:t>
            </a:fld>
            <a:endParaRPr lang="hu-HU"/>
          </a:p>
        </p:txBody>
      </p:sp>
    </p:spTree>
    <p:extLst>
      <p:ext uri="{BB962C8B-B14F-4D97-AF65-F5344CB8AC3E}">
        <p14:creationId xmlns:p14="http://schemas.microsoft.com/office/powerpoint/2010/main" val="728544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Erre adjuk mi a megoldást. AI </a:t>
            </a:r>
            <a:r>
              <a:rPr lang="hu-HU" dirty="0" err="1"/>
              <a:t>coachokkal</a:t>
            </a:r>
            <a:r>
              <a:rPr lang="hu-HU" dirty="0"/>
              <a:t>, trénerekkel, asszisztensekkel, akik az egyéni pillanatnyi tudásától tudnak személyre szabott képzéseket adni célzottan arra vonatkozóan, hogy a legjobb értékesítők legyenek. </a:t>
            </a:r>
          </a:p>
        </p:txBody>
      </p:sp>
      <p:sp>
        <p:nvSpPr>
          <p:cNvPr id="4" name="Dia számának helye 3"/>
          <p:cNvSpPr>
            <a:spLocks noGrp="1"/>
          </p:cNvSpPr>
          <p:nvPr>
            <p:ph type="sldNum" sz="quarter" idx="5"/>
          </p:nvPr>
        </p:nvSpPr>
        <p:spPr/>
        <p:txBody>
          <a:bodyPr/>
          <a:lstStyle/>
          <a:p>
            <a:fld id="{7FC795E7-8377-1B48-B4D9-66F5037A330A}" type="slidenum">
              <a:rPr lang="hu-HU" smtClean="0"/>
              <a:t>8</a:t>
            </a:fld>
            <a:endParaRPr lang="hu-HU"/>
          </a:p>
        </p:txBody>
      </p:sp>
    </p:spTree>
    <p:extLst>
      <p:ext uri="{BB962C8B-B14F-4D97-AF65-F5344CB8AC3E}">
        <p14:creationId xmlns:p14="http://schemas.microsoft.com/office/powerpoint/2010/main" val="84148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Ez hiányzik az egész rendszerből!</a:t>
            </a:r>
          </a:p>
        </p:txBody>
      </p:sp>
      <p:sp>
        <p:nvSpPr>
          <p:cNvPr id="4" name="Dia számának helye 3"/>
          <p:cNvSpPr>
            <a:spLocks noGrp="1"/>
          </p:cNvSpPr>
          <p:nvPr>
            <p:ph type="sldNum" sz="quarter" idx="5"/>
          </p:nvPr>
        </p:nvSpPr>
        <p:spPr/>
        <p:txBody>
          <a:bodyPr/>
          <a:lstStyle/>
          <a:p>
            <a:fld id="{7FC795E7-8377-1B48-B4D9-66F5037A330A}" type="slidenum">
              <a:rPr lang="hu-HU" smtClean="0"/>
              <a:t>9</a:t>
            </a:fld>
            <a:endParaRPr lang="hu-HU"/>
          </a:p>
        </p:txBody>
      </p:sp>
    </p:spTree>
    <p:extLst>
      <p:ext uri="{BB962C8B-B14F-4D97-AF65-F5344CB8AC3E}">
        <p14:creationId xmlns:p14="http://schemas.microsoft.com/office/powerpoint/2010/main" val="2574017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Erre adjuk mi a megoldást. AI </a:t>
            </a:r>
            <a:r>
              <a:rPr lang="hu-HU" dirty="0" err="1"/>
              <a:t>coachokkal</a:t>
            </a:r>
            <a:r>
              <a:rPr lang="hu-HU" dirty="0"/>
              <a:t>, trénerekkel, asszisztensekkel, akik az egyéni pillanatnyi tudásától tudnak személyre szabott képzéseket adni célzottan arra vonatkozóan, hogy a legjobb értékesítők legyenek. </a:t>
            </a:r>
          </a:p>
        </p:txBody>
      </p:sp>
      <p:sp>
        <p:nvSpPr>
          <p:cNvPr id="4" name="Dia számának helye 3"/>
          <p:cNvSpPr>
            <a:spLocks noGrp="1"/>
          </p:cNvSpPr>
          <p:nvPr>
            <p:ph type="sldNum" sz="quarter" idx="5"/>
          </p:nvPr>
        </p:nvSpPr>
        <p:spPr/>
        <p:txBody>
          <a:bodyPr/>
          <a:lstStyle/>
          <a:p>
            <a:fld id="{7FC795E7-8377-1B48-B4D9-66F5037A330A}" type="slidenum">
              <a:rPr lang="hu-HU" smtClean="0"/>
              <a:t>10</a:t>
            </a:fld>
            <a:endParaRPr lang="hu-HU"/>
          </a:p>
        </p:txBody>
      </p:sp>
    </p:spTree>
    <p:extLst>
      <p:ext uri="{BB962C8B-B14F-4D97-AF65-F5344CB8AC3E}">
        <p14:creationId xmlns:p14="http://schemas.microsoft.com/office/powerpoint/2010/main" val="2818050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Meg tudja tanítani nekem és </a:t>
            </a:r>
            <a:r>
              <a:rPr lang="hu-HU" dirty="0" err="1"/>
              <a:t>begyakorroltatja</a:t>
            </a:r>
            <a:r>
              <a:rPr lang="hu-HU" dirty="0"/>
              <a:t> velem</a:t>
            </a:r>
          </a:p>
          <a:p>
            <a:r>
              <a:rPr lang="hu-HU" dirty="0"/>
              <a:t>Asszisztens, Axapta, fogyasztóvédelem</a:t>
            </a:r>
          </a:p>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11</a:t>
            </a:fld>
            <a:endParaRPr lang="hu-HU"/>
          </a:p>
        </p:txBody>
      </p:sp>
    </p:spTree>
    <p:extLst>
      <p:ext uri="{BB962C8B-B14F-4D97-AF65-F5344CB8AC3E}">
        <p14:creationId xmlns:p14="http://schemas.microsoft.com/office/powerpoint/2010/main" val="2257619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Meg tudja tanítani nekem és </a:t>
            </a:r>
            <a:r>
              <a:rPr lang="hu-HU" dirty="0" err="1"/>
              <a:t>begyakorroltatja</a:t>
            </a:r>
            <a:r>
              <a:rPr lang="hu-HU" dirty="0"/>
              <a:t> velem</a:t>
            </a:r>
          </a:p>
        </p:txBody>
      </p:sp>
      <p:sp>
        <p:nvSpPr>
          <p:cNvPr id="4" name="Dia számának helye 3"/>
          <p:cNvSpPr>
            <a:spLocks noGrp="1"/>
          </p:cNvSpPr>
          <p:nvPr>
            <p:ph type="sldNum" sz="quarter" idx="5"/>
          </p:nvPr>
        </p:nvSpPr>
        <p:spPr/>
        <p:txBody>
          <a:bodyPr/>
          <a:lstStyle/>
          <a:p>
            <a:fld id="{7FC795E7-8377-1B48-B4D9-66F5037A330A}" type="slidenum">
              <a:rPr lang="hu-HU" smtClean="0"/>
              <a:t>12</a:t>
            </a:fld>
            <a:endParaRPr lang="hu-HU"/>
          </a:p>
        </p:txBody>
      </p:sp>
    </p:spTree>
    <p:extLst>
      <p:ext uri="{BB962C8B-B14F-4D97-AF65-F5344CB8AC3E}">
        <p14:creationId xmlns:p14="http://schemas.microsoft.com/office/powerpoint/2010/main" val="3124557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Meg tudja tanítani nekem és </a:t>
            </a:r>
            <a:r>
              <a:rPr lang="hu-HU" dirty="0" err="1"/>
              <a:t>begyakorroltatja</a:t>
            </a:r>
            <a:r>
              <a:rPr lang="hu-HU" dirty="0"/>
              <a:t> velem</a:t>
            </a:r>
          </a:p>
        </p:txBody>
      </p:sp>
      <p:sp>
        <p:nvSpPr>
          <p:cNvPr id="4" name="Dia számának helye 3"/>
          <p:cNvSpPr>
            <a:spLocks noGrp="1"/>
          </p:cNvSpPr>
          <p:nvPr>
            <p:ph type="sldNum" sz="quarter" idx="5"/>
          </p:nvPr>
        </p:nvSpPr>
        <p:spPr/>
        <p:txBody>
          <a:bodyPr/>
          <a:lstStyle/>
          <a:p>
            <a:fld id="{7FC795E7-8377-1B48-B4D9-66F5037A330A}" type="slidenum">
              <a:rPr lang="hu-HU" smtClean="0"/>
              <a:t>13</a:t>
            </a:fld>
            <a:endParaRPr lang="hu-HU"/>
          </a:p>
        </p:txBody>
      </p:sp>
    </p:spTree>
    <p:extLst>
      <p:ext uri="{BB962C8B-B14F-4D97-AF65-F5344CB8AC3E}">
        <p14:creationId xmlns:p14="http://schemas.microsoft.com/office/powerpoint/2010/main" val="2921961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Meg tudja tanítani nekem és </a:t>
            </a:r>
            <a:r>
              <a:rPr lang="hu-HU" dirty="0" err="1"/>
              <a:t>begyakorroltatja</a:t>
            </a:r>
            <a:r>
              <a:rPr lang="hu-HU" dirty="0"/>
              <a:t> velem</a:t>
            </a:r>
          </a:p>
        </p:txBody>
      </p:sp>
      <p:sp>
        <p:nvSpPr>
          <p:cNvPr id="4" name="Dia számának helye 3"/>
          <p:cNvSpPr>
            <a:spLocks noGrp="1"/>
          </p:cNvSpPr>
          <p:nvPr>
            <p:ph type="sldNum" sz="quarter" idx="5"/>
          </p:nvPr>
        </p:nvSpPr>
        <p:spPr/>
        <p:txBody>
          <a:bodyPr/>
          <a:lstStyle/>
          <a:p>
            <a:fld id="{7FC795E7-8377-1B48-B4D9-66F5037A330A}" type="slidenum">
              <a:rPr lang="hu-HU" smtClean="0"/>
              <a:t>14</a:t>
            </a:fld>
            <a:endParaRPr lang="hu-HU"/>
          </a:p>
        </p:txBody>
      </p:sp>
    </p:spTree>
    <p:extLst>
      <p:ext uri="{BB962C8B-B14F-4D97-AF65-F5344CB8AC3E}">
        <p14:creationId xmlns:p14="http://schemas.microsoft.com/office/powerpoint/2010/main" val="3520676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15</a:t>
            </a:fld>
            <a:endParaRPr lang="hu-HU"/>
          </a:p>
        </p:txBody>
      </p:sp>
    </p:spTree>
    <p:extLst>
      <p:ext uri="{BB962C8B-B14F-4D97-AF65-F5344CB8AC3E}">
        <p14:creationId xmlns:p14="http://schemas.microsoft.com/office/powerpoint/2010/main" val="3333935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16</a:t>
            </a:fld>
            <a:endParaRPr lang="hu-HU"/>
          </a:p>
        </p:txBody>
      </p:sp>
    </p:spTree>
    <p:extLst>
      <p:ext uri="{BB962C8B-B14F-4D97-AF65-F5344CB8AC3E}">
        <p14:creationId xmlns:p14="http://schemas.microsoft.com/office/powerpoint/2010/main" val="3921113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Mindjárt megnézzük, csak még pár infót szeretnék átadni, hogy jobban megértsék mit értünk AI támogatás alatt. </a:t>
            </a:r>
          </a:p>
        </p:txBody>
      </p:sp>
      <p:sp>
        <p:nvSpPr>
          <p:cNvPr id="4" name="Dia számának helye 3"/>
          <p:cNvSpPr>
            <a:spLocks noGrp="1"/>
          </p:cNvSpPr>
          <p:nvPr>
            <p:ph type="sldNum" sz="quarter" idx="5"/>
          </p:nvPr>
        </p:nvSpPr>
        <p:spPr/>
        <p:txBody>
          <a:bodyPr/>
          <a:lstStyle/>
          <a:p>
            <a:fld id="{7FC795E7-8377-1B48-B4D9-66F5037A330A}" type="slidenum">
              <a:rPr lang="hu-HU" smtClean="0"/>
              <a:t>17</a:t>
            </a:fld>
            <a:endParaRPr lang="hu-HU"/>
          </a:p>
        </p:txBody>
      </p:sp>
    </p:spTree>
    <p:extLst>
      <p:ext uri="{BB962C8B-B14F-4D97-AF65-F5344CB8AC3E}">
        <p14:creationId xmlns:p14="http://schemas.microsoft.com/office/powerpoint/2010/main" val="4226062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228600" indent="-228600">
              <a:buAutoNum type="arabicPeriod"/>
            </a:pPr>
            <a:r>
              <a:rPr lang="hu-HU" dirty="0"/>
              <a:t>Tartalom minősége, nem csak a szöveg, hanem a struktúra, formátum. Szöveg oké, többit szöveggé kell alakítanunk.</a:t>
            </a:r>
          </a:p>
          <a:p>
            <a:pPr marL="228600" indent="-228600">
              <a:buAutoNum type="arabicPeriod"/>
            </a:pPr>
            <a:r>
              <a:rPr lang="hu-HU" dirty="0"/>
              <a:t>Prompt meghatározása /Elvárás/ funkció</a:t>
            </a:r>
          </a:p>
          <a:p>
            <a:pPr marL="228600" indent="-228600">
              <a:buAutoNum type="arabicPeriod"/>
            </a:pPr>
            <a:r>
              <a:rPr lang="hu-HU" dirty="0"/>
              <a:t>Finomhangolás</a:t>
            </a:r>
          </a:p>
        </p:txBody>
      </p:sp>
      <p:sp>
        <p:nvSpPr>
          <p:cNvPr id="4" name="Dia számának helye 3"/>
          <p:cNvSpPr>
            <a:spLocks noGrp="1"/>
          </p:cNvSpPr>
          <p:nvPr>
            <p:ph type="sldNum" sz="quarter" idx="5"/>
          </p:nvPr>
        </p:nvSpPr>
        <p:spPr/>
        <p:txBody>
          <a:bodyPr/>
          <a:lstStyle/>
          <a:p>
            <a:fld id="{7FC795E7-8377-1B48-B4D9-66F5037A330A}" type="slidenum">
              <a:rPr lang="hu-HU" smtClean="0"/>
              <a:t>18</a:t>
            </a:fld>
            <a:endParaRPr lang="hu-HU"/>
          </a:p>
        </p:txBody>
      </p:sp>
    </p:spTree>
    <p:extLst>
      <p:ext uri="{BB962C8B-B14F-4D97-AF65-F5344CB8AC3E}">
        <p14:creationId xmlns:p14="http://schemas.microsoft.com/office/powerpoint/2010/main" val="322180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Mindjárt megnézzük, csak még pár infót szeretnék átadni, hogy jobban megértsék mit értünk AI támogatás alatt. </a:t>
            </a:r>
          </a:p>
        </p:txBody>
      </p:sp>
      <p:sp>
        <p:nvSpPr>
          <p:cNvPr id="4" name="Dia számának helye 3"/>
          <p:cNvSpPr>
            <a:spLocks noGrp="1"/>
          </p:cNvSpPr>
          <p:nvPr>
            <p:ph type="sldNum" sz="quarter" idx="5"/>
          </p:nvPr>
        </p:nvSpPr>
        <p:spPr/>
        <p:txBody>
          <a:bodyPr/>
          <a:lstStyle/>
          <a:p>
            <a:fld id="{7FC795E7-8377-1B48-B4D9-66F5037A330A}" type="slidenum">
              <a:rPr lang="hu-HU" smtClean="0"/>
              <a:t>19</a:t>
            </a:fld>
            <a:endParaRPr lang="hu-HU"/>
          </a:p>
        </p:txBody>
      </p:sp>
    </p:spTree>
    <p:extLst>
      <p:ext uri="{BB962C8B-B14F-4D97-AF65-F5344CB8AC3E}">
        <p14:creationId xmlns:p14="http://schemas.microsoft.com/office/powerpoint/2010/main" val="2874695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20</a:t>
            </a:fld>
            <a:endParaRPr lang="hu-HU"/>
          </a:p>
        </p:txBody>
      </p:sp>
    </p:spTree>
    <p:extLst>
      <p:ext uri="{BB962C8B-B14F-4D97-AF65-F5344CB8AC3E}">
        <p14:creationId xmlns:p14="http://schemas.microsoft.com/office/powerpoint/2010/main" val="2675664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21</a:t>
            </a:fld>
            <a:endParaRPr lang="hu-HU"/>
          </a:p>
        </p:txBody>
      </p:sp>
    </p:spTree>
    <p:extLst>
      <p:ext uri="{BB962C8B-B14F-4D97-AF65-F5344CB8AC3E}">
        <p14:creationId xmlns:p14="http://schemas.microsoft.com/office/powerpoint/2010/main" val="597297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7FC795E7-8377-1B48-B4D9-66F5037A330A}" type="slidenum">
              <a:rPr lang="hu-HU" smtClean="0"/>
              <a:t>22</a:t>
            </a:fld>
            <a:endParaRPr lang="hu-HU"/>
          </a:p>
        </p:txBody>
      </p:sp>
    </p:spTree>
    <p:extLst>
      <p:ext uri="{BB962C8B-B14F-4D97-AF65-F5344CB8AC3E}">
        <p14:creationId xmlns:p14="http://schemas.microsoft.com/office/powerpoint/2010/main" val="974885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7FC795E7-8377-1B48-B4D9-66F5037A330A}" type="slidenum">
              <a:rPr lang="hu-HU" smtClean="0"/>
              <a:t>23</a:t>
            </a:fld>
            <a:endParaRPr lang="hu-HU"/>
          </a:p>
        </p:txBody>
      </p:sp>
    </p:spTree>
    <p:extLst>
      <p:ext uri="{BB962C8B-B14F-4D97-AF65-F5344CB8AC3E}">
        <p14:creationId xmlns:p14="http://schemas.microsoft.com/office/powerpoint/2010/main" val="4072692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FC795E7-8377-1B48-B4D9-66F5037A330A}" type="slidenum">
              <a:rPr lang="hu-HU" smtClean="0"/>
              <a:t>24</a:t>
            </a:fld>
            <a:endParaRPr lang="hu-HU"/>
          </a:p>
        </p:txBody>
      </p:sp>
    </p:spTree>
    <p:extLst>
      <p:ext uri="{BB962C8B-B14F-4D97-AF65-F5344CB8AC3E}">
        <p14:creationId xmlns:p14="http://schemas.microsoft.com/office/powerpoint/2010/main" val="755680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7FC795E7-8377-1B48-B4D9-66F5037A330A}" type="slidenum">
              <a:rPr lang="hu-HU" smtClean="0"/>
              <a:t>25</a:t>
            </a:fld>
            <a:endParaRPr lang="hu-HU"/>
          </a:p>
        </p:txBody>
      </p:sp>
    </p:spTree>
    <p:extLst>
      <p:ext uri="{BB962C8B-B14F-4D97-AF65-F5344CB8AC3E}">
        <p14:creationId xmlns:p14="http://schemas.microsoft.com/office/powerpoint/2010/main" val="1928664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C076F5B-2E83-1A72-E178-AAEAA050812A}"/>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50D9903A-537A-C267-CE6F-B4594DFBF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8C298345-9276-C6F6-B2DE-82C27E8B2D8B}"/>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5" name="Élőláb helye 4">
            <a:extLst>
              <a:ext uri="{FF2B5EF4-FFF2-40B4-BE49-F238E27FC236}">
                <a16:creationId xmlns:a16="http://schemas.microsoft.com/office/drawing/2014/main" id="{83DA8FBA-B248-5062-077F-A99C8C8D4BEC}"/>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270C5179-2AD0-42F5-93CA-0BD5BB3C7410}"/>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202179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DE9D2C-0BB0-DFE7-BC42-7B095375766D}"/>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00AAF9D4-2F80-5637-0A2B-711BFCD25217}"/>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4339AD0D-B70A-2C75-7F59-4C79A9A4DFBE}"/>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5" name="Élőláb helye 4">
            <a:extLst>
              <a:ext uri="{FF2B5EF4-FFF2-40B4-BE49-F238E27FC236}">
                <a16:creationId xmlns:a16="http://schemas.microsoft.com/office/drawing/2014/main" id="{B44B8CAD-0869-4033-1201-0270EF3114E4}"/>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DF351677-1ADF-C10C-E770-5CCC24A0A1AB}"/>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1010893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FD27A49-C430-0D08-0744-7817A6D2497D}"/>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6EF2CFBD-DBEF-1D1A-FA43-44D3C777AE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AB65B016-14ED-A74C-1F21-6A759D44A3BC}"/>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5" name="Élőláb helye 4">
            <a:extLst>
              <a:ext uri="{FF2B5EF4-FFF2-40B4-BE49-F238E27FC236}">
                <a16:creationId xmlns:a16="http://schemas.microsoft.com/office/drawing/2014/main" id="{EDD4B3D0-B99E-6049-3CF5-5BB413144B61}"/>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1F032267-C64E-2697-126E-E3352875EBBE}"/>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3807417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DAAF026-B3BD-3915-20AE-433E02696F2C}"/>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8BF9D3EF-5CFA-4B4E-67E9-6B4BE290EF51}"/>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E25BEAF7-4B93-84B7-4D8C-ADBD389D480A}"/>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2F0EBCE5-A855-4751-D65D-8D418A089190}"/>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6" name="Élőláb helye 5">
            <a:extLst>
              <a:ext uri="{FF2B5EF4-FFF2-40B4-BE49-F238E27FC236}">
                <a16:creationId xmlns:a16="http://schemas.microsoft.com/office/drawing/2014/main" id="{6E459001-96C7-1FBF-A32A-53D24050304D}"/>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A3C34231-32DA-2B41-170F-02A3C3E3C100}"/>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3923005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DE80818-F16A-F463-9720-896092ADBA88}"/>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72EE23B6-1E45-EFF1-8A15-59EBF61DBC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AC614FDF-8325-C14B-0D24-05B68BC07678}"/>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7513F278-D139-AF63-8036-49F19CBC44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AF5ECF9B-0EFF-8609-E5AA-4F5A8D76086E}"/>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A09FAAE0-F851-5B68-7D57-4C9EF6F54E65}"/>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8" name="Élőláb helye 7">
            <a:extLst>
              <a:ext uri="{FF2B5EF4-FFF2-40B4-BE49-F238E27FC236}">
                <a16:creationId xmlns:a16="http://schemas.microsoft.com/office/drawing/2014/main" id="{417CE84A-F57F-3417-C083-FB7DDFF42D4F}"/>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D58A7052-3A44-095C-3FBC-D82BBD368850}"/>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702497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C79EECF-FDDE-00BB-2535-5E29B092DDF2}"/>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FA7D8345-0A0E-D685-3340-390A55111515}"/>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4" name="Élőláb helye 3">
            <a:extLst>
              <a:ext uri="{FF2B5EF4-FFF2-40B4-BE49-F238E27FC236}">
                <a16:creationId xmlns:a16="http://schemas.microsoft.com/office/drawing/2014/main" id="{792E0BDD-602D-C3AE-1BDE-77451612F0A4}"/>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0D623706-7894-FE68-E78F-D2F3687D922E}"/>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1872005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F39CBF71-EF98-3366-CBE2-8A3A897EDC1C}"/>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3" name="Élőláb helye 2">
            <a:extLst>
              <a:ext uri="{FF2B5EF4-FFF2-40B4-BE49-F238E27FC236}">
                <a16:creationId xmlns:a16="http://schemas.microsoft.com/office/drawing/2014/main" id="{5FE8B4F8-249B-ED1E-6E68-EDBEDD005C52}"/>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EF548010-FD4D-CBC9-74DD-06C8F71EB4E3}"/>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217179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990B378-6C7B-C294-3A6C-FA7764BD34CF}"/>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D3FF9E2C-9178-0B3F-0506-C5DA7CA27B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653A7D9B-F8B5-C478-D1CC-283AC5C5A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F583B83F-372D-23A2-6E21-2A32BF1CC6FB}"/>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6" name="Élőláb helye 5">
            <a:extLst>
              <a:ext uri="{FF2B5EF4-FFF2-40B4-BE49-F238E27FC236}">
                <a16:creationId xmlns:a16="http://schemas.microsoft.com/office/drawing/2014/main" id="{760626B4-716E-EC9E-DF56-FE919220B624}"/>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7823067-DED8-5E75-5958-46302C98C929}"/>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295980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BE28C9A-3761-7DCE-0FBE-D16916442F88}"/>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BAD0977C-469C-DF0B-FEBD-142F23AD4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4CB0FED4-310A-7DAB-05BD-C038DAB84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E411C732-1134-CA72-FAF9-88E40D8C4CA7}"/>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6" name="Élőláb helye 5">
            <a:extLst>
              <a:ext uri="{FF2B5EF4-FFF2-40B4-BE49-F238E27FC236}">
                <a16:creationId xmlns:a16="http://schemas.microsoft.com/office/drawing/2014/main" id="{D0FCC0B9-3DDA-3D53-B45B-4C6FDD886458}"/>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C0FA3A45-0850-7AC5-478B-F4C0B29EFB3A}"/>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1874902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FFFDBE6-311F-4539-BFAF-5A90D15BF937}"/>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3047EE17-E6BF-90A0-6F83-96C74E7C99FF}"/>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7D5AFAF9-09A5-9DCB-5B4B-FF152E25057B}"/>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5" name="Élőláb helye 4">
            <a:extLst>
              <a:ext uri="{FF2B5EF4-FFF2-40B4-BE49-F238E27FC236}">
                <a16:creationId xmlns:a16="http://schemas.microsoft.com/office/drawing/2014/main" id="{CF45F9B9-72A4-8910-FC3E-F25B93C03956}"/>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00AB48A-A9E3-B555-CF55-0720139855F0}"/>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510019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B557B953-F149-5BFB-8202-824CC85CDA6F}"/>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06245C78-E9F8-48D2-3B01-E2CF25F37D63}"/>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16F2BFDE-6A3C-C7BF-8BFD-EE91B9758D1A}"/>
              </a:ext>
            </a:extLst>
          </p:cNvPr>
          <p:cNvSpPr>
            <a:spLocks noGrp="1"/>
          </p:cNvSpPr>
          <p:nvPr>
            <p:ph type="dt" sz="half" idx="10"/>
          </p:nvPr>
        </p:nvSpPr>
        <p:spPr/>
        <p:txBody>
          <a:bodyPr/>
          <a:lstStyle/>
          <a:p>
            <a:fld id="{F678E742-4214-6746-96EE-3986E545F403}" type="datetimeFigureOut">
              <a:rPr lang="hu-HU" smtClean="0"/>
              <a:t>2024. 11. 07.</a:t>
            </a:fld>
            <a:endParaRPr lang="hu-HU"/>
          </a:p>
        </p:txBody>
      </p:sp>
      <p:sp>
        <p:nvSpPr>
          <p:cNvPr id="5" name="Élőláb helye 4">
            <a:extLst>
              <a:ext uri="{FF2B5EF4-FFF2-40B4-BE49-F238E27FC236}">
                <a16:creationId xmlns:a16="http://schemas.microsoft.com/office/drawing/2014/main" id="{CB64ED0D-5D3A-E790-2911-E030F0E9041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328A0FC3-5D82-006E-0D17-F330A6A6ACB5}"/>
              </a:ext>
            </a:extLst>
          </p:cNvPr>
          <p:cNvSpPr>
            <a:spLocks noGrp="1"/>
          </p:cNvSpPr>
          <p:nvPr>
            <p:ph type="sldNum" sz="quarter" idx="12"/>
          </p:nvPr>
        </p:nvSpPr>
        <p:spPr/>
        <p:txBody>
          <a:bodyPr/>
          <a:lstStyle/>
          <a:p>
            <a:fld id="{D837C05A-BB02-7548-B058-89EA85600DB7}" type="slidenum">
              <a:rPr lang="hu-HU" smtClean="0"/>
              <a:t>‹#›</a:t>
            </a:fld>
            <a:endParaRPr lang="hu-HU"/>
          </a:p>
        </p:txBody>
      </p:sp>
    </p:spTree>
    <p:extLst>
      <p:ext uri="{BB962C8B-B14F-4D97-AF65-F5344CB8AC3E}">
        <p14:creationId xmlns:p14="http://schemas.microsoft.com/office/powerpoint/2010/main" val="1490705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44FE055E-8C6C-B288-A765-4FDF14E03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DC73AF56-9BB0-7FF7-B178-A473078F80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46C23E33-F531-8DE3-85BD-F9ABA45844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78E742-4214-6746-96EE-3986E545F403}" type="datetimeFigureOut">
              <a:rPr lang="hu-HU" smtClean="0"/>
              <a:t>2024. 11. 07.</a:t>
            </a:fld>
            <a:endParaRPr lang="hu-HU"/>
          </a:p>
        </p:txBody>
      </p:sp>
      <p:sp>
        <p:nvSpPr>
          <p:cNvPr id="5" name="Élőláb helye 4">
            <a:extLst>
              <a:ext uri="{FF2B5EF4-FFF2-40B4-BE49-F238E27FC236}">
                <a16:creationId xmlns:a16="http://schemas.microsoft.com/office/drawing/2014/main" id="{7D8E8A95-58B4-B8B3-29DE-2A136F617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B4616493-D074-5B1B-26FD-D8AE9F77E4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37C05A-BB02-7548-B058-89EA85600DB7}" type="slidenum">
              <a:rPr lang="hu-HU" smtClean="0"/>
              <a:t>‹#›</a:t>
            </a:fld>
            <a:endParaRPr lang="hu-HU"/>
          </a:p>
        </p:txBody>
      </p:sp>
    </p:spTree>
    <p:extLst>
      <p:ext uri="{BB962C8B-B14F-4D97-AF65-F5344CB8AC3E}">
        <p14:creationId xmlns:p14="http://schemas.microsoft.com/office/powerpoint/2010/main" val="2612031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368060" y="771670"/>
            <a:ext cx="11455879" cy="2997947"/>
          </a:xfrm>
        </p:spPr>
        <p:txBody>
          <a:bodyPr>
            <a:noAutofit/>
          </a:bodyPr>
          <a:lstStyle/>
          <a:p>
            <a:r>
              <a:rPr lang="hu-HU" sz="9600" dirty="0">
                <a:solidFill>
                  <a:schemeClr val="bg1"/>
                </a:solidFill>
              </a:rPr>
              <a:t>ÉRTÉKESÍTŐK OKTATÁSA</a:t>
            </a:r>
          </a:p>
        </p:txBody>
      </p:sp>
      <p:sp>
        <p:nvSpPr>
          <p:cNvPr id="3" name="Cím 1">
            <a:extLst>
              <a:ext uri="{FF2B5EF4-FFF2-40B4-BE49-F238E27FC236}">
                <a16:creationId xmlns:a16="http://schemas.microsoft.com/office/drawing/2014/main" id="{523644D2-FDA8-A510-305F-5219950209E3}"/>
              </a:ext>
            </a:extLst>
          </p:cNvPr>
          <p:cNvSpPr txBox="1">
            <a:spLocks/>
          </p:cNvSpPr>
          <p:nvPr/>
        </p:nvSpPr>
        <p:spPr>
          <a:xfrm>
            <a:off x="368059" y="3769617"/>
            <a:ext cx="11455879" cy="20764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Cognitudo - PRIVATE GPT</a:t>
            </a:r>
          </a:p>
        </p:txBody>
      </p:sp>
    </p:spTree>
    <p:extLst>
      <p:ext uri="{BB962C8B-B14F-4D97-AF65-F5344CB8AC3E}">
        <p14:creationId xmlns:p14="http://schemas.microsoft.com/office/powerpoint/2010/main" val="1024022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2081029" y="828294"/>
            <a:ext cx="7823440" cy="1499616"/>
          </a:xfrm>
        </p:spPr>
        <p:txBody>
          <a:bodyPr>
            <a:noAutofit/>
          </a:bodyPr>
          <a:lstStyle/>
          <a:p>
            <a:r>
              <a:rPr lang="hu-HU" sz="9600" b="0" i="0" u="none" strike="noStrike" dirty="0">
                <a:solidFill>
                  <a:schemeClr val="bg1"/>
                </a:solidFill>
                <a:effectLst/>
                <a:latin typeface="Helvetica" pitchFamily="2" charset="0"/>
              </a:rPr>
              <a:t>TARTALOM        </a:t>
            </a:r>
            <a:endParaRPr lang="hu-HU" sz="7200" b="0" i="0" u="none" strike="noStrike" dirty="0">
              <a:solidFill>
                <a:schemeClr val="bg1"/>
              </a:solidFill>
              <a:effectLst/>
              <a:latin typeface="Helvetica" pitchFamily="2" charset="0"/>
            </a:endParaRPr>
          </a:p>
        </p:txBody>
      </p:sp>
      <p:sp>
        <p:nvSpPr>
          <p:cNvPr id="3" name="Cím 1">
            <a:extLst>
              <a:ext uri="{FF2B5EF4-FFF2-40B4-BE49-F238E27FC236}">
                <a16:creationId xmlns:a16="http://schemas.microsoft.com/office/drawing/2014/main" id="{52088313-0F67-F858-3F15-D435C422D976}"/>
              </a:ext>
            </a:extLst>
          </p:cNvPr>
          <p:cNvSpPr txBox="1">
            <a:spLocks/>
          </p:cNvSpPr>
          <p:nvPr/>
        </p:nvSpPr>
        <p:spPr>
          <a:xfrm>
            <a:off x="2282404" y="2372106"/>
            <a:ext cx="7823440" cy="9692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hu-HU" dirty="0">
                <a:solidFill>
                  <a:schemeClr val="bg1"/>
                </a:solidFill>
                <a:latin typeface="Helvetica" pitchFamily="2" charset="0"/>
              </a:rPr>
              <a:t>1. Jellemző problémák</a:t>
            </a:r>
          </a:p>
        </p:txBody>
      </p:sp>
      <p:sp>
        <p:nvSpPr>
          <p:cNvPr id="4" name="Cím 1">
            <a:extLst>
              <a:ext uri="{FF2B5EF4-FFF2-40B4-BE49-F238E27FC236}">
                <a16:creationId xmlns:a16="http://schemas.microsoft.com/office/drawing/2014/main" id="{89385D89-BD2D-1E18-7849-5728DEBA48A3}"/>
              </a:ext>
            </a:extLst>
          </p:cNvPr>
          <p:cNvSpPr txBox="1">
            <a:spLocks/>
          </p:cNvSpPr>
          <p:nvPr/>
        </p:nvSpPr>
        <p:spPr>
          <a:xfrm>
            <a:off x="3840550" y="3341370"/>
            <a:ext cx="4560499" cy="9692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hu-HU" dirty="0">
                <a:solidFill>
                  <a:schemeClr val="bg1"/>
                </a:solidFill>
                <a:latin typeface="Helvetica" pitchFamily="2" charset="0"/>
              </a:rPr>
              <a:t>2. Megoldás</a:t>
            </a:r>
          </a:p>
        </p:txBody>
      </p:sp>
      <p:sp>
        <p:nvSpPr>
          <p:cNvPr id="5" name="Cím 1">
            <a:extLst>
              <a:ext uri="{FF2B5EF4-FFF2-40B4-BE49-F238E27FC236}">
                <a16:creationId xmlns:a16="http://schemas.microsoft.com/office/drawing/2014/main" id="{B475BA78-A168-AF7E-D254-A620D707DE0C}"/>
              </a:ext>
            </a:extLst>
          </p:cNvPr>
          <p:cNvSpPr txBox="1">
            <a:spLocks/>
          </p:cNvSpPr>
          <p:nvPr/>
        </p:nvSpPr>
        <p:spPr>
          <a:xfrm>
            <a:off x="2996183" y="4441698"/>
            <a:ext cx="6395883" cy="97002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hu-HU" dirty="0">
                <a:solidFill>
                  <a:schemeClr val="bg1"/>
                </a:solidFill>
                <a:latin typeface="Helvetica" pitchFamily="2" charset="0"/>
              </a:rPr>
            </a:br>
            <a:r>
              <a:rPr lang="hu-HU" dirty="0">
                <a:solidFill>
                  <a:schemeClr val="bg1"/>
                </a:solidFill>
                <a:latin typeface="Helvetica" pitchFamily="2" charset="0"/>
              </a:rPr>
              <a:t>3. Nézzük élőben</a:t>
            </a:r>
          </a:p>
        </p:txBody>
      </p:sp>
      <p:sp>
        <p:nvSpPr>
          <p:cNvPr id="6" name="Cím 1">
            <a:extLst>
              <a:ext uri="{FF2B5EF4-FFF2-40B4-BE49-F238E27FC236}">
                <a16:creationId xmlns:a16="http://schemas.microsoft.com/office/drawing/2014/main" id="{C8A6F64E-6C1B-D91D-54B5-5F9CEC1023A2}"/>
              </a:ext>
            </a:extLst>
          </p:cNvPr>
          <p:cNvSpPr txBox="1">
            <a:spLocks/>
          </p:cNvSpPr>
          <p:nvPr/>
        </p:nvSpPr>
        <p:spPr>
          <a:xfrm>
            <a:off x="3374899" y="5500116"/>
            <a:ext cx="5235701" cy="97002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hu-HU" dirty="0">
                <a:solidFill>
                  <a:schemeClr val="bg1"/>
                </a:solidFill>
                <a:latin typeface="Helvetica" pitchFamily="2" charset="0"/>
              </a:rPr>
            </a:br>
            <a:r>
              <a:rPr lang="hu-HU" dirty="0">
                <a:solidFill>
                  <a:schemeClr val="bg1"/>
                </a:solidFill>
                <a:latin typeface="Helvetica" pitchFamily="2" charset="0"/>
              </a:rPr>
              <a:t>4. Módszertan</a:t>
            </a:r>
          </a:p>
        </p:txBody>
      </p:sp>
    </p:spTree>
    <p:extLst>
      <p:ext uri="{BB962C8B-B14F-4D97-AF65-F5344CB8AC3E}">
        <p14:creationId xmlns:p14="http://schemas.microsoft.com/office/powerpoint/2010/main" val="164613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p:cTn id="19" dur="indefinite"/>
                                        <p:tgtEl>
                                          <p:spTgt spid="4"/>
                                        </p:tgtEl>
                                        <p:attrNameLst>
                                          <p:attrName>style.opacity</p:attrName>
                                        </p:attrNameLst>
                                      </p:cBhvr>
                                      <p:to>
                                        <p:strVal val="0.5"/>
                                      </p:to>
                                    </p:set>
                                    <p:animEffect filter="image" prLst="opacity: 0.5">
                                      <p:cBhvr rctx="IE">
                                        <p:cTn id="20" dur="indefinite"/>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1" nodeType="clickEffect">
                                  <p:stCondLst>
                                    <p:cond delay="0"/>
                                  </p:stCondLst>
                                  <p:childTnLst>
                                    <p:set>
                                      <p:cBhvr>
                                        <p:cTn id="28" dur="indefinite"/>
                                        <p:tgtEl>
                                          <p:spTgt spid="5"/>
                                        </p:tgtEl>
                                        <p:attrNameLst>
                                          <p:attrName>style.opacity</p:attrName>
                                        </p:attrNameLst>
                                      </p:cBhvr>
                                      <p:to>
                                        <p:strVal val="0.5"/>
                                      </p:to>
                                    </p:set>
                                    <p:animEffect filter="image" prLst="opacity: 0.5">
                                      <p:cBhvr rctx="IE">
                                        <p:cTn id="29" dur="indefinite"/>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2" nodeType="clickEffect">
                                  <p:stCondLst>
                                    <p:cond delay="0"/>
                                  </p:stCondLst>
                                  <p:childTnLst>
                                    <p:set>
                                      <p:cBhvr>
                                        <p:cTn id="37" dur="1" fill="hold">
                                          <p:stCondLst>
                                            <p:cond delay="0"/>
                                          </p:stCondLst>
                                        </p:cTn>
                                        <p:tgtEl>
                                          <p:spTgt spid="3"/>
                                        </p:tgtEl>
                                        <p:attrNameLst>
                                          <p:attrName>style.visibility</p:attrName>
                                        </p:attrNameLst>
                                      </p:cBhvr>
                                      <p:to>
                                        <p:strVal val="visible"/>
                                      </p:to>
                                    </p:set>
                                  </p:childTnLst>
                                </p:cTn>
                              </p:par>
                              <p:par>
                                <p:cTn id="38" presetID="1" presetClass="entr" presetSubtype="0" fill="hold" grpId="2" nodeType="withEffect">
                                  <p:stCondLst>
                                    <p:cond delay="0"/>
                                  </p:stCondLst>
                                  <p:childTnLst>
                                    <p:set>
                                      <p:cBhvr>
                                        <p:cTn id="39" dur="1" fill="hold">
                                          <p:stCondLst>
                                            <p:cond delay="0"/>
                                          </p:stCondLst>
                                        </p:cTn>
                                        <p:tgtEl>
                                          <p:spTgt spid="4"/>
                                        </p:tgtEl>
                                        <p:attrNameLst>
                                          <p:attrName>style.visibility</p:attrName>
                                        </p:attrNameLst>
                                      </p:cBhvr>
                                      <p:to>
                                        <p:strVal val="visible"/>
                                      </p:to>
                                    </p:set>
                                  </p:childTnLst>
                                </p:cTn>
                              </p:par>
                              <p:par>
                                <p:cTn id="40" presetID="1" presetClass="entr" presetSubtype="0" fill="hold" grpId="2" nodeType="with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4" grpId="0"/>
      <p:bldP spid="4" grpId="1"/>
      <p:bldP spid="4" grpId="2"/>
      <p:bldP spid="5" grpId="0"/>
      <p:bldP spid="5" grpId="1"/>
      <p:bldP spid="5" grpId="2"/>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770946" y="902898"/>
            <a:ext cx="10650108" cy="2526102"/>
          </a:xfrm>
        </p:spPr>
        <p:txBody>
          <a:bodyPr>
            <a:noAutofit/>
          </a:bodyPr>
          <a:lstStyle/>
          <a:p>
            <a:pPr algn="l"/>
            <a:br>
              <a:rPr lang="hu-HU" sz="3600" b="0" i="0" u="none" strike="noStrike" dirty="0">
                <a:solidFill>
                  <a:srgbClr val="000000"/>
                </a:solidFill>
                <a:effectLst/>
                <a:latin typeface="Helvetica" pitchFamily="2" charset="0"/>
              </a:rPr>
            </a:br>
            <a:br>
              <a:rPr lang="hu-HU" b="0" i="0" u="none" strike="noStrike" dirty="0">
                <a:solidFill>
                  <a:schemeClr val="bg1"/>
                </a:solidFill>
                <a:effectLst/>
                <a:latin typeface="Helvetica" pitchFamily="2" charset="0"/>
              </a:rPr>
            </a:br>
            <a:r>
              <a:rPr lang="hu-HU" b="0" i="0" u="none" strike="noStrike" dirty="0">
                <a:solidFill>
                  <a:schemeClr val="bg1"/>
                </a:solidFill>
                <a:effectLst/>
                <a:latin typeface="Helvetica" pitchFamily="2" charset="0"/>
              </a:rPr>
              <a:t> „Nem megy </a:t>
            </a:r>
            <a:r>
              <a:rPr lang="hu-HU" dirty="0">
                <a:solidFill>
                  <a:schemeClr val="bg1"/>
                </a:solidFill>
                <a:latin typeface="Helvetica" pitchFamily="2" charset="0"/>
              </a:rPr>
              <a:t>á</a:t>
            </a:r>
            <a:r>
              <a:rPr lang="hu-HU" b="0" i="0" u="none" strike="noStrike" dirty="0">
                <a:solidFill>
                  <a:schemeClr val="bg1"/>
                </a:solidFill>
                <a:effectLst/>
                <a:latin typeface="Helvetica" pitchFamily="2" charset="0"/>
              </a:rPr>
              <a:t>t a </a:t>
            </a:r>
            <a:r>
              <a:rPr lang="hu-HU" b="0" i="0" u="none" strike="noStrike" dirty="0" err="1">
                <a:solidFill>
                  <a:schemeClr val="bg1"/>
                </a:solidFill>
                <a:effectLst/>
                <a:latin typeface="Helvetica" pitchFamily="2" charset="0"/>
              </a:rPr>
              <a:t>know</a:t>
            </a:r>
            <a:r>
              <a:rPr lang="hu-HU" b="0" i="0" u="none" strike="noStrike" dirty="0">
                <a:solidFill>
                  <a:schemeClr val="bg1"/>
                </a:solidFill>
                <a:effectLst/>
                <a:latin typeface="Helvetica" pitchFamily="2" charset="0"/>
              </a:rPr>
              <a:t> </a:t>
            </a:r>
            <a:r>
              <a:rPr lang="hu-HU" b="0" i="0" u="none" strike="noStrike" dirty="0" err="1">
                <a:solidFill>
                  <a:schemeClr val="bg1"/>
                </a:solidFill>
                <a:effectLst/>
                <a:latin typeface="Helvetica" pitchFamily="2" charset="0"/>
              </a:rPr>
              <a:t>how</a:t>
            </a:r>
            <a:r>
              <a:rPr lang="hu-HU" b="0" i="0" u="none" strike="noStrike" dirty="0">
                <a:solidFill>
                  <a:schemeClr val="bg1"/>
                </a:solidFill>
                <a:effectLst/>
                <a:latin typeface="Helvetica" pitchFamily="2" charset="0"/>
              </a:rPr>
              <a:t>!!!</a:t>
            </a:r>
            <a:br>
              <a:rPr lang="hu-HU" b="0" i="0" u="none" strike="noStrike" dirty="0">
                <a:solidFill>
                  <a:schemeClr val="bg1"/>
                </a:solidFill>
                <a:effectLst/>
                <a:latin typeface="Helvetica" pitchFamily="2" charset="0"/>
              </a:rPr>
            </a:br>
            <a:r>
              <a:rPr lang="hu-HU" b="0" i="0" u="none" strike="noStrike" dirty="0">
                <a:solidFill>
                  <a:schemeClr val="bg1"/>
                </a:solidFill>
                <a:effectLst/>
                <a:latin typeface="Helvetica" pitchFamily="2" charset="0"/>
              </a:rPr>
              <a:t> </a:t>
            </a:r>
            <a:r>
              <a:rPr lang="hu-HU" b="0" i="0" u="none" strike="noStrike" dirty="0" err="1">
                <a:solidFill>
                  <a:schemeClr val="bg1"/>
                </a:solidFill>
                <a:effectLst/>
                <a:latin typeface="Helvetica" pitchFamily="2" charset="0"/>
              </a:rPr>
              <a:t>Hogyanokat</a:t>
            </a:r>
            <a:r>
              <a:rPr lang="hu-HU" b="0" i="0" u="none" strike="noStrike" dirty="0">
                <a:solidFill>
                  <a:schemeClr val="bg1"/>
                </a:solidFill>
                <a:effectLst/>
                <a:latin typeface="Helvetica" pitchFamily="2" charset="0"/>
              </a:rPr>
              <a:t> keressük!!!</a:t>
            </a:r>
            <a:br>
              <a:rPr lang="hu-HU" b="0" i="0" u="none" strike="noStrike" dirty="0">
                <a:solidFill>
                  <a:schemeClr val="bg1"/>
                </a:solidFill>
                <a:effectLst/>
                <a:latin typeface="Helvetica" pitchFamily="2" charset="0"/>
              </a:rPr>
            </a:br>
            <a:r>
              <a:rPr lang="hu-HU" b="0" i="0" u="none" strike="noStrike" dirty="0">
                <a:solidFill>
                  <a:schemeClr val="bg1"/>
                </a:solidFill>
                <a:effectLst/>
                <a:latin typeface="Helvetica" pitchFamily="2" charset="0"/>
              </a:rPr>
              <a:t> </a:t>
            </a:r>
            <a:r>
              <a:rPr lang="hu-HU" b="0" i="0" u="none" strike="noStrike" dirty="0" err="1">
                <a:solidFill>
                  <a:schemeClr val="bg1"/>
                </a:solidFill>
                <a:effectLst/>
                <a:latin typeface="Helvetica" pitchFamily="2" charset="0"/>
              </a:rPr>
              <a:t>Műveszet</a:t>
            </a:r>
            <a:r>
              <a:rPr lang="hu-HU" b="0" i="0" u="none" strike="noStrike" dirty="0">
                <a:solidFill>
                  <a:schemeClr val="bg1"/>
                </a:solidFill>
                <a:effectLst/>
                <a:latin typeface="Helvetica" pitchFamily="2" charset="0"/>
              </a:rPr>
              <a:t> eladni, </a:t>
            </a:r>
            <a:r>
              <a:rPr lang="hu-HU" b="0" i="0" u="none" strike="noStrike" dirty="0" err="1">
                <a:solidFill>
                  <a:schemeClr val="bg1"/>
                </a:solidFill>
                <a:effectLst/>
                <a:latin typeface="Helvetica" pitchFamily="2" charset="0"/>
              </a:rPr>
              <a:t>b</a:t>
            </a:r>
            <a:r>
              <a:rPr lang="hu-HU" b="0" i="0" u="none" strike="noStrike" dirty="0">
                <a:solidFill>
                  <a:schemeClr val="bg1"/>
                </a:solidFill>
                <a:effectLst/>
                <a:latin typeface="Helvetica" pitchFamily="2" charset="0"/>
              </a:rPr>
              <a:t>***meg!!!”</a:t>
            </a:r>
          </a:p>
        </p:txBody>
      </p:sp>
      <p:sp>
        <p:nvSpPr>
          <p:cNvPr id="3" name="Cím 1">
            <a:extLst>
              <a:ext uri="{FF2B5EF4-FFF2-40B4-BE49-F238E27FC236}">
                <a16:creationId xmlns:a16="http://schemas.microsoft.com/office/drawing/2014/main" id="{9DC9EB31-B02E-E0C3-025F-BC627AFE4721}"/>
              </a:ext>
            </a:extLst>
          </p:cNvPr>
          <p:cNvSpPr txBox="1">
            <a:spLocks/>
          </p:cNvSpPr>
          <p:nvPr/>
        </p:nvSpPr>
        <p:spPr>
          <a:xfrm>
            <a:off x="1094796" y="3760398"/>
            <a:ext cx="8754054" cy="252610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hu-HU" sz="3600" dirty="0">
                <a:solidFill>
                  <a:srgbClr val="000000"/>
                </a:solidFill>
                <a:latin typeface="Helvetica" pitchFamily="2" charset="0"/>
              </a:rPr>
            </a:br>
            <a:br>
              <a:rPr lang="hu-HU" dirty="0">
                <a:solidFill>
                  <a:schemeClr val="bg1"/>
                </a:solidFill>
                <a:latin typeface="Helvetica" pitchFamily="2" charset="0"/>
              </a:rPr>
            </a:br>
            <a:r>
              <a:rPr lang="hu-HU" dirty="0">
                <a:solidFill>
                  <a:schemeClr val="bg1"/>
                </a:solidFill>
                <a:latin typeface="Helvetica" pitchFamily="2" charset="0"/>
              </a:rPr>
              <a:t>VOLTAK MÁR ITT IS TEMPERAMENTUMOS „BESZÉLGETÉSEK” ?</a:t>
            </a:r>
          </a:p>
        </p:txBody>
      </p:sp>
    </p:spTree>
    <p:extLst>
      <p:ext uri="{BB962C8B-B14F-4D97-AF65-F5344CB8AC3E}">
        <p14:creationId xmlns:p14="http://schemas.microsoft.com/office/powerpoint/2010/main" val="3605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2"/>
                                        </p:tgtEl>
                                        <p:attrNameLst>
                                          <p:attrName>style.opacity</p:attrName>
                                        </p:attrNameLst>
                                      </p:cBhvr>
                                      <p:to>
                                        <p:strVal val="0.5"/>
                                      </p:to>
                                    </p:set>
                                    <p:animEffect filter="image" prLst="opacity: 0.5">
                                      <p:cBhvr rctx="IE">
                                        <p:cTn id="7" dur="indefinite"/>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659918" y="474135"/>
            <a:ext cx="11481040" cy="1221315"/>
          </a:xfrm>
        </p:spPr>
        <p:txBody>
          <a:bodyPr>
            <a:noAutofit/>
          </a:bodyPr>
          <a:lstStyle/>
          <a:p>
            <a:r>
              <a:rPr lang="hu-HU" dirty="0">
                <a:solidFill>
                  <a:schemeClr val="bg1"/>
                </a:solidFill>
              </a:rPr>
              <a:t> SAJÁTOSSÁGOK?</a:t>
            </a:r>
          </a:p>
        </p:txBody>
      </p:sp>
      <p:sp>
        <p:nvSpPr>
          <p:cNvPr id="3" name="Cím 1">
            <a:extLst>
              <a:ext uri="{FF2B5EF4-FFF2-40B4-BE49-F238E27FC236}">
                <a16:creationId xmlns:a16="http://schemas.microsoft.com/office/drawing/2014/main" id="{F869E3CD-37A0-40BE-4E1D-1F1A9598E425}"/>
              </a:ext>
            </a:extLst>
          </p:cNvPr>
          <p:cNvSpPr txBox="1">
            <a:spLocks/>
          </p:cNvSpPr>
          <p:nvPr/>
        </p:nvSpPr>
        <p:spPr>
          <a:xfrm>
            <a:off x="368058" y="2300703"/>
            <a:ext cx="11087819" cy="84388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hu-HU" sz="9600" dirty="0">
                <a:solidFill>
                  <a:schemeClr val="bg1"/>
                </a:solidFill>
              </a:rPr>
            </a:br>
            <a:r>
              <a:rPr lang="hu-HU" sz="5000" dirty="0">
                <a:solidFill>
                  <a:schemeClr val="bg1"/>
                </a:solidFill>
              </a:rPr>
              <a:t>Nincs mindenki mellett egy tréner/</a:t>
            </a:r>
            <a:r>
              <a:rPr lang="hu-HU" sz="5000" dirty="0" err="1">
                <a:solidFill>
                  <a:schemeClr val="bg1"/>
                </a:solidFill>
              </a:rPr>
              <a:t>coach</a:t>
            </a:r>
            <a:endParaRPr lang="hu-HU" sz="5000" dirty="0">
              <a:solidFill>
                <a:schemeClr val="bg1"/>
              </a:solidFill>
            </a:endParaRPr>
          </a:p>
        </p:txBody>
      </p:sp>
      <p:sp>
        <p:nvSpPr>
          <p:cNvPr id="4" name="Cím 1">
            <a:extLst>
              <a:ext uri="{FF2B5EF4-FFF2-40B4-BE49-F238E27FC236}">
                <a16:creationId xmlns:a16="http://schemas.microsoft.com/office/drawing/2014/main" id="{3768D1E2-0067-4B18-3434-32C3E4D70F59}"/>
              </a:ext>
            </a:extLst>
          </p:cNvPr>
          <p:cNvSpPr txBox="1">
            <a:spLocks/>
          </p:cNvSpPr>
          <p:nvPr/>
        </p:nvSpPr>
        <p:spPr>
          <a:xfrm>
            <a:off x="368058" y="3429000"/>
            <a:ext cx="11087819" cy="145256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hu-HU" sz="4400" dirty="0">
                <a:solidFill>
                  <a:schemeClr val="bg1"/>
                </a:solidFill>
              </a:rPr>
            </a:br>
            <a:r>
              <a:rPr lang="hu-HU" sz="5000" dirty="0">
                <a:solidFill>
                  <a:schemeClr val="bg1"/>
                </a:solidFill>
              </a:rPr>
              <a:t>Nem hallani mi történik valójában az értékesítés során</a:t>
            </a:r>
          </a:p>
        </p:txBody>
      </p:sp>
      <p:sp>
        <p:nvSpPr>
          <p:cNvPr id="5" name="Cím 1">
            <a:extLst>
              <a:ext uri="{FF2B5EF4-FFF2-40B4-BE49-F238E27FC236}">
                <a16:creationId xmlns:a16="http://schemas.microsoft.com/office/drawing/2014/main" id="{69ACB825-54ED-C609-92C3-AA4CDD0A4CB7}"/>
              </a:ext>
            </a:extLst>
          </p:cNvPr>
          <p:cNvSpPr txBox="1">
            <a:spLocks/>
          </p:cNvSpPr>
          <p:nvPr/>
        </p:nvSpPr>
        <p:spPr>
          <a:xfrm>
            <a:off x="182999" y="4881566"/>
            <a:ext cx="11826001" cy="946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000" dirty="0">
                <a:solidFill>
                  <a:schemeClr val="bg1"/>
                </a:solidFill>
              </a:rPr>
              <a:t>A folyamatos tanítás nem megoldott</a:t>
            </a:r>
          </a:p>
        </p:txBody>
      </p:sp>
    </p:spTree>
    <p:extLst>
      <p:ext uri="{BB962C8B-B14F-4D97-AF65-F5344CB8AC3E}">
        <p14:creationId xmlns:p14="http://schemas.microsoft.com/office/powerpoint/2010/main" val="341965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p:cTn id="19" dur="indefinite"/>
                                        <p:tgtEl>
                                          <p:spTgt spid="4"/>
                                        </p:tgtEl>
                                        <p:attrNameLst>
                                          <p:attrName>style.opacity</p:attrName>
                                        </p:attrNameLst>
                                      </p:cBhvr>
                                      <p:to>
                                        <p:strVal val="0.5"/>
                                      </p:to>
                                    </p:set>
                                    <p:animEffect filter="image" prLst="opacity: 0.5">
                                      <p:cBhvr rctx="IE">
                                        <p:cTn id="20" dur="indefinite"/>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4" grpId="0"/>
      <p:bldP spid="4" grpId="1"/>
      <p:bldP spid="4" grpId="2"/>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40DA33D9-7122-7CD0-A033-31EC7BA9FAAA}"/>
              </a:ext>
            </a:extLst>
          </p:cNvPr>
          <p:cNvSpPr txBox="1">
            <a:spLocks/>
          </p:cNvSpPr>
          <p:nvPr/>
        </p:nvSpPr>
        <p:spPr>
          <a:xfrm>
            <a:off x="2098545" y="2793214"/>
            <a:ext cx="7994892" cy="870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000" dirty="0">
                <a:solidFill>
                  <a:schemeClr val="bg1"/>
                </a:solidFill>
              </a:rPr>
              <a:t>TANULHATÓ ISMERET</a:t>
            </a:r>
          </a:p>
        </p:txBody>
      </p:sp>
      <p:sp>
        <p:nvSpPr>
          <p:cNvPr id="5" name="Cím 1">
            <a:extLst>
              <a:ext uri="{FF2B5EF4-FFF2-40B4-BE49-F238E27FC236}">
                <a16:creationId xmlns:a16="http://schemas.microsoft.com/office/drawing/2014/main" id="{D7487E45-F209-6008-92BA-2E71BC8717D4}"/>
              </a:ext>
            </a:extLst>
          </p:cNvPr>
          <p:cNvSpPr txBox="1">
            <a:spLocks/>
          </p:cNvSpPr>
          <p:nvPr/>
        </p:nvSpPr>
        <p:spPr>
          <a:xfrm>
            <a:off x="3674224" y="4130587"/>
            <a:ext cx="4843537" cy="9335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000" dirty="0">
                <a:solidFill>
                  <a:schemeClr val="bg1"/>
                </a:solidFill>
              </a:rPr>
              <a:t>KÉSZSÉGEK </a:t>
            </a:r>
          </a:p>
        </p:txBody>
      </p:sp>
      <p:sp>
        <p:nvSpPr>
          <p:cNvPr id="6" name="Cím 1">
            <a:extLst>
              <a:ext uri="{FF2B5EF4-FFF2-40B4-BE49-F238E27FC236}">
                <a16:creationId xmlns:a16="http://schemas.microsoft.com/office/drawing/2014/main" id="{09354139-C77C-E4D4-F986-C5E2D1218B3F}"/>
              </a:ext>
            </a:extLst>
          </p:cNvPr>
          <p:cNvSpPr txBox="1">
            <a:spLocks/>
          </p:cNvSpPr>
          <p:nvPr/>
        </p:nvSpPr>
        <p:spPr>
          <a:xfrm>
            <a:off x="1532307" y="5308101"/>
            <a:ext cx="9127374" cy="9953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000" dirty="0">
                <a:solidFill>
                  <a:schemeClr val="bg1"/>
                </a:solidFill>
              </a:rPr>
              <a:t>ÉRTÉKESÍTÉSI GYAKORLAT </a:t>
            </a:r>
          </a:p>
        </p:txBody>
      </p:sp>
      <p:sp>
        <p:nvSpPr>
          <p:cNvPr id="7" name="Cím 1">
            <a:extLst>
              <a:ext uri="{FF2B5EF4-FFF2-40B4-BE49-F238E27FC236}">
                <a16:creationId xmlns:a16="http://schemas.microsoft.com/office/drawing/2014/main" id="{C9EEE3F9-61FF-C0C3-C4AE-A583B5F55B8E}"/>
              </a:ext>
            </a:extLst>
          </p:cNvPr>
          <p:cNvSpPr txBox="1">
            <a:spLocks/>
          </p:cNvSpPr>
          <p:nvPr/>
        </p:nvSpPr>
        <p:spPr>
          <a:xfrm>
            <a:off x="5584410" y="3429000"/>
            <a:ext cx="1023163" cy="870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000" dirty="0">
                <a:solidFill>
                  <a:schemeClr val="bg1"/>
                </a:solidFill>
              </a:rPr>
              <a:t>+ </a:t>
            </a:r>
          </a:p>
        </p:txBody>
      </p:sp>
      <p:sp>
        <p:nvSpPr>
          <p:cNvPr id="8" name="Cím 1">
            <a:extLst>
              <a:ext uri="{FF2B5EF4-FFF2-40B4-BE49-F238E27FC236}">
                <a16:creationId xmlns:a16="http://schemas.microsoft.com/office/drawing/2014/main" id="{DF00DD7A-3F3B-5063-845D-DC2326EFB9FB}"/>
              </a:ext>
            </a:extLst>
          </p:cNvPr>
          <p:cNvSpPr txBox="1">
            <a:spLocks/>
          </p:cNvSpPr>
          <p:nvPr/>
        </p:nvSpPr>
        <p:spPr>
          <a:xfrm>
            <a:off x="5365194" y="4948576"/>
            <a:ext cx="1461598" cy="719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000" dirty="0">
                <a:solidFill>
                  <a:schemeClr val="bg1"/>
                </a:solidFill>
              </a:rPr>
              <a:t>+ </a:t>
            </a:r>
          </a:p>
        </p:txBody>
      </p:sp>
      <p:sp>
        <p:nvSpPr>
          <p:cNvPr id="3" name="Cím 1">
            <a:extLst>
              <a:ext uri="{FF2B5EF4-FFF2-40B4-BE49-F238E27FC236}">
                <a16:creationId xmlns:a16="http://schemas.microsoft.com/office/drawing/2014/main" id="{1BB49295-0617-ECD3-093F-A8BC42CA48CF}"/>
              </a:ext>
            </a:extLst>
          </p:cNvPr>
          <p:cNvSpPr txBox="1">
            <a:spLocks/>
          </p:cNvSpPr>
          <p:nvPr/>
        </p:nvSpPr>
        <p:spPr>
          <a:xfrm>
            <a:off x="355471" y="419315"/>
            <a:ext cx="11481040" cy="20560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MIÉRT NEHÉZ EMBEREKET PROFI ÉRTÉKESÍTŐVÉ KÉPEZNI?</a:t>
            </a:r>
          </a:p>
        </p:txBody>
      </p:sp>
    </p:spTree>
    <p:extLst>
      <p:ext uri="{BB962C8B-B14F-4D97-AF65-F5344CB8AC3E}">
        <p14:creationId xmlns:p14="http://schemas.microsoft.com/office/powerpoint/2010/main" val="101935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p:cTn id="10" dur="indefinite"/>
                                        <p:tgtEl>
                                          <p:spTgt spid="4"/>
                                        </p:tgtEl>
                                        <p:attrNameLst>
                                          <p:attrName>style.opacity</p:attrName>
                                        </p:attrNameLst>
                                      </p:cBhvr>
                                      <p:to>
                                        <p:strVal val="0.5"/>
                                      </p:to>
                                    </p:set>
                                    <p:animEffect filter="image" prLst="opacity: 0.5">
                                      <p:cBhvr rctx="IE">
                                        <p:cTn id="11" dur="indefinite"/>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p:cTn id="19" dur="indefinite"/>
                                        <p:tgtEl>
                                          <p:spTgt spid="5"/>
                                        </p:tgtEl>
                                        <p:attrNameLst>
                                          <p:attrName>style.opacity</p:attrName>
                                        </p:attrNameLst>
                                      </p:cBhvr>
                                      <p:to>
                                        <p:strVal val="0.5"/>
                                      </p:to>
                                    </p:set>
                                    <p:animEffect filter="image" prLst="opacity: 0.5">
                                      <p:cBhvr rctx="IE">
                                        <p:cTn id="20" dur="indefinite"/>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P spid="5" grpId="1"/>
      <p:bldP spid="5" grpId="2"/>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368060" y="1617547"/>
            <a:ext cx="11455879" cy="2997947"/>
          </a:xfrm>
        </p:spPr>
        <p:txBody>
          <a:bodyPr>
            <a:noAutofit/>
          </a:bodyPr>
          <a:lstStyle/>
          <a:p>
            <a:r>
              <a:rPr lang="hu-HU" sz="9600" dirty="0">
                <a:solidFill>
                  <a:schemeClr val="bg1"/>
                </a:solidFill>
              </a:rPr>
              <a:t>NEM VAGYUNK EGYFORMÁK</a:t>
            </a:r>
          </a:p>
        </p:txBody>
      </p:sp>
    </p:spTree>
    <p:extLst>
      <p:ext uri="{BB962C8B-B14F-4D97-AF65-F5344CB8AC3E}">
        <p14:creationId xmlns:p14="http://schemas.microsoft.com/office/powerpoint/2010/main" val="275504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596660" y="1752600"/>
            <a:ext cx="11455879" cy="2857500"/>
          </a:xfrm>
        </p:spPr>
        <p:txBody>
          <a:bodyPr>
            <a:noAutofit/>
          </a:bodyPr>
          <a:lstStyle/>
          <a:p>
            <a:r>
              <a:rPr lang="hu-HU" sz="18000" dirty="0">
                <a:solidFill>
                  <a:schemeClr val="bg1"/>
                </a:solidFill>
              </a:rPr>
              <a:t>28 SKILL</a:t>
            </a:r>
          </a:p>
        </p:txBody>
      </p:sp>
    </p:spTree>
    <p:extLst>
      <p:ext uri="{BB962C8B-B14F-4D97-AF65-F5344CB8AC3E}">
        <p14:creationId xmlns:p14="http://schemas.microsoft.com/office/powerpoint/2010/main" val="382387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368059" y="621257"/>
            <a:ext cx="11455879" cy="1992565"/>
          </a:xfrm>
        </p:spPr>
        <p:txBody>
          <a:bodyPr>
            <a:noAutofit/>
          </a:bodyPr>
          <a:lstStyle/>
          <a:p>
            <a:r>
              <a:rPr lang="hu-HU" sz="12000" dirty="0">
                <a:solidFill>
                  <a:schemeClr val="bg1"/>
                </a:solidFill>
              </a:rPr>
              <a:t>KOMPLEX?</a:t>
            </a:r>
          </a:p>
        </p:txBody>
      </p:sp>
      <p:sp>
        <p:nvSpPr>
          <p:cNvPr id="3" name="Cím 1">
            <a:extLst>
              <a:ext uri="{FF2B5EF4-FFF2-40B4-BE49-F238E27FC236}">
                <a16:creationId xmlns:a16="http://schemas.microsoft.com/office/drawing/2014/main" id="{754CF401-C3C4-C5AC-8BB7-CE25FA58706F}"/>
              </a:ext>
            </a:extLst>
          </p:cNvPr>
          <p:cNvSpPr txBox="1">
            <a:spLocks/>
          </p:cNvSpPr>
          <p:nvPr/>
        </p:nvSpPr>
        <p:spPr>
          <a:xfrm>
            <a:off x="368059" y="2613271"/>
            <a:ext cx="11455879" cy="36234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12000" dirty="0">
                <a:solidFill>
                  <a:schemeClr val="bg1"/>
                </a:solidFill>
              </a:rPr>
              <a:t>HOZOM A MEGOLDÁST!</a:t>
            </a:r>
          </a:p>
        </p:txBody>
      </p:sp>
    </p:spTree>
    <p:extLst>
      <p:ext uri="{BB962C8B-B14F-4D97-AF65-F5344CB8AC3E}">
        <p14:creationId xmlns:p14="http://schemas.microsoft.com/office/powerpoint/2010/main" val="4231472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ím 1">
            <a:extLst>
              <a:ext uri="{FF2B5EF4-FFF2-40B4-BE49-F238E27FC236}">
                <a16:creationId xmlns:a16="http://schemas.microsoft.com/office/drawing/2014/main" id="{F869E3CD-37A0-40BE-4E1D-1F1A9598E425}"/>
              </a:ext>
            </a:extLst>
          </p:cNvPr>
          <p:cNvSpPr txBox="1">
            <a:spLocks/>
          </p:cNvSpPr>
          <p:nvPr/>
        </p:nvSpPr>
        <p:spPr>
          <a:xfrm>
            <a:off x="552090" y="1701749"/>
            <a:ext cx="11087819" cy="345450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hu-HU" sz="9600" dirty="0">
                <a:solidFill>
                  <a:schemeClr val="bg1"/>
                </a:solidFill>
              </a:rPr>
            </a:br>
            <a:r>
              <a:rPr lang="hu-HU" sz="8000" dirty="0">
                <a:solidFill>
                  <a:schemeClr val="bg1"/>
                </a:solidFill>
              </a:rPr>
              <a:t>A TUDÁS  KÉSZSÉGSZINTRE EMELÉSE</a:t>
            </a:r>
          </a:p>
        </p:txBody>
      </p:sp>
    </p:spTree>
    <p:extLst>
      <p:ext uri="{BB962C8B-B14F-4D97-AF65-F5344CB8AC3E}">
        <p14:creationId xmlns:p14="http://schemas.microsoft.com/office/powerpoint/2010/main" val="2585656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547354" y="896473"/>
            <a:ext cx="11455879" cy="4618556"/>
          </a:xfrm>
        </p:spPr>
        <p:txBody>
          <a:bodyPr>
            <a:noAutofit/>
          </a:bodyPr>
          <a:lstStyle/>
          <a:p>
            <a:r>
              <a:rPr lang="hu-HU" sz="9600" dirty="0">
                <a:solidFill>
                  <a:schemeClr val="bg1"/>
                </a:solidFill>
              </a:rPr>
              <a:t>TUDÁSBÁZIS + CSOPORTMUNKA + </a:t>
            </a:r>
            <a:br>
              <a:rPr lang="hu-HU" sz="9600" dirty="0">
                <a:solidFill>
                  <a:schemeClr val="bg1"/>
                </a:solidFill>
              </a:rPr>
            </a:br>
            <a:r>
              <a:rPr lang="hu-HU" sz="9600" dirty="0">
                <a:solidFill>
                  <a:schemeClr val="bg1"/>
                </a:solidFill>
              </a:rPr>
              <a:t>AI</a:t>
            </a:r>
          </a:p>
        </p:txBody>
      </p:sp>
    </p:spTree>
    <p:extLst>
      <p:ext uri="{BB962C8B-B14F-4D97-AF65-F5344CB8AC3E}">
        <p14:creationId xmlns:p14="http://schemas.microsoft.com/office/powerpoint/2010/main" val="1562715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40DA33D9-7122-7CD0-A033-31EC7BA9FAAA}"/>
              </a:ext>
            </a:extLst>
          </p:cNvPr>
          <p:cNvSpPr txBox="1">
            <a:spLocks/>
          </p:cNvSpPr>
          <p:nvPr/>
        </p:nvSpPr>
        <p:spPr>
          <a:xfrm>
            <a:off x="3911354" y="3992288"/>
            <a:ext cx="4092413" cy="11865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AI TRÉNER</a:t>
            </a:r>
          </a:p>
        </p:txBody>
      </p:sp>
      <p:sp>
        <p:nvSpPr>
          <p:cNvPr id="7" name="Cím 1">
            <a:extLst>
              <a:ext uri="{FF2B5EF4-FFF2-40B4-BE49-F238E27FC236}">
                <a16:creationId xmlns:a16="http://schemas.microsoft.com/office/drawing/2014/main" id="{C9EEE3F9-61FF-C0C3-C4AE-A583B5F55B8E}"/>
              </a:ext>
            </a:extLst>
          </p:cNvPr>
          <p:cNvSpPr txBox="1">
            <a:spLocks/>
          </p:cNvSpPr>
          <p:nvPr/>
        </p:nvSpPr>
        <p:spPr>
          <a:xfrm>
            <a:off x="5584414" y="2825589"/>
            <a:ext cx="1023163" cy="870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 </a:t>
            </a:r>
          </a:p>
        </p:txBody>
      </p:sp>
      <p:sp>
        <p:nvSpPr>
          <p:cNvPr id="10" name="Cím 1">
            <a:extLst>
              <a:ext uri="{FF2B5EF4-FFF2-40B4-BE49-F238E27FC236}">
                <a16:creationId xmlns:a16="http://schemas.microsoft.com/office/drawing/2014/main" id="{4C1222F4-A0B4-6D6A-6CAF-064E33899023}"/>
              </a:ext>
            </a:extLst>
          </p:cNvPr>
          <p:cNvSpPr txBox="1">
            <a:spLocks/>
          </p:cNvSpPr>
          <p:nvPr/>
        </p:nvSpPr>
        <p:spPr>
          <a:xfrm>
            <a:off x="2612899" y="2871076"/>
            <a:ext cx="6966190" cy="11865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AI ASSZISZTENSEK</a:t>
            </a:r>
          </a:p>
        </p:txBody>
      </p:sp>
      <p:sp>
        <p:nvSpPr>
          <p:cNvPr id="11" name="Cím 1">
            <a:extLst>
              <a:ext uri="{FF2B5EF4-FFF2-40B4-BE49-F238E27FC236}">
                <a16:creationId xmlns:a16="http://schemas.microsoft.com/office/drawing/2014/main" id="{C006DFE0-EDE4-F340-AD30-930742220C94}"/>
              </a:ext>
            </a:extLst>
          </p:cNvPr>
          <p:cNvSpPr txBox="1">
            <a:spLocks/>
          </p:cNvSpPr>
          <p:nvPr/>
        </p:nvSpPr>
        <p:spPr>
          <a:xfrm>
            <a:off x="3911353" y="5178863"/>
            <a:ext cx="4092413" cy="11865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AI COACH</a:t>
            </a:r>
          </a:p>
        </p:txBody>
      </p:sp>
      <p:sp>
        <p:nvSpPr>
          <p:cNvPr id="12" name="Cím 1">
            <a:extLst>
              <a:ext uri="{FF2B5EF4-FFF2-40B4-BE49-F238E27FC236}">
                <a16:creationId xmlns:a16="http://schemas.microsoft.com/office/drawing/2014/main" id="{F07B01C4-89EE-8B1A-ED82-0DAD52C233A8}"/>
              </a:ext>
            </a:extLst>
          </p:cNvPr>
          <p:cNvSpPr>
            <a:spLocks noGrp="1"/>
          </p:cNvSpPr>
          <p:nvPr>
            <p:ph type="ctrTitle"/>
          </p:nvPr>
        </p:nvSpPr>
        <p:spPr>
          <a:xfrm>
            <a:off x="501405" y="642731"/>
            <a:ext cx="11455879" cy="1992565"/>
          </a:xfrm>
        </p:spPr>
        <p:txBody>
          <a:bodyPr>
            <a:noAutofit/>
          </a:bodyPr>
          <a:lstStyle/>
          <a:p>
            <a:r>
              <a:rPr lang="hu-HU" sz="12000" dirty="0">
                <a:solidFill>
                  <a:schemeClr val="bg1"/>
                </a:solidFill>
              </a:rPr>
              <a:t>AI SEGÍTŐK</a:t>
            </a:r>
          </a:p>
        </p:txBody>
      </p:sp>
    </p:spTree>
    <p:extLst>
      <p:ext uri="{BB962C8B-B14F-4D97-AF65-F5344CB8AC3E}">
        <p14:creationId xmlns:p14="http://schemas.microsoft.com/office/powerpoint/2010/main" val="284347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p:cTn id="10" dur="indefinite"/>
                                        <p:tgtEl>
                                          <p:spTgt spid="10"/>
                                        </p:tgtEl>
                                        <p:attrNameLst>
                                          <p:attrName>style.opacity</p:attrName>
                                        </p:attrNameLst>
                                      </p:cBhvr>
                                      <p:to>
                                        <p:strVal val="0.5"/>
                                      </p:to>
                                    </p:set>
                                    <p:animEffect filter="image" prLst="opacity: 0.5">
                                      <p:cBhvr rctx="IE">
                                        <p:cTn id="11" dur="indefinite"/>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p:cTn id="19" dur="indefinite"/>
                                        <p:tgtEl>
                                          <p:spTgt spid="4"/>
                                        </p:tgtEl>
                                        <p:attrNameLst>
                                          <p:attrName>style.opacity</p:attrName>
                                        </p:attrNameLst>
                                      </p:cBhvr>
                                      <p:to>
                                        <p:strVal val="0.5"/>
                                      </p:to>
                                    </p:set>
                                    <p:animEffect filter="image" prLst="opacity: 0.5">
                                      <p:cBhvr rctx="IE">
                                        <p:cTn id="20" dur="indefinite"/>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2"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7" grpId="0"/>
      <p:bldP spid="10" grpId="0"/>
      <p:bldP spid="10" grpId="1"/>
      <p:bldP spid="10" grpId="2"/>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40DA33D9-7122-7CD0-A033-31EC7BA9FAAA}"/>
              </a:ext>
            </a:extLst>
          </p:cNvPr>
          <p:cNvSpPr txBox="1">
            <a:spLocks/>
          </p:cNvSpPr>
          <p:nvPr/>
        </p:nvSpPr>
        <p:spPr>
          <a:xfrm>
            <a:off x="368053" y="762736"/>
            <a:ext cx="11455879" cy="19641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PROBLÉMA: NINCS MINDENKI MELLETT TRÉNER </a:t>
            </a:r>
          </a:p>
        </p:txBody>
      </p:sp>
      <p:sp>
        <p:nvSpPr>
          <p:cNvPr id="6" name="Cím 1">
            <a:extLst>
              <a:ext uri="{FF2B5EF4-FFF2-40B4-BE49-F238E27FC236}">
                <a16:creationId xmlns:a16="http://schemas.microsoft.com/office/drawing/2014/main" id="{09354139-C77C-E4D4-F986-C5E2D1218B3F}"/>
              </a:ext>
            </a:extLst>
          </p:cNvPr>
          <p:cNvSpPr txBox="1">
            <a:spLocks/>
          </p:cNvSpPr>
          <p:nvPr/>
        </p:nvSpPr>
        <p:spPr>
          <a:xfrm>
            <a:off x="1028700" y="3353625"/>
            <a:ext cx="9630979" cy="19641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MEGOLDÁS: ÉRTÉKESÍTÉS GYAKORLÓ AI COACH</a:t>
            </a:r>
          </a:p>
        </p:txBody>
      </p:sp>
      <p:sp>
        <p:nvSpPr>
          <p:cNvPr id="7" name="Cím 1">
            <a:extLst>
              <a:ext uri="{FF2B5EF4-FFF2-40B4-BE49-F238E27FC236}">
                <a16:creationId xmlns:a16="http://schemas.microsoft.com/office/drawing/2014/main" id="{C9EEE3F9-61FF-C0C3-C4AE-A583B5F55B8E}"/>
              </a:ext>
            </a:extLst>
          </p:cNvPr>
          <p:cNvSpPr txBox="1">
            <a:spLocks/>
          </p:cNvSpPr>
          <p:nvPr/>
        </p:nvSpPr>
        <p:spPr>
          <a:xfrm>
            <a:off x="5584414" y="2825589"/>
            <a:ext cx="1023163" cy="870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 </a:t>
            </a:r>
          </a:p>
        </p:txBody>
      </p:sp>
    </p:spTree>
    <p:extLst>
      <p:ext uri="{BB962C8B-B14F-4D97-AF65-F5344CB8AC3E}">
        <p14:creationId xmlns:p14="http://schemas.microsoft.com/office/powerpoint/2010/main" val="348256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40DA33D9-7122-7CD0-A033-31EC7BA9FAAA}"/>
              </a:ext>
            </a:extLst>
          </p:cNvPr>
          <p:cNvSpPr txBox="1">
            <a:spLocks/>
          </p:cNvSpPr>
          <p:nvPr/>
        </p:nvSpPr>
        <p:spPr>
          <a:xfrm>
            <a:off x="368053" y="1457597"/>
            <a:ext cx="11455879" cy="12692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PROBLÉMA: TUDÁSHIÁNY, NEM EGYSÉGES ONBOARDING </a:t>
            </a:r>
          </a:p>
        </p:txBody>
      </p:sp>
      <p:sp>
        <p:nvSpPr>
          <p:cNvPr id="6" name="Cím 1">
            <a:extLst>
              <a:ext uri="{FF2B5EF4-FFF2-40B4-BE49-F238E27FC236}">
                <a16:creationId xmlns:a16="http://schemas.microsoft.com/office/drawing/2014/main" id="{09354139-C77C-E4D4-F986-C5E2D1218B3F}"/>
              </a:ext>
            </a:extLst>
          </p:cNvPr>
          <p:cNvSpPr txBox="1">
            <a:spLocks/>
          </p:cNvSpPr>
          <p:nvPr/>
        </p:nvSpPr>
        <p:spPr>
          <a:xfrm>
            <a:off x="1532305" y="3353625"/>
            <a:ext cx="9127374" cy="19641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MEGOLDÁS: ELEARNING, AI ASSZISZTENS </a:t>
            </a:r>
          </a:p>
        </p:txBody>
      </p:sp>
      <p:sp>
        <p:nvSpPr>
          <p:cNvPr id="7" name="Cím 1">
            <a:extLst>
              <a:ext uri="{FF2B5EF4-FFF2-40B4-BE49-F238E27FC236}">
                <a16:creationId xmlns:a16="http://schemas.microsoft.com/office/drawing/2014/main" id="{C9EEE3F9-61FF-C0C3-C4AE-A583B5F55B8E}"/>
              </a:ext>
            </a:extLst>
          </p:cNvPr>
          <p:cNvSpPr txBox="1">
            <a:spLocks/>
          </p:cNvSpPr>
          <p:nvPr/>
        </p:nvSpPr>
        <p:spPr>
          <a:xfrm>
            <a:off x="5584414" y="2825589"/>
            <a:ext cx="1023163" cy="870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 </a:t>
            </a:r>
          </a:p>
        </p:txBody>
      </p:sp>
    </p:spTree>
    <p:extLst>
      <p:ext uri="{BB962C8B-B14F-4D97-AF65-F5344CB8AC3E}">
        <p14:creationId xmlns:p14="http://schemas.microsoft.com/office/powerpoint/2010/main" val="175930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ím 1">
            <a:extLst>
              <a:ext uri="{FF2B5EF4-FFF2-40B4-BE49-F238E27FC236}">
                <a16:creationId xmlns:a16="http://schemas.microsoft.com/office/drawing/2014/main" id="{D7487E45-F209-6008-92BA-2E71BC8717D4}"/>
              </a:ext>
            </a:extLst>
          </p:cNvPr>
          <p:cNvSpPr txBox="1">
            <a:spLocks/>
          </p:cNvSpPr>
          <p:nvPr/>
        </p:nvSpPr>
        <p:spPr>
          <a:xfrm>
            <a:off x="368052" y="954682"/>
            <a:ext cx="11455879" cy="28288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PROBLÉMA: NEM ISMERJÜK A SZÜKSÉGES KÉSZSÉGEKET ÉS ÍGY NEM FEJLESZTJÜK</a:t>
            </a:r>
          </a:p>
        </p:txBody>
      </p:sp>
      <p:sp>
        <p:nvSpPr>
          <p:cNvPr id="6" name="Cím 1">
            <a:extLst>
              <a:ext uri="{FF2B5EF4-FFF2-40B4-BE49-F238E27FC236}">
                <a16:creationId xmlns:a16="http://schemas.microsoft.com/office/drawing/2014/main" id="{09354139-C77C-E4D4-F986-C5E2D1218B3F}"/>
              </a:ext>
            </a:extLst>
          </p:cNvPr>
          <p:cNvSpPr txBox="1">
            <a:spLocks/>
          </p:cNvSpPr>
          <p:nvPr/>
        </p:nvSpPr>
        <p:spPr>
          <a:xfrm>
            <a:off x="798746" y="4488890"/>
            <a:ext cx="10594489" cy="9953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MEGOLDÁS: SKILL AI COACHOK</a:t>
            </a:r>
          </a:p>
        </p:txBody>
      </p:sp>
      <p:sp>
        <p:nvSpPr>
          <p:cNvPr id="8" name="Cím 1">
            <a:extLst>
              <a:ext uri="{FF2B5EF4-FFF2-40B4-BE49-F238E27FC236}">
                <a16:creationId xmlns:a16="http://schemas.microsoft.com/office/drawing/2014/main" id="{DF00DD7A-3F3B-5063-845D-DC2326EFB9FB}"/>
              </a:ext>
            </a:extLst>
          </p:cNvPr>
          <p:cNvSpPr txBox="1">
            <a:spLocks/>
          </p:cNvSpPr>
          <p:nvPr/>
        </p:nvSpPr>
        <p:spPr>
          <a:xfrm>
            <a:off x="5365195" y="4488890"/>
            <a:ext cx="1461598" cy="7190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 </a:t>
            </a:r>
          </a:p>
        </p:txBody>
      </p:sp>
    </p:spTree>
    <p:extLst>
      <p:ext uri="{BB962C8B-B14F-4D97-AF65-F5344CB8AC3E}">
        <p14:creationId xmlns:p14="http://schemas.microsoft.com/office/powerpoint/2010/main" val="39008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ím 1">
            <a:extLst>
              <a:ext uri="{FF2B5EF4-FFF2-40B4-BE49-F238E27FC236}">
                <a16:creationId xmlns:a16="http://schemas.microsoft.com/office/drawing/2014/main" id="{D7487E45-F209-6008-92BA-2E71BC8717D4}"/>
              </a:ext>
            </a:extLst>
          </p:cNvPr>
          <p:cNvSpPr txBox="1">
            <a:spLocks/>
          </p:cNvSpPr>
          <p:nvPr/>
        </p:nvSpPr>
        <p:spPr>
          <a:xfrm>
            <a:off x="1532306" y="3631266"/>
            <a:ext cx="9127374" cy="16807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MEGOLDÁS: ÉRTÉKESÍTÉS GYAKORLÓ AI COACH</a:t>
            </a:r>
          </a:p>
        </p:txBody>
      </p:sp>
      <p:sp>
        <p:nvSpPr>
          <p:cNvPr id="6" name="Cím 1">
            <a:extLst>
              <a:ext uri="{FF2B5EF4-FFF2-40B4-BE49-F238E27FC236}">
                <a16:creationId xmlns:a16="http://schemas.microsoft.com/office/drawing/2014/main" id="{09354139-C77C-E4D4-F986-C5E2D1218B3F}"/>
              </a:ext>
            </a:extLst>
          </p:cNvPr>
          <p:cNvSpPr txBox="1">
            <a:spLocks/>
          </p:cNvSpPr>
          <p:nvPr/>
        </p:nvSpPr>
        <p:spPr>
          <a:xfrm>
            <a:off x="774185" y="1545947"/>
            <a:ext cx="10643616" cy="12692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PROBLÉMA:  VEVŐVESZTÉS</a:t>
            </a:r>
          </a:p>
        </p:txBody>
      </p:sp>
    </p:spTree>
    <p:extLst>
      <p:ext uri="{BB962C8B-B14F-4D97-AF65-F5344CB8AC3E}">
        <p14:creationId xmlns:p14="http://schemas.microsoft.com/office/powerpoint/2010/main" val="235653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ím 1">
            <a:extLst>
              <a:ext uri="{FF2B5EF4-FFF2-40B4-BE49-F238E27FC236}">
                <a16:creationId xmlns:a16="http://schemas.microsoft.com/office/drawing/2014/main" id="{D7487E45-F209-6008-92BA-2E71BC8717D4}"/>
              </a:ext>
            </a:extLst>
          </p:cNvPr>
          <p:cNvSpPr txBox="1">
            <a:spLocks/>
          </p:cNvSpPr>
          <p:nvPr/>
        </p:nvSpPr>
        <p:spPr>
          <a:xfrm>
            <a:off x="1532306" y="3631266"/>
            <a:ext cx="9127374" cy="16807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MEGOLDÁS: AI COACHOK, TRÉNEREK, ASZISZTENSEK</a:t>
            </a:r>
          </a:p>
        </p:txBody>
      </p:sp>
      <p:sp>
        <p:nvSpPr>
          <p:cNvPr id="6" name="Cím 1">
            <a:extLst>
              <a:ext uri="{FF2B5EF4-FFF2-40B4-BE49-F238E27FC236}">
                <a16:creationId xmlns:a16="http://schemas.microsoft.com/office/drawing/2014/main" id="{09354139-C77C-E4D4-F986-C5E2D1218B3F}"/>
              </a:ext>
            </a:extLst>
          </p:cNvPr>
          <p:cNvSpPr txBox="1">
            <a:spLocks/>
          </p:cNvSpPr>
          <p:nvPr/>
        </p:nvSpPr>
        <p:spPr>
          <a:xfrm>
            <a:off x="774185" y="1545947"/>
            <a:ext cx="10643616" cy="12692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dirty="0">
                <a:solidFill>
                  <a:schemeClr val="bg1"/>
                </a:solidFill>
              </a:rPr>
              <a:t>PROBLÉMA:  EGYÉNI SZINTEK</a:t>
            </a:r>
          </a:p>
        </p:txBody>
      </p:sp>
    </p:spTree>
    <p:extLst>
      <p:ext uri="{BB962C8B-B14F-4D97-AF65-F5344CB8AC3E}">
        <p14:creationId xmlns:p14="http://schemas.microsoft.com/office/powerpoint/2010/main" val="357427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345057" y="1314450"/>
            <a:ext cx="11455879" cy="1841864"/>
          </a:xfrm>
        </p:spPr>
        <p:txBody>
          <a:bodyPr>
            <a:noAutofit/>
          </a:bodyPr>
          <a:lstStyle/>
          <a:p>
            <a:r>
              <a:rPr lang="hu-HU" sz="11700" dirty="0">
                <a:solidFill>
                  <a:schemeClr val="bg1"/>
                </a:solidFill>
              </a:rPr>
              <a:t>NÉZZÜK? </a:t>
            </a:r>
          </a:p>
        </p:txBody>
      </p:sp>
      <p:sp>
        <p:nvSpPr>
          <p:cNvPr id="3" name="Cím 1">
            <a:extLst>
              <a:ext uri="{FF2B5EF4-FFF2-40B4-BE49-F238E27FC236}">
                <a16:creationId xmlns:a16="http://schemas.microsoft.com/office/drawing/2014/main" id="{7B961097-16DA-6F30-BFB3-E4BBDB5D92CE}"/>
              </a:ext>
            </a:extLst>
          </p:cNvPr>
          <p:cNvSpPr txBox="1">
            <a:spLocks/>
          </p:cNvSpPr>
          <p:nvPr/>
        </p:nvSpPr>
        <p:spPr>
          <a:xfrm>
            <a:off x="391064" y="3701686"/>
            <a:ext cx="11455879" cy="15652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8000" dirty="0">
                <a:solidFill>
                  <a:schemeClr val="bg1"/>
                </a:solidFill>
              </a:rPr>
              <a:t>CSAK MÉG 1 RÖVID DIA</a:t>
            </a:r>
          </a:p>
        </p:txBody>
      </p:sp>
    </p:spTree>
    <p:extLst>
      <p:ext uri="{BB962C8B-B14F-4D97-AF65-F5344CB8AC3E}">
        <p14:creationId xmlns:p14="http://schemas.microsoft.com/office/powerpoint/2010/main" val="355385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694002" y="2250935"/>
            <a:ext cx="10976914" cy="788876"/>
          </a:xfrm>
        </p:spPr>
        <p:txBody>
          <a:bodyPr>
            <a:noAutofit/>
          </a:bodyPr>
          <a:lstStyle/>
          <a:p>
            <a:pPr marL="857250" indent="-857250" algn="l">
              <a:buFont typeface="Wingdings" pitchFamily="2" charset="2"/>
              <a:buChar char="v"/>
            </a:pPr>
            <a:r>
              <a:rPr lang="hu-HU" sz="4400" dirty="0">
                <a:solidFill>
                  <a:schemeClr val="bg1"/>
                </a:solidFill>
              </a:rPr>
              <a:t>ELŐTANÍTÁS - SZÖVEGES TARTALOMMAL</a:t>
            </a:r>
          </a:p>
        </p:txBody>
      </p:sp>
      <p:sp>
        <p:nvSpPr>
          <p:cNvPr id="3" name="Cím 1">
            <a:extLst>
              <a:ext uri="{FF2B5EF4-FFF2-40B4-BE49-F238E27FC236}">
                <a16:creationId xmlns:a16="http://schemas.microsoft.com/office/drawing/2014/main" id="{1535DF5E-2278-8D1F-A5E9-594259EAAA71}"/>
              </a:ext>
            </a:extLst>
          </p:cNvPr>
          <p:cNvSpPr txBox="1">
            <a:spLocks/>
          </p:cNvSpPr>
          <p:nvPr/>
        </p:nvSpPr>
        <p:spPr>
          <a:xfrm>
            <a:off x="694003" y="3543102"/>
            <a:ext cx="11244261" cy="7888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Wingdings" pitchFamily="2" charset="2"/>
              <a:buChar char="v"/>
            </a:pPr>
            <a:r>
              <a:rPr lang="hu-HU" sz="4400" dirty="0">
                <a:solidFill>
                  <a:schemeClr val="bg1"/>
                </a:solidFill>
              </a:rPr>
              <a:t>PROMPT (UTASÍTÁS RENDSZER)</a:t>
            </a:r>
          </a:p>
        </p:txBody>
      </p:sp>
      <p:sp>
        <p:nvSpPr>
          <p:cNvPr id="4" name="Cím 1">
            <a:extLst>
              <a:ext uri="{FF2B5EF4-FFF2-40B4-BE49-F238E27FC236}">
                <a16:creationId xmlns:a16="http://schemas.microsoft.com/office/drawing/2014/main" id="{8D932F97-D04A-D90A-7EB2-A8C6591531B1}"/>
              </a:ext>
            </a:extLst>
          </p:cNvPr>
          <p:cNvSpPr txBox="1">
            <a:spLocks/>
          </p:cNvSpPr>
          <p:nvPr/>
        </p:nvSpPr>
        <p:spPr>
          <a:xfrm>
            <a:off x="694002" y="4835269"/>
            <a:ext cx="11244262" cy="7888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Wingdings" pitchFamily="2" charset="2"/>
              <a:buChar char="v"/>
            </a:pPr>
            <a:r>
              <a:rPr lang="hu-HU" sz="4400" dirty="0">
                <a:solidFill>
                  <a:schemeClr val="bg1"/>
                </a:solidFill>
              </a:rPr>
              <a:t>FINOMHANGOLÁS</a:t>
            </a:r>
          </a:p>
        </p:txBody>
      </p:sp>
      <p:sp>
        <p:nvSpPr>
          <p:cNvPr id="5" name="Cím 1">
            <a:extLst>
              <a:ext uri="{FF2B5EF4-FFF2-40B4-BE49-F238E27FC236}">
                <a16:creationId xmlns:a16="http://schemas.microsoft.com/office/drawing/2014/main" id="{5BD58C7E-0F65-CC49-6A57-43B2CC7080D2}"/>
              </a:ext>
            </a:extLst>
          </p:cNvPr>
          <p:cNvSpPr txBox="1">
            <a:spLocks/>
          </p:cNvSpPr>
          <p:nvPr/>
        </p:nvSpPr>
        <p:spPr>
          <a:xfrm>
            <a:off x="471487" y="553351"/>
            <a:ext cx="11244261" cy="11189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hu-HU" sz="5400" dirty="0">
                <a:solidFill>
                  <a:schemeClr val="bg1"/>
                </a:solidFill>
              </a:rPr>
              <a:t>HOGYAN KÉSZÜLNEK AZ AI SEGÍTŐK?</a:t>
            </a:r>
          </a:p>
        </p:txBody>
      </p:sp>
    </p:spTree>
    <p:extLst>
      <p:ext uri="{BB962C8B-B14F-4D97-AF65-F5344CB8AC3E}">
        <p14:creationId xmlns:p14="http://schemas.microsoft.com/office/powerpoint/2010/main" val="2312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368060" y="2508068"/>
            <a:ext cx="11455879" cy="1841864"/>
          </a:xfrm>
        </p:spPr>
        <p:txBody>
          <a:bodyPr>
            <a:noAutofit/>
          </a:bodyPr>
          <a:lstStyle/>
          <a:p>
            <a:r>
              <a:rPr lang="hu-HU" sz="11700" dirty="0">
                <a:solidFill>
                  <a:schemeClr val="bg1"/>
                </a:solidFill>
              </a:rPr>
              <a:t>NÉZZÜK! </a:t>
            </a:r>
          </a:p>
        </p:txBody>
      </p:sp>
    </p:spTree>
    <p:extLst>
      <p:ext uri="{BB962C8B-B14F-4D97-AF65-F5344CB8AC3E}">
        <p14:creationId xmlns:p14="http://schemas.microsoft.com/office/powerpoint/2010/main" val="2431286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ím 1">
            <a:extLst>
              <a:ext uri="{FF2B5EF4-FFF2-40B4-BE49-F238E27FC236}">
                <a16:creationId xmlns:a16="http://schemas.microsoft.com/office/drawing/2014/main" id="{E9C1E565-CD2C-73E6-CD74-2AB884E4250B}"/>
              </a:ext>
            </a:extLst>
          </p:cNvPr>
          <p:cNvSpPr txBox="1">
            <a:spLocks/>
          </p:cNvSpPr>
          <p:nvPr/>
        </p:nvSpPr>
        <p:spPr>
          <a:xfrm>
            <a:off x="373811" y="1210716"/>
            <a:ext cx="11455879" cy="11024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hu-HU" sz="5600" dirty="0">
              <a:solidFill>
                <a:schemeClr val="bg1"/>
              </a:solidFill>
            </a:endParaRPr>
          </a:p>
        </p:txBody>
      </p:sp>
      <p:sp>
        <p:nvSpPr>
          <p:cNvPr id="4" name="Cím 1">
            <a:extLst>
              <a:ext uri="{FF2B5EF4-FFF2-40B4-BE49-F238E27FC236}">
                <a16:creationId xmlns:a16="http://schemas.microsoft.com/office/drawing/2014/main" id="{27D4921C-0591-69C0-077C-016C53C6623E}"/>
              </a:ext>
            </a:extLst>
          </p:cNvPr>
          <p:cNvSpPr txBox="1">
            <a:spLocks/>
          </p:cNvSpPr>
          <p:nvPr/>
        </p:nvSpPr>
        <p:spPr>
          <a:xfrm>
            <a:off x="611756" y="3429000"/>
            <a:ext cx="11217934" cy="25223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5400" dirty="0">
                <a:solidFill>
                  <a:schemeClr val="bg1"/>
                </a:solidFill>
              </a:rPr>
              <a:t>Az összes értékesítőnek, több nyelven, </a:t>
            </a:r>
          </a:p>
          <a:p>
            <a:r>
              <a:rPr lang="hu-HU" sz="5400" dirty="0">
                <a:solidFill>
                  <a:schemeClr val="bg1"/>
                </a:solidFill>
              </a:rPr>
              <a:t>100% személyre szabottan</a:t>
            </a:r>
            <a:br>
              <a:rPr lang="hu-HU" sz="5400" dirty="0">
                <a:solidFill>
                  <a:schemeClr val="bg1"/>
                </a:solidFill>
              </a:rPr>
            </a:br>
            <a:r>
              <a:rPr lang="hu-HU" sz="5400" dirty="0">
                <a:solidFill>
                  <a:schemeClr val="bg1"/>
                </a:solidFill>
              </a:rPr>
              <a:t>eladási tudás és készség fejlesztése</a:t>
            </a:r>
          </a:p>
        </p:txBody>
      </p:sp>
      <p:sp>
        <p:nvSpPr>
          <p:cNvPr id="8" name="Cím 1">
            <a:extLst>
              <a:ext uri="{FF2B5EF4-FFF2-40B4-BE49-F238E27FC236}">
                <a16:creationId xmlns:a16="http://schemas.microsoft.com/office/drawing/2014/main" id="{7AE6B8C7-6962-B4AD-AD06-B59F5AB91373}"/>
              </a:ext>
            </a:extLst>
          </p:cNvPr>
          <p:cNvSpPr>
            <a:spLocks noGrp="1"/>
          </p:cNvSpPr>
          <p:nvPr>
            <p:ph type="ctrTitle"/>
          </p:nvPr>
        </p:nvSpPr>
        <p:spPr>
          <a:xfrm>
            <a:off x="736479" y="1107672"/>
            <a:ext cx="10968487" cy="1555890"/>
          </a:xfrm>
        </p:spPr>
        <p:txBody>
          <a:bodyPr>
            <a:noAutofit/>
          </a:bodyPr>
          <a:lstStyle/>
          <a:p>
            <a:br>
              <a:rPr lang="hu-HU" sz="4800" b="0" i="0" u="none" strike="noStrike" dirty="0">
                <a:solidFill>
                  <a:srgbClr val="000000"/>
                </a:solidFill>
                <a:effectLst/>
                <a:latin typeface="Helvetica" pitchFamily="2" charset="0"/>
              </a:rPr>
            </a:br>
            <a:br>
              <a:rPr lang="hu-HU" sz="4800" b="0" i="0" u="none" strike="noStrike" dirty="0">
                <a:solidFill>
                  <a:schemeClr val="bg1"/>
                </a:solidFill>
                <a:effectLst/>
                <a:latin typeface="Helvetica" pitchFamily="2" charset="0"/>
              </a:rPr>
            </a:br>
            <a:r>
              <a:rPr lang="hu-HU" sz="4800" b="0" i="0" u="none" strike="noStrike" dirty="0">
                <a:solidFill>
                  <a:schemeClr val="bg1"/>
                </a:solidFill>
                <a:effectLst/>
                <a:latin typeface="Helvetica" pitchFamily="2" charset="0"/>
              </a:rPr>
              <a:t> „</a:t>
            </a:r>
            <a:r>
              <a:rPr lang="hu-HU" sz="4800" b="0" i="0" u="none" strike="noStrike" dirty="0" err="1">
                <a:solidFill>
                  <a:schemeClr val="bg1"/>
                </a:solidFill>
                <a:effectLst/>
                <a:latin typeface="Helvetica" pitchFamily="2" charset="0"/>
              </a:rPr>
              <a:t>Hogyanokat</a:t>
            </a:r>
            <a:r>
              <a:rPr lang="hu-HU" sz="4800" b="0" i="0" u="none" strike="noStrike" dirty="0">
                <a:solidFill>
                  <a:schemeClr val="bg1"/>
                </a:solidFill>
                <a:effectLst/>
                <a:latin typeface="Helvetica" pitchFamily="2" charset="0"/>
              </a:rPr>
              <a:t> keressük!!!</a:t>
            </a:r>
            <a:br>
              <a:rPr lang="hu-HU" sz="4800" b="0" i="0" u="none" strike="noStrike" dirty="0">
                <a:solidFill>
                  <a:schemeClr val="bg1"/>
                </a:solidFill>
                <a:effectLst/>
                <a:latin typeface="Helvetica" pitchFamily="2" charset="0"/>
              </a:rPr>
            </a:br>
            <a:r>
              <a:rPr lang="hu-HU" sz="4800" b="0" i="0" u="none" strike="noStrike" dirty="0">
                <a:solidFill>
                  <a:schemeClr val="bg1"/>
                </a:solidFill>
                <a:effectLst/>
                <a:latin typeface="Helvetica" pitchFamily="2" charset="0"/>
              </a:rPr>
              <a:t> </a:t>
            </a:r>
            <a:r>
              <a:rPr lang="hu-HU" sz="4800" b="0" i="0" u="none" strike="noStrike" dirty="0" err="1">
                <a:solidFill>
                  <a:schemeClr val="bg1"/>
                </a:solidFill>
                <a:effectLst/>
                <a:latin typeface="Helvetica" pitchFamily="2" charset="0"/>
              </a:rPr>
              <a:t>Műveszet</a:t>
            </a:r>
            <a:r>
              <a:rPr lang="hu-HU" sz="4800" b="0" i="0" u="none" strike="noStrike">
                <a:solidFill>
                  <a:schemeClr val="bg1"/>
                </a:solidFill>
                <a:effectLst/>
                <a:latin typeface="Helvetica" pitchFamily="2" charset="0"/>
              </a:rPr>
              <a:t> eladni!!!”</a:t>
            </a:r>
            <a:endParaRPr lang="hu-HU" sz="4800" b="0" i="0" u="none" strike="noStrike" dirty="0">
              <a:solidFill>
                <a:schemeClr val="bg1"/>
              </a:solidFill>
              <a:effectLst/>
              <a:latin typeface="Helvetica" pitchFamily="2" charset="0"/>
            </a:endParaRPr>
          </a:p>
        </p:txBody>
      </p:sp>
    </p:spTree>
    <p:extLst>
      <p:ext uri="{BB962C8B-B14F-4D97-AF65-F5344CB8AC3E}">
        <p14:creationId xmlns:p14="http://schemas.microsoft.com/office/powerpoint/2010/main" val="250956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8"/>
                                        </p:tgtEl>
                                        <p:attrNameLst>
                                          <p:attrName>style.opacity</p:attrName>
                                        </p:attrNameLst>
                                      </p:cBhvr>
                                      <p:to>
                                        <p:strVal val="0.5"/>
                                      </p:to>
                                    </p:set>
                                    <p:animEffect filter="image" prLst="opacity: 0.5">
                                      <p:cBhvr rctx="IE">
                                        <p:cTn id="7" dur="indefinite"/>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373811" y="1664413"/>
            <a:ext cx="11455879" cy="3529173"/>
          </a:xfrm>
        </p:spPr>
        <p:txBody>
          <a:bodyPr>
            <a:noAutofit/>
          </a:bodyPr>
          <a:lstStyle/>
          <a:p>
            <a:r>
              <a:rPr lang="hu-HU" sz="11700" dirty="0">
                <a:solidFill>
                  <a:schemeClr val="bg1"/>
                </a:solidFill>
              </a:rPr>
              <a:t>EDUKÁCIÓS DIÁK ÉS MÓDSZERTAN</a:t>
            </a:r>
          </a:p>
        </p:txBody>
      </p:sp>
      <p:sp>
        <p:nvSpPr>
          <p:cNvPr id="3" name="Cím 1">
            <a:extLst>
              <a:ext uri="{FF2B5EF4-FFF2-40B4-BE49-F238E27FC236}">
                <a16:creationId xmlns:a16="http://schemas.microsoft.com/office/drawing/2014/main" id="{E9C1E565-CD2C-73E6-CD74-2AB884E4250B}"/>
              </a:ext>
            </a:extLst>
          </p:cNvPr>
          <p:cNvSpPr txBox="1">
            <a:spLocks/>
          </p:cNvSpPr>
          <p:nvPr/>
        </p:nvSpPr>
        <p:spPr>
          <a:xfrm>
            <a:off x="373811" y="1210716"/>
            <a:ext cx="11455879" cy="11024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hu-HU" sz="5600" dirty="0">
              <a:solidFill>
                <a:schemeClr val="bg1"/>
              </a:solidFill>
            </a:endParaRPr>
          </a:p>
        </p:txBody>
      </p:sp>
    </p:spTree>
    <p:extLst>
      <p:ext uri="{BB962C8B-B14F-4D97-AF65-F5344CB8AC3E}">
        <p14:creationId xmlns:p14="http://schemas.microsoft.com/office/powerpoint/2010/main" val="4069171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ím 1">
            <a:extLst>
              <a:ext uri="{FF2B5EF4-FFF2-40B4-BE49-F238E27FC236}">
                <a16:creationId xmlns:a16="http://schemas.microsoft.com/office/drawing/2014/main" id="{5BD58C7E-0F65-CC49-6A57-43B2CC7080D2}"/>
              </a:ext>
            </a:extLst>
          </p:cNvPr>
          <p:cNvSpPr txBox="1">
            <a:spLocks/>
          </p:cNvSpPr>
          <p:nvPr/>
        </p:nvSpPr>
        <p:spPr>
          <a:xfrm>
            <a:off x="514350" y="2228850"/>
            <a:ext cx="11029949" cy="18628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u-HU" sz="7200" dirty="0">
                <a:solidFill>
                  <a:schemeClr val="bg1"/>
                </a:solidFill>
              </a:rPr>
              <a:t>MÓDSZERTANI RENDSZER </a:t>
            </a:r>
            <a:br>
              <a:rPr lang="hu-HU" sz="7200" dirty="0">
                <a:solidFill>
                  <a:schemeClr val="bg1"/>
                </a:solidFill>
              </a:rPr>
            </a:br>
            <a:r>
              <a:rPr lang="hu-HU" sz="7200" dirty="0">
                <a:solidFill>
                  <a:schemeClr val="bg1"/>
                </a:solidFill>
              </a:rPr>
              <a:t>BEMUTATÁSA</a:t>
            </a:r>
          </a:p>
        </p:txBody>
      </p:sp>
    </p:spTree>
    <p:extLst>
      <p:ext uri="{BB962C8B-B14F-4D97-AF65-F5344CB8AC3E}">
        <p14:creationId xmlns:p14="http://schemas.microsoft.com/office/powerpoint/2010/main" val="581685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FACB6"/>
        </a:solidFill>
        <a:effectLst/>
      </p:bgPr>
    </p:bg>
    <p:spTree>
      <p:nvGrpSpPr>
        <p:cNvPr id="1" name=""/>
        <p:cNvGrpSpPr/>
        <p:nvPr/>
      </p:nvGrpSpPr>
      <p:grpSpPr>
        <a:xfrm>
          <a:off x="0" y="0"/>
          <a:ext cx="0" cy="0"/>
          <a:chOff x="0" y="0"/>
          <a:chExt cx="0" cy="0"/>
        </a:xfrm>
      </p:grpSpPr>
      <p:sp>
        <p:nvSpPr>
          <p:cNvPr id="3" name="Cím 1">
            <a:extLst>
              <a:ext uri="{FF2B5EF4-FFF2-40B4-BE49-F238E27FC236}">
                <a16:creationId xmlns:a16="http://schemas.microsoft.com/office/drawing/2014/main" id="{E9C1E565-CD2C-73E6-CD74-2AB884E4250B}"/>
              </a:ext>
            </a:extLst>
          </p:cNvPr>
          <p:cNvSpPr txBox="1">
            <a:spLocks/>
          </p:cNvSpPr>
          <p:nvPr/>
        </p:nvSpPr>
        <p:spPr>
          <a:xfrm>
            <a:off x="534529" y="637351"/>
            <a:ext cx="11455879" cy="9321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hu-HU" sz="4800" dirty="0">
              <a:solidFill>
                <a:schemeClr val="bg1"/>
              </a:solidFill>
            </a:endParaRPr>
          </a:p>
        </p:txBody>
      </p:sp>
      <p:pic>
        <p:nvPicPr>
          <p:cNvPr id="8" name="Kép 7" descr="A képen szöveg, képernyőkép, kör, Betűtípus látható&#10;&#10;Automatikusan generált leírás">
            <a:extLst>
              <a:ext uri="{FF2B5EF4-FFF2-40B4-BE49-F238E27FC236}">
                <a16:creationId xmlns:a16="http://schemas.microsoft.com/office/drawing/2014/main" id="{C35003FD-7262-32B3-E21B-B9610313F648}"/>
              </a:ext>
            </a:extLst>
          </p:cNvPr>
          <p:cNvPicPr>
            <a:picLocks noChangeAspect="1"/>
          </p:cNvPicPr>
          <p:nvPr/>
        </p:nvPicPr>
        <p:blipFill>
          <a:blip r:embed="rId3"/>
          <a:stretch>
            <a:fillRect/>
          </a:stretch>
        </p:blipFill>
        <p:spPr>
          <a:xfrm>
            <a:off x="3210256" y="757547"/>
            <a:ext cx="5689600" cy="5397500"/>
          </a:xfrm>
          <a:prstGeom prst="rect">
            <a:avLst/>
          </a:prstGeom>
        </p:spPr>
      </p:pic>
      <p:pic>
        <p:nvPicPr>
          <p:cNvPr id="16" name="Kép 15" descr="A képen Betűtípus, Grafika, szöveg, képernyőkép látható&#10;&#10;Automatikusan generált leírás">
            <a:extLst>
              <a:ext uri="{FF2B5EF4-FFF2-40B4-BE49-F238E27FC236}">
                <a16:creationId xmlns:a16="http://schemas.microsoft.com/office/drawing/2014/main" id="{42EC9184-2888-561B-80D2-82B556CE927B}"/>
              </a:ext>
            </a:extLst>
          </p:cNvPr>
          <p:cNvPicPr>
            <a:picLocks noChangeAspect="1"/>
          </p:cNvPicPr>
          <p:nvPr/>
        </p:nvPicPr>
        <p:blipFill>
          <a:blip r:embed="rId4"/>
          <a:stretch>
            <a:fillRect/>
          </a:stretch>
        </p:blipFill>
        <p:spPr>
          <a:xfrm>
            <a:off x="1226684" y="3816355"/>
            <a:ext cx="3973115" cy="834857"/>
          </a:xfrm>
          <a:prstGeom prst="rect">
            <a:avLst/>
          </a:prstGeom>
        </p:spPr>
      </p:pic>
      <p:pic>
        <p:nvPicPr>
          <p:cNvPr id="18" name="Kép 17" descr="A képen Betűtípus, szöveg, Grafika, képernyőkép látható&#10;&#10;Automatikusan generált leírás">
            <a:extLst>
              <a:ext uri="{FF2B5EF4-FFF2-40B4-BE49-F238E27FC236}">
                <a16:creationId xmlns:a16="http://schemas.microsoft.com/office/drawing/2014/main" id="{C571A6D9-3877-7B7A-EF3E-FE3653DC1A09}"/>
              </a:ext>
            </a:extLst>
          </p:cNvPr>
          <p:cNvPicPr>
            <a:picLocks noChangeAspect="1"/>
          </p:cNvPicPr>
          <p:nvPr/>
        </p:nvPicPr>
        <p:blipFill>
          <a:blip r:embed="rId5"/>
          <a:stretch>
            <a:fillRect/>
          </a:stretch>
        </p:blipFill>
        <p:spPr>
          <a:xfrm>
            <a:off x="6837053" y="4480923"/>
            <a:ext cx="4642952" cy="1169252"/>
          </a:xfrm>
          <a:prstGeom prst="rect">
            <a:avLst/>
          </a:prstGeom>
        </p:spPr>
      </p:pic>
    </p:spTree>
    <p:extLst>
      <p:ext uri="{BB962C8B-B14F-4D97-AF65-F5344CB8AC3E}">
        <p14:creationId xmlns:p14="http://schemas.microsoft.com/office/powerpoint/2010/main" val="241108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5" name="Kép 34" descr="A képen sor, művészet, tervezés látható&#10;&#10;Automatikusan generált leírás">
            <a:extLst>
              <a:ext uri="{FF2B5EF4-FFF2-40B4-BE49-F238E27FC236}">
                <a16:creationId xmlns:a16="http://schemas.microsoft.com/office/drawing/2014/main" id="{E94B97AF-D0D6-24B9-423F-CA04A5B9E7E6}"/>
              </a:ext>
            </a:extLst>
          </p:cNvPr>
          <p:cNvPicPr>
            <a:picLocks noChangeAspect="1"/>
          </p:cNvPicPr>
          <p:nvPr/>
        </p:nvPicPr>
        <p:blipFill>
          <a:blip r:embed="rId3"/>
          <a:stretch>
            <a:fillRect/>
          </a:stretch>
        </p:blipFill>
        <p:spPr>
          <a:xfrm>
            <a:off x="5200652" y="1396999"/>
            <a:ext cx="3934384" cy="4508501"/>
          </a:xfrm>
          <a:prstGeom prst="rect">
            <a:avLst/>
          </a:prstGeom>
        </p:spPr>
      </p:pic>
      <p:pic>
        <p:nvPicPr>
          <p:cNvPr id="37" name="Kép 36" descr="A képen szöveg, képernyőkép, hold, kör látható&#10;&#10;Automatikusan generált leírás">
            <a:extLst>
              <a:ext uri="{FF2B5EF4-FFF2-40B4-BE49-F238E27FC236}">
                <a16:creationId xmlns:a16="http://schemas.microsoft.com/office/drawing/2014/main" id="{E58CC883-A387-F206-2D52-983C20098927}"/>
              </a:ext>
            </a:extLst>
          </p:cNvPr>
          <p:cNvPicPr>
            <a:picLocks noChangeAspect="1"/>
          </p:cNvPicPr>
          <p:nvPr/>
        </p:nvPicPr>
        <p:blipFill>
          <a:blip r:embed="rId4"/>
          <a:stretch>
            <a:fillRect/>
          </a:stretch>
        </p:blipFill>
        <p:spPr>
          <a:xfrm>
            <a:off x="2628238" y="1671174"/>
            <a:ext cx="3118774" cy="3778251"/>
          </a:xfrm>
          <a:prstGeom prst="rect">
            <a:avLst/>
          </a:prstGeom>
        </p:spPr>
      </p:pic>
      <p:pic>
        <p:nvPicPr>
          <p:cNvPr id="39" name="Kép 38" descr="A képen képernyőkép, szöveg, Betűtípus, Grafika látható&#10;&#10;Automatikusan generált leírás">
            <a:extLst>
              <a:ext uri="{FF2B5EF4-FFF2-40B4-BE49-F238E27FC236}">
                <a16:creationId xmlns:a16="http://schemas.microsoft.com/office/drawing/2014/main" id="{F650FEF4-9E8C-0A9F-86D7-9A423CB522F8}"/>
              </a:ext>
            </a:extLst>
          </p:cNvPr>
          <p:cNvPicPr>
            <a:picLocks noChangeAspect="1"/>
          </p:cNvPicPr>
          <p:nvPr/>
        </p:nvPicPr>
        <p:blipFill>
          <a:blip r:embed="rId5"/>
          <a:stretch>
            <a:fillRect/>
          </a:stretch>
        </p:blipFill>
        <p:spPr>
          <a:xfrm>
            <a:off x="8708356" y="1937794"/>
            <a:ext cx="3032501" cy="3421283"/>
          </a:xfrm>
          <a:prstGeom prst="rect">
            <a:avLst/>
          </a:prstGeom>
        </p:spPr>
      </p:pic>
      <p:pic>
        <p:nvPicPr>
          <p:cNvPr id="43" name="Kép 42" descr="A képen szöveg, képernyőkép, Betűtípus, tervezés látható&#10;&#10;Automatikusan generált leírás">
            <a:extLst>
              <a:ext uri="{FF2B5EF4-FFF2-40B4-BE49-F238E27FC236}">
                <a16:creationId xmlns:a16="http://schemas.microsoft.com/office/drawing/2014/main" id="{2FB0B31B-5DE4-CD88-31A2-8CFB83593B48}"/>
              </a:ext>
            </a:extLst>
          </p:cNvPr>
          <p:cNvPicPr>
            <a:picLocks noChangeAspect="1"/>
          </p:cNvPicPr>
          <p:nvPr/>
        </p:nvPicPr>
        <p:blipFill>
          <a:blip r:embed="rId6"/>
          <a:stretch>
            <a:fillRect/>
          </a:stretch>
        </p:blipFill>
        <p:spPr>
          <a:xfrm>
            <a:off x="6256865" y="768025"/>
            <a:ext cx="1756457" cy="5309290"/>
          </a:xfrm>
          <a:prstGeom prst="rect">
            <a:avLst/>
          </a:prstGeom>
        </p:spPr>
      </p:pic>
      <p:sp>
        <p:nvSpPr>
          <p:cNvPr id="44" name="Cím 1">
            <a:extLst>
              <a:ext uri="{FF2B5EF4-FFF2-40B4-BE49-F238E27FC236}">
                <a16:creationId xmlns:a16="http://schemas.microsoft.com/office/drawing/2014/main" id="{7DB5E000-53A3-72AC-BC45-4F9983BA4642}"/>
              </a:ext>
            </a:extLst>
          </p:cNvPr>
          <p:cNvSpPr>
            <a:spLocks noGrp="1"/>
          </p:cNvSpPr>
          <p:nvPr>
            <p:ph type="ctrTitle"/>
          </p:nvPr>
        </p:nvSpPr>
        <p:spPr>
          <a:xfrm>
            <a:off x="156932" y="572300"/>
            <a:ext cx="6099933" cy="1568775"/>
          </a:xfrm>
        </p:spPr>
        <p:txBody>
          <a:bodyPr>
            <a:noAutofit/>
          </a:bodyPr>
          <a:lstStyle/>
          <a:p>
            <a:r>
              <a:rPr lang="hu-HU" sz="4800" dirty="0">
                <a:solidFill>
                  <a:schemeClr val="bg1"/>
                </a:solidFill>
              </a:rPr>
              <a:t>EGYÉNI TANULÁSI UTAK</a:t>
            </a:r>
          </a:p>
        </p:txBody>
      </p:sp>
    </p:spTree>
    <p:extLst>
      <p:ext uri="{BB962C8B-B14F-4D97-AF65-F5344CB8AC3E}">
        <p14:creationId xmlns:p14="http://schemas.microsoft.com/office/powerpoint/2010/main" val="322052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4FC362-EAFA-39AF-62A6-9D286B90F1FA}"/>
              </a:ext>
            </a:extLst>
          </p:cNvPr>
          <p:cNvSpPr>
            <a:spLocks noGrp="1"/>
          </p:cNvSpPr>
          <p:nvPr>
            <p:ph type="ctrTitle"/>
          </p:nvPr>
        </p:nvSpPr>
        <p:spPr>
          <a:xfrm>
            <a:off x="453086" y="2031236"/>
            <a:ext cx="10705981" cy="788876"/>
          </a:xfrm>
        </p:spPr>
        <p:txBody>
          <a:bodyPr>
            <a:noAutofit/>
          </a:bodyPr>
          <a:lstStyle/>
          <a:p>
            <a:pPr marL="857250" indent="-857250" algn="l">
              <a:buFont typeface="Wingdings" pitchFamily="2" charset="2"/>
              <a:buChar char="v"/>
            </a:pPr>
            <a:r>
              <a:rPr lang="hu-HU" sz="4400" dirty="0">
                <a:solidFill>
                  <a:schemeClr val="bg1"/>
                </a:solidFill>
              </a:rPr>
              <a:t>SZÖVEGES TARTALOMMAL TANÍTHATÓ</a:t>
            </a:r>
          </a:p>
        </p:txBody>
      </p:sp>
      <p:sp>
        <p:nvSpPr>
          <p:cNvPr id="3" name="Cím 1">
            <a:extLst>
              <a:ext uri="{FF2B5EF4-FFF2-40B4-BE49-F238E27FC236}">
                <a16:creationId xmlns:a16="http://schemas.microsoft.com/office/drawing/2014/main" id="{1535DF5E-2278-8D1F-A5E9-594259EAAA71}"/>
              </a:ext>
            </a:extLst>
          </p:cNvPr>
          <p:cNvSpPr txBox="1">
            <a:spLocks/>
          </p:cNvSpPr>
          <p:nvPr/>
        </p:nvSpPr>
        <p:spPr>
          <a:xfrm>
            <a:off x="453086" y="3179035"/>
            <a:ext cx="11244261" cy="96857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Wingdings" pitchFamily="2" charset="2"/>
              <a:buChar char="v"/>
            </a:pPr>
            <a:r>
              <a:rPr lang="hu-HU" sz="4400" dirty="0">
                <a:solidFill>
                  <a:schemeClr val="bg1"/>
                </a:solidFill>
              </a:rPr>
              <a:t>VANNAK KOMMUNIKÁCIÓS KÖLTSÉGEK</a:t>
            </a:r>
          </a:p>
        </p:txBody>
      </p:sp>
      <p:sp>
        <p:nvSpPr>
          <p:cNvPr id="4" name="Cím 1">
            <a:extLst>
              <a:ext uri="{FF2B5EF4-FFF2-40B4-BE49-F238E27FC236}">
                <a16:creationId xmlns:a16="http://schemas.microsoft.com/office/drawing/2014/main" id="{8D932F97-D04A-D90A-7EB2-A8C6591531B1}"/>
              </a:ext>
            </a:extLst>
          </p:cNvPr>
          <p:cNvSpPr txBox="1">
            <a:spLocks/>
          </p:cNvSpPr>
          <p:nvPr/>
        </p:nvSpPr>
        <p:spPr>
          <a:xfrm>
            <a:off x="453086" y="4723346"/>
            <a:ext cx="11244262" cy="13387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Wingdings" pitchFamily="2" charset="2"/>
              <a:buChar char="v"/>
            </a:pPr>
            <a:r>
              <a:rPr lang="hu-HU" sz="4400" dirty="0">
                <a:solidFill>
                  <a:schemeClr val="bg1"/>
                </a:solidFill>
              </a:rPr>
              <a:t>KIS SZÁZALÉKBAN, DE HIBÁZHAT. </a:t>
            </a:r>
            <a:br>
              <a:rPr lang="hu-HU" sz="4400" dirty="0">
                <a:solidFill>
                  <a:schemeClr val="bg1"/>
                </a:solidFill>
              </a:rPr>
            </a:br>
            <a:r>
              <a:rPr lang="hu-HU" sz="4400" dirty="0">
                <a:solidFill>
                  <a:schemeClr val="bg1"/>
                </a:solidFill>
              </a:rPr>
              <a:t>VISZONT FOLYAMATOSAN TANÍTHATÓ! </a:t>
            </a:r>
          </a:p>
        </p:txBody>
      </p:sp>
      <p:sp>
        <p:nvSpPr>
          <p:cNvPr id="5" name="Cím 1">
            <a:extLst>
              <a:ext uri="{FF2B5EF4-FFF2-40B4-BE49-F238E27FC236}">
                <a16:creationId xmlns:a16="http://schemas.microsoft.com/office/drawing/2014/main" id="{5BD58C7E-0F65-CC49-6A57-43B2CC7080D2}"/>
              </a:ext>
            </a:extLst>
          </p:cNvPr>
          <p:cNvSpPr txBox="1">
            <a:spLocks/>
          </p:cNvSpPr>
          <p:nvPr/>
        </p:nvSpPr>
        <p:spPr>
          <a:xfrm>
            <a:off x="471487" y="553351"/>
            <a:ext cx="11244261" cy="11189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hu-HU" sz="5400" dirty="0">
                <a:solidFill>
                  <a:schemeClr val="bg1"/>
                </a:solidFill>
              </a:rPr>
              <a:t>Vannak korlátok</a:t>
            </a:r>
          </a:p>
        </p:txBody>
      </p:sp>
    </p:spTree>
    <p:extLst>
      <p:ext uri="{BB962C8B-B14F-4D97-AF65-F5344CB8AC3E}">
        <p14:creationId xmlns:p14="http://schemas.microsoft.com/office/powerpoint/2010/main" val="326227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45114</TotalTime>
  <Words>828</Words>
  <Application>Microsoft Macintosh PowerPoint</Application>
  <PresentationFormat>Szélesvásznú</PresentationFormat>
  <Paragraphs>113</Paragraphs>
  <Slides>25</Slides>
  <Notes>25</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25</vt:i4>
      </vt:variant>
    </vt:vector>
  </HeadingPairs>
  <TitlesOfParts>
    <vt:vector size="31" baseType="lpstr">
      <vt:lpstr>Aptos</vt:lpstr>
      <vt:lpstr>Aptos Display</vt:lpstr>
      <vt:lpstr>Arial</vt:lpstr>
      <vt:lpstr>Helvetica</vt:lpstr>
      <vt:lpstr>Wingdings</vt:lpstr>
      <vt:lpstr>Office-téma</vt:lpstr>
      <vt:lpstr>ÉRTÉKESÍTŐK OKTATÁSA</vt:lpstr>
      <vt:lpstr>TARTALOM        </vt:lpstr>
      <vt:lpstr>   „Nem megy át a know how!!!  Hogyanokat keressük!!!  Műveszet eladni, b***meg!!!”</vt:lpstr>
      <vt:lpstr> SAJÁTOSSÁGOK?</vt:lpstr>
      <vt:lpstr>PowerPoint-bemutató</vt:lpstr>
      <vt:lpstr>NEM VAGYUNK EGYFORMÁK</vt:lpstr>
      <vt:lpstr>28 SKILL</vt:lpstr>
      <vt:lpstr>KOMPLEX?</vt:lpstr>
      <vt:lpstr>PowerPoint-bemutató</vt:lpstr>
      <vt:lpstr>TUDÁSBÁZIS + CSOPORTMUNKA +  AI</vt:lpstr>
      <vt:lpstr>AI SEGÍTŐK</vt:lpstr>
      <vt:lpstr>PowerPoint-bemutató</vt:lpstr>
      <vt:lpstr>PowerPoint-bemutató</vt:lpstr>
      <vt:lpstr>PowerPoint-bemutató</vt:lpstr>
      <vt:lpstr>PowerPoint-bemutató</vt:lpstr>
      <vt:lpstr>PowerPoint-bemutató</vt:lpstr>
      <vt:lpstr>NÉZZÜK? </vt:lpstr>
      <vt:lpstr>ELŐTANÍTÁS - SZÖVEGES TARTALOMMAL</vt:lpstr>
      <vt:lpstr>NÉZZÜK! </vt:lpstr>
      <vt:lpstr>   „Hogyanokat keressük!!!  Műveszet eladni!!!”</vt:lpstr>
      <vt:lpstr>EDUKÁCIÓS DIÁK ÉS MÓDSZERTAN</vt:lpstr>
      <vt:lpstr>PowerPoint-bemutató</vt:lpstr>
      <vt:lpstr>PowerPoint-bemutató</vt:lpstr>
      <vt:lpstr>EGYÉNI TANULÁSI UTAK</vt:lpstr>
      <vt:lpstr>SZÖVEGES TARTALOMMAL TANÍTHATÓ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bEcommerce Kft.</dc:creator>
  <cp:lastModifiedBy>bEcommerce Kft.</cp:lastModifiedBy>
  <cp:revision>29</cp:revision>
  <cp:lastPrinted>2024-08-27T07:54:40Z</cp:lastPrinted>
  <dcterms:created xsi:type="dcterms:W3CDTF">2024-07-29T15:36:54Z</dcterms:created>
  <dcterms:modified xsi:type="dcterms:W3CDTF">2024-11-07T16:32:37Z</dcterms:modified>
</cp:coreProperties>
</file>