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  <p:sldMasterId id="2147483709" r:id="rId2"/>
  </p:sldMasterIdLst>
  <p:notesMasterIdLst>
    <p:notesMasterId r:id="rId13"/>
  </p:notesMasterIdLst>
  <p:handoutMasterIdLst>
    <p:handoutMasterId r:id="rId14"/>
  </p:handoutMasterIdLst>
  <p:sldIdLst>
    <p:sldId id="347" r:id="rId3"/>
    <p:sldId id="360" r:id="rId4"/>
    <p:sldId id="364" r:id="rId5"/>
    <p:sldId id="370" r:id="rId6"/>
    <p:sldId id="372" r:id="rId7"/>
    <p:sldId id="362" r:id="rId8"/>
    <p:sldId id="361" r:id="rId9"/>
    <p:sldId id="371" r:id="rId10"/>
    <p:sldId id="369" r:id="rId11"/>
    <p:sldId id="368" r:id="rId12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lapértelmezett szakasz" id="{C5C0C6CB-1CCD-4C76-B2BC-B091A194987A}">
          <p14:sldIdLst>
            <p14:sldId id="347"/>
            <p14:sldId id="360"/>
            <p14:sldId id="364"/>
            <p14:sldId id="370"/>
            <p14:sldId id="372"/>
            <p14:sldId id="362"/>
            <p14:sldId id="361"/>
            <p14:sldId id="371"/>
            <p14:sldId id="369"/>
            <p14:sldId id="368"/>
          </p14:sldIdLst>
        </p14:section>
        <p14:section name="Névtelen szakasz" id="{01E1BD15-1AEE-49FE-AB0A-30E68143786E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-" initials="-" lastIdx="1" clrIdx="0">
    <p:extLst>
      <p:ext uri="{19B8F6BF-5375-455C-9EA6-DF929625EA0E}">
        <p15:presenceInfo xmlns:p15="http://schemas.microsoft.com/office/powerpoint/2012/main" userId="-" providerId="None"/>
      </p:ext>
    </p:extLst>
  </p:cmAuthor>
  <p:cmAuthor id="2" name="Timár Csaba" initials="TCs" lastIdx="1" clrIdx="1">
    <p:extLst>
      <p:ext uri="{19B8F6BF-5375-455C-9EA6-DF929625EA0E}">
        <p15:presenceInfo xmlns:p15="http://schemas.microsoft.com/office/powerpoint/2012/main" userId="Timár Csab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  <a:srgbClr val="00FFFF"/>
    <a:srgbClr val="244BAF"/>
    <a:srgbClr val="FEFCBF"/>
    <a:srgbClr val="EBEBEB"/>
    <a:srgbClr val="E8E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Közepesen sötét stílus 2 – 2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Közepesen sötét stílu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Közepesen sötét stílus 2 – 4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Közepesen sötét stílus 2 – 5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Közepesen sötét stílus 2 – 6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25" autoAdjust="0"/>
  </p:normalViewPr>
  <p:slideViewPr>
    <p:cSldViewPr>
      <p:cViewPr varScale="1">
        <p:scale>
          <a:sx n="67" d="100"/>
          <a:sy n="67" d="100"/>
        </p:scale>
        <p:origin x="522" y="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1" d="100"/>
          <a:sy n="91" d="100"/>
        </p:scale>
        <p:origin x="3528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 dirty="0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2A6022-008A-4056-ACD1-DDB3492CBD27}" type="datetimeFigureOut">
              <a:rPr lang="hu-HU" smtClean="0"/>
              <a:t>2024. 07. 11.</a:t>
            </a:fld>
            <a:endParaRPr lang="hu-HU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AFDE11-055C-4A2A-A170-4ADBE21568AE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4776408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 dirty="0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BD46D4-F04D-4080-BEA1-A9FA873D9CFA}" type="datetimeFigureOut">
              <a:rPr lang="hu-HU" smtClean="0"/>
              <a:t>2024. 07. 11.</a:t>
            </a:fld>
            <a:endParaRPr lang="hu-HU" dirty="0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 dirty="0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4523C0-AAEE-4443-83D3-5CDB783EDFD5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924754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523C0-AAEE-4443-83D3-5CDB783EDFD5}" type="slidenum">
              <a:rPr lang="hu-HU" smtClean="0"/>
              <a:t>1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30993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F891E-52D4-40EF-B84B-E2A199844AB7}" type="datetimeFigureOut">
              <a:rPr lang="hu-HU" smtClean="0"/>
              <a:t>2024. 07. 11.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7A8C-1CCA-42C1-B0BF-AF72E812D9AD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58164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F891E-52D4-40EF-B84B-E2A199844AB7}" type="datetimeFigureOut">
              <a:rPr lang="hu-HU" smtClean="0"/>
              <a:t>2024. 07. 11.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7A8C-1CCA-42C1-B0BF-AF72E812D9AD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742918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1" y="1709741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1" y="4589466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F891E-52D4-40EF-B84B-E2A199844AB7}" type="datetimeFigureOut">
              <a:rPr lang="hu-HU" smtClean="0"/>
              <a:t>2024. 07. 11.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7A8C-1CCA-42C1-B0BF-AF72E812D9AD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958505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562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97600" y="1825625"/>
            <a:ext cx="51562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F891E-52D4-40EF-B84B-E2A199844AB7}" type="datetimeFigureOut">
              <a:rPr lang="hu-HU" smtClean="0"/>
              <a:t>2024. 07. 11.</a:t>
            </a:fld>
            <a:endParaRPr lang="hu-HU" dirty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7A8C-1CCA-42C1-B0BF-AF72E812D9AD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175726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40317" y="365128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40319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40319" y="2505075"/>
            <a:ext cx="5158316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F891E-52D4-40EF-B84B-E2A199844AB7}" type="datetimeFigureOut">
              <a:rPr lang="hu-HU" smtClean="0"/>
              <a:t>2024. 07. 11.</a:t>
            </a:fld>
            <a:endParaRPr lang="hu-HU" dirty="0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7A8C-1CCA-42C1-B0BF-AF72E812D9AD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87310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F891E-52D4-40EF-B84B-E2A199844AB7}" type="datetimeFigureOut">
              <a:rPr lang="hu-HU" smtClean="0"/>
              <a:t>2024. 07. 11.</a:t>
            </a:fld>
            <a:endParaRPr lang="hu-HU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7A8C-1CCA-42C1-B0BF-AF72E812D9AD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055539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F891E-52D4-40EF-B84B-E2A199844AB7}" type="datetimeFigureOut">
              <a:rPr lang="hu-HU" smtClean="0"/>
              <a:t>2024. 07. 11.</a:t>
            </a:fld>
            <a:endParaRPr lang="hu-HU" dirty="0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7A8C-1CCA-42C1-B0BF-AF72E812D9AD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205806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40319" y="457200"/>
            <a:ext cx="393276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717" y="987428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40319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F891E-52D4-40EF-B84B-E2A199844AB7}" type="datetimeFigureOut">
              <a:rPr lang="hu-HU" smtClean="0"/>
              <a:t>2024. 07. 11.</a:t>
            </a:fld>
            <a:endParaRPr lang="hu-HU" dirty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7A8C-1CCA-42C1-B0BF-AF72E812D9AD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240262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40319" y="457200"/>
            <a:ext cx="393276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717" y="987428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40319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F891E-52D4-40EF-B84B-E2A199844AB7}" type="datetimeFigureOut">
              <a:rPr lang="hu-HU" smtClean="0"/>
              <a:t>2024. 07. 11.</a:t>
            </a:fld>
            <a:endParaRPr lang="hu-HU" dirty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7A8C-1CCA-42C1-B0BF-AF72E812D9AD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057250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F891E-52D4-40EF-B84B-E2A199844AB7}" type="datetimeFigureOut">
              <a:rPr lang="hu-HU" smtClean="0"/>
              <a:t>2024. 07. 11.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7A8C-1CCA-42C1-B0BF-AF72E812D9AD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513183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6835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F891E-52D4-40EF-B84B-E2A199844AB7}" type="datetimeFigureOut">
              <a:rPr lang="hu-HU" smtClean="0"/>
              <a:t>2024. 07. 11.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7A8C-1CCA-42C1-B0BF-AF72E812D9AD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7139560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BB0B-B3A2-48AC-BD11-39AC6B9D6E9A}" type="datetimeFigureOut">
              <a:rPr lang="hu-HU" smtClean="0"/>
              <a:t>2024. 07. 11.</a:t>
            </a:fld>
            <a:endParaRPr lang="hu-HU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5F03D-AA4B-4EE9-AB79-F85F8BDC5404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202546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F891E-52D4-40EF-B84B-E2A199844AB7}" type="datetimeFigureOut">
              <a:rPr lang="hu-HU" smtClean="0"/>
              <a:t>2024. 07. 11.</a:t>
            </a:fld>
            <a:endParaRPr lang="hu-H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7A8C-1CCA-42C1-B0BF-AF72E812D9AD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2408972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F891E-52D4-40EF-B84B-E2A199844AB7}" type="datetimeFigureOut">
              <a:rPr lang="hu-HU" smtClean="0"/>
              <a:t>2024. 07. 11.</a:t>
            </a:fld>
            <a:endParaRPr lang="hu-H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7A8C-1CCA-42C1-B0BF-AF72E812D9AD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8557153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F891E-52D4-40EF-B84B-E2A199844AB7}" type="datetimeFigureOut">
              <a:rPr lang="hu-HU" smtClean="0"/>
              <a:t>2024. 07. 11.</a:t>
            </a:fld>
            <a:endParaRPr lang="hu-H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7A8C-1CCA-42C1-B0BF-AF72E812D9AD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586193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F891E-52D4-40EF-B84B-E2A199844AB7}" type="datetimeFigureOut">
              <a:rPr lang="hu-HU" smtClean="0"/>
              <a:t>2024. 07. 11.</a:t>
            </a:fld>
            <a:endParaRPr lang="hu-H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7A8C-1CCA-42C1-B0BF-AF72E812D9AD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7460047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F891E-52D4-40EF-B84B-E2A199844AB7}" type="datetimeFigureOut">
              <a:rPr lang="hu-HU" smtClean="0"/>
              <a:t>2024. 07. 11.</a:t>
            </a:fld>
            <a:endParaRPr lang="hu-H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7A8C-1CCA-42C1-B0BF-AF72E812D9AD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4419154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F891E-52D4-40EF-B84B-E2A199844AB7}" type="datetimeFigureOut">
              <a:rPr lang="hu-HU" smtClean="0"/>
              <a:t>2024. 07. 11.</a:t>
            </a:fld>
            <a:endParaRPr lang="hu-H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7A8C-1CCA-42C1-B0BF-AF72E812D9AD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8620778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F891E-52D4-40EF-B84B-E2A199844AB7}" type="datetimeFigureOut">
              <a:rPr lang="hu-HU" smtClean="0"/>
              <a:t>2024. 07. 11.</a:t>
            </a:fld>
            <a:endParaRPr lang="hu-H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7A8C-1CCA-42C1-B0BF-AF72E812D9AD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6834755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F891E-52D4-40EF-B84B-E2A199844AB7}" type="datetimeFigureOut">
              <a:rPr lang="hu-HU" smtClean="0"/>
              <a:t>2024. 07. 11.</a:t>
            </a:fld>
            <a:endParaRPr lang="hu-H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7A8C-1CCA-42C1-B0BF-AF72E812D9AD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583791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dirty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F891E-52D4-40EF-B84B-E2A199844AB7}" type="datetimeFigureOut">
              <a:rPr lang="hu-HU" smtClean="0"/>
              <a:t>2024. 07. 11.</a:t>
            </a:fld>
            <a:endParaRPr lang="hu-H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7A8C-1CCA-42C1-B0BF-AF72E812D9AD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674842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F891E-52D4-40EF-B84B-E2A199844AB7}" type="datetimeFigureOut">
              <a:rPr lang="hu-HU" smtClean="0"/>
              <a:t>2024. 07. 11.</a:t>
            </a:fld>
            <a:endParaRPr lang="hu-H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7A8C-1CCA-42C1-B0BF-AF72E812D9AD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9701844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F891E-52D4-40EF-B84B-E2A199844AB7}" type="datetimeFigureOut">
              <a:rPr lang="hu-HU" smtClean="0"/>
              <a:t>2024. 07. 11.</a:t>
            </a:fld>
            <a:endParaRPr lang="hu-H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7A8C-1CCA-42C1-B0BF-AF72E812D9AD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554779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bg1">
                <a:lumMod val="65000"/>
              </a:schemeClr>
            </a:gs>
            <a:gs pos="83000">
              <a:schemeClr val="bg1">
                <a:lumMod val="75000"/>
              </a:schemeClr>
            </a:gs>
            <a:gs pos="100000">
              <a:schemeClr val="bg1">
                <a:lumMod val="8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3392" y="1196752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CF891E-52D4-40EF-B84B-E2A199844AB7}" type="datetimeFigureOut">
              <a:rPr lang="hu-HU" smtClean="0"/>
              <a:t>2024. 07. 11.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2A7A8C-1CCA-42C1-B0BF-AF72E812D9AD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37304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CF891E-52D4-40EF-B84B-E2A199844AB7}" type="datetimeFigureOut">
              <a:rPr lang="hu-HU" smtClean="0"/>
              <a:t>2024. 07. 11.</a:t>
            </a:fld>
            <a:endParaRPr lang="hu-H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2A7A8C-1CCA-42C1-B0BF-AF72E812D9AD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534105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>
            <a:extLst>
              <a:ext uri="{FF2B5EF4-FFF2-40B4-BE49-F238E27FC236}">
                <a16:creationId xmlns:a16="http://schemas.microsoft.com/office/drawing/2014/main" id="{AF0E4C99-1B31-4AE8-ACDF-F8E96CE3BD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048"/>
            <a:ext cx="12192000" cy="6864096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  <p:sp>
        <p:nvSpPr>
          <p:cNvPr id="6" name="Téglalap 5"/>
          <p:cNvSpPr/>
          <p:nvPr/>
        </p:nvSpPr>
        <p:spPr>
          <a:xfrm>
            <a:off x="158186" y="134923"/>
            <a:ext cx="36724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hu-HU" sz="4000" b="1" dirty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Jelen vagyunk</a:t>
            </a:r>
            <a:endParaRPr lang="hu-HU" sz="4000" b="1" dirty="0">
              <a:solidFill>
                <a:srgbClr val="00FFFF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églalap 10">
            <a:extLst>
              <a:ext uri="{FF2B5EF4-FFF2-40B4-BE49-F238E27FC236}">
                <a16:creationId xmlns:a16="http://schemas.microsoft.com/office/drawing/2014/main" id="{2AEC4FE6-900B-4A84-B0C3-F5EB4BCAE707}"/>
              </a:ext>
            </a:extLst>
          </p:cNvPr>
          <p:cNvSpPr/>
          <p:nvPr/>
        </p:nvSpPr>
        <p:spPr>
          <a:xfrm>
            <a:off x="6744072" y="5877272"/>
            <a:ext cx="53759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hu-HU" sz="4000" b="1" dirty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jövő technológiájában</a:t>
            </a:r>
            <a:endParaRPr lang="hu-HU" sz="4000" b="1" dirty="0">
              <a:solidFill>
                <a:srgbClr val="00FFFF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Kép 11">
            <a:extLst>
              <a:ext uri="{FF2B5EF4-FFF2-40B4-BE49-F238E27FC236}">
                <a16:creationId xmlns:a16="http://schemas.microsoft.com/office/drawing/2014/main" id="{1EBDE147-1295-4439-B281-AB18A3D706B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49133" y="11876"/>
            <a:ext cx="2135560" cy="2417615"/>
          </a:xfrm>
          <a:prstGeom prst="rect">
            <a:avLst/>
          </a:prstGeom>
        </p:spPr>
      </p:pic>
      <p:pic>
        <p:nvPicPr>
          <p:cNvPr id="3" name="Kép 2">
            <a:extLst>
              <a:ext uri="{FF2B5EF4-FFF2-40B4-BE49-F238E27FC236}">
                <a16:creationId xmlns:a16="http://schemas.microsoft.com/office/drawing/2014/main" id="{3B5E9865-3C6A-6EF2-3FA0-7719685E01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1344" y="5909980"/>
            <a:ext cx="2569330" cy="759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386324"/>
      </p:ext>
    </p:extLst>
  </p:cSld>
  <p:clrMapOvr>
    <a:masterClrMapping/>
  </p:clrMapOvr>
  <p:transition spd="slow" advTm="10000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>
            <a:extLst>
              <a:ext uri="{FF2B5EF4-FFF2-40B4-BE49-F238E27FC236}">
                <a16:creationId xmlns:a16="http://schemas.microsoft.com/office/drawing/2014/main" id="{69C1CD0D-585C-4DD0-B7F5-814B1A7C43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5780"/>
            <a:ext cx="12192000" cy="71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119336" y="104306"/>
            <a:ext cx="8640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600"/>
              </a:spcBef>
            </a:pPr>
            <a:r>
              <a:rPr lang="hu-H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EffSystem Kft.</a:t>
            </a:r>
          </a:p>
        </p:txBody>
      </p:sp>
      <p:sp>
        <p:nvSpPr>
          <p:cNvPr id="29" name="Szövegdoboz 28">
            <a:extLst>
              <a:ext uri="{FF2B5EF4-FFF2-40B4-BE49-F238E27FC236}">
                <a16:creationId xmlns:a16="http://schemas.microsoft.com/office/drawing/2014/main" id="{D9233336-DD4B-4521-9A21-9D7427B25132}"/>
              </a:ext>
            </a:extLst>
          </p:cNvPr>
          <p:cNvSpPr txBox="1"/>
          <p:nvPr/>
        </p:nvSpPr>
        <p:spPr>
          <a:xfrm>
            <a:off x="0" y="831478"/>
            <a:ext cx="7176120" cy="569386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hu-HU"/>
            </a:defPPr>
            <a:lvl1pPr algn="just">
              <a:lnSpc>
                <a:spcPct val="100000"/>
              </a:lnSpc>
              <a:spcBef>
                <a:spcPts val="600"/>
              </a:spcBef>
              <a:defRPr sz="1200" b="1"/>
            </a:lvl1pPr>
            <a:lvl2pPr lvl="1" algn="just">
              <a:lnSpc>
                <a:spcPct val="100000"/>
              </a:lnSpc>
              <a:spcBef>
                <a:spcPts val="600"/>
              </a:spcBef>
              <a:buFont typeface="Arial" charset="0"/>
              <a:buChar char="•"/>
              <a:defRPr sz="1200"/>
            </a:lvl2pPr>
          </a:lstStyle>
          <a:p>
            <a:pPr marL="342900" indent="-342900" algn="l">
              <a:buFont typeface="Wingdings" panose="05000000000000000000" pitchFamily="2" charset="2"/>
              <a:buChar char="ü"/>
            </a:pPr>
            <a:endParaRPr lang="hu-HU" sz="1500" b="0" dirty="0"/>
          </a:p>
          <a:p>
            <a:pPr marL="288000" indent="-288000" algn="l">
              <a:spcAft>
                <a:spcPts val="1800"/>
              </a:spcAft>
              <a:buFont typeface="Wingdings" panose="05000000000000000000" pitchFamily="2" charset="2"/>
              <a:buChar char="ü"/>
            </a:pPr>
            <a:r>
              <a:rPr lang="hu-H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u-HU" sz="3200" dirty="0"/>
              <a:t>20+ éves fejlesztési tapasztalat</a:t>
            </a:r>
          </a:p>
          <a:p>
            <a:pPr marL="288000" indent="-288000" algn="l">
              <a:spcAft>
                <a:spcPts val="1800"/>
              </a:spcAft>
              <a:buFont typeface="Wingdings" panose="05000000000000000000" pitchFamily="2" charset="2"/>
              <a:buChar char="ü"/>
            </a:pPr>
            <a:r>
              <a:rPr lang="hu-HU" altLang="hu-HU" sz="3200" dirty="0"/>
              <a:t> 20+ éves 3D modellezési tapasztalat</a:t>
            </a:r>
          </a:p>
          <a:p>
            <a:pPr marL="288000" indent="-288000" algn="l">
              <a:spcAft>
                <a:spcPts val="1800"/>
              </a:spcAft>
              <a:buFont typeface="Wingdings" panose="05000000000000000000" pitchFamily="2" charset="2"/>
              <a:buChar char="ü"/>
            </a:pPr>
            <a:r>
              <a:rPr lang="hu-HU" altLang="hu-HU" sz="3200" dirty="0"/>
              <a:t> 4 éves VR/AR tapasztalat</a:t>
            </a:r>
          </a:p>
          <a:p>
            <a:pPr marL="288000" indent="-288000" algn="l">
              <a:spcAft>
                <a:spcPts val="1800"/>
              </a:spcAft>
              <a:buFont typeface="Wingdings" panose="05000000000000000000" pitchFamily="2" charset="2"/>
              <a:buChar char="ü"/>
            </a:pPr>
            <a:r>
              <a:rPr lang="hu-HU" altLang="hu-HU" sz="3200" dirty="0"/>
              <a:t> 8 nagy és 10 mini VR projekt</a:t>
            </a:r>
          </a:p>
          <a:p>
            <a:pPr marL="288000" indent="-288000" algn="l">
              <a:spcAft>
                <a:spcPts val="1800"/>
              </a:spcAft>
              <a:buFont typeface="Wingdings" panose="05000000000000000000" pitchFamily="2" charset="2"/>
              <a:buChar char="ü"/>
            </a:pPr>
            <a:r>
              <a:rPr lang="hu-HU" altLang="hu-HU" sz="3200" dirty="0"/>
              <a:t> 140+ fejlesztési projekt</a:t>
            </a:r>
          </a:p>
          <a:p>
            <a:pPr marL="288000" indent="-288000" algn="l">
              <a:spcAft>
                <a:spcPts val="1800"/>
              </a:spcAft>
              <a:buFont typeface="Wingdings" panose="05000000000000000000" pitchFamily="2" charset="2"/>
              <a:buChar char="ü"/>
            </a:pPr>
            <a:r>
              <a:rPr lang="hu-HU" sz="3200" dirty="0"/>
              <a:t>Agilis szemlélet</a:t>
            </a:r>
          </a:p>
          <a:p>
            <a:pPr marL="288000" indent="-288000" algn="l">
              <a:spcAft>
                <a:spcPts val="1800"/>
              </a:spcAft>
              <a:buFont typeface="Wingdings" panose="05000000000000000000" pitchFamily="2" charset="2"/>
              <a:buChar char="ü"/>
            </a:pPr>
            <a:r>
              <a:rPr lang="hu-HU" sz="3200" dirty="0"/>
              <a:t> Innovatív megoldások </a:t>
            </a:r>
            <a:endParaRPr lang="hu-HU" sz="1800" dirty="0"/>
          </a:p>
        </p:txBody>
      </p:sp>
      <p:pic>
        <p:nvPicPr>
          <p:cNvPr id="49" name="Kép 48">
            <a:extLst>
              <a:ext uri="{FF2B5EF4-FFF2-40B4-BE49-F238E27FC236}">
                <a16:creationId xmlns:a16="http://schemas.microsoft.com/office/drawing/2014/main" id="{D8274CF7-EF9E-4B7B-9036-C6F7D47FD2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64152" y="2097047"/>
            <a:ext cx="4190423" cy="1043921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0" name="Kép 49">
            <a:extLst>
              <a:ext uri="{FF2B5EF4-FFF2-40B4-BE49-F238E27FC236}">
                <a16:creationId xmlns:a16="http://schemas.microsoft.com/office/drawing/2014/main" id="{9665B706-ABA5-4328-9093-6DE697A52A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36160" y="1009636"/>
            <a:ext cx="4202471" cy="81000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1" name="Kép 50">
            <a:extLst>
              <a:ext uri="{FF2B5EF4-FFF2-40B4-BE49-F238E27FC236}">
                <a16:creationId xmlns:a16="http://schemas.microsoft.com/office/drawing/2014/main" id="{DE6D202E-A623-42F4-BF0B-5964B9F17909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9019755" y="5704560"/>
            <a:ext cx="964677" cy="96480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2" name="Kép 51">
            <a:extLst>
              <a:ext uri="{FF2B5EF4-FFF2-40B4-BE49-F238E27FC236}">
                <a16:creationId xmlns:a16="http://schemas.microsoft.com/office/drawing/2014/main" id="{2BB5E331-5A0D-4FB1-9F03-FDF643BACE09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65364" y="5700106"/>
            <a:ext cx="1273108" cy="96480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3" name="Kép 52">
            <a:extLst>
              <a:ext uri="{FF2B5EF4-FFF2-40B4-BE49-F238E27FC236}">
                <a16:creationId xmlns:a16="http://schemas.microsoft.com/office/drawing/2014/main" id="{945DE4BB-D11C-4E90-AD10-09A13D0C661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464152" y="4437112"/>
            <a:ext cx="1723425" cy="1080000"/>
          </a:xfrm>
          <a:prstGeom prst="rect">
            <a:avLst/>
          </a:prstGeom>
          <a:noFill/>
          <a:ln>
            <a:noFill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7" name="Kép 56">
            <a:extLst>
              <a:ext uri="{FF2B5EF4-FFF2-40B4-BE49-F238E27FC236}">
                <a16:creationId xmlns:a16="http://schemas.microsoft.com/office/drawing/2014/main" id="{5195DB3D-F99A-42FA-A0F1-26E0609D66A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95060" y="5832311"/>
            <a:ext cx="1761035" cy="81000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8" name="Kép 57">
            <a:extLst>
              <a:ext uri="{FF2B5EF4-FFF2-40B4-BE49-F238E27FC236}">
                <a16:creationId xmlns:a16="http://schemas.microsoft.com/office/drawing/2014/main" id="{9B8DD8A6-3C48-4E42-9B51-21B47ADEAF4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 bwMode="auto">
          <a:xfrm>
            <a:off x="10095060" y="4470696"/>
            <a:ext cx="1653471" cy="81000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2525039B-2158-4161-9683-17FC4C627EB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31095" y="3237726"/>
            <a:ext cx="3212599" cy="911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972348"/>
      </p:ext>
    </p:extLst>
  </p:cSld>
  <p:clrMapOvr>
    <a:masterClrMapping/>
  </p:clrMapOvr>
  <p:transition spd="slow" advTm="45000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>
            <a:extLst>
              <a:ext uri="{FF2B5EF4-FFF2-40B4-BE49-F238E27FC236}">
                <a16:creationId xmlns:a16="http://schemas.microsoft.com/office/drawing/2014/main" id="{69C1CD0D-585C-4DD0-B7F5-814B1A7C43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5780"/>
            <a:ext cx="12192000" cy="71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119336" y="104306"/>
            <a:ext cx="8640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600"/>
              </a:spcBef>
            </a:pPr>
            <a:r>
              <a:rPr lang="hu-H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VR Cégbemutató</a:t>
            </a:r>
          </a:p>
        </p:txBody>
      </p:sp>
      <p:sp>
        <p:nvSpPr>
          <p:cNvPr id="29" name="Szövegdoboz 28">
            <a:extLst>
              <a:ext uri="{FF2B5EF4-FFF2-40B4-BE49-F238E27FC236}">
                <a16:creationId xmlns:a16="http://schemas.microsoft.com/office/drawing/2014/main" id="{D9233336-DD4B-4521-9A21-9D7427B25132}"/>
              </a:ext>
            </a:extLst>
          </p:cNvPr>
          <p:cNvSpPr txBox="1"/>
          <p:nvPr/>
        </p:nvSpPr>
        <p:spPr>
          <a:xfrm>
            <a:off x="0" y="692696"/>
            <a:ext cx="12072664" cy="600164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hu-HU"/>
            </a:defPPr>
            <a:lvl1pPr algn="just">
              <a:lnSpc>
                <a:spcPct val="100000"/>
              </a:lnSpc>
              <a:spcBef>
                <a:spcPts val="600"/>
              </a:spcBef>
              <a:defRPr sz="1200" b="1"/>
            </a:lvl1pPr>
            <a:lvl2pPr lvl="1" algn="just">
              <a:lnSpc>
                <a:spcPct val="100000"/>
              </a:lnSpc>
              <a:spcBef>
                <a:spcPts val="600"/>
              </a:spcBef>
              <a:buFont typeface="Arial" charset="0"/>
              <a:buChar char="•"/>
              <a:defRPr sz="1200"/>
            </a:lvl2pPr>
          </a:lstStyle>
          <a:p>
            <a:pPr algn="l">
              <a:spcBef>
                <a:spcPts val="0"/>
              </a:spcBef>
            </a:pPr>
            <a:r>
              <a:rPr lang="hu-HU" sz="2400" b="0" dirty="0"/>
              <a:t>Megbízó: Virtula Kft. / GYSEV CARGO Zrt.</a:t>
            </a:r>
          </a:p>
          <a:p>
            <a:pPr algn="l">
              <a:spcBef>
                <a:spcPts val="0"/>
              </a:spcBef>
            </a:pPr>
            <a:r>
              <a:rPr lang="hu-HU" sz="2400" b="0" dirty="0"/>
              <a:t>Feladat: VR Cégbemutató alkalmazás fejlesztése</a:t>
            </a:r>
          </a:p>
          <a:p>
            <a:pPr algn="l">
              <a:spcBef>
                <a:spcPts val="0"/>
              </a:spcBef>
            </a:pPr>
            <a:r>
              <a:rPr lang="hu-HU" sz="2400" b="0" dirty="0"/>
              <a:t>Cél: Értékesítés támogatása kiállításokon (5-10 p./résztvevő), egyedi értékesítés során is (20+ p.)</a:t>
            </a:r>
          </a:p>
          <a:p>
            <a:pPr algn="l">
              <a:spcBef>
                <a:spcPts val="0"/>
              </a:spcBef>
            </a:pPr>
            <a:br>
              <a:rPr lang="hu-HU" altLang="hu-HU" sz="2400" b="0" dirty="0"/>
            </a:br>
            <a:r>
              <a:rPr lang="hu-HU" altLang="hu-HU" sz="2400" b="0" dirty="0"/>
              <a:t>Főbb jellemzők: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u-HU" altLang="hu-HU" sz="2400" dirty="0"/>
              <a:t>Cég telephelyeinek bemutatása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u-HU" altLang="hu-HU" sz="2400" dirty="0"/>
              <a:t>Értékesítő 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hu-HU" altLang="hu-HU" sz="2400" dirty="0"/>
              <a:t>látja, hogy az ügyfél mit néz,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hu-HU" altLang="hu-HU" sz="2400" dirty="0"/>
              <a:t>beállíthatja, hogy az ügyfél mit láthat,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hu-HU" altLang="hu-HU" sz="2400" dirty="0"/>
              <a:t>direktben helyszínt válthat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u-HU" altLang="hu-HU" sz="2400" dirty="0"/>
              <a:t>Ügyfél a helyszínek között válthat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u-HU" altLang="hu-HU" sz="2400" dirty="0"/>
              <a:t>Környezet: Jelenkori épített virtuális környezetek valós 3D képekkel kiegészítve, </a:t>
            </a:r>
            <a:br>
              <a:rPr lang="hu-HU" altLang="hu-HU" sz="2400" dirty="0"/>
            </a:br>
            <a:r>
              <a:rPr lang="hu-HU" altLang="hu-HU" sz="2400" dirty="0"/>
              <a:t>valamint 3D videó helyszínek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u-HU" altLang="hu-HU" sz="2400" dirty="0"/>
              <a:t>Térigény: Forgószék helyigénye (nincs fizikai mozgás)</a:t>
            </a:r>
          </a:p>
          <a:p>
            <a:pPr marL="914400" lvl="1" indent="-457200" algn="l">
              <a:spcBef>
                <a:spcPts val="0"/>
              </a:spcBef>
            </a:pPr>
            <a:r>
              <a:rPr lang="hu-HU" altLang="hu-HU" sz="2400" dirty="0"/>
              <a:t>Betanulási idő: 1 perc (szemüveg kezelés / beállítás)</a:t>
            </a:r>
          </a:p>
          <a:p>
            <a:pPr marL="914400" lvl="1" indent="-457200" algn="l">
              <a:spcBef>
                <a:spcPts val="0"/>
              </a:spcBef>
            </a:pPr>
            <a:r>
              <a:rPr lang="hu-HU" altLang="hu-HU" sz="2400" dirty="0"/>
              <a:t>Eszköz: VR szemüveg + számítógép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B4415E1C-5B86-49A1-B1B3-6AF04B7203C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44072" y="1916697"/>
            <a:ext cx="5375920" cy="2880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221119"/>
      </p:ext>
    </p:extLst>
  </p:cSld>
  <p:clrMapOvr>
    <a:masterClrMapping/>
  </p:clrMapOvr>
  <p:transition spd="slow" advTm="45000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>
            <a:extLst>
              <a:ext uri="{FF2B5EF4-FFF2-40B4-BE49-F238E27FC236}">
                <a16:creationId xmlns:a16="http://schemas.microsoft.com/office/drawing/2014/main" id="{69C1CD0D-585C-4DD0-B7F5-814B1A7C43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5780"/>
            <a:ext cx="12192000" cy="71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119336" y="104306"/>
            <a:ext cx="8640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600"/>
              </a:spcBef>
            </a:pPr>
            <a:r>
              <a:rPr lang="hu-H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VR Cégbemutató</a:t>
            </a:r>
          </a:p>
        </p:txBody>
      </p:sp>
      <p:sp>
        <p:nvSpPr>
          <p:cNvPr id="29" name="Szövegdoboz 28">
            <a:extLst>
              <a:ext uri="{FF2B5EF4-FFF2-40B4-BE49-F238E27FC236}">
                <a16:creationId xmlns:a16="http://schemas.microsoft.com/office/drawing/2014/main" id="{D9233336-DD4B-4521-9A21-9D7427B25132}"/>
              </a:ext>
            </a:extLst>
          </p:cNvPr>
          <p:cNvSpPr txBox="1"/>
          <p:nvPr/>
        </p:nvSpPr>
        <p:spPr>
          <a:xfrm>
            <a:off x="0" y="692696"/>
            <a:ext cx="12072664" cy="600164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hu-HU"/>
            </a:defPPr>
            <a:lvl1pPr algn="just">
              <a:lnSpc>
                <a:spcPct val="100000"/>
              </a:lnSpc>
              <a:spcBef>
                <a:spcPts val="600"/>
              </a:spcBef>
              <a:defRPr sz="1200" b="1"/>
            </a:lvl1pPr>
            <a:lvl2pPr lvl="1" algn="just">
              <a:lnSpc>
                <a:spcPct val="100000"/>
              </a:lnSpc>
              <a:spcBef>
                <a:spcPts val="600"/>
              </a:spcBef>
              <a:buFont typeface="Arial" charset="0"/>
              <a:buChar char="•"/>
              <a:defRPr sz="1200"/>
            </a:lvl2pPr>
          </a:lstStyle>
          <a:p>
            <a:pPr algn="l">
              <a:spcBef>
                <a:spcPts val="0"/>
              </a:spcBef>
            </a:pPr>
            <a:r>
              <a:rPr lang="hu-HU" sz="2400" b="0" dirty="0"/>
              <a:t>Megbízó: POWER TOOLS Kft.</a:t>
            </a:r>
          </a:p>
          <a:p>
            <a:pPr algn="l">
              <a:spcBef>
                <a:spcPts val="0"/>
              </a:spcBef>
            </a:pPr>
            <a:r>
              <a:rPr lang="hu-HU" sz="2400" b="0" dirty="0"/>
              <a:t>Feladat: VR Cégbemutató alkalmazás fejlesztése</a:t>
            </a:r>
          </a:p>
          <a:p>
            <a:pPr algn="l">
              <a:spcBef>
                <a:spcPts val="0"/>
              </a:spcBef>
            </a:pPr>
            <a:r>
              <a:rPr lang="hu-HU" sz="2400" b="0" dirty="0"/>
              <a:t>Cél: Toborzás támogatása állásbörzén (5-10 p./résztvevő), cégbemutató kiállításon (10+ p.)</a:t>
            </a:r>
          </a:p>
          <a:p>
            <a:pPr algn="l">
              <a:spcBef>
                <a:spcPts val="0"/>
              </a:spcBef>
            </a:pPr>
            <a:br>
              <a:rPr lang="hu-HU" altLang="hu-HU" sz="2400" b="0" dirty="0"/>
            </a:br>
            <a:r>
              <a:rPr lang="hu-HU" altLang="hu-HU" sz="2400" b="0" dirty="0"/>
              <a:t>Főbb jellemzők: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u-HU" altLang="hu-HU" sz="2400" dirty="0"/>
              <a:t>Cég telephelyének bemutatása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u-HU" altLang="hu-HU" sz="2400" dirty="0"/>
              <a:t>HR munkatárs / értékesítő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hu-HU" altLang="hu-HU" sz="2400" dirty="0"/>
              <a:t>látja, hogy a pályázó / ügyfél mit néz,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hu-HU" altLang="hu-HU" sz="2400" dirty="0"/>
              <a:t>választhat toborzó / teljes mód között,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hu-HU" altLang="hu-HU" sz="2400" dirty="0"/>
              <a:t>direktben helyszínt válthat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u-HU" altLang="hu-HU" sz="2400" dirty="0"/>
              <a:t>Teljes módban a több helyszín is választható, toborzó módban csak a következő helyszín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u-HU" altLang="hu-HU" sz="2400" dirty="0"/>
              <a:t>Környezet: Jelenkori épített virtuális környezet valós 3D képpel kiegészítve, valamint 3D videó helyszínek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u-HU" altLang="hu-HU" sz="2400" dirty="0"/>
              <a:t>Térigény: Forgószék helyigénye (nincs fizikai mozgás)</a:t>
            </a:r>
          </a:p>
          <a:p>
            <a:pPr marL="914400" lvl="1" indent="-457200" algn="l">
              <a:spcBef>
                <a:spcPts val="0"/>
              </a:spcBef>
            </a:pPr>
            <a:r>
              <a:rPr lang="hu-HU" altLang="hu-HU" sz="2400" dirty="0"/>
              <a:t>Betanulási idő: 1 perc (szemüveg kezelés / beállítás)</a:t>
            </a:r>
          </a:p>
          <a:p>
            <a:pPr marL="914400" lvl="1" indent="-457200" algn="l">
              <a:spcBef>
                <a:spcPts val="0"/>
              </a:spcBef>
            </a:pPr>
            <a:r>
              <a:rPr lang="hu-HU" altLang="hu-HU" sz="2400" dirty="0"/>
              <a:t>Eszköz: VR szemüveg + számítógép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2EE11374-C508-4ED3-9243-138C5459A2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9389" y="1916832"/>
            <a:ext cx="4902943" cy="2478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686153"/>
      </p:ext>
    </p:extLst>
  </p:cSld>
  <p:clrMapOvr>
    <a:masterClrMapping/>
  </p:clrMapOvr>
  <p:transition spd="slow" advTm="45000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>
            <a:extLst>
              <a:ext uri="{FF2B5EF4-FFF2-40B4-BE49-F238E27FC236}">
                <a16:creationId xmlns:a16="http://schemas.microsoft.com/office/drawing/2014/main" id="{69C1CD0D-585C-4DD0-B7F5-814B1A7C43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5780"/>
            <a:ext cx="12192000" cy="71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119336" y="104306"/>
            <a:ext cx="8640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600"/>
              </a:spcBef>
            </a:pPr>
            <a:r>
              <a:rPr lang="hu-H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VR Termékbemutató</a:t>
            </a:r>
          </a:p>
        </p:txBody>
      </p:sp>
      <p:sp>
        <p:nvSpPr>
          <p:cNvPr id="29" name="Szövegdoboz 28">
            <a:extLst>
              <a:ext uri="{FF2B5EF4-FFF2-40B4-BE49-F238E27FC236}">
                <a16:creationId xmlns:a16="http://schemas.microsoft.com/office/drawing/2014/main" id="{D9233336-DD4B-4521-9A21-9D7427B25132}"/>
              </a:ext>
            </a:extLst>
          </p:cNvPr>
          <p:cNvSpPr txBox="1"/>
          <p:nvPr/>
        </p:nvSpPr>
        <p:spPr>
          <a:xfrm>
            <a:off x="0" y="692696"/>
            <a:ext cx="12072664" cy="600164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hu-HU"/>
            </a:defPPr>
            <a:lvl1pPr algn="just">
              <a:lnSpc>
                <a:spcPct val="100000"/>
              </a:lnSpc>
              <a:spcBef>
                <a:spcPts val="600"/>
              </a:spcBef>
              <a:defRPr sz="1200" b="1"/>
            </a:lvl1pPr>
            <a:lvl2pPr lvl="1" algn="just">
              <a:lnSpc>
                <a:spcPct val="100000"/>
              </a:lnSpc>
              <a:spcBef>
                <a:spcPts val="600"/>
              </a:spcBef>
              <a:buFont typeface="Arial" charset="0"/>
              <a:buChar char="•"/>
              <a:defRPr sz="1200"/>
            </a:lvl2pPr>
          </a:lstStyle>
          <a:p>
            <a:pPr algn="l">
              <a:spcBef>
                <a:spcPts val="0"/>
              </a:spcBef>
            </a:pPr>
            <a:r>
              <a:rPr lang="hu-HU" sz="2400" b="0" dirty="0"/>
              <a:t>Megbízó: POWER TOOLS Kft.</a:t>
            </a:r>
          </a:p>
          <a:p>
            <a:pPr algn="l">
              <a:spcBef>
                <a:spcPts val="0"/>
              </a:spcBef>
            </a:pPr>
            <a:r>
              <a:rPr lang="hu-HU" sz="2400" b="0" dirty="0"/>
              <a:t>Feladat: VR Termékbemutató alkalmazás fejlesztése</a:t>
            </a:r>
          </a:p>
          <a:p>
            <a:pPr algn="l">
              <a:spcBef>
                <a:spcPts val="0"/>
              </a:spcBef>
            </a:pPr>
            <a:r>
              <a:rPr lang="hu-HU" sz="2400" b="0" dirty="0"/>
              <a:t>Cél: Termékbemutató kiállításon, egyedi értékesítés során (10+ p.)</a:t>
            </a:r>
          </a:p>
          <a:p>
            <a:pPr algn="l">
              <a:spcBef>
                <a:spcPts val="0"/>
              </a:spcBef>
            </a:pPr>
            <a:br>
              <a:rPr lang="hu-HU" altLang="hu-HU" sz="2400" b="0" dirty="0"/>
            </a:br>
            <a:r>
              <a:rPr lang="hu-HU" altLang="hu-HU" sz="2400" b="0" dirty="0"/>
              <a:t>Főbb jellemzők: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u-HU" altLang="hu-HU" sz="2400" dirty="0"/>
              <a:t>Cég termékeinek és szolgáltatásainak bemutatása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u-HU" altLang="hu-HU" sz="2400" dirty="0"/>
              <a:t>Cég telephelyének bemutatása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u-HU" altLang="hu-HU" sz="2400" dirty="0"/>
              <a:t>Értékesítő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hu-HU" altLang="hu-HU" sz="2400" dirty="0"/>
              <a:t>látja, hogy az ügyfél mit néz,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hu-HU" altLang="hu-HU" sz="2400" dirty="0"/>
              <a:t>direktben helyszínt válthat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u-HU" altLang="hu-HU" sz="2400" dirty="0"/>
              <a:t>Környezet: Jövőbeli épített virtuális környezet (űrállomás), valamint 3D videó helyszínek (cégbemutatóból átvett, meglévő 3D videók)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u-HU" altLang="hu-HU" sz="2400" dirty="0"/>
              <a:t>Termék megjelenítés: CAD modellek, meglévő videó, képi és szöveges információk</a:t>
            </a:r>
          </a:p>
          <a:p>
            <a:pPr marL="914400" lvl="1" indent="-457200" algn="l">
              <a:spcBef>
                <a:spcPts val="0"/>
              </a:spcBef>
            </a:pPr>
            <a:r>
              <a:rPr lang="hu-HU" altLang="hu-HU" sz="2400" dirty="0"/>
              <a:t>Térigény: 3 m x 3 m (van fizikai mozgás)</a:t>
            </a:r>
          </a:p>
          <a:p>
            <a:pPr marL="914400" lvl="1" indent="-457200" algn="l">
              <a:spcBef>
                <a:spcPts val="0"/>
              </a:spcBef>
            </a:pPr>
            <a:r>
              <a:rPr lang="hu-HU" altLang="hu-HU" sz="2400" dirty="0"/>
              <a:t>Betanulási idő: 3 perc (kontroller kezelés)</a:t>
            </a:r>
          </a:p>
          <a:p>
            <a:pPr marL="914400" lvl="1" indent="-457200" algn="l">
              <a:spcBef>
                <a:spcPts val="0"/>
              </a:spcBef>
            </a:pPr>
            <a:r>
              <a:rPr lang="hu-HU" altLang="hu-HU" sz="2400" dirty="0"/>
              <a:t>Eszköz: VR szemüveg + számítógép vagy hordozható VR szemüveg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6DB49A80-48A0-8C7B-995B-E09F3CE60ED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0175" y="1916831"/>
            <a:ext cx="4452157" cy="2504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037263"/>
      </p:ext>
    </p:extLst>
  </p:cSld>
  <p:clrMapOvr>
    <a:masterClrMapping/>
  </p:clrMapOvr>
  <p:transition spd="slow" advTm="45000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zövegdoboz 28">
            <a:extLst>
              <a:ext uri="{FF2B5EF4-FFF2-40B4-BE49-F238E27FC236}">
                <a16:creationId xmlns:a16="http://schemas.microsoft.com/office/drawing/2014/main" id="{D9233336-DD4B-4521-9A21-9D7427B25132}"/>
              </a:ext>
            </a:extLst>
          </p:cNvPr>
          <p:cNvSpPr txBox="1"/>
          <p:nvPr/>
        </p:nvSpPr>
        <p:spPr>
          <a:xfrm>
            <a:off x="0" y="692696"/>
            <a:ext cx="12192000" cy="600164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hu-HU"/>
            </a:defPPr>
            <a:lvl1pPr algn="just">
              <a:lnSpc>
                <a:spcPct val="100000"/>
              </a:lnSpc>
              <a:spcBef>
                <a:spcPts val="600"/>
              </a:spcBef>
              <a:defRPr sz="1200" b="1"/>
            </a:lvl1pPr>
            <a:lvl2pPr lvl="1" algn="just">
              <a:lnSpc>
                <a:spcPct val="100000"/>
              </a:lnSpc>
              <a:spcBef>
                <a:spcPts val="600"/>
              </a:spcBef>
              <a:buFont typeface="Arial" charset="0"/>
              <a:buChar char="•"/>
              <a:defRPr sz="1200"/>
            </a:lvl2pPr>
          </a:lstStyle>
          <a:p>
            <a:pPr algn="l">
              <a:spcBef>
                <a:spcPts val="0"/>
              </a:spcBef>
            </a:pPr>
            <a:r>
              <a:rPr lang="hu-HU" sz="2400" b="0" dirty="0"/>
              <a:t>Megbízó: Audi Hungaria Zrt.</a:t>
            </a:r>
          </a:p>
          <a:p>
            <a:pPr algn="l">
              <a:spcBef>
                <a:spcPts val="0"/>
              </a:spcBef>
            </a:pPr>
            <a:r>
              <a:rPr lang="hu-HU" sz="2400" b="0" dirty="0"/>
              <a:t>Feladat: VR motorszerelő alkalmazás fejlesztése</a:t>
            </a:r>
          </a:p>
          <a:p>
            <a:pPr algn="l">
              <a:spcBef>
                <a:spcPts val="0"/>
              </a:spcBef>
            </a:pPr>
            <a:r>
              <a:rPr lang="hu-HU" sz="2400" b="0" dirty="0"/>
              <a:t>Cél: Motorszerelés bemutatása (kiállításon) és betanítás támogatása</a:t>
            </a:r>
          </a:p>
          <a:p>
            <a:pPr algn="l">
              <a:spcBef>
                <a:spcPts val="0"/>
              </a:spcBef>
            </a:pPr>
            <a:br>
              <a:rPr lang="hu-HU" altLang="hu-HU" sz="2400" b="0" dirty="0"/>
            </a:br>
            <a:r>
              <a:rPr lang="hu-HU" altLang="hu-HU" sz="2400" b="0" dirty="0"/>
              <a:t>Főbb jellemzők: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u-HU" altLang="hu-HU" sz="2400" dirty="0"/>
              <a:t>Motorszerelés főbb lépéseinek végrehajtása </a:t>
            </a:r>
            <a:br>
              <a:rPr lang="hu-HU" altLang="hu-HU" sz="2400" dirty="0"/>
            </a:br>
            <a:r>
              <a:rPr lang="hu-HU" altLang="hu-HU" sz="2400" dirty="0"/>
              <a:t>támogatással vagy támogatás nélkül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u-HU" altLang="hu-HU" sz="2400" dirty="0"/>
              <a:t>Interaktív, a résztvevő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hu-HU" altLang="hu-HU" sz="2400" dirty="0"/>
              <a:t>eszközöket (csavarhúzó, robotok),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hu-HU" altLang="hu-HU" sz="2400" dirty="0"/>
              <a:t>alkatrészeket kezel,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hu-HU" altLang="hu-HU" sz="2400" dirty="0"/>
              <a:t>hibázhat, jutalomban részesülhet és egyéb </a:t>
            </a:r>
            <a:br>
              <a:rPr lang="hu-HU" altLang="hu-HU" sz="2400" dirty="0"/>
            </a:br>
            <a:r>
              <a:rPr lang="hu-HU" altLang="hu-HU" sz="2400" dirty="0"/>
              <a:t>játékos elemekkel játszhat</a:t>
            </a:r>
          </a:p>
          <a:p>
            <a:pPr marL="914400" lvl="1" indent="-457200" algn="l">
              <a:spcBef>
                <a:spcPts val="0"/>
              </a:spcBef>
            </a:pPr>
            <a:r>
              <a:rPr lang="hu-HU" altLang="hu-HU" sz="2400" dirty="0"/>
              <a:t>Környezet: Futurisztikus épített VR környezet motor, alkatrész modellek felhasználásával</a:t>
            </a:r>
          </a:p>
          <a:p>
            <a:pPr marL="914400" lvl="1" indent="-457200" algn="l">
              <a:spcBef>
                <a:spcPts val="0"/>
              </a:spcBef>
            </a:pPr>
            <a:r>
              <a:rPr lang="hu-HU" altLang="hu-HU" sz="2400" dirty="0"/>
              <a:t>Térigény: 3 m x 3 m (van fizikai mozgás)</a:t>
            </a:r>
          </a:p>
          <a:p>
            <a:pPr marL="914400" lvl="1" indent="-457200" algn="l">
              <a:spcBef>
                <a:spcPts val="0"/>
              </a:spcBef>
            </a:pPr>
            <a:r>
              <a:rPr lang="hu-HU" altLang="hu-HU" sz="2400" dirty="0"/>
              <a:t>Betanulási idő: 10 perc (kontroller kezelés)</a:t>
            </a:r>
          </a:p>
          <a:p>
            <a:pPr marL="914400" lvl="1" indent="-457200" algn="l">
              <a:spcBef>
                <a:spcPts val="0"/>
              </a:spcBef>
            </a:pPr>
            <a:r>
              <a:rPr lang="hu-HU" altLang="hu-HU" sz="2400" dirty="0"/>
              <a:t>Eszköz: VR szemüveg + számítógép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DC352079-552F-45E8-8296-912EBC45737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7359"/>
          <a:stretch/>
        </p:blipFill>
        <p:spPr>
          <a:xfrm>
            <a:off x="6912429" y="1916832"/>
            <a:ext cx="5592283" cy="3145659"/>
          </a:xfrm>
          <a:prstGeom prst="rect">
            <a:avLst/>
          </a:prstGeom>
        </p:spPr>
      </p:pic>
      <p:pic>
        <p:nvPicPr>
          <p:cNvPr id="21" name="Picture 2">
            <a:extLst>
              <a:ext uri="{FF2B5EF4-FFF2-40B4-BE49-F238E27FC236}">
                <a16:creationId xmlns:a16="http://schemas.microsoft.com/office/drawing/2014/main" id="{69C1CD0D-585C-4DD0-B7F5-814B1A7C43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5780"/>
            <a:ext cx="12192000" cy="71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119336" y="104306"/>
            <a:ext cx="8640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600"/>
              </a:spcBef>
            </a:pPr>
            <a:r>
              <a:rPr lang="hu-H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VR </a:t>
            </a:r>
            <a:r>
              <a:rPr lang="hu-HU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Metatréner</a:t>
            </a:r>
            <a:endParaRPr lang="hu-H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347216"/>
      </p:ext>
    </p:extLst>
  </p:cSld>
  <p:clrMapOvr>
    <a:masterClrMapping/>
  </p:clrMapOvr>
  <p:transition spd="slow" advTm="45000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>
            <a:extLst>
              <a:ext uri="{FF2B5EF4-FFF2-40B4-BE49-F238E27FC236}">
                <a16:creationId xmlns:a16="http://schemas.microsoft.com/office/drawing/2014/main" id="{69C1CD0D-585C-4DD0-B7F5-814B1A7C43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5780"/>
            <a:ext cx="12192000" cy="71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119336" y="104306"/>
            <a:ext cx="8640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600"/>
              </a:spcBef>
            </a:pPr>
            <a:r>
              <a:rPr lang="hu-H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VR kooperatív tréning (VRezi)</a:t>
            </a:r>
          </a:p>
        </p:txBody>
      </p:sp>
      <p:sp>
        <p:nvSpPr>
          <p:cNvPr id="29" name="Szövegdoboz 28">
            <a:extLst>
              <a:ext uri="{FF2B5EF4-FFF2-40B4-BE49-F238E27FC236}">
                <a16:creationId xmlns:a16="http://schemas.microsoft.com/office/drawing/2014/main" id="{D9233336-DD4B-4521-9A21-9D7427B25132}"/>
              </a:ext>
            </a:extLst>
          </p:cNvPr>
          <p:cNvSpPr txBox="1"/>
          <p:nvPr/>
        </p:nvSpPr>
        <p:spPr>
          <a:xfrm>
            <a:off x="0" y="692696"/>
            <a:ext cx="11856640" cy="600164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hu-HU"/>
            </a:defPPr>
            <a:lvl1pPr algn="just">
              <a:lnSpc>
                <a:spcPct val="100000"/>
              </a:lnSpc>
              <a:spcBef>
                <a:spcPts val="600"/>
              </a:spcBef>
              <a:defRPr sz="1200" b="1"/>
            </a:lvl1pPr>
            <a:lvl2pPr lvl="1" algn="just">
              <a:lnSpc>
                <a:spcPct val="100000"/>
              </a:lnSpc>
              <a:spcBef>
                <a:spcPts val="600"/>
              </a:spcBef>
              <a:buFont typeface="Arial" charset="0"/>
              <a:buChar char="•"/>
              <a:defRPr sz="1200"/>
            </a:lvl2pPr>
          </a:lstStyle>
          <a:p>
            <a:pPr algn="l">
              <a:spcBef>
                <a:spcPts val="0"/>
              </a:spcBef>
            </a:pPr>
            <a:r>
              <a:rPr lang="hu-HU" sz="2400" b="0" dirty="0"/>
              <a:t>Megbízó: Training Universe Kft. </a:t>
            </a:r>
          </a:p>
          <a:p>
            <a:pPr algn="l">
              <a:spcBef>
                <a:spcPts val="0"/>
              </a:spcBef>
            </a:pPr>
            <a:r>
              <a:rPr lang="hu-HU" sz="2400" b="0" dirty="0"/>
              <a:t>Feladat: VR kooperatív tréning alkalmazás fejlesztése</a:t>
            </a:r>
          </a:p>
          <a:p>
            <a:pPr algn="l">
              <a:spcBef>
                <a:spcPts val="0"/>
              </a:spcBef>
            </a:pPr>
            <a:r>
              <a:rPr lang="hu-HU" sz="2400" b="0" dirty="0"/>
              <a:t>Cél: Együttműködés elősegítése</a:t>
            </a:r>
            <a:br>
              <a:rPr lang="hu-HU" sz="2400" b="0" dirty="0"/>
            </a:br>
            <a:endParaRPr lang="hu-HU" sz="2400" b="0" dirty="0"/>
          </a:p>
          <a:p>
            <a:pPr algn="l">
              <a:spcBef>
                <a:spcPts val="0"/>
              </a:spcBef>
            </a:pPr>
            <a:r>
              <a:rPr lang="hu-HU" altLang="hu-HU" sz="2400" b="0" dirty="0"/>
              <a:t>Főbb jellemzők: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u-HU" altLang="hu-HU" sz="2400" dirty="0"/>
              <a:t>2-10 résztvevő dinamikus kezelése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u-HU" altLang="hu-HU" sz="2400" dirty="0"/>
              <a:t>Interaktív, a résztvevő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hu-HU" altLang="hu-HU" sz="2400" dirty="0"/>
              <a:t>mozog,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hu-HU" altLang="hu-HU" sz="2400" dirty="0"/>
              <a:t>tárgyat vesz fel</a:t>
            </a:r>
          </a:p>
          <a:p>
            <a:pPr marL="914400" lvl="1" indent="-457200" algn="l">
              <a:spcBef>
                <a:spcPts val="0"/>
              </a:spcBef>
            </a:pPr>
            <a:r>
              <a:rPr lang="hu-HU" altLang="hu-HU" sz="2400" dirty="0"/>
              <a:t>Tréner által szabályozható működésmód</a:t>
            </a:r>
          </a:p>
          <a:p>
            <a:pPr marL="914400" lvl="1" indent="-457200" algn="l">
              <a:spcBef>
                <a:spcPts val="0"/>
              </a:spcBef>
            </a:pPr>
            <a:r>
              <a:rPr lang="hu-HU" altLang="hu-HU" sz="2400" dirty="0"/>
              <a:t>Tréner térképen láthatja a résztvevőket</a:t>
            </a:r>
          </a:p>
          <a:p>
            <a:pPr marL="914400" lvl="1" indent="-457200" algn="l">
              <a:spcBef>
                <a:spcPts val="0"/>
              </a:spcBef>
            </a:pPr>
            <a:r>
              <a:rPr lang="hu-HU" altLang="hu-HU" sz="2400" dirty="0"/>
              <a:t>Statisztika készítése a tréning során</a:t>
            </a:r>
          </a:p>
          <a:p>
            <a:pPr marL="914400" lvl="1" indent="-457200" algn="l">
              <a:spcBef>
                <a:spcPts val="0"/>
              </a:spcBef>
            </a:pPr>
            <a:r>
              <a:rPr lang="hu-HU" altLang="hu-HU" sz="2400" dirty="0"/>
              <a:t>Környezet: Múltbéli épített VR környezet 2D videóval kiegészítve</a:t>
            </a:r>
          </a:p>
          <a:p>
            <a:pPr marL="914400" lvl="1" indent="-457200" algn="l">
              <a:spcBef>
                <a:spcPts val="0"/>
              </a:spcBef>
            </a:pPr>
            <a:r>
              <a:rPr lang="hu-HU" altLang="hu-HU" sz="2400" dirty="0"/>
              <a:t>Térigény: Forgószék helyigénye (nincs fizikai mozgás)</a:t>
            </a:r>
          </a:p>
          <a:p>
            <a:pPr marL="914400" lvl="1" indent="-457200" algn="l">
              <a:spcBef>
                <a:spcPts val="0"/>
              </a:spcBef>
            </a:pPr>
            <a:r>
              <a:rPr lang="hu-HU" altLang="hu-HU" sz="2400" dirty="0"/>
              <a:t>Betanulási idő: 10 perc (kontroller kezelés)</a:t>
            </a:r>
          </a:p>
          <a:p>
            <a:pPr marL="914400" lvl="1" indent="-457200" algn="l">
              <a:spcBef>
                <a:spcPts val="0"/>
              </a:spcBef>
            </a:pPr>
            <a:r>
              <a:rPr lang="hu-HU" altLang="hu-HU" sz="2400" dirty="0"/>
              <a:t>Eszköz: Hordozható VR szemüvegek + notebook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0B5C5FF4-6CDD-44DD-9CDE-1F0C7048FA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4032" y="2276872"/>
            <a:ext cx="5735960" cy="282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892200"/>
      </p:ext>
    </p:extLst>
  </p:cSld>
  <p:clrMapOvr>
    <a:masterClrMapping/>
  </p:clrMapOvr>
  <p:transition spd="slow" advTm="45000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>
            <a:extLst>
              <a:ext uri="{FF2B5EF4-FFF2-40B4-BE49-F238E27FC236}">
                <a16:creationId xmlns:a16="http://schemas.microsoft.com/office/drawing/2014/main" id="{69C1CD0D-585C-4DD0-B7F5-814B1A7C43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5780"/>
            <a:ext cx="12192000" cy="71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119336" y="104306"/>
            <a:ext cx="8640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600"/>
              </a:spcBef>
            </a:pPr>
            <a:r>
              <a:rPr lang="hu-H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VR felhasználási lehetőségek</a:t>
            </a:r>
          </a:p>
        </p:txBody>
      </p:sp>
      <p:sp>
        <p:nvSpPr>
          <p:cNvPr id="29" name="Szövegdoboz 28">
            <a:extLst>
              <a:ext uri="{FF2B5EF4-FFF2-40B4-BE49-F238E27FC236}">
                <a16:creationId xmlns:a16="http://schemas.microsoft.com/office/drawing/2014/main" id="{D9233336-DD4B-4521-9A21-9D7427B25132}"/>
              </a:ext>
            </a:extLst>
          </p:cNvPr>
          <p:cNvSpPr txBox="1"/>
          <p:nvPr/>
        </p:nvSpPr>
        <p:spPr>
          <a:xfrm>
            <a:off x="0" y="692696"/>
            <a:ext cx="12072664" cy="594008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hu-HU"/>
            </a:defPPr>
            <a:lvl1pPr algn="just">
              <a:lnSpc>
                <a:spcPct val="100000"/>
              </a:lnSpc>
              <a:spcBef>
                <a:spcPts val="600"/>
              </a:spcBef>
              <a:defRPr sz="1200" b="1"/>
            </a:lvl1pPr>
            <a:lvl2pPr lvl="1" algn="just">
              <a:lnSpc>
                <a:spcPct val="100000"/>
              </a:lnSpc>
              <a:spcBef>
                <a:spcPts val="600"/>
              </a:spcBef>
              <a:buFont typeface="Arial" charset="0"/>
              <a:buChar char="•"/>
              <a:defRPr sz="1200"/>
            </a:lvl2pPr>
          </a:lstStyle>
          <a:p>
            <a:pPr algn="l">
              <a:spcBef>
                <a:spcPts val="0"/>
              </a:spcBef>
            </a:pPr>
            <a:r>
              <a:rPr lang="hu-HU" altLang="hu-HU" sz="2000" b="0" dirty="0"/>
              <a:t>Cégbemutató: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u-HU" altLang="hu-HU" sz="2000" dirty="0"/>
              <a:t>Be tudja mutatni az összes olyan helyszínt (pl.: 360 fokos VR videó az üzemben), amely egyébként nem, vagy csak körülményesen, nagyobb szervezéssel mutatható be helyszíni látogatás során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u-HU" altLang="hu-HU" sz="2000" dirty="0"/>
              <a:t>A bemutató során a résztvevő szabadon tájékozódhat (interaktív működés), de vezethető is (befolyásolt működés)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hu-HU" altLang="hu-HU" sz="2000" dirty="0"/>
          </a:p>
          <a:p>
            <a:pPr algn="l">
              <a:spcBef>
                <a:spcPts val="0"/>
              </a:spcBef>
            </a:pPr>
            <a:r>
              <a:rPr lang="hu-HU" altLang="hu-HU" sz="2000" b="0" dirty="0"/>
              <a:t>Termék / szolgáltatás bemutató: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u-HU" altLang="hu-HU" sz="2000" dirty="0"/>
              <a:t>Be tudja mutatni a cég termékeit, szolgáltatásait, és hozzá mindazokat a kiegészítő információkat, amelyek prospektusban nehezen prezentálhatók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u-HU" altLang="hu-HU" sz="2000" dirty="0"/>
              <a:t>Kombinálható a cégbemutatóval, így nemcsak a termékek és a szolgáltatások, hanem a cég fontosabb helyszínei (pl.: üzem), valamint a referencia munkák is megmutathatók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hu-HU" altLang="hu-HU" sz="2000" dirty="0"/>
          </a:p>
          <a:p>
            <a:pPr algn="l">
              <a:spcBef>
                <a:spcPts val="0"/>
              </a:spcBef>
            </a:pPr>
            <a:r>
              <a:rPr lang="hu-HU" altLang="hu-HU" sz="2000" b="0" dirty="0"/>
              <a:t>Szerelés vagy karbantartás betanítás támogatása: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u-HU" sz="2000" dirty="0"/>
              <a:t>Anyag-, eszközigényes folyamatok a virtuális térben (akár </a:t>
            </a:r>
            <a:r>
              <a:rPr lang="hu-HU" altLang="hu-HU" sz="2000" dirty="0"/>
              <a:t>fizikai helyszínre kerülés előtt</a:t>
            </a:r>
            <a:r>
              <a:rPr lang="hu-HU" sz="2000" dirty="0"/>
              <a:t>) begyakorolhatók, ezzel költség takarítható meg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u-HU" sz="2000" dirty="0"/>
              <a:t>Az oktatási anyag lehet statikus vagy interaktív, használható tűzvédelmi oktatásra, vagy akár komplex folyamat betanulására, a betanulás eredményességének tesztelésével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u-HU" sz="2000" dirty="0"/>
              <a:t>Az oktatás céljával összhangban alakítjuk ki a virtuális környezetet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u-HU" sz="2000" dirty="0"/>
              <a:t>Az élmény játékos elemekkel fokozható</a:t>
            </a:r>
            <a:endParaRPr lang="hu-HU" altLang="hu-HU" sz="2000" dirty="0"/>
          </a:p>
        </p:txBody>
      </p:sp>
    </p:spTree>
    <p:extLst>
      <p:ext uri="{BB962C8B-B14F-4D97-AF65-F5344CB8AC3E}">
        <p14:creationId xmlns:p14="http://schemas.microsoft.com/office/powerpoint/2010/main" val="314330879"/>
      </p:ext>
    </p:extLst>
  </p:cSld>
  <p:clrMapOvr>
    <a:masterClrMapping/>
  </p:clrMapOvr>
  <p:transition spd="slow" advTm="45000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>
            <a:extLst>
              <a:ext uri="{FF2B5EF4-FFF2-40B4-BE49-F238E27FC236}">
                <a16:creationId xmlns:a16="http://schemas.microsoft.com/office/drawing/2014/main" id="{69C1CD0D-585C-4DD0-B7F5-814B1A7C43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5780"/>
            <a:ext cx="12192000" cy="71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119336" y="104306"/>
            <a:ext cx="8640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600"/>
              </a:spcBef>
            </a:pPr>
            <a:r>
              <a:rPr lang="hu-H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VR felhasználási lehetőségek</a:t>
            </a:r>
          </a:p>
        </p:txBody>
      </p:sp>
      <p:sp>
        <p:nvSpPr>
          <p:cNvPr id="29" name="Szövegdoboz 28">
            <a:extLst>
              <a:ext uri="{FF2B5EF4-FFF2-40B4-BE49-F238E27FC236}">
                <a16:creationId xmlns:a16="http://schemas.microsoft.com/office/drawing/2014/main" id="{D9233336-DD4B-4521-9A21-9D7427B25132}"/>
              </a:ext>
            </a:extLst>
          </p:cNvPr>
          <p:cNvSpPr txBox="1"/>
          <p:nvPr/>
        </p:nvSpPr>
        <p:spPr>
          <a:xfrm>
            <a:off x="0" y="692696"/>
            <a:ext cx="12072664" cy="624786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hu-HU"/>
            </a:defPPr>
            <a:lvl1pPr algn="just">
              <a:lnSpc>
                <a:spcPct val="100000"/>
              </a:lnSpc>
              <a:spcBef>
                <a:spcPts val="600"/>
              </a:spcBef>
              <a:defRPr sz="1200" b="1"/>
            </a:lvl1pPr>
            <a:lvl2pPr lvl="1" algn="just">
              <a:lnSpc>
                <a:spcPct val="100000"/>
              </a:lnSpc>
              <a:spcBef>
                <a:spcPts val="600"/>
              </a:spcBef>
              <a:buFont typeface="Arial" charset="0"/>
              <a:buChar char="•"/>
              <a:defRPr sz="1200"/>
            </a:lvl2pPr>
          </a:lstStyle>
          <a:p>
            <a:pPr algn="l">
              <a:spcBef>
                <a:spcPts val="0"/>
              </a:spcBef>
            </a:pPr>
            <a:r>
              <a:rPr lang="hu-HU" altLang="hu-HU" sz="2000" b="0" dirty="0"/>
              <a:t>Munkatárs toborzás és kiválasztás támogatása: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u-HU" altLang="hu-HU" sz="2000" dirty="0"/>
              <a:t>Felvételi tesztek tölthetők ki, szituációs játékok játszhatók el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u-HU" altLang="hu-HU" sz="2000" dirty="0"/>
              <a:t>Az érzékek kikapcsolása miatt sokkal inkább adja a „valós énjét” a felvételiző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u-HU" altLang="hu-HU" sz="2000" dirty="0"/>
              <a:t>Akár a többrésztvevős (</a:t>
            </a:r>
            <a:r>
              <a:rPr lang="hu-HU" altLang="hu-HU" sz="2000" dirty="0" err="1"/>
              <a:t>multiplayer</a:t>
            </a:r>
            <a:r>
              <a:rPr lang="hu-HU" altLang="hu-HU" sz="2000" dirty="0"/>
              <a:t>) verzió is megvalósítható tömeges kiválasztásnál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u-HU" altLang="hu-HU" sz="2000" dirty="0"/>
              <a:t>Mágnesként vonzza és tartja meg a Z generációt az a cég, amely ezzel a technológiával jelenik meg a munkaerőpiacon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hu-HU" altLang="hu-HU" sz="2000" dirty="0"/>
          </a:p>
          <a:p>
            <a:pPr algn="l">
              <a:spcBef>
                <a:spcPts val="0"/>
              </a:spcBef>
            </a:pPr>
            <a:r>
              <a:rPr lang="hu-HU" altLang="hu-HU" sz="2000" b="0" dirty="0"/>
              <a:t>Oktatás vagy előadás támogatása (VR alapú PowerPoint bemutató):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u-HU" altLang="hu-HU" sz="2000" dirty="0"/>
              <a:t>A hagyományos tartalmak (képi, szöveges és video) átültethetőek VR terekbe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u-HU" altLang="hu-HU" sz="2000" dirty="0"/>
              <a:t>A tartalmak téma - vagy célközönség függően konfigurálhatóak (eltérő leíró, eltérő tartalom)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u-HU" altLang="hu-HU" sz="2000" dirty="0"/>
              <a:t>A külső ingerek kikapcsolódnak, teljes mértékben az előadásra figyelnek a résztvevők</a:t>
            </a:r>
            <a:br>
              <a:rPr lang="hu-HU" altLang="hu-HU" sz="2000" dirty="0"/>
            </a:br>
            <a:r>
              <a:rPr lang="hu-HU" altLang="hu-HU" sz="2000" dirty="0"/>
              <a:t>(eközben a résztvevők figyelme irányítható, illetve élő szóban kiegészíthető az előadás)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u-HU" altLang="hu-HU" sz="2000" dirty="0"/>
              <a:t>Akár a többrésztvevős (1 előadó - több hallgató, azaz </a:t>
            </a:r>
            <a:r>
              <a:rPr lang="hu-HU" altLang="hu-HU" sz="2000" dirty="0" err="1"/>
              <a:t>multiplayer</a:t>
            </a:r>
            <a:r>
              <a:rPr lang="hu-HU" altLang="hu-HU" sz="2000" dirty="0"/>
              <a:t> mód) verzió is megvalósítható 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u-HU" altLang="hu-HU" sz="2000" dirty="0"/>
              <a:t>Az oktatás utáni teszt / felmérés is történhet a VR térben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u-HU" altLang="hu-HU" sz="2000" dirty="0" err="1"/>
              <a:t>Játékosítás</a:t>
            </a:r>
            <a:r>
              <a:rPr lang="hu-HU" altLang="hu-HU" sz="2000" dirty="0"/>
              <a:t>, </a:t>
            </a:r>
            <a:r>
              <a:rPr lang="hu-HU" altLang="hu-HU" sz="2000" dirty="0" err="1"/>
              <a:t>gamification</a:t>
            </a:r>
            <a:r>
              <a:rPr lang="hu-HU" altLang="hu-HU" sz="2000" dirty="0"/>
              <a:t> elemek</a:t>
            </a:r>
            <a:endParaRPr lang="hu-HU" altLang="hu-HU" sz="2000" b="0" dirty="0"/>
          </a:p>
          <a:p>
            <a:pPr algn="l">
              <a:spcBef>
                <a:spcPts val="0"/>
              </a:spcBef>
            </a:pPr>
            <a:endParaRPr lang="hu-HU" altLang="hu-HU" sz="2000" b="0" dirty="0"/>
          </a:p>
          <a:p>
            <a:pPr algn="l">
              <a:spcBef>
                <a:spcPts val="0"/>
              </a:spcBef>
            </a:pPr>
            <a:r>
              <a:rPr lang="hu-HU" altLang="hu-HU" sz="2000" b="0"/>
              <a:t>Értékesítés támogatása</a:t>
            </a:r>
            <a:r>
              <a:rPr lang="hu-HU" altLang="hu-HU" sz="2000" b="0" dirty="0"/>
              <a:t>: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u-HU" altLang="hu-HU" sz="2000" dirty="0"/>
              <a:t>A cég és termék / szolgáltatás bemutatása során az érzékek kikapcsolása miatt az értékesítőnek sokkal szélesebb a tárháza: látja, hogy mit néz a megrendelő (mivel kelti fel a figyelmét), és így élő beszéddel használhatja ki a lehetőségeket</a:t>
            </a:r>
          </a:p>
        </p:txBody>
      </p:sp>
    </p:spTree>
    <p:extLst>
      <p:ext uri="{BB962C8B-B14F-4D97-AF65-F5344CB8AC3E}">
        <p14:creationId xmlns:p14="http://schemas.microsoft.com/office/powerpoint/2010/main" val="3100752759"/>
      </p:ext>
    </p:extLst>
  </p:cSld>
  <p:clrMapOvr>
    <a:masterClrMapping/>
  </p:clrMapOvr>
  <p:transition spd="slow" advTm="45000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>
            <a:extLst>
              <a:ext uri="{FF2B5EF4-FFF2-40B4-BE49-F238E27FC236}">
                <a16:creationId xmlns:a16="http://schemas.microsoft.com/office/drawing/2014/main" id="{69C1CD0D-585C-4DD0-B7F5-814B1A7C43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5780"/>
            <a:ext cx="12192000" cy="71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119336" y="104306"/>
            <a:ext cx="8640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600"/>
              </a:spcBef>
            </a:pPr>
            <a:r>
              <a:rPr lang="hu-H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VR projekt menedzsment</a:t>
            </a:r>
          </a:p>
        </p:txBody>
      </p:sp>
      <p:sp>
        <p:nvSpPr>
          <p:cNvPr id="29" name="Szövegdoboz 28">
            <a:extLst>
              <a:ext uri="{FF2B5EF4-FFF2-40B4-BE49-F238E27FC236}">
                <a16:creationId xmlns:a16="http://schemas.microsoft.com/office/drawing/2014/main" id="{D9233336-DD4B-4521-9A21-9D7427B25132}"/>
              </a:ext>
            </a:extLst>
          </p:cNvPr>
          <p:cNvSpPr txBox="1"/>
          <p:nvPr/>
        </p:nvSpPr>
        <p:spPr>
          <a:xfrm>
            <a:off x="0" y="692696"/>
            <a:ext cx="12072664" cy="34163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hu-HU"/>
            </a:defPPr>
            <a:lvl1pPr algn="just">
              <a:lnSpc>
                <a:spcPct val="100000"/>
              </a:lnSpc>
              <a:spcBef>
                <a:spcPts val="600"/>
              </a:spcBef>
              <a:defRPr sz="1200" b="1"/>
            </a:lvl1pPr>
            <a:lvl2pPr lvl="1" algn="just">
              <a:lnSpc>
                <a:spcPct val="100000"/>
              </a:lnSpc>
              <a:spcBef>
                <a:spcPts val="600"/>
              </a:spcBef>
              <a:buFont typeface="Arial" charset="0"/>
              <a:buChar char="•"/>
              <a:defRPr sz="1200"/>
            </a:lvl2pPr>
          </a:lstStyle>
          <a:p>
            <a:r>
              <a:rPr lang="hu-HU" sz="2400" b="0" dirty="0"/>
              <a:t>Hogyan működik egy projekt nálunk:</a:t>
            </a:r>
            <a:endParaRPr lang="hu-HU" altLang="hu-HU" sz="2400" dirty="0"/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u-HU" altLang="hu-HU" sz="2400" dirty="0"/>
              <a:t>Bemutatjuk a virtuális valóság technológia lehetőségeit az iparban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u-HU" altLang="hu-HU" sz="2400" dirty="0"/>
              <a:t>Megismerjük a VR térben bemutatandó folyamatot, tevékenységet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u-HU" altLang="hu-HU" sz="2400" dirty="0"/>
              <a:t>Nagyvonalú koncepció készül, amely felvázolja a konkrét folyamatra javasolt megoldást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u-HU" altLang="hu-HU" sz="2400" dirty="0"/>
              <a:t>Ennek felhasználásával az ügyféllel közösen kialakítunk egy forgatókönyvet</a:t>
            </a:r>
            <a:endParaRPr lang="hu-HU" altLang="hu-HU" sz="3000" dirty="0"/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u-HU" altLang="hu-HU" sz="2400" dirty="0"/>
              <a:t>Vizuális terveket készítünk, amelyeket online módon vagy a helyszínen bemutatunk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u-HU" altLang="hu-HU" sz="2400" dirty="0"/>
              <a:t>A virtuális tér berendezése során folyamatosan egyeztetünk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u-HU" altLang="hu-HU" sz="2400" dirty="0"/>
              <a:t>Az átadás során telepítési leírást és felhasználói kézikönyvet is biztosítunk, emellett betanítjuk a kulcsfelhasználókat</a:t>
            </a: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C62907CE-7C4D-4943-9F60-5AD771DF6FC5}"/>
              </a:ext>
            </a:extLst>
          </p:cNvPr>
          <p:cNvSpPr txBox="1"/>
          <p:nvPr/>
        </p:nvSpPr>
        <p:spPr>
          <a:xfrm>
            <a:off x="263352" y="4941168"/>
            <a:ext cx="1152128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340" algn="just">
              <a:spcBef>
                <a:spcPts val="600"/>
              </a:spcBef>
              <a:spcAft>
                <a:spcPts val="300"/>
              </a:spcAft>
            </a:pPr>
            <a:r>
              <a:rPr lang="hu-HU" sz="2400" i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„Munkánk igazi motivációját az adja, hogy innovatív megoldásaink révén olyan értéket tudunk teremteni Ügyfeleink számára, amelyek eredményeként nem követői, hanem élenjárói lesznek a legkorszerűbb technológiáknak, jelentősen erősítve ezzel piaci szerepüket, pozíciójukat.”</a:t>
            </a:r>
          </a:p>
        </p:txBody>
      </p:sp>
    </p:spTree>
    <p:extLst>
      <p:ext uri="{BB962C8B-B14F-4D97-AF65-F5344CB8AC3E}">
        <p14:creationId xmlns:p14="http://schemas.microsoft.com/office/powerpoint/2010/main" val="1463833090"/>
      </p:ext>
    </p:extLst>
  </p:cSld>
  <p:clrMapOvr>
    <a:masterClrMapping/>
  </p:clrMapOvr>
  <p:transition spd="slow" advTm="45000">
    <p:push dir="u"/>
  </p:transition>
</p:sld>
</file>

<file path=ppt/theme/theme1.xml><?xml version="1.0" encoding="utf-8"?>
<a:theme xmlns:a="http://schemas.openxmlformats.org/drawingml/2006/main" name="1_Egyéni tervezé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Egyéni tervezés">
  <a:themeElements>
    <a:clrScheme name="Office-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é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4254</TotalTime>
  <Words>1068</Words>
  <Application>Microsoft Office PowerPoint</Application>
  <PresentationFormat>Szélesvásznú</PresentationFormat>
  <Paragraphs>128</Paragraphs>
  <Slides>10</Slides>
  <Notes>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2</vt:i4>
      </vt:variant>
      <vt:variant>
        <vt:lpstr>Diacímek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Wingdings</vt:lpstr>
      <vt:lpstr>1_Egyéni tervezés</vt:lpstr>
      <vt:lpstr>2_Egyéni tervezés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>-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-</dc:creator>
  <cp:lastModifiedBy>Timár Csaba</cp:lastModifiedBy>
  <cp:revision>583</cp:revision>
  <dcterms:created xsi:type="dcterms:W3CDTF">2015-03-12T10:36:45Z</dcterms:created>
  <dcterms:modified xsi:type="dcterms:W3CDTF">2024-07-11T08:04:04Z</dcterms:modified>
</cp:coreProperties>
</file>