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33" r:id="rId1"/>
    <p:sldMasterId id="2147483782" r:id="rId2"/>
  </p:sldMasterIdLst>
  <p:notesMasterIdLst>
    <p:notesMasterId r:id="rId30"/>
  </p:notesMasterIdLst>
  <p:handoutMasterIdLst>
    <p:handoutMasterId r:id="rId31"/>
  </p:handoutMasterIdLst>
  <p:sldIdLst>
    <p:sldId id="447" r:id="rId3"/>
    <p:sldId id="364" r:id="rId4"/>
    <p:sldId id="1184" r:id="rId5"/>
    <p:sldId id="1231" r:id="rId6"/>
    <p:sldId id="1229" r:id="rId7"/>
    <p:sldId id="1230" r:id="rId8"/>
    <p:sldId id="1188" r:id="rId9"/>
    <p:sldId id="1209" r:id="rId10"/>
    <p:sldId id="1210" r:id="rId11"/>
    <p:sldId id="1211" r:id="rId12"/>
    <p:sldId id="1212" r:id="rId13"/>
    <p:sldId id="1213" r:id="rId14"/>
    <p:sldId id="1214" r:id="rId15"/>
    <p:sldId id="1189" r:id="rId16"/>
    <p:sldId id="1232" r:id="rId17"/>
    <p:sldId id="1190" r:id="rId18"/>
    <p:sldId id="1192" r:id="rId19"/>
    <p:sldId id="1193" r:id="rId20"/>
    <p:sldId id="1194" r:id="rId21"/>
    <p:sldId id="1195" r:id="rId22"/>
    <p:sldId id="1191" r:id="rId23"/>
    <p:sldId id="1196" r:id="rId24"/>
    <p:sldId id="1200" r:id="rId25"/>
    <p:sldId id="1197" r:id="rId26"/>
    <p:sldId id="1198" r:id="rId27"/>
    <p:sldId id="1228" r:id="rId28"/>
    <p:sldId id="1227" r:id="rId29"/>
  </p:sldIdLst>
  <p:sldSz cx="12195175" cy="6858000"/>
  <p:notesSz cx="6858000" cy="9144000"/>
  <p:defaultTextStyle>
    <a:defPPr>
      <a:defRPr lang="de-DE"/>
    </a:defPPr>
    <a:lvl1pPr marL="0" algn="l" defTabSz="1088776" rtl="0" eaLnBrk="1" latinLnBrk="0" hangingPunct="1">
      <a:defRPr lang="de-DE" sz="2100" kern="1200">
        <a:solidFill>
          <a:schemeClr val="tx1"/>
        </a:solidFill>
        <a:latin typeface="Arial"/>
        <a:ea typeface="+mn-ea"/>
        <a:cs typeface="+mn-cs"/>
      </a:defRPr>
    </a:lvl1pPr>
    <a:lvl2pPr marL="544388" algn="l" defTabSz="1088776" rtl="0" eaLnBrk="1" latinLnBrk="0" hangingPunct="1">
      <a:buClr>
        <a:srgbClr val="FDB913"/>
      </a:buClr>
      <a:buSzPct val="100000"/>
      <a:buFont typeface="wingdings"/>
      <a:buChar char=""/>
      <a:defRPr lang="de-DE" sz="2100" kern="1200">
        <a:solidFill>
          <a:schemeClr val="tx1"/>
        </a:solidFill>
        <a:latin typeface="Arial"/>
        <a:ea typeface="+mn-ea"/>
        <a:cs typeface="+mn-cs"/>
      </a:defRPr>
    </a:lvl2pPr>
    <a:lvl3pPr marL="1088776" algn="l" defTabSz="1088776" rtl="0" eaLnBrk="1" latinLnBrk="0" hangingPunct="1">
      <a:buClr>
        <a:srgbClr val="666666"/>
      </a:buClr>
      <a:buSzPct val="80000"/>
      <a:buFont typeface="Wingdings"/>
      <a:buChar char="n"/>
      <a:defRPr lang="de-DE" sz="1700" kern="1200">
        <a:solidFill>
          <a:schemeClr val="tx1"/>
        </a:solidFill>
        <a:latin typeface="Arial"/>
        <a:ea typeface="+mn-ea"/>
        <a:cs typeface="+mn-cs"/>
      </a:defRPr>
    </a:lvl3pPr>
    <a:lvl4pPr marL="1633164" algn="l" defTabSz="1088776" rtl="0" eaLnBrk="1" latinLnBrk="0" hangingPunct="1">
      <a:buClr>
        <a:srgbClr val="666666"/>
      </a:buClr>
      <a:buSzPct val="80000"/>
      <a:buFont typeface="Arial"/>
      <a:buChar char=""/>
      <a:defRPr lang="de-DE" sz="1400" kern="1200">
        <a:solidFill>
          <a:schemeClr val="tx1"/>
        </a:solidFill>
        <a:latin typeface="Arial"/>
        <a:ea typeface="+mn-ea"/>
        <a:cs typeface="+mn-cs"/>
      </a:defRPr>
    </a:lvl4pPr>
    <a:lvl5pPr marL="2177552" algn="l" defTabSz="1088776" rtl="0" eaLnBrk="1" latinLnBrk="0" hangingPunct="1">
      <a:buClr>
        <a:srgbClr val="666666"/>
      </a:buClr>
      <a:buSzPct val="80000"/>
      <a:buFont typeface="Arial"/>
      <a:buChar char=""/>
      <a:defRPr lang="de-DE" sz="1200" kern="1200">
        <a:solidFill>
          <a:schemeClr val="tx1"/>
        </a:solidFill>
        <a:latin typeface="Arial"/>
        <a:ea typeface="+mn-ea"/>
        <a:cs typeface="+mn-cs"/>
      </a:defRPr>
    </a:lvl5pPr>
    <a:lvl6pPr marL="2721940" algn="l" defTabSz="1088776" rtl="0" eaLnBrk="1" latinLnBrk="0" hangingPunct="1">
      <a:defRPr sz="2100" kern="1200">
        <a:solidFill>
          <a:schemeClr val="tx1"/>
        </a:solidFill>
        <a:latin typeface="+mn-lt"/>
        <a:ea typeface="+mn-ea"/>
        <a:cs typeface="+mn-cs"/>
      </a:defRPr>
    </a:lvl6pPr>
    <a:lvl7pPr marL="3266328" algn="l" defTabSz="1088776" rtl="0" eaLnBrk="1" latinLnBrk="0" hangingPunct="1">
      <a:defRPr sz="2100" kern="1200">
        <a:solidFill>
          <a:schemeClr val="tx1"/>
        </a:solidFill>
        <a:latin typeface="+mn-lt"/>
        <a:ea typeface="+mn-ea"/>
        <a:cs typeface="+mn-cs"/>
      </a:defRPr>
    </a:lvl7pPr>
    <a:lvl8pPr marL="3810716" algn="l" defTabSz="1088776" rtl="0" eaLnBrk="1" latinLnBrk="0" hangingPunct="1">
      <a:defRPr sz="2100" kern="1200">
        <a:solidFill>
          <a:schemeClr val="tx1"/>
        </a:solidFill>
        <a:latin typeface="+mn-lt"/>
        <a:ea typeface="+mn-ea"/>
        <a:cs typeface="+mn-cs"/>
      </a:defRPr>
    </a:lvl8pPr>
    <a:lvl9pPr marL="4355104" algn="l" defTabSz="108877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1"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195A"/>
    <a:srgbClr val="FF0000"/>
    <a:srgbClr val="0F46A7"/>
    <a:srgbClr val="970A82"/>
    <a:srgbClr val="FF3399"/>
    <a:srgbClr val="FEE3A1"/>
    <a:srgbClr val="FFF1D0"/>
    <a:srgbClr val="FFF8E7"/>
    <a:srgbClr val="FECE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97248" autoAdjust="0"/>
  </p:normalViewPr>
  <p:slideViewPr>
    <p:cSldViewPr snapToGrid="0" showGuides="1">
      <p:cViewPr varScale="1">
        <p:scale>
          <a:sx n="62" d="100"/>
          <a:sy n="62" d="100"/>
        </p:scale>
        <p:origin x="704" y="56"/>
      </p:cViewPr>
      <p:guideLst>
        <p:guide pos="3841"/>
        <p:guide orient="horz" pos="2160"/>
      </p:guideLst>
    </p:cSldViewPr>
  </p:slideViewPr>
  <p:outlineViewPr>
    <p:cViewPr>
      <p:scale>
        <a:sx n="33" d="100"/>
        <a:sy n="33" d="100"/>
      </p:scale>
      <p:origin x="0" y="-8357"/>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2" d="100"/>
          <a:sy n="92" d="100"/>
        </p:scale>
        <p:origin x="404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pPr algn="ctr"/>
              <a:t>‹#›</a:t>
            </a:fld>
            <a:endParaRPr lang="de-DE" sz="1000" dirty="0"/>
          </a:p>
        </p:txBody>
      </p:sp>
    </p:spTree>
    <p:extLst>
      <p:ext uri="{BB962C8B-B14F-4D97-AF65-F5344CB8AC3E}">
        <p14:creationId xmlns:p14="http://schemas.microsoft.com/office/powerpoint/2010/main" val="2359932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547688" y="612775"/>
            <a:ext cx="5762625" cy="3241675"/>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es Placeholder 4"/>
          <p:cNvSpPr>
            <a:spLocks noGrp="1"/>
          </p:cNvSpPr>
          <p:nvPr>
            <p:ph type="body" sz="quarter" idx="3"/>
          </p:nvPr>
        </p:nvSpPr>
        <p:spPr>
          <a:xfrm>
            <a:off x="549000" y="4120162"/>
            <a:ext cx="5760000" cy="456356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5"/>
          </p:nvPr>
        </p:nvSpPr>
        <p:spPr>
          <a:xfrm>
            <a:off x="2957512" y="8935722"/>
            <a:ext cx="942976" cy="205358"/>
          </a:xfrm>
          <a:prstGeom prst="rect">
            <a:avLst/>
          </a:prstGeom>
        </p:spPr>
        <p:txBody>
          <a:bodyPr vert="horz" lIns="91440" tIns="45720" rIns="91440" bIns="45720" rtlCol="0" anchor="b"/>
          <a:lstStyle>
            <a:lvl1pPr algn="ctr">
              <a:defRPr sz="800"/>
            </a:lvl1pPr>
          </a:lstStyle>
          <a:p>
            <a:fld id="{7D8C2C35-2B8A-446E-BEC0-FD36716C29AC}" type="slidenum">
              <a:rPr lang="de-DE" smtClean="0"/>
              <a:pPr/>
              <a:t>‹#›</a:t>
            </a:fld>
            <a:endParaRPr lang="de-DE" dirty="0"/>
          </a:p>
        </p:txBody>
      </p:sp>
    </p:spTree>
    <p:extLst>
      <p:ext uri="{BB962C8B-B14F-4D97-AF65-F5344CB8AC3E}">
        <p14:creationId xmlns:p14="http://schemas.microsoft.com/office/powerpoint/2010/main" val="2847385487"/>
      </p:ext>
    </p:extLst>
  </p:cSld>
  <p:clrMap bg1="lt1" tx1="dk1" bg2="lt2" tx2="dk2" accent1="accent1" accent2="accent2" accent3="accent3" accent4="accent4" accent5="accent5" accent6="accent6" hlink="hlink" folHlink="folHlink"/>
  <p:notesStyle>
    <a:lvl1pPr marL="0" algn="l" defTabSz="1088776" rtl="0" eaLnBrk="1" latinLnBrk="0" hangingPunct="1">
      <a:defRPr sz="1400" kern="1200">
        <a:solidFill>
          <a:schemeClr val="tx1"/>
        </a:solidFill>
        <a:latin typeface="+mn-lt"/>
        <a:ea typeface="+mn-ea"/>
        <a:cs typeface="+mn-cs"/>
      </a:defRPr>
    </a:lvl1pPr>
    <a:lvl2pPr marL="180000" indent="-180000" algn="l" defTabSz="1088776" rtl="0" eaLnBrk="1" latinLnBrk="0" hangingPunct="1">
      <a:buClr>
        <a:schemeClr val="accent1"/>
      </a:buClr>
      <a:buSzPct val="100000"/>
      <a:buFont typeface="Wingdings" pitchFamily="2" charset="2"/>
      <a:buChar char=""/>
      <a:defRPr sz="1400" kern="1200">
        <a:solidFill>
          <a:schemeClr val="tx1"/>
        </a:solidFill>
        <a:latin typeface="+mn-lt"/>
        <a:ea typeface="+mn-ea"/>
        <a:cs typeface="+mn-cs"/>
      </a:defRPr>
    </a:lvl2pPr>
    <a:lvl3pPr marL="360000" indent="-180000" algn="l" defTabSz="1088776" rtl="0" eaLnBrk="1" latinLnBrk="0" hangingPunct="1">
      <a:buClr>
        <a:schemeClr val="accent2"/>
      </a:buClr>
      <a:buSzPct val="80000"/>
      <a:buFont typeface="Symbol" pitchFamily="18" charset="2"/>
      <a:buChar char="-"/>
      <a:defRPr sz="1200" kern="1200">
        <a:solidFill>
          <a:schemeClr val="tx1"/>
        </a:solidFill>
        <a:latin typeface="+mn-lt"/>
        <a:ea typeface="+mn-ea"/>
        <a:cs typeface="+mn-cs"/>
      </a:defRPr>
    </a:lvl3pPr>
    <a:lvl4pPr marL="674815" indent="-158780" algn="l" defTabSz="1088776" rtl="0" eaLnBrk="1" latinLnBrk="0" hangingPunct="1">
      <a:buClr>
        <a:schemeClr val="accent2"/>
      </a:buClr>
      <a:buFont typeface="Arial" pitchFamily="34" charset="0"/>
      <a:buChar char="–"/>
      <a:defRPr sz="1200" kern="1200">
        <a:solidFill>
          <a:schemeClr val="tx1"/>
        </a:solidFill>
        <a:latin typeface="+mn-lt"/>
        <a:ea typeface="+mn-ea"/>
        <a:cs typeface="+mn-cs"/>
      </a:defRPr>
    </a:lvl4pPr>
    <a:lvl5pPr marL="2177552" algn="l" defTabSz="1088776" rtl="0" eaLnBrk="1" latinLnBrk="0" hangingPunct="1">
      <a:defRPr sz="1400" kern="1200">
        <a:solidFill>
          <a:schemeClr val="tx1"/>
        </a:solidFill>
        <a:latin typeface="+mn-lt"/>
        <a:ea typeface="+mn-ea"/>
        <a:cs typeface="+mn-cs"/>
      </a:defRPr>
    </a:lvl5pPr>
    <a:lvl6pPr marL="2721940" algn="l" defTabSz="1088776" rtl="0" eaLnBrk="1" latinLnBrk="0" hangingPunct="1">
      <a:defRPr sz="1400" kern="1200">
        <a:solidFill>
          <a:schemeClr val="tx1"/>
        </a:solidFill>
        <a:latin typeface="+mn-lt"/>
        <a:ea typeface="+mn-ea"/>
        <a:cs typeface="+mn-cs"/>
      </a:defRPr>
    </a:lvl6pPr>
    <a:lvl7pPr marL="3266328" algn="l" defTabSz="1088776" rtl="0" eaLnBrk="1" latinLnBrk="0" hangingPunct="1">
      <a:defRPr sz="1400" kern="1200">
        <a:solidFill>
          <a:schemeClr val="tx1"/>
        </a:solidFill>
        <a:latin typeface="+mn-lt"/>
        <a:ea typeface="+mn-ea"/>
        <a:cs typeface="+mn-cs"/>
      </a:defRPr>
    </a:lvl7pPr>
    <a:lvl8pPr marL="3810716" algn="l" defTabSz="1088776" rtl="0" eaLnBrk="1" latinLnBrk="0" hangingPunct="1">
      <a:defRPr sz="1400" kern="1200">
        <a:solidFill>
          <a:schemeClr val="tx1"/>
        </a:solidFill>
        <a:latin typeface="+mn-lt"/>
        <a:ea typeface="+mn-ea"/>
        <a:cs typeface="+mn-cs"/>
      </a:defRPr>
    </a:lvl8pPr>
    <a:lvl9pPr marL="4355104" algn="l" defTabSz="108877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a:t>
            </a:fld>
            <a:endParaRPr lang="de-DE" dirty="0"/>
          </a:p>
        </p:txBody>
      </p:sp>
    </p:spTree>
    <p:extLst>
      <p:ext uri="{BB962C8B-B14F-4D97-AF65-F5344CB8AC3E}">
        <p14:creationId xmlns:p14="http://schemas.microsoft.com/office/powerpoint/2010/main" val="24610651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www.sap.com/trademark" TargetMode="External"/><Relationship Id="rId7" Type="http://schemas.openxmlformats.org/officeDocument/2006/relationships/hyperlink" Target="https://www.youtube.com/user/SAP" TargetMode="External"/><Relationship Id="rId12"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4.png"/><Relationship Id="rId4" Type="http://schemas.openxmlformats.org/officeDocument/2006/relationships/hyperlink" Target="https://www.sap.com/registration/contact.html" TargetMode="External"/><Relationship Id="rId9" Type="http://schemas.openxmlformats.org/officeDocument/2006/relationships/hyperlink" Target="https://twitter.com/sap" TargetMode="Externa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hyperlink" Target="https://www.youtube.com/user/SAP" TargetMode="External"/><Relationship Id="rId12" Type="http://schemas.openxmlformats.org/officeDocument/2006/relationships/image" Target="../media/image5.png"/><Relationship Id="rId2" Type="http://schemas.openxmlformats.org/officeDocument/2006/relationships/hyperlink" Target="https://www.sap.com/germany/registration/contact.html" TargetMode="External"/><Relationship Id="rId1" Type="http://schemas.openxmlformats.org/officeDocument/2006/relationships/slideMaster" Target="../slideMasters/slideMaster1.xml"/><Relationship Id="rId6" Type="http://schemas.openxmlformats.org/officeDocument/2006/relationships/image" Target="../media/image2.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4.png"/><Relationship Id="rId4" Type="http://schemas.openxmlformats.org/officeDocument/2006/relationships/hyperlink" Target="http://www.sap.de/trademark" TargetMode="External"/><Relationship Id="rId9" Type="http://schemas.openxmlformats.org/officeDocument/2006/relationships/hyperlink" Target="https://twitter.com/sap"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with Image or Illustration">
    <p:bg>
      <p:bgRef idx="1001">
        <a:schemeClr val="bg1"/>
      </p:bgRef>
    </p:bg>
    <p:spTree>
      <p:nvGrpSpPr>
        <p:cNvPr id="1" name=""/>
        <p:cNvGrpSpPr/>
        <p:nvPr/>
      </p:nvGrpSpPr>
      <p:grpSpPr>
        <a:xfrm>
          <a:off x="0" y="0"/>
          <a:ext cx="0" cy="0"/>
          <a:chOff x="0" y="0"/>
          <a:chExt cx="0" cy="0"/>
        </a:xfrm>
      </p:grpSpPr>
      <p:pic>
        <p:nvPicPr>
          <p:cNvPr id="6" name="SAP Logo" descr="SAP Logo" title="SAP Logo"/>
          <p:cNvPicPr>
            <a:picLocks noChangeAspect="1"/>
          </p:cNvPicPr>
          <p:nvPr userDrawn="1"/>
        </p:nvPicPr>
        <p:blipFill>
          <a:blip r:embed="rId2"/>
          <a:stretch>
            <a:fillRect/>
          </a:stretch>
        </p:blipFill>
        <p:spPr>
          <a:xfrm>
            <a:off x="9949255" y="6217668"/>
            <a:ext cx="1963635" cy="360000"/>
          </a:xfrm>
          <a:prstGeom prst="rect">
            <a:avLst/>
          </a:prstGeom>
        </p:spPr>
      </p:pic>
      <p:sp>
        <p:nvSpPr>
          <p:cNvPr id="13" name="Classification"/>
          <p:cNvSpPr txBox="1"/>
          <p:nvPr userDrawn="1"/>
        </p:nvSpPr>
        <p:spPr>
          <a:xfrm>
            <a:off x="288000" y="5769666"/>
            <a:ext cx="4204855" cy="138499"/>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PUBLIC</a:t>
            </a:r>
            <a:endParaRPr lang="en-US" sz="900" b="0" dirty="0"/>
          </a:p>
        </p:txBody>
      </p:sp>
      <p:sp>
        <p:nvSpPr>
          <p:cNvPr id="19" name="Speaker"/>
          <p:cNvSpPr>
            <a:spLocks noGrp="1"/>
          </p:cNvSpPr>
          <p:nvPr userDrawn="1">
            <p:ph type="subTitle" idx="1" hasCustomPrompt="1"/>
          </p:nvPr>
        </p:nvSpPr>
        <p:spPr bwMode="black">
          <a:xfrm>
            <a:off x="288000" y="5130489"/>
            <a:ext cx="10899174"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dirty="0"/>
              <a:t>Month 00, 2020</a:t>
            </a:r>
          </a:p>
        </p:txBody>
      </p:sp>
      <p:sp>
        <p:nvSpPr>
          <p:cNvPr id="3" name="Title"/>
          <p:cNvSpPr>
            <a:spLocks noGrp="1"/>
          </p:cNvSpPr>
          <p:nvPr>
            <p:ph type="title" hasCustomPrompt="1"/>
          </p:nvPr>
        </p:nvSpPr>
        <p:spPr>
          <a:xfrm>
            <a:off x="288000" y="4024430"/>
            <a:ext cx="10899174" cy="997196"/>
          </a:xfrm>
        </p:spPr>
        <p:txBody>
          <a:bodyPr vert="horz" wrap="square" lIns="0" tIns="0" rIns="0" bIns="0" rtlCol="0">
            <a:noAutofit/>
          </a:bodyPr>
          <a:lstStyle>
            <a:lvl1pPr>
              <a:lnSpc>
                <a:spcPct val="90000"/>
              </a:lnSpc>
              <a:defRPr lang="de-DE" sz="3600" dirty="0">
                <a:latin typeface="+mn-lt"/>
                <a:ea typeface="+mn-ea"/>
                <a:cs typeface="+mn-cs"/>
              </a:defRPr>
            </a:lvl1pPr>
          </a:lstStyle>
          <a:p>
            <a:pPr lvl="0"/>
            <a:r>
              <a:rPr lang="en-US" dirty="0"/>
              <a:t>Presentation Title </a:t>
            </a:r>
            <a:br>
              <a:rPr lang="en-US" dirty="0"/>
            </a:br>
            <a:r>
              <a:rPr lang="en-US" dirty="0"/>
              <a:t>Goes Here and Here.</a:t>
            </a:r>
          </a:p>
        </p:txBody>
      </p:sp>
      <p:sp>
        <p:nvSpPr>
          <p:cNvPr id="5" name="Title Image Placeholder" descr="Placeholder title image" title="Title image"/>
          <p:cNvSpPr>
            <a:spLocks noGrp="1"/>
          </p:cNvSpPr>
          <p:nvPr>
            <p:ph type="pic" sz="quarter" idx="12" hasCustomPrompt="1"/>
          </p:nvPr>
        </p:nvSpPr>
        <p:spPr bwMode="gray">
          <a:xfrm>
            <a:off x="1" y="0"/>
            <a:ext cx="12195174" cy="3430006"/>
          </a:xfrm>
          <a:noFill/>
        </p:spPr>
        <p:txBody>
          <a:bodyPr tIns="504000"/>
          <a:lstStyle>
            <a:lvl1pPr algn="ctr">
              <a:defRPr sz="1600">
                <a:solidFill>
                  <a:schemeClr val="tx1"/>
                </a:solidFill>
              </a:defRPr>
            </a:lvl1pPr>
          </a:lstStyle>
          <a:p>
            <a:r>
              <a:rPr lang="en-US" dirty="0"/>
              <a:t>Click to insert title image or illustration</a:t>
            </a:r>
          </a:p>
        </p:txBody>
      </p:sp>
    </p:spTree>
    <p:extLst>
      <p:ext uri="{BB962C8B-B14F-4D97-AF65-F5344CB8AC3E}">
        <p14:creationId xmlns:p14="http://schemas.microsoft.com/office/powerpoint/2010/main" val="24527176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05" userDrawn="1">
          <p15:clr>
            <a:srgbClr val="FBAE40"/>
          </p15:clr>
        </p15:guide>
        <p15:guide id="2" orient="horz" pos="4144" userDrawn="1">
          <p15:clr>
            <a:srgbClr val="FBAE40"/>
          </p15:clr>
        </p15:guide>
        <p15:guide id="3" orient="horz" pos="2162" userDrawn="1">
          <p15:clr>
            <a:srgbClr val="FBAE40"/>
          </p15:clr>
        </p15:guide>
        <p15:guide id="4" pos="181" userDrawn="1">
          <p15:clr>
            <a:srgbClr val="FBAE40"/>
          </p15:clr>
        </p15:guide>
        <p15:guide id="5" orient="horz" pos="2534" userDrawn="1">
          <p15:clr>
            <a:srgbClr val="FBAE40"/>
          </p15:clr>
        </p15:guide>
        <p15:guide id="6" orient="horz" pos="3164" userDrawn="1">
          <p15:clr>
            <a:srgbClr val="FBAE40"/>
          </p15:clr>
        </p15:guide>
        <p15:guide id="7" orient="horz" pos="3232" userDrawn="1">
          <p15:clr>
            <a:srgbClr val="FBAE40"/>
          </p15:clr>
        </p15:guide>
        <p15:guide id="8" orient="horz" pos="35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without Image">
    <p:bg>
      <p:bgRef idx="1001">
        <a:schemeClr val="bg1"/>
      </p:bgRef>
    </p:bg>
    <p:spTree>
      <p:nvGrpSpPr>
        <p:cNvPr id="1" name=""/>
        <p:cNvGrpSpPr/>
        <p:nvPr/>
      </p:nvGrpSpPr>
      <p:grpSpPr>
        <a:xfrm>
          <a:off x="0" y="0"/>
          <a:ext cx="0" cy="0"/>
          <a:chOff x="0" y="0"/>
          <a:chExt cx="0" cy="0"/>
        </a:xfrm>
      </p:grpSpPr>
      <p:sp>
        <p:nvSpPr>
          <p:cNvPr id="24" name="Classification"/>
          <p:cNvSpPr txBox="1"/>
          <p:nvPr userDrawn="1"/>
        </p:nvSpPr>
        <p:spPr>
          <a:xfrm>
            <a:off x="288000" y="5093865"/>
            <a:ext cx="4204855"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PUBLIC</a:t>
            </a:r>
            <a:endParaRPr lang="en-US" sz="900" b="0" dirty="0"/>
          </a:p>
        </p:txBody>
      </p:sp>
      <p:sp>
        <p:nvSpPr>
          <p:cNvPr id="6" name="Speaker"/>
          <p:cNvSpPr>
            <a:spLocks noGrp="1"/>
          </p:cNvSpPr>
          <p:nvPr userDrawn="1">
            <p:ph type="subTitle" idx="1" hasCustomPrompt="1"/>
          </p:nvPr>
        </p:nvSpPr>
        <p:spPr bwMode="black">
          <a:xfrm>
            <a:off x="287999" y="4268503"/>
            <a:ext cx="1090080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dirty="0"/>
              <a:t>Month 00, 2020</a:t>
            </a:r>
          </a:p>
        </p:txBody>
      </p:sp>
      <p:sp>
        <p:nvSpPr>
          <p:cNvPr id="4" name="Title 3"/>
          <p:cNvSpPr>
            <a:spLocks noGrp="1"/>
          </p:cNvSpPr>
          <p:nvPr>
            <p:ph type="title" hasCustomPrompt="1"/>
          </p:nvPr>
        </p:nvSpPr>
        <p:spPr>
          <a:xfrm>
            <a:off x="288000" y="2706317"/>
            <a:ext cx="109008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sz="3600" dirty="0"/>
              <a:t>Presentation Title </a:t>
            </a:r>
            <a:br>
              <a:rPr lang="en-US" sz="3600" dirty="0"/>
            </a:br>
            <a:r>
              <a:rPr lang="en-US" sz="3600" dirty="0"/>
              <a:t>Goes Here and Here.</a:t>
            </a:r>
            <a:endParaRPr lang="de-DE" sz="3600" kern="0" dirty="0" err="1">
              <a:ea typeface="Arial Unicode MS" pitchFamily="34" charset="-128"/>
              <a:cs typeface="Arial Unicode MS" pitchFamily="34" charset="-128"/>
            </a:endParaRPr>
          </a:p>
        </p:txBody>
      </p:sp>
      <p:pic>
        <p:nvPicPr>
          <p:cNvPr id="10" name="SAP Logo" descr="SAP Logo" title="SAP Logo">
            <a:extLst>
              <a:ext uri="{FF2B5EF4-FFF2-40B4-BE49-F238E27FC236}">
                <a16:creationId xmlns:a16="http://schemas.microsoft.com/office/drawing/2014/main" id="{251CD224-43D4-4D54-87EA-DD5933D21141}"/>
              </a:ext>
            </a:extLst>
          </p:cNvPr>
          <p:cNvPicPr>
            <a:picLocks noChangeAspect="1"/>
          </p:cNvPicPr>
          <p:nvPr userDrawn="1"/>
        </p:nvPicPr>
        <p:blipFill>
          <a:blip r:embed="rId2"/>
          <a:stretch>
            <a:fillRect/>
          </a:stretch>
        </p:blipFill>
        <p:spPr>
          <a:xfrm>
            <a:off x="9949255" y="6217668"/>
            <a:ext cx="1963635" cy="360000"/>
          </a:xfrm>
          <a:prstGeom prst="rect">
            <a:avLst/>
          </a:prstGeom>
        </p:spPr>
      </p:pic>
    </p:spTree>
    <p:extLst>
      <p:ext uri="{BB962C8B-B14F-4D97-AF65-F5344CB8AC3E}">
        <p14:creationId xmlns:p14="http://schemas.microsoft.com/office/powerpoint/2010/main" val="198241062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orient="horz" pos="2688" userDrawn="1">
          <p15:clr>
            <a:srgbClr val="FBAE40"/>
          </p15:clr>
        </p15:guide>
        <p15:guide id="4" orient="horz" pos="2334" userDrawn="1">
          <p15:clr>
            <a:srgbClr val="FBAE40"/>
          </p15:clr>
        </p15:guide>
        <p15:guide id="5" orient="horz" pos="2960" userDrawn="1">
          <p15:clr>
            <a:srgbClr val="FBAE40"/>
          </p15:clr>
        </p15:guide>
        <p15:guide id="7" orient="horz" pos="414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with Pictogram">
    <p:bg>
      <p:bgRef idx="1001">
        <a:schemeClr val="bg1"/>
      </p:bgRef>
    </p:bg>
    <p:spTree>
      <p:nvGrpSpPr>
        <p:cNvPr id="1" name=""/>
        <p:cNvGrpSpPr/>
        <p:nvPr/>
      </p:nvGrpSpPr>
      <p:grpSpPr>
        <a:xfrm>
          <a:off x="0" y="0"/>
          <a:ext cx="0" cy="0"/>
          <a:chOff x="0" y="0"/>
          <a:chExt cx="0" cy="0"/>
        </a:xfrm>
      </p:grpSpPr>
      <p:sp>
        <p:nvSpPr>
          <p:cNvPr id="7" name="Pictogram Placeholder"/>
          <p:cNvSpPr>
            <a:spLocks noGrp="1"/>
          </p:cNvSpPr>
          <p:nvPr>
            <p:ph type="pic" sz="quarter" idx="16"/>
          </p:nvPr>
        </p:nvSpPr>
        <p:spPr>
          <a:xfrm>
            <a:off x="6954855" y="963000"/>
            <a:ext cx="4932000" cy="4932000"/>
          </a:xfrm>
        </p:spPr>
        <p:txBody>
          <a:bodyPr/>
          <a:lstStyle/>
          <a:p>
            <a:r>
              <a:rPr lang="en-US"/>
              <a:t>Click icon to add picture</a:t>
            </a:r>
            <a:endParaRPr lang="de-DE" dirty="0"/>
          </a:p>
        </p:txBody>
      </p:sp>
      <p:sp>
        <p:nvSpPr>
          <p:cNvPr id="24" name="Classification"/>
          <p:cNvSpPr txBox="1"/>
          <p:nvPr userDrawn="1"/>
        </p:nvSpPr>
        <p:spPr>
          <a:xfrm>
            <a:off x="288000" y="5093865"/>
            <a:ext cx="4204855"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PUBLIC</a:t>
            </a:r>
            <a:endParaRPr lang="en-US" sz="900" b="0" dirty="0"/>
          </a:p>
        </p:txBody>
      </p:sp>
      <p:sp>
        <p:nvSpPr>
          <p:cNvPr id="6" name="Speaker"/>
          <p:cNvSpPr>
            <a:spLocks noGrp="1"/>
          </p:cNvSpPr>
          <p:nvPr userDrawn="1">
            <p:ph type="subTitle" idx="1" hasCustomPrompt="1"/>
          </p:nvPr>
        </p:nvSpPr>
        <p:spPr bwMode="black">
          <a:xfrm>
            <a:off x="288001" y="4268503"/>
            <a:ext cx="637343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dirty="0"/>
              <a:t>Month 00, 2020</a:t>
            </a:r>
          </a:p>
        </p:txBody>
      </p:sp>
      <p:sp>
        <p:nvSpPr>
          <p:cNvPr id="8" name="Title 4"/>
          <p:cNvSpPr>
            <a:spLocks noGrp="1"/>
          </p:cNvSpPr>
          <p:nvPr>
            <p:ph type="title" hasCustomPrompt="1"/>
          </p:nvPr>
        </p:nvSpPr>
        <p:spPr>
          <a:xfrm>
            <a:off x="288001" y="2706317"/>
            <a:ext cx="63720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sz="3600" dirty="0"/>
              <a:t>Presentation Title </a:t>
            </a:r>
            <a:br>
              <a:rPr lang="en-US" sz="3600" dirty="0"/>
            </a:br>
            <a:r>
              <a:rPr lang="en-US" sz="3600" dirty="0"/>
              <a:t>Goes Here and Here.</a:t>
            </a:r>
            <a:endParaRPr lang="de-DE" sz="3600" kern="0" dirty="0" err="1">
              <a:ea typeface="Arial Unicode MS" pitchFamily="34" charset="-128"/>
              <a:cs typeface="Arial Unicode MS" pitchFamily="34" charset="-128"/>
            </a:endParaRPr>
          </a:p>
        </p:txBody>
      </p:sp>
      <p:pic>
        <p:nvPicPr>
          <p:cNvPr id="9" name="SAP Logo" descr="SAP Logo" title="SAP Logo">
            <a:extLst>
              <a:ext uri="{FF2B5EF4-FFF2-40B4-BE49-F238E27FC236}">
                <a16:creationId xmlns:a16="http://schemas.microsoft.com/office/drawing/2014/main" id="{6E13D478-79B9-4DF0-A964-50C2206E25E8}"/>
              </a:ext>
            </a:extLst>
          </p:cNvPr>
          <p:cNvPicPr>
            <a:picLocks noChangeAspect="1"/>
          </p:cNvPicPr>
          <p:nvPr userDrawn="1"/>
        </p:nvPicPr>
        <p:blipFill>
          <a:blip r:embed="rId2"/>
          <a:stretch>
            <a:fillRect/>
          </a:stretch>
        </p:blipFill>
        <p:spPr>
          <a:xfrm>
            <a:off x="9949255" y="6217668"/>
            <a:ext cx="1963635" cy="360000"/>
          </a:xfrm>
          <a:prstGeom prst="rect">
            <a:avLst/>
          </a:prstGeom>
        </p:spPr>
      </p:pic>
    </p:spTree>
    <p:extLst>
      <p:ext uri="{BB962C8B-B14F-4D97-AF65-F5344CB8AC3E}">
        <p14:creationId xmlns:p14="http://schemas.microsoft.com/office/powerpoint/2010/main" val="30480462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pos="4196" userDrawn="1">
          <p15:clr>
            <a:srgbClr val="FBAE40"/>
          </p15:clr>
        </p15:guide>
        <p15:guide id="4" orient="horz" pos="2688" userDrawn="1">
          <p15:clr>
            <a:srgbClr val="FBAE40"/>
          </p15:clr>
        </p15:guide>
        <p15:guide id="5" orient="horz" pos="2335" userDrawn="1">
          <p15:clr>
            <a:srgbClr val="FBAE40"/>
          </p15:clr>
        </p15:guide>
        <p15:guide id="6" orient="horz" pos="2960" userDrawn="1">
          <p15:clr>
            <a:srgbClr val="FBAE40"/>
          </p15:clr>
        </p15:guide>
        <p15:guide id="7" orient="horz" pos="414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4000" y="1620000"/>
            <a:ext cx="11185200" cy="4716000"/>
          </a:xfrm>
        </p:spPr>
        <p:txBody>
          <a:bodyPr>
            <a:normAutofit/>
          </a:bodyPr>
          <a:lstStyle>
            <a:lvl1pPr marL="0" marR="0" indent="0" algn="l" defTabSz="1088558" rtl="0" eaLnBrk="1" fontAlgn="auto" latinLnBrk="0" hangingPunct="1">
              <a:lnSpc>
                <a:spcPct val="100000"/>
              </a:lnSpc>
              <a:spcBef>
                <a:spcPts val="3000"/>
              </a:spcBef>
              <a:spcAft>
                <a:spcPts val="0"/>
              </a:spcAft>
              <a:buClr>
                <a:schemeClr val="accent1"/>
              </a:buClr>
              <a:buSzPct val="80000"/>
              <a:buFontTx/>
              <a:buNone/>
              <a:tabLst/>
              <a:defRPr sz="2000" b="0"/>
            </a:lvl1pPr>
            <a:lvl2pPr marL="179964" marR="0" indent="-179964" algn="l" defTabSz="1088558"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800"/>
            </a:lvl2pPr>
            <a:lvl3pPr marL="359928" marR="0" indent="-179352" algn="l" defTabSz="1088558" rtl="0" eaLnBrk="1" fontAlgn="auto" latinLnBrk="0" hangingPunct="1">
              <a:lnSpc>
                <a:spcPct val="100000"/>
              </a:lnSpc>
              <a:spcBef>
                <a:spcPts val="400"/>
              </a:spcBef>
              <a:spcAft>
                <a:spcPts val="0"/>
              </a:spcAft>
              <a:buClr>
                <a:schemeClr val="tx1"/>
              </a:buClr>
              <a:buSzPct val="100000"/>
              <a:buFont typeface="Arial" pitchFamily="34" charset="0"/>
              <a:buChar char="–"/>
              <a:tabLst/>
              <a:defRPr sz="1800" baseline="0"/>
            </a:lvl3pPr>
            <a:lvl4pPr marL="539892" marR="0" indent="-179964" algn="l" defTabSz="1088558"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dirty="0"/>
              <a:t>Agenda Item/Divider Headline</a:t>
            </a:r>
          </a:p>
          <a:p>
            <a:pPr lvl="1"/>
            <a:r>
              <a:rPr lang="en-US" dirty="0"/>
              <a:t>Details</a:t>
            </a:r>
          </a:p>
        </p:txBody>
      </p:sp>
      <p:sp>
        <p:nvSpPr>
          <p:cNvPr id="3" name="Agenda title"/>
          <p:cNvSpPr>
            <a:spLocks noGrp="1"/>
          </p:cNvSpPr>
          <p:nvPr>
            <p:ph type="title" hasCustomPrompt="1"/>
          </p:nvPr>
        </p:nvSpPr>
        <p:spPr/>
        <p:txBody>
          <a:bodyPr/>
          <a:lstStyle>
            <a:lvl1pPr>
              <a:defRPr/>
            </a:lvl1pPr>
          </a:lstStyle>
          <a:p>
            <a:r>
              <a:rPr lang="en-US" dirty="0"/>
              <a:t>Agenda</a:t>
            </a:r>
          </a:p>
        </p:txBody>
      </p:sp>
    </p:spTree>
    <p:extLst>
      <p:ext uri="{BB962C8B-B14F-4D97-AF65-F5344CB8AC3E}">
        <p14:creationId xmlns:p14="http://schemas.microsoft.com/office/powerpoint/2010/main" val="1859360619"/>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1020" userDrawn="1">
          <p15:clr>
            <a:srgbClr val="FBAE40"/>
          </p15:clr>
        </p15:guide>
        <p15:guide id="3" pos="7364" userDrawn="1">
          <p15:clr>
            <a:srgbClr val="FBAE40"/>
          </p15:clr>
        </p15:guide>
        <p15:guide id="4" orient="horz" pos="316" userDrawn="1">
          <p15:clr>
            <a:srgbClr val="FBAE40"/>
          </p15:clr>
        </p15:guide>
        <p15:guide id="5" orient="horz" pos="551" userDrawn="1">
          <p15:clr>
            <a:srgbClr val="FBAE40"/>
          </p15:clr>
        </p15:guide>
        <p15:guide id="6" orient="horz" pos="399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Page">
    <p:bg>
      <p:bgRef idx="1001">
        <a:schemeClr val="bg1"/>
      </p:bgRef>
    </p:bg>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4000" y="3090446"/>
            <a:ext cx="11185200" cy="677108"/>
          </a:xfrm>
        </p:spPr>
        <p:txBody>
          <a:bodyPr anchor="ctr" anchorCtr="0">
            <a:noAutofit/>
          </a:bodyPr>
          <a:lstStyle>
            <a:lvl1pPr>
              <a:defRPr sz="4400">
                <a:solidFill>
                  <a:schemeClr val="tx1"/>
                </a:solidFill>
                <a:latin typeface="+mj-lt"/>
              </a:defRPr>
            </a:lvl1pPr>
          </a:lstStyle>
          <a:p>
            <a:r>
              <a:rPr lang="en-US" dirty="0"/>
              <a:t>Divider page</a:t>
            </a:r>
            <a:endParaRPr lang="de-DE" dirty="0"/>
          </a:p>
        </p:txBody>
      </p:sp>
    </p:spTree>
    <p:extLst>
      <p:ext uri="{BB962C8B-B14F-4D97-AF65-F5344CB8AC3E}">
        <p14:creationId xmlns:p14="http://schemas.microsoft.com/office/powerpoint/2010/main" val="410952787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317" userDrawn="1">
          <p15:clr>
            <a:srgbClr val="FBAE40"/>
          </p15:clr>
        </p15:guide>
        <p15:guide id="2" orient="horz" pos="2160" userDrawn="1">
          <p15:clr>
            <a:srgbClr val="FBAE40"/>
          </p15:clr>
        </p15:guide>
        <p15:guide id="3" pos="736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Page with Image">
    <p:bg>
      <p:bgRef idx="1001">
        <a:schemeClr val="bg1"/>
      </p:bgRef>
    </p:bg>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5175" cy="3430800"/>
          </a:xfrm>
          <a:noFill/>
        </p:spPr>
        <p:txBody>
          <a:bodyPr tIns="324000"/>
          <a:lstStyle>
            <a:lvl1pPr marL="0" marR="0" indent="0" algn="ctr" defTabSz="1088558"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558" rtl="0" eaLnBrk="1" fontAlgn="auto" latinLnBrk="0" hangingPunct="1">
              <a:lnSpc>
                <a:spcPct val="100000"/>
              </a:lnSpc>
              <a:spcBef>
                <a:spcPts val="1200"/>
              </a:spcBef>
              <a:spcAft>
                <a:spcPts val="0"/>
              </a:spcAft>
              <a:buClr>
                <a:schemeClr val="accent1"/>
              </a:buClr>
              <a:buSzPct val="80000"/>
              <a:buFontTx/>
              <a:buNone/>
              <a:tabLst/>
              <a:defRPr/>
            </a:pPr>
            <a:r>
              <a:rPr lang="en-US" dirty="0"/>
              <a:t>Placeholder for image and illustration</a:t>
            </a:r>
          </a:p>
        </p:txBody>
      </p:sp>
      <p:sp>
        <p:nvSpPr>
          <p:cNvPr id="2" name="Divider text"/>
          <p:cNvSpPr>
            <a:spLocks noGrp="1"/>
          </p:cNvSpPr>
          <p:nvPr>
            <p:ph type="ctrTitle" hasCustomPrompt="1"/>
          </p:nvPr>
        </p:nvSpPr>
        <p:spPr bwMode="black">
          <a:xfrm>
            <a:off x="504000" y="1375046"/>
            <a:ext cx="11185200" cy="677108"/>
          </a:xfrm>
        </p:spPr>
        <p:txBody>
          <a:bodyPr anchor="t" anchorCtr="0">
            <a:noAutofit/>
          </a:bodyPr>
          <a:lstStyle>
            <a:lvl1pPr>
              <a:defRPr sz="4400">
                <a:solidFill>
                  <a:schemeClr val="tx1"/>
                </a:solidFill>
                <a:latin typeface="+mj-lt"/>
              </a:defRPr>
            </a:lvl1pPr>
          </a:lstStyle>
          <a:p>
            <a:r>
              <a:rPr lang="en-US" dirty="0"/>
              <a:t>Divider page</a:t>
            </a:r>
            <a:endParaRPr lang="de-DE" dirty="0"/>
          </a:p>
        </p:txBody>
      </p:sp>
    </p:spTree>
    <p:extLst>
      <p:ext uri="{BB962C8B-B14F-4D97-AF65-F5344CB8AC3E}">
        <p14:creationId xmlns:p14="http://schemas.microsoft.com/office/powerpoint/2010/main" val="100898527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userDrawn="1">
          <p15:clr>
            <a:srgbClr val="FBAE40"/>
          </p15:clr>
        </p15:guide>
        <p15:guide id="2" pos="7364" userDrawn="1">
          <p15:clr>
            <a:srgbClr val="FBAE40"/>
          </p15:clr>
        </p15:guide>
        <p15:guide id="3" pos="317" userDrawn="1">
          <p15:clr>
            <a:srgbClr val="FBAE40"/>
          </p15:clr>
        </p15:guide>
        <p15:guide id="4" orient="horz" pos="865" userDrawn="1">
          <p15:clr>
            <a:srgbClr val="FBAE40"/>
          </p15:clr>
        </p15:guide>
        <p15:guide id="5" orient="horz" pos="129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466743634"/>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7364"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129332223"/>
      </p:ext>
    </p:extLst>
  </p:cSld>
  <p:clrMapOvr>
    <a:masterClrMapping/>
  </p:clrMapOvr>
  <p:extLst>
    <p:ext uri="{DCECCB84-F9BA-43D5-87BE-67443E8EF086}">
      <p15:sldGuideLst xmlns:p15="http://schemas.microsoft.com/office/powerpoint/2012/main">
        <p15:guide id="1" pos="316" userDrawn="1">
          <p15:clr>
            <a:srgbClr val="FBAE40"/>
          </p15:clr>
        </p15:guide>
        <p15:guide id="2" orient="horz" pos="3991" userDrawn="1">
          <p15:clr>
            <a:srgbClr val="FBAE40"/>
          </p15:clr>
        </p15:guide>
        <p15:guide id="3" pos="7364" userDrawn="1">
          <p15:clr>
            <a:srgbClr val="FBAE40"/>
          </p15:clr>
        </p15:guide>
        <p15:guide id="4" orient="horz" pos="318" userDrawn="1">
          <p15:clr>
            <a:srgbClr val="FBAE40"/>
          </p15:clr>
        </p15:guide>
        <p15:guide id="5" orient="horz" pos="552" userDrawn="1">
          <p15:clr>
            <a:srgbClr val="FBAE40"/>
          </p15:clr>
        </p15:guide>
        <p15:guide id="6" orient="horz" pos="10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2477"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 column 1"/>
          <p:cNvSpPr>
            <a:spLocks noGrp="1"/>
          </p:cNvSpPr>
          <p:nvPr>
            <p:ph type="body" sz="quarter" idx="10" hasCustomPrompt="1"/>
          </p:nvPr>
        </p:nvSpPr>
        <p:spPr>
          <a:xfrm>
            <a:off x="504000"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630481451"/>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7364" userDrawn="1">
          <p15:clr>
            <a:srgbClr val="FBAE40"/>
          </p15:clr>
        </p15:guide>
        <p15:guide id="4" pos="3674" userDrawn="1">
          <p15:clr>
            <a:srgbClr val="FBAE40"/>
          </p15:clr>
        </p15:guide>
        <p15:guide id="5" pos="4007" userDrawn="1">
          <p15:clr>
            <a:srgbClr val="FBAE40"/>
          </p15:clr>
        </p15:guide>
        <p15:guide id="6" orient="horz" pos="317" userDrawn="1">
          <p15:clr>
            <a:srgbClr val="FBAE40"/>
          </p15:clr>
        </p15:guide>
        <p15:guide id="7" orient="horz" pos="551" userDrawn="1">
          <p15:clr>
            <a:srgbClr val="FBAE40"/>
          </p15:clr>
        </p15:guide>
        <p15:guide id="8" orient="horz" pos="102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6477"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 column 2"/>
          <p:cNvSpPr>
            <a:spLocks noGrp="1"/>
          </p:cNvSpPr>
          <p:nvPr>
            <p:ph type="body" sz="quarter" idx="12" hasCustomPrompt="1"/>
          </p:nvPr>
        </p:nvSpPr>
        <p:spPr>
          <a:xfrm>
            <a:off x="4315238"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 column 1"/>
          <p:cNvSpPr>
            <a:spLocks noGrp="1"/>
          </p:cNvSpPr>
          <p:nvPr>
            <p:ph type="body" sz="quarter" idx="10" hasCustomPrompt="1"/>
          </p:nvPr>
        </p:nvSpPr>
        <p:spPr>
          <a:xfrm>
            <a:off x="504000"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866416376"/>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2563" userDrawn="1">
          <p15:clr>
            <a:srgbClr val="FBAE40"/>
          </p15:clr>
        </p15:guide>
        <p15:guide id="4" pos="2717" userDrawn="1">
          <p15:clr>
            <a:srgbClr val="FBAE40"/>
          </p15:clr>
        </p15:guide>
        <p15:guide id="5" pos="4964" userDrawn="1">
          <p15:clr>
            <a:srgbClr val="FBAE40"/>
          </p15:clr>
        </p15:guide>
        <p15:guide id="6" pos="5119" userDrawn="1">
          <p15:clr>
            <a:srgbClr val="FBAE40"/>
          </p15:clr>
        </p15:guide>
        <p15:guide id="7" pos="7364" userDrawn="1">
          <p15:clr>
            <a:srgbClr val="FBAE40"/>
          </p15:clr>
        </p15:guide>
        <p15:guide id="8" orient="horz" pos="551" userDrawn="1">
          <p15:clr>
            <a:srgbClr val="FBAE40"/>
          </p15:clr>
        </p15:guide>
        <p15:guide id="9" orient="horz" pos="1020" userDrawn="1">
          <p15:clr>
            <a:srgbClr val="FBAE40"/>
          </p15:clr>
        </p15:guide>
        <p15:guide id="10" orient="horz" pos="399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2477" y="4770000"/>
            <a:ext cx="5328000" cy="156600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2"/>
          <p:cNvSpPr>
            <a:spLocks noGrp="1"/>
          </p:cNvSpPr>
          <p:nvPr>
            <p:ph type="pic" sz="quarter" idx="14" hasCustomPrompt="1"/>
          </p:nvPr>
        </p:nvSpPr>
        <p:spPr bwMode="gray">
          <a:xfrm>
            <a:off x="6362477"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3" name="Text placeholder 1"/>
          <p:cNvSpPr>
            <a:spLocks noGrp="1"/>
          </p:cNvSpPr>
          <p:nvPr>
            <p:ph type="body" sz="quarter" idx="10" hasCustomPrompt="1"/>
          </p:nvPr>
        </p:nvSpPr>
        <p:spPr>
          <a:xfrm>
            <a:off x="504000" y="4770000"/>
            <a:ext cx="5328000" cy="156600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1"/>
          <p:cNvSpPr>
            <a:spLocks noGrp="1"/>
          </p:cNvSpPr>
          <p:nvPr>
            <p:ph type="pic" sz="quarter" idx="12" hasCustomPrompt="1"/>
          </p:nvPr>
        </p:nvSpPr>
        <p:spPr bwMode="gray">
          <a:xfrm>
            <a:off x="504000"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504941297"/>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2678" userDrawn="1">
          <p15:clr>
            <a:srgbClr val="FBAE40"/>
          </p15:clr>
        </p15:guide>
        <p15:guide id="6" orient="horz" pos="3004" userDrawn="1">
          <p15:clr>
            <a:srgbClr val="FBAE40"/>
          </p15:clr>
        </p15:guide>
        <p15:guide id="7" orient="horz" pos="3991" userDrawn="1">
          <p15:clr>
            <a:srgbClr val="FBAE40"/>
          </p15:clr>
        </p15:guide>
        <p15:guide id="8" pos="3682" userDrawn="1">
          <p15:clr>
            <a:srgbClr val="FBAE40"/>
          </p15:clr>
        </p15:guide>
        <p15:guide id="9" pos="4000" userDrawn="1">
          <p15:clr>
            <a:srgbClr val="FBAE40"/>
          </p15:clr>
        </p15:guide>
        <p15:guide id="10" pos="736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9277"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3"/>
          <p:cNvSpPr>
            <a:spLocks noGrp="1"/>
          </p:cNvSpPr>
          <p:nvPr>
            <p:ph type="pic" sz="quarter" idx="14" hasCustomPrompt="1"/>
          </p:nvPr>
        </p:nvSpPr>
        <p:spPr bwMode="gray">
          <a:xfrm>
            <a:off x="8299277"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9" name="Text placeholder 2"/>
          <p:cNvSpPr>
            <a:spLocks noGrp="1"/>
          </p:cNvSpPr>
          <p:nvPr>
            <p:ph type="body" sz="quarter" idx="15" hasCustomPrompt="1"/>
          </p:nvPr>
        </p:nvSpPr>
        <p:spPr>
          <a:xfrm>
            <a:off x="4401639"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0" name="Picture placeholder 2"/>
          <p:cNvSpPr>
            <a:spLocks noGrp="1"/>
          </p:cNvSpPr>
          <p:nvPr>
            <p:ph type="pic" sz="quarter" idx="16" hasCustomPrompt="1"/>
          </p:nvPr>
        </p:nvSpPr>
        <p:spPr bwMode="gray">
          <a:xfrm>
            <a:off x="4401639"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3" name="Text placeholder 1"/>
          <p:cNvSpPr>
            <a:spLocks noGrp="1"/>
          </p:cNvSpPr>
          <p:nvPr>
            <p:ph type="body" sz="quarter" idx="10" hasCustomPrompt="1"/>
          </p:nvPr>
        </p:nvSpPr>
        <p:spPr>
          <a:xfrm>
            <a:off x="504000"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1"/>
          <p:cNvSpPr>
            <a:spLocks noGrp="1"/>
          </p:cNvSpPr>
          <p:nvPr>
            <p:ph type="pic" sz="quarter" idx="12" hasCustomPrompt="1"/>
          </p:nvPr>
        </p:nvSpPr>
        <p:spPr bwMode="gray">
          <a:xfrm>
            <a:off x="504000"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727667599"/>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2455" userDrawn="1">
          <p15:clr>
            <a:srgbClr val="FBAE40"/>
          </p15:clr>
        </p15:guide>
        <p15:guide id="4" pos="2773" userDrawn="1">
          <p15:clr>
            <a:srgbClr val="FBAE40"/>
          </p15:clr>
        </p15:guide>
        <p15:guide id="5" pos="4910" userDrawn="1">
          <p15:clr>
            <a:srgbClr val="FBAE40"/>
          </p15:clr>
        </p15:guide>
        <p15:guide id="6" pos="5227" userDrawn="1">
          <p15:clr>
            <a:srgbClr val="FBAE40"/>
          </p15:clr>
        </p15:guide>
        <p15:guide id="7" pos="7364" userDrawn="1">
          <p15:clr>
            <a:srgbClr val="FBAE40"/>
          </p15:clr>
        </p15:guide>
        <p15:guide id="8" orient="horz" pos="551" userDrawn="1">
          <p15:clr>
            <a:srgbClr val="FBAE40"/>
          </p15:clr>
        </p15:guide>
        <p15:guide id="9" orient="horz" pos="1020" userDrawn="1">
          <p15:clr>
            <a:srgbClr val="FBAE40"/>
          </p15:clr>
        </p15:guide>
        <p15:guide id="10" orient="horz" pos="2428" userDrawn="1">
          <p15:clr>
            <a:srgbClr val="FBAE40"/>
          </p15:clr>
        </p15:guide>
        <p15:guide id="11" orient="horz" pos="2743" userDrawn="1">
          <p15:clr>
            <a:srgbClr val="FBAE40"/>
          </p15:clr>
        </p15:guide>
        <p15:guide id="12" orient="horz" pos="3991"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Columns - Text and Images">
    <p:spTree>
      <p:nvGrpSpPr>
        <p:cNvPr id="1" name=""/>
        <p:cNvGrpSpPr/>
        <p:nvPr/>
      </p:nvGrpSpPr>
      <p:grpSpPr>
        <a:xfrm>
          <a:off x="0" y="0"/>
          <a:ext cx="0" cy="0"/>
          <a:chOff x="0" y="0"/>
          <a:chExt cx="0" cy="0"/>
        </a:xfrm>
      </p:grpSpPr>
      <p:sp>
        <p:nvSpPr>
          <p:cNvPr id="3" name="Text placeholder - column 2"/>
          <p:cNvSpPr>
            <a:spLocks noGrp="1"/>
          </p:cNvSpPr>
          <p:nvPr>
            <p:ph type="body" sz="quarter" idx="10" hasCustomPrompt="1"/>
          </p:nvPr>
        </p:nvSpPr>
        <p:spPr>
          <a:xfrm>
            <a:off x="504000" y="3878220"/>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4"/>
          <p:cNvSpPr>
            <a:spLocks noGrp="1"/>
          </p:cNvSpPr>
          <p:nvPr>
            <p:ph type="pic" sz="quarter" idx="12" hasCustomPrompt="1"/>
          </p:nvPr>
        </p:nvSpPr>
        <p:spPr bwMode="gray">
          <a:xfrm>
            <a:off x="504000"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17" name="Text placeholder - column 2"/>
          <p:cNvSpPr>
            <a:spLocks noGrp="1"/>
          </p:cNvSpPr>
          <p:nvPr>
            <p:ph type="body" sz="quarter" idx="13" hasCustomPrompt="1"/>
          </p:nvPr>
        </p:nvSpPr>
        <p:spPr>
          <a:xfrm>
            <a:off x="9274877"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4"/>
          <p:cNvSpPr>
            <a:spLocks noGrp="1"/>
          </p:cNvSpPr>
          <p:nvPr>
            <p:ph type="pic" sz="quarter" idx="14" hasCustomPrompt="1"/>
          </p:nvPr>
        </p:nvSpPr>
        <p:spPr bwMode="gray">
          <a:xfrm>
            <a:off x="9274877"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9" name="Text placeholder - column 2"/>
          <p:cNvSpPr>
            <a:spLocks noGrp="1"/>
          </p:cNvSpPr>
          <p:nvPr>
            <p:ph type="body" sz="quarter" idx="15" hasCustomPrompt="1"/>
          </p:nvPr>
        </p:nvSpPr>
        <p:spPr>
          <a:xfrm>
            <a:off x="3427626"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0" name="Picture Placeholder 4"/>
          <p:cNvSpPr>
            <a:spLocks noGrp="1"/>
          </p:cNvSpPr>
          <p:nvPr>
            <p:ph type="pic" sz="quarter" idx="16" hasCustomPrompt="1"/>
          </p:nvPr>
        </p:nvSpPr>
        <p:spPr bwMode="gray">
          <a:xfrm>
            <a:off x="3427626"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13" name="Text placeholder - column 2"/>
          <p:cNvSpPr>
            <a:spLocks noGrp="1"/>
          </p:cNvSpPr>
          <p:nvPr>
            <p:ph type="body" sz="quarter" idx="17" hasCustomPrompt="1"/>
          </p:nvPr>
        </p:nvSpPr>
        <p:spPr>
          <a:xfrm>
            <a:off x="6351252"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4" name="Picture Placeholder 4"/>
          <p:cNvSpPr>
            <a:spLocks noGrp="1"/>
          </p:cNvSpPr>
          <p:nvPr>
            <p:ph type="pic" sz="quarter" idx="18" hasCustomPrompt="1"/>
          </p:nvPr>
        </p:nvSpPr>
        <p:spPr bwMode="gray">
          <a:xfrm>
            <a:off x="6351252"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680594478"/>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1" userDrawn="1">
          <p15:clr>
            <a:srgbClr val="FBAE40"/>
          </p15:clr>
        </p15:guide>
        <p15:guide id="5" orient="horz" pos="2110" userDrawn="1">
          <p15:clr>
            <a:srgbClr val="FBAE40"/>
          </p15:clr>
        </p15:guide>
        <p15:guide id="6" orient="horz" pos="2442" userDrawn="1">
          <p15:clr>
            <a:srgbClr val="FBAE40"/>
          </p15:clr>
        </p15:guide>
        <p15:guide id="7" orient="horz" pos="3990" userDrawn="1">
          <p15:clr>
            <a:srgbClr val="FBAE40"/>
          </p15:clr>
        </p15:guide>
        <p15:guide id="8" pos="1840" userDrawn="1">
          <p15:clr>
            <a:srgbClr val="FBAE40"/>
          </p15:clr>
        </p15:guide>
        <p15:guide id="9" pos="2159" userDrawn="1">
          <p15:clr>
            <a:srgbClr val="FBAE40"/>
          </p15:clr>
        </p15:guide>
        <p15:guide id="10" pos="3683" userDrawn="1">
          <p15:clr>
            <a:srgbClr val="FBAE40"/>
          </p15:clr>
        </p15:guide>
        <p15:guide id="11" pos="4000" userDrawn="1">
          <p15:clr>
            <a:srgbClr val="FBAE40"/>
          </p15:clr>
        </p15:guide>
        <p15:guide id="12" pos="5525" userDrawn="1">
          <p15:clr>
            <a:srgbClr val="FBAE40"/>
          </p15:clr>
        </p15:guide>
        <p15:guide id="13" pos="5842" userDrawn="1">
          <p15:clr>
            <a:srgbClr val="FBAE40"/>
          </p15:clr>
        </p15:guide>
        <p15:guide id="14" pos="736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dirty="0"/>
              <a:t>“Quote goes here </a:t>
            </a:r>
            <a:br>
              <a:rPr lang="en-US" noProof="0" dirty="0"/>
            </a:br>
            <a:r>
              <a:rPr lang="en-US" noProof="0" dirty="0"/>
              <a:t>and here.”</a:t>
            </a:r>
          </a:p>
          <a:p>
            <a:pPr lvl="1"/>
            <a:r>
              <a:rPr lang="en-US" noProof="0" dirty="0"/>
              <a:t>Source</a:t>
            </a:r>
          </a:p>
        </p:txBody>
      </p:sp>
    </p:spTree>
    <p:extLst>
      <p:ext uri="{BB962C8B-B14F-4D97-AF65-F5344CB8AC3E}">
        <p14:creationId xmlns:p14="http://schemas.microsoft.com/office/powerpoint/2010/main" val="932785900"/>
      </p:ext>
    </p:extLst>
  </p:cSld>
  <p:clrMapOvr>
    <a:masterClrMapping/>
  </p:clrMapOvr>
  <p:extLst>
    <p:ext uri="{DCECCB84-F9BA-43D5-87BE-67443E8EF086}">
      <p15:sldGuideLst xmlns:p15="http://schemas.microsoft.com/office/powerpoint/2012/main">
        <p15:guide id="1" pos="317" userDrawn="1">
          <p15:clr>
            <a:srgbClr val="FBAE40"/>
          </p15:clr>
        </p15:guide>
        <p15:guide id="4" orient="horz" pos="1133" userDrawn="1">
          <p15:clr>
            <a:srgbClr val="FBAE40"/>
          </p15:clr>
        </p15:guide>
        <p15:guide id="5" orient="horz" pos="3204" userDrawn="1">
          <p15:clr>
            <a:srgbClr val="FBAE40"/>
          </p15:clr>
        </p15:guide>
        <p15:guide id="6" pos="7363"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Text with Image 1/3">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7175" y="0"/>
            <a:ext cx="4068000"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endParaRPr lang="de-DE" dirty="0"/>
          </a:p>
        </p:txBody>
      </p:sp>
      <p:sp>
        <p:nvSpPr>
          <p:cNvPr id="7" name="Text Placeholder"/>
          <p:cNvSpPr>
            <a:spLocks noGrp="1"/>
          </p:cNvSpPr>
          <p:nvPr>
            <p:ph type="body" sz="quarter" idx="11" hasCustomPrompt="1"/>
          </p:nvPr>
        </p:nvSpPr>
        <p:spPr bwMode="black">
          <a:xfrm>
            <a:off x="503999" y="1620000"/>
            <a:ext cx="7092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3" name="Title"/>
          <p:cNvSpPr>
            <a:spLocks noGrp="1"/>
          </p:cNvSpPr>
          <p:nvPr>
            <p:ph type="title" hasCustomPrompt="1"/>
          </p:nvPr>
        </p:nvSpPr>
        <p:spPr>
          <a:xfrm>
            <a:off x="504001" y="504000"/>
            <a:ext cx="7092000"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3425020262"/>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4786" userDrawn="1">
          <p15:clr>
            <a:srgbClr val="FBAE40"/>
          </p15:clr>
        </p15:guide>
        <p15:guide id="4" pos="5119" userDrawn="1">
          <p15:clr>
            <a:srgbClr val="FBAE40"/>
          </p15:clr>
        </p15:guide>
        <p15:guide id="5" orient="horz" pos="317" userDrawn="1">
          <p15:clr>
            <a:srgbClr val="FBAE40"/>
          </p15:clr>
        </p15:guide>
        <p15:guide id="6" orient="horz" pos="551" userDrawn="1">
          <p15:clr>
            <a:srgbClr val="FBAE40"/>
          </p15:clr>
        </p15:guide>
        <p15:guide id="7" orient="horz" pos="102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ext with Image 1/2">
    <p:spTree>
      <p:nvGrpSpPr>
        <p:cNvPr id="1" name=""/>
        <p:cNvGrpSpPr/>
        <p:nvPr/>
      </p:nvGrpSpPr>
      <p:grpSpPr>
        <a:xfrm>
          <a:off x="0" y="0"/>
          <a:ext cx="0" cy="0"/>
          <a:chOff x="0" y="0"/>
          <a:chExt cx="0" cy="0"/>
        </a:xfrm>
      </p:grpSpPr>
      <p:sp>
        <p:nvSpPr>
          <p:cNvPr id="5" name="Picture Placeholder 1/2 right"/>
          <p:cNvSpPr>
            <a:spLocks noGrp="1"/>
          </p:cNvSpPr>
          <p:nvPr>
            <p:ph type="pic" sz="quarter" idx="10" hasCustomPrompt="1"/>
          </p:nvPr>
        </p:nvSpPr>
        <p:spPr bwMode="gray">
          <a:xfrm>
            <a:off x="6097588" y="0"/>
            <a:ext cx="6097587"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endParaRPr lang="de-DE" dirty="0"/>
          </a:p>
        </p:txBody>
      </p:sp>
      <p:sp>
        <p:nvSpPr>
          <p:cNvPr id="7" name="Text Placeholder 1/2"/>
          <p:cNvSpPr>
            <a:spLocks noGrp="1"/>
          </p:cNvSpPr>
          <p:nvPr>
            <p:ph type="body" sz="quarter" idx="11" hasCustomPrompt="1"/>
          </p:nvPr>
        </p:nvSpPr>
        <p:spPr bwMode="black">
          <a:xfrm>
            <a:off x="503999" y="1620000"/>
            <a:ext cx="5112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2" name="Title"/>
          <p:cNvSpPr>
            <a:spLocks noGrp="1"/>
          </p:cNvSpPr>
          <p:nvPr>
            <p:ph type="title" hasCustomPrompt="1"/>
          </p:nvPr>
        </p:nvSpPr>
        <p:spPr>
          <a:xfrm>
            <a:off x="504001" y="504000"/>
            <a:ext cx="5112000"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552787710"/>
      </p:ext>
    </p:extLst>
  </p:cSld>
  <p:clrMapOvr>
    <a:masterClrMapping/>
  </p:clrMapOvr>
  <p:extLst>
    <p:ext uri="{DCECCB84-F9BA-43D5-87BE-67443E8EF086}">
      <p15:sldGuideLst xmlns:p15="http://schemas.microsoft.com/office/powerpoint/2012/main">
        <p15:guide id="1" pos="3841"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3991" userDrawn="1">
          <p15:clr>
            <a:srgbClr val="FBAE40"/>
          </p15:clr>
        </p15:guide>
        <p15:guide id="6" pos="3538" userDrawn="1">
          <p15:clr>
            <a:srgbClr val="FBAE40"/>
          </p15:clr>
        </p15:guide>
        <p15:guide id="7" pos="31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ull Bleed Image ">
    <p:spTree>
      <p:nvGrpSpPr>
        <p:cNvPr id="1" name=""/>
        <p:cNvGrpSpPr/>
        <p:nvPr/>
      </p:nvGrpSpPr>
      <p:grpSpPr>
        <a:xfrm>
          <a:off x="0" y="0"/>
          <a:ext cx="0" cy="0"/>
          <a:chOff x="0" y="0"/>
          <a:chExt cx="0" cy="0"/>
        </a:xfrm>
      </p:grpSpPr>
      <p:sp>
        <p:nvSpPr>
          <p:cNvPr id="5" name="Picture Placeholder"/>
          <p:cNvSpPr>
            <a:spLocks noGrp="1"/>
          </p:cNvSpPr>
          <p:nvPr>
            <p:ph type="pic" sz="quarter" idx="10" hasCustomPrompt="1"/>
          </p:nvPr>
        </p:nvSpPr>
        <p:spPr bwMode="gray">
          <a:xfrm>
            <a:off x="1" y="0"/>
            <a:ext cx="12195175"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endParaRPr lang="de-DE" dirty="0"/>
          </a:p>
        </p:txBody>
      </p:sp>
    </p:spTree>
    <p:extLst>
      <p:ext uri="{BB962C8B-B14F-4D97-AF65-F5344CB8AC3E}">
        <p14:creationId xmlns:p14="http://schemas.microsoft.com/office/powerpoint/2010/main" val="41397911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2477" y="1620000"/>
            <a:ext cx="5328000" cy="4716000"/>
          </a:xfrm>
          <a:noFill/>
        </p:spPr>
        <p:txBody>
          <a:bodyPr vert="horz" lIns="0" tIns="1512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screenshot</a:t>
            </a:r>
            <a:endParaRPr lang="de-DE" dirty="0"/>
          </a:p>
        </p:txBody>
      </p:sp>
      <p:sp>
        <p:nvSpPr>
          <p:cNvPr id="4" name="Text Placeholder"/>
          <p:cNvSpPr>
            <a:spLocks noGrp="1"/>
          </p:cNvSpPr>
          <p:nvPr>
            <p:ph type="body" sz="quarter" idx="10" hasCustomPrompt="1"/>
          </p:nvPr>
        </p:nvSpPr>
        <p:spPr>
          <a:xfrm>
            <a:off x="504000"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1287227243"/>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1020" userDrawn="1">
          <p15:clr>
            <a:srgbClr val="FBAE40"/>
          </p15:clr>
        </p15:guide>
        <p15:guide id="3" pos="3674" userDrawn="1">
          <p15:clr>
            <a:srgbClr val="FBAE40"/>
          </p15:clr>
        </p15:guide>
        <p15:guide id="4" pos="4008" userDrawn="1">
          <p15:clr>
            <a:srgbClr val="FBAE40"/>
          </p15:clr>
        </p15:guide>
        <p15:guide id="5" pos="7364" userDrawn="1">
          <p15:clr>
            <a:srgbClr val="FBAE40"/>
          </p15:clr>
        </p15:guide>
        <p15:guide id="6" orient="horz" pos="317" userDrawn="1">
          <p15:clr>
            <a:srgbClr val="FBAE40"/>
          </p15:clr>
        </p15:guide>
        <p15:guide id="7" orient="horz" pos="551" userDrawn="1">
          <p15:clr>
            <a:srgbClr val="FBAE40"/>
          </p15:clr>
        </p15:guide>
        <p15:guide id="8" orient="horz" pos="3991"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4000" y="1620000"/>
            <a:ext cx="11185200" cy="4716000"/>
          </a:xfrm>
          <a:noFill/>
        </p:spPr>
        <p:txBody>
          <a:bodyPr tIns="1368000"/>
          <a:lstStyle>
            <a:lvl1pPr algn="ctr">
              <a:defRPr sz="1400" b="0"/>
            </a:lvl1pPr>
          </a:lstStyle>
          <a:p>
            <a:pPr lvl="0"/>
            <a:r>
              <a:rPr lang="en-US" dirty="0"/>
              <a:t>Click to add content</a:t>
            </a:r>
          </a:p>
        </p:txBody>
      </p:sp>
      <p:sp>
        <p:nvSpPr>
          <p:cNvPr id="2" name="Title"/>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4186098743"/>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3991" userDrawn="1">
          <p15:clr>
            <a:srgbClr val="FBAE40"/>
          </p15:clr>
        </p15:guide>
        <p15:guide id="6" pos="7364"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18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hank You and Contact Information">
    <p:bg>
      <p:bgRef idx="1001">
        <a:schemeClr val="bg1"/>
      </p:bgRef>
    </p:bg>
    <p:spTree>
      <p:nvGrpSpPr>
        <p:cNvPr id="1" name=""/>
        <p:cNvGrpSpPr/>
        <p:nvPr/>
      </p:nvGrpSpPr>
      <p:grpSpPr>
        <a:xfrm>
          <a:off x="0" y="0"/>
          <a:ext cx="0" cy="0"/>
          <a:chOff x="0" y="0"/>
          <a:chExt cx="0" cy="0"/>
        </a:xfrm>
      </p:grpSpPr>
      <p:pic>
        <p:nvPicPr>
          <p:cNvPr id="7" name="SAP Logo" descr="SAP Logo" title="SAP Logo"/>
          <p:cNvPicPr>
            <a:picLocks noChangeAspect="1"/>
          </p:cNvPicPr>
          <p:nvPr userDrawn="1"/>
        </p:nvPicPr>
        <p:blipFill>
          <a:blip r:embed="rId2"/>
          <a:stretch>
            <a:fillRect/>
          </a:stretch>
        </p:blipFill>
        <p:spPr>
          <a:xfrm>
            <a:off x="9725565" y="5994000"/>
            <a:ext cx="1963635" cy="360000"/>
          </a:xfrm>
          <a:prstGeom prst="rect">
            <a:avLst/>
          </a:prstGeom>
        </p:spPr>
      </p:pic>
      <p:sp>
        <p:nvSpPr>
          <p:cNvPr id="93" name="Contact information"/>
          <p:cNvSpPr>
            <a:spLocks noGrp="1"/>
          </p:cNvSpPr>
          <p:nvPr>
            <p:ph type="body" sz="quarter" idx="10" hasCustomPrompt="1"/>
          </p:nvPr>
        </p:nvSpPr>
        <p:spPr>
          <a:xfrm>
            <a:off x="504000" y="2905487"/>
            <a:ext cx="5593588" cy="2501010"/>
          </a:xfrm>
        </p:spPr>
        <p:txBody>
          <a:bodyPr anchor="t" anchorCtr="0">
            <a:noAutofit/>
          </a:bodyPr>
          <a:lstStyle>
            <a:lvl1pPr>
              <a:spcBef>
                <a:spcPts val="0"/>
              </a:spcBef>
              <a:spcAft>
                <a:spcPts val="1200"/>
              </a:spcAft>
              <a:defRPr sz="1600" b="0"/>
            </a:lvl1pPr>
            <a:lvl2pPr marL="0" indent="0">
              <a:spcBef>
                <a:spcPts val="0"/>
              </a:spcBef>
              <a:buNone/>
              <a:defRPr sz="1600" b="0"/>
            </a:lvl2pPr>
          </a:lstStyle>
          <a:p>
            <a:r>
              <a:rPr lang="en-US" dirty="0"/>
              <a:t>Contact information:</a:t>
            </a:r>
          </a:p>
          <a:p>
            <a:pPr lvl="1"/>
            <a:r>
              <a:rPr lang="en-US" dirty="0"/>
              <a:t>F name L name</a:t>
            </a:r>
          </a:p>
          <a:p>
            <a:pPr lvl="1"/>
            <a:r>
              <a:rPr lang="en-US" dirty="0"/>
              <a:t>Title</a:t>
            </a:r>
          </a:p>
          <a:p>
            <a:pPr lvl="1"/>
            <a:r>
              <a:rPr lang="en-US" dirty="0"/>
              <a:t>Address</a:t>
            </a:r>
          </a:p>
          <a:p>
            <a:pPr lvl="1"/>
            <a:r>
              <a:rPr lang="en-US" dirty="0"/>
              <a:t>Phone number</a:t>
            </a:r>
          </a:p>
        </p:txBody>
      </p:sp>
      <p:sp>
        <p:nvSpPr>
          <p:cNvPr id="2" name="Thank you"/>
          <p:cNvSpPr>
            <a:spLocks noGrp="1"/>
          </p:cNvSpPr>
          <p:nvPr>
            <p:ph type="ctrTitle" hasCustomPrompt="1"/>
          </p:nvPr>
        </p:nvSpPr>
        <p:spPr bwMode="gray">
          <a:xfrm>
            <a:off x="504000" y="1467009"/>
            <a:ext cx="5593588" cy="923116"/>
          </a:xfrm>
        </p:spPr>
        <p:txBody>
          <a:bodyPr anchor="t" anchorCtr="0">
            <a:noAutofit/>
          </a:bodyPr>
          <a:lstStyle>
            <a:lvl1pPr>
              <a:defRPr sz="5500">
                <a:solidFill>
                  <a:schemeClr val="accent1"/>
                </a:solidFill>
                <a:latin typeface="+mj-lt"/>
              </a:defRPr>
            </a:lvl1pPr>
          </a:lstStyle>
          <a:p>
            <a:r>
              <a:rPr lang="en-US" dirty="0"/>
              <a:t>Thank you.</a:t>
            </a:r>
            <a:endParaRPr lang="de-DE" dirty="0"/>
          </a:p>
        </p:txBody>
      </p:sp>
    </p:spTree>
    <p:extLst>
      <p:ext uri="{BB962C8B-B14F-4D97-AF65-F5344CB8AC3E}">
        <p14:creationId xmlns:p14="http://schemas.microsoft.com/office/powerpoint/2010/main" val="78109031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userDrawn="1">
          <p15:clr>
            <a:srgbClr val="FBAE40"/>
          </p15:clr>
        </p15:guide>
        <p15:guide id="2" orient="horz" pos="924" userDrawn="1">
          <p15:clr>
            <a:srgbClr val="FBAE40"/>
          </p15:clr>
        </p15:guide>
        <p15:guide id="4" orient="horz" pos="1830" userDrawn="1">
          <p15:clr>
            <a:srgbClr val="FBAE40"/>
          </p15:clr>
        </p15:guide>
        <p15:guide id="5" orient="horz" pos="4000" userDrawn="1">
          <p15:clr>
            <a:srgbClr val="FBAE40"/>
          </p15:clr>
        </p15:guide>
        <p15:guide id="6" pos="317" userDrawn="1">
          <p15:clr>
            <a:srgbClr val="FBAE40"/>
          </p15:clr>
        </p15:guide>
        <p15:guide id="8" pos="3841" userDrawn="1">
          <p15:clr>
            <a:srgbClr val="FBAE40"/>
          </p15:clr>
        </p15:guide>
        <p15:guide id="9" orient="horz" pos="318"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pyright">
    <p:spTree>
      <p:nvGrpSpPr>
        <p:cNvPr id="1" name=""/>
        <p:cNvGrpSpPr/>
        <p:nvPr/>
      </p:nvGrpSpPr>
      <p:grpSpPr>
        <a:xfrm>
          <a:off x="0" y="0"/>
          <a:ext cx="0" cy="0"/>
          <a:chOff x="0" y="0"/>
          <a:chExt cx="0" cy="0"/>
        </a:xfrm>
      </p:grpSpPr>
      <p:pic>
        <p:nvPicPr>
          <p:cNvPr id="16" name="SAP Logo" descr="SAP Logo" title="SAP Logo"/>
          <p:cNvPicPr>
            <a:picLocks noChangeAspect="1"/>
          </p:cNvPicPr>
          <p:nvPr userDrawn="1"/>
        </p:nvPicPr>
        <p:blipFill>
          <a:blip r:embed="rId2"/>
          <a:stretch>
            <a:fillRect/>
          </a:stretch>
        </p:blipFill>
        <p:spPr>
          <a:xfrm>
            <a:off x="9725565" y="5994000"/>
            <a:ext cx="1963635" cy="360000"/>
          </a:xfrm>
          <a:prstGeom prst="rect">
            <a:avLst/>
          </a:prstGeom>
        </p:spPr>
      </p:pic>
      <p:sp>
        <p:nvSpPr>
          <p:cNvPr id="19" name="Copyright information English"/>
          <p:cNvSpPr txBox="1"/>
          <p:nvPr userDrawn="1"/>
        </p:nvSpPr>
        <p:spPr bwMode="black">
          <a:xfrm>
            <a:off x="503238" y="2645292"/>
            <a:ext cx="5872310"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800" b="0" noProof="0" dirty="0"/>
              <a:t>© 2021 SAP SE or an SAP affiliate company. All rights reserved.</a:t>
            </a:r>
            <a:endParaRPr lang="de-DE" sz="800" kern="0" dirty="0">
              <a:ea typeface="Arial Unicode MS" pitchFamily="34" charset="-128"/>
              <a:cs typeface="Arial Unicode MS" pitchFamily="34" charset="-128"/>
            </a:endParaRPr>
          </a:p>
          <a:p>
            <a:pPr>
              <a:spcBef>
                <a:spcPts val="600"/>
              </a:spcBef>
            </a:pPr>
            <a:r>
              <a:rPr lang="en-US" sz="800" kern="1200" dirty="0">
                <a:solidFill>
                  <a:schemeClr val="tx1"/>
                </a:solidFill>
                <a:latin typeface="Arial"/>
                <a:ea typeface="Arial Unicode MS" panose="020B0604020202020204" pitchFamily="34" charset="-128"/>
                <a:cs typeface="+mn-cs"/>
              </a:rPr>
              <a:t>No part of this publication may be reproduced or transmitted in any form or for any purpose without the express permission of SAP SE or an SAP affiliate company.</a:t>
            </a:r>
          </a:p>
          <a:p>
            <a:pPr>
              <a:spcBef>
                <a:spcPts val="600"/>
              </a:spcBef>
            </a:pPr>
            <a:r>
              <a:rPr lang="en-US" sz="800" kern="1200" dirty="0">
                <a:solidFill>
                  <a:schemeClr val="tx1"/>
                </a:solidFill>
                <a:latin typeface="Arial"/>
                <a:ea typeface="Arial Unicode MS" panose="020B0604020202020204" pitchFamily="34" charset="-128"/>
                <a:cs typeface="+mn-cs"/>
              </a:rPr>
              <a:t>The information contained herein may be changed without prior notice. Some software products marketed by SAP SE and its distributors contain proprietary software components of other software vendors. National product specifications may vary.</a:t>
            </a:r>
          </a:p>
          <a:p>
            <a:pPr>
              <a:spcBef>
                <a:spcPts val="600"/>
              </a:spcBef>
            </a:pPr>
            <a:r>
              <a:rPr lang="en-US" sz="800" kern="1200" dirty="0">
                <a:solidFill>
                  <a:schemeClr val="tx1"/>
                </a:solidFill>
                <a:latin typeface="Arial"/>
                <a:ea typeface="Arial Unicode MS" panose="020B0604020202020204" pitchFamily="34" charset="-128"/>
                <a:cs typeface="+mn-cs"/>
              </a:rPr>
              <a:t>These materials are provided by SAP SE or an SAP affiliate company for informational purposes only, without representation or warranty of any kind, and SAP or its affiliated companies shall not be liable for errors or omissions with respect to the materials. The only warranties for SAP or SAP affiliate company products and services are those that are set forth in the express warranty statements accompanying such products and services, if any. Nothing herein should be construed as constituting an additional warranty. </a:t>
            </a:r>
          </a:p>
          <a:p>
            <a:pPr>
              <a:spcBef>
                <a:spcPts val="600"/>
              </a:spcBef>
            </a:pPr>
            <a:r>
              <a:rPr lang="en-US" sz="800" kern="1200" dirty="0">
                <a:solidFill>
                  <a:schemeClr val="tx1"/>
                </a:solidFill>
                <a:latin typeface="Arial"/>
                <a:ea typeface="Arial Unicode MS" panose="020B0604020202020204" pitchFamily="34" charset="-128"/>
                <a:cs typeface="+mn-cs"/>
              </a:rPr>
              <a:t>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platforms,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a:t>
            </a:r>
            <a:r>
              <a:rPr lang="en-US" sz="800" kern="1200" baseline="0" dirty="0">
                <a:solidFill>
                  <a:schemeClr val="tx1"/>
                </a:solidFill>
                <a:latin typeface="Arial"/>
                <a:ea typeface="Arial Unicode MS" panose="020B0604020202020204" pitchFamily="34" charset="-128"/>
                <a:cs typeface="+mn-cs"/>
              </a:rPr>
              <a:t> </a:t>
            </a:r>
            <a:r>
              <a:rPr lang="en-US" sz="800" kern="1200" dirty="0">
                <a:solidFill>
                  <a:schemeClr val="tx1"/>
                </a:solidFill>
                <a:latin typeface="Arial"/>
                <a:ea typeface="Arial Unicode MS" panose="020B0604020202020204" pitchFamily="34" charset="-128"/>
                <a:cs typeface="+mn-cs"/>
              </a:rPr>
              <a:t>risks and uncertainties that could cause actual results to differ materially from expectations. Readers are cautioned not to place undue reliance on these forward-looking statements, and they should not be relied upon in making purchasing decisions.</a:t>
            </a:r>
          </a:p>
          <a:p>
            <a:pPr>
              <a:spcBef>
                <a:spcPts val="600"/>
              </a:spcBef>
            </a:pPr>
            <a:r>
              <a:rPr lang="en-US" sz="800" kern="1200" dirty="0">
                <a:solidFill>
                  <a:schemeClr val="tx1"/>
                </a:solidFill>
                <a:latin typeface="Arial"/>
                <a:ea typeface="Arial Unicode MS" panose="020B0604020202020204" pitchFamily="34" charset="-128"/>
                <a:cs typeface="+mn-cs"/>
              </a:rPr>
              <a:t>SAP and other SAP products and services mentioned herein as well as their respective logos are trademarks or registered trademarks of SAP SE (or an SAP affiliate company) in Germany and other countries. All other product and service names mentioned are the trademarks of their respective companies. </a:t>
            </a:r>
          </a:p>
          <a:p>
            <a:pPr>
              <a:spcBef>
                <a:spcPts val="600"/>
              </a:spcBef>
            </a:pPr>
            <a:r>
              <a:rPr lang="en-US" sz="800" kern="1200" dirty="0">
                <a:solidFill>
                  <a:schemeClr val="tx1"/>
                </a:solidFill>
                <a:latin typeface="Arial"/>
                <a:ea typeface="Arial Unicode MS" panose="020B0604020202020204" pitchFamily="34" charset="-128"/>
                <a:cs typeface="+mn-cs"/>
              </a:rPr>
              <a:t>See </a:t>
            </a:r>
            <a:r>
              <a:rPr lang="en-US" sz="800" kern="1200" dirty="0">
                <a:solidFill>
                  <a:schemeClr val="tx1"/>
                </a:solidFill>
                <a:latin typeface="Arial"/>
                <a:ea typeface="Arial Unicode MS" panose="020B0604020202020204" pitchFamily="34" charset="-128"/>
                <a:cs typeface="+mn-cs"/>
                <a:hlinkClick r:id="rId3"/>
              </a:rPr>
              <a:t>www.sap.com/trademark</a:t>
            </a:r>
            <a:r>
              <a:rPr lang="en-US" sz="800" kern="1200" dirty="0">
                <a:solidFill>
                  <a:schemeClr val="tx1"/>
                </a:solidFill>
                <a:latin typeface="Arial"/>
                <a:ea typeface="Arial Unicode MS" panose="020B0604020202020204" pitchFamily="34" charset="-128"/>
                <a:cs typeface="+mn-cs"/>
              </a:rPr>
              <a:t> for additional trademark information and notices.</a:t>
            </a:r>
          </a:p>
        </p:txBody>
      </p:sp>
      <p:sp>
        <p:nvSpPr>
          <p:cNvPr id="44" name="www.sap.com - contact SAP link">
            <a:hlinkClick r:id="rId4" tooltip="www.sap.com/contactsap"/>
          </p:cNvPr>
          <p:cNvSpPr txBox="1"/>
          <p:nvPr userDrawn="1"/>
        </p:nvSpPr>
        <p:spPr bwMode="black">
          <a:xfrm>
            <a:off x="503238" y="2461398"/>
            <a:ext cx="221539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1" kern="1200" dirty="0">
                <a:solidFill>
                  <a:schemeClr val="accent1"/>
                </a:solidFill>
                <a:latin typeface="Arial"/>
                <a:ea typeface="Arial Unicode MS" panose="020B0604020202020204" pitchFamily="34" charset="-128"/>
                <a:cs typeface="+mn-cs"/>
              </a:rPr>
              <a:t>www.sap.com</a:t>
            </a:r>
            <a:r>
              <a:rPr lang="en-US" sz="1100" b="1" kern="1200" dirty="0">
                <a:solidFill>
                  <a:schemeClr val="tx1"/>
                </a:solidFill>
                <a:latin typeface="Arial"/>
                <a:ea typeface="Arial Unicode MS" panose="020B0604020202020204" pitchFamily="34" charset="-128"/>
                <a:cs typeface="+mn-cs"/>
              </a:rPr>
              <a:t>/contactsap</a:t>
            </a:r>
          </a:p>
        </p:txBody>
      </p:sp>
      <p:sp>
        <p:nvSpPr>
          <p:cNvPr id="43" name="Follow all of SAP"/>
          <p:cNvSpPr txBox="1"/>
          <p:nvPr userDrawn="1"/>
        </p:nvSpPr>
        <p:spPr bwMode="black">
          <a:xfrm>
            <a:off x="503238"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0" kern="1200" dirty="0">
                <a:solidFill>
                  <a:schemeClr val="tx1"/>
                </a:solidFill>
                <a:latin typeface="Arial"/>
                <a:ea typeface="Arial Unicode MS" panose="020B0604020202020204" pitchFamily="34" charset="-128"/>
                <a:cs typeface="+mn-cs"/>
              </a:rPr>
              <a:t>Follow us</a:t>
            </a:r>
          </a:p>
        </p:txBody>
      </p:sp>
      <p:pic>
        <p:nvPicPr>
          <p:cNvPr id="10" name="Linkedin icon with link">
            <a:hlinkClick r:id="rId5"/>
            <a:extLst>
              <a:ext uri="{FF2B5EF4-FFF2-40B4-BE49-F238E27FC236}">
                <a16:creationId xmlns:a16="http://schemas.microsoft.com/office/drawing/2014/main" id="{D03BED7D-4C1C-D348-B7EC-3275C42250B4}"/>
              </a:ext>
            </a:extLst>
          </p:cNvPr>
          <p:cNvPicPr>
            <a:picLocks noChangeAspect="1"/>
          </p:cNvPicPr>
          <p:nvPr userDrawn="1"/>
        </p:nvPicPr>
        <p:blipFill>
          <a:blip r:embed="rId6"/>
          <a:srcRect/>
          <a:stretch/>
        </p:blipFill>
        <p:spPr>
          <a:xfrm>
            <a:off x="2257487" y="1749959"/>
            <a:ext cx="361809" cy="361809"/>
          </a:xfrm>
          <a:prstGeom prst="rect">
            <a:avLst/>
          </a:prstGeom>
        </p:spPr>
      </p:pic>
      <p:pic>
        <p:nvPicPr>
          <p:cNvPr id="11" name="YouTube icon with link">
            <a:hlinkClick r:id="rId7"/>
            <a:extLst>
              <a:ext uri="{FF2B5EF4-FFF2-40B4-BE49-F238E27FC236}">
                <a16:creationId xmlns:a16="http://schemas.microsoft.com/office/drawing/2014/main" id="{4550E8CF-5571-DB45-85AB-8ACD63D7F0D9}"/>
              </a:ext>
            </a:extLst>
          </p:cNvPr>
          <p:cNvPicPr>
            <a:picLocks noChangeAspect="1"/>
          </p:cNvPicPr>
          <p:nvPr userDrawn="1"/>
        </p:nvPicPr>
        <p:blipFill>
          <a:blip r:embed="rId8"/>
          <a:srcRect/>
          <a:stretch/>
        </p:blipFill>
        <p:spPr>
          <a:xfrm>
            <a:off x="1666951" y="1749063"/>
            <a:ext cx="363600" cy="363600"/>
          </a:xfrm>
          <a:prstGeom prst="rect">
            <a:avLst/>
          </a:prstGeom>
        </p:spPr>
      </p:pic>
      <p:pic>
        <p:nvPicPr>
          <p:cNvPr id="12" name="Twitter icon with link">
            <a:hlinkClick r:id="rId9" tooltip="https://twitter.com/sap"/>
            <a:extLst>
              <a:ext uri="{FF2B5EF4-FFF2-40B4-BE49-F238E27FC236}">
                <a16:creationId xmlns:a16="http://schemas.microsoft.com/office/drawing/2014/main" id="{3A3DEA53-744B-5D49-B9C4-B3DD2B6F8890}"/>
              </a:ext>
            </a:extLst>
          </p:cNvPr>
          <p:cNvPicPr>
            <a:picLocks noChangeAspect="1"/>
          </p:cNvPicPr>
          <p:nvPr userDrawn="1"/>
        </p:nvPicPr>
        <p:blipFill>
          <a:blip r:embed="rId10"/>
          <a:srcRect/>
          <a:stretch/>
        </p:blipFill>
        <p:spPr>
          <a:xfrm>
            <a:off x="1078206" y="1749959"/>
            <a:ext cx="361809" cy="361809"/>
          </a:xfrm>
          <a:prstGeom prst="rect">
            <a:avLst/>
          </a:prstGeom>
        </p:spPr>
      </p:pic>
      <p:pic>
        <p:nvPicPr>
          <p:cNvPr id="13" name="Facebook icon with link">
            <a:hlinkClick r:id="rId11"/>
            <a:extLst>
              <a:ext uri="{FF2B5EF4-FFF2-40B4-BE49-F238E27FC236}">
                <a16:creationId xmlns:a16="http://schemas.microsoft.com/office/drawing/2014/main" id="{0574D7D9-99A0-C642-8DCC-BBDFBACB0C47}"/>
              </a:ext>
            </a:extLst>
          </p:cNvPr>
          <p:cNvPicPr>
            <a:picLocks noChangeAspect="1"/>
          </p:cNvPicPr>
          <p:nvPr userDrawn="1"/>
        </p:nvPicPr>
        <p:blipFill>
          <a:blip r:embed="rId12"/>
          <a:srcRect/>
          <a:stretch/>
        </p:blipFill>
        <p:spPr>
          <a:xfrm>
            <a:off x="487670" y="1749063"/>
            <a:ext cx="363600" cy="363600"/>
          </a:xfrm>
          <a:prstGeom prst="rect">
            <a:avLst/>
          </a:prstGeom>
        </p:spPr>
      </p:pic>
    </p:spTree>
    <p:extLst>
      <p:ext uri="{BB962C8B-B14F-4D97-AF65-F5344CB8AC3E}">
        <p14:creationId xmlns:p14="http://schemas.microsoft.com/office/powerpoint/2010/main" val="4519251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pyright German">
    <p:spTree>
      <p:nvGrpSpPr>
        <p:cNvPr id="1" name=""/>
        <p:cNvGrpSpPr/>
        <p:nvPr/>
      </p:nvGrpSpPr>
      <p:grpSpPr>
        <a:xfrm>
          <a:off x="0" y="0"/>
          <a:ext cx="0" cy="0"/>
          <a:chOff x="0" y="0"/>
          <a:chExt cx="0" cy="0"/>
        </a:xfrm>
      </p:grpSpPr>
      <p:sp>
        <p:nvSpPr>
          <p:cNvPr id="11" name="Copyright information">
            <a:hlinkClick r:id="rId2" tooltip="www.sap.com/contactsap"/>
          </p:cNvPr>
          <p:cNvSpPr txBox="1"/>
          <p:nvPr userDrawn="1"/>
        </p:nvSpPr>
        <p:spPr bwMode="black">
          <a:xfrm>
            <a:off x="503238" y="2461398"/>
            <a:ext cx="258064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1" kern="1200" dirty="0">
                <a:solidFill>
                  <a:schemeClr val="accent1"/>
                </a:solidFill>
                <a:latin typeface="Arial"/>
                <a:ea typeface="Arial Unicode MS" panose="020B0604020202020204" pitchFamily="34" charset="-128"/>
                <a:cs typeface="+mn-cs"/>
              </a:rPr>
              <a:t>www.sap.com/germany</a:t>
            </a:r>
            <a:r>
              <a:rPr lang="en-US" sz="1100" b="1" kern="1200" dirty="0">
                <a:solidFill>
                  <a:schemeClr val="tx1"/>
                </a:solidFill>
                <a:latin typeface="Arial"/>
                <a:ea typeface="Arial Unicode MS" panose="020B0604020202020204" pitchFamily="34" charset="-128"/>
                <a:cs typeface="+mn-cs"/>
              </a:rPr>
              <a:t>/contactsap</a:t>
            </a:r>
          </a:p>
        </p:txBody>
      </p:sp>
      <p:pic>
        <p:nvPicPr>
          <p:cNvPr id="17" name="SAP Logo" descr="SAP Logo" title="SAP Logo"/>
          <p:cNvPicPr>
            <a:picLocks noChangeAspect="1"/>
          </p:cNvPicPr>
          <p:nvPr userDrawn="1"/>
        </p:nvPicPr>
        <p:blipFill>
          <a:blip r:embed="rId3"/>
          <a:stretch>
            <a:fillRect/>
          </a:stretch>
        </p:blipFill>
        <p:spPr>
          <a:xfrm>
            <a:off x="9725565" y="5994000"/>
            <a:ext cx="1963635" cy="360000"/>
          </a:xfrm>
          <a:prstGeom prst="rect">
            <a:avLst/>
          </a:prstGeom>
        </p:spPr>
      </p:pic>
      <p:sp>
        <p:nvSpPr>
          <p:cNvPr id="32" name="Copyright information-German"/>
          <p:cNvSpPr txBox="1"/>
          <p:nvPr userDrawn="1"/>
        </p:nvSpPr>
        <p:spPr bwMode="black">
          <a:xfrm>
            <a:off x="503998" y="2645292"/>
            <a:ext cx="6076808"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800" b="0" noProof="0" dirty="0"/>
              <a:t>© 2021 SAP SE </a:t>
            </a:r>
            <a:r>
              <a:rPr lang="de-DE" sz="800" b="0" noProof="0" dirty="0"/>
              <a:t>oder ein SAP-Konzernunternehmen. Alle Rechte vorbehalten</a:t>
            </a:r>
            <a:r>
              <a:rPr lang="en-US" sz="800" b="0" noProof="0" dirty="0"/>
              <a:t>.</a:t>
            </a:r>
            <a:endParaRPr lang="de-DE" sz="800" kern="0" dirty="0">
              <a:ea typeface="Arial Unicode MS" pitchFamily="34" charset="-128"/>
              <a:cs typeface="Arial Unicode MS" pitchFamily="34" charset="-128"/>
            </a:endParaRPr>
          </a:p>
          <a:p>
            <a:pPr>
              <a:spcBef>
                <a:spcPts val="600"/>
              </a:spcBef>
            </a:pPr>
            <a:r>
              <a:rPr lang="de-DE" sz="800" kern="1200" noProof="0" dirty="0">
                <a:solidFill>
                  <a:schemeClr val="tx1"/>
                </a:solidFill>
                <a:effectLst/>
                <a:latin typeface="Arial"/>
                <a:ea typeface="+mn-ea"/>
                <a:cs typeface="+mn-cs"/>
              </a:rPr>
              <a:t>Weitergabe und Vervielfältigung dieser Publikation oder von Teilen daraus sind, zu welchem Zweck und in welcher Form auch immer, ohne die ausdrückliche schriftliche Genehmigung durch SAP SE oder ein SAP-Konzernunternehmen nicht gestattet.</a:t>
            </a:r>
          </a:p>
          <a:p>
            <a:pPr>
              <a:spcBef>
                <a:spcPts val="600"/>
              </a:spcBef>
            </a:pPr>
            <a:r>
              <a:rPr lang="de-DE" sz="800" kern="1200" noProof="0" dirty="0">
                <a:solidFill>
                  <a:schemeClr val="tx1"/>
                </a:solidFill>
                <a:effectLst/>
                <a:latin typeface="Arial"/>
                <a:ea typeface="+mn-ea"/>
                <a:cs typeface="+mn-cs"/>
              </a:rPr>
              <a:t>In dieser Publikation enthaltene Informationen können ohne vorherige Ankündigung geändert werden. Die von SAP SE oder deren Vertriebsfirmen angebotenen Softwareprodukte können Softwarekomponenten auch anderer Softwarehersteller enthalten. Produkte können länderspezifische Unterschiede aufweisen.</a:t>
            </a:r>
          </a:p>
          <a:p>
            <a:pPr>
              <a:spcBef>
                <a:spcPts val="600"/>
              </a:spcBef>
            </a:pPr>
            <a:r>
              <a:rPr lang="de-DE" sz="800" kern="1200" noProof="0" dirty="0">
                <a:solidFill>
                  <a:schemeClr val="tx1"/>
                </a:solidFill>
                <a:effectLst/>
                <a:latin typeface="Arial"/>
                <a:ea typeface="+mn-ea"/>
                <a:cs typeface="+mn-cs"/>
              </a:rPr>
              <a:t>Die vorliegenden Unterlagen werden von der SAP SE oder einem SAP-Konzernunternehmen bereitgestellt und dienen ausschließlich zu Informationszwecken. Die SAP SE oder ihre Konzernunternehmen übernehmen keinerlei Haftung oder Gewährleistung für Fehler oder Unvollständigkeiten in dieser Publikation. Die SAP SE 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a:spcBef>
                <a:spcPts val="600"/>
              </a:spcBef>
            </a:pPr>
            <a:r>
              <a:rPr lang="de-DE" sz="800" kern="1200" noProof="0" dirty="0">
                <a:solidFill>
                  <a:schemeClr val="tx1"/>
                </a:solidFill>
                <a:effectLst/>
                <a:latin typeface="Arial"/>
                <a:ea typeface="+mn-ea"/>
                <a:cs typeface="+mn-cs"/>
              </a:rPr>
              <a:t>Insbesondere sind die SAP SE oder ihre Konzernunternehmen in keiner Weise verpflichtet, in dieser Publikation oder einer zugehörigen Präsentation dargestellte Geschäftsabläufe zu verfolgen oder hierin wiedergegebene Funktionen zu entwickeln oder zu veröffentlichen. Diese Publikation oder eine zugehörige Präsentation, die Strategie und etwaige künftige Entwicklungen, Produkte und/oder Plattformen der SAP SE oder ihrer Konzernunternehmen können von der SAP SE oder ihren Konzernunternehmen jederzeit und ohne Angabe von Gründen unangekündigt geändert werden. 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die tatsächlichen Ergebnisse von den Erwartungen abweichen können. Dem Leser wird empfohlen, diesen vorausschauenden Aussagen kein übertriebenes Vertrauen zu schenken und sich bei Kaufentscheidungen nicht auf sie zu stützen.</a:t>
            </a:r>
          </a:p>
          <a:p>
            <a:pPr>
              <a:spcBef>
                <a:spcPts val="600"/>
              </a:spcBef>
            </a:pPr>
            <a:r>
              <a:rPr lang="de-DE" sz="800" kern="1200" noProof="0" dirty="0">
                <a:solidFill>
                  <a:schemeClr val="tx1"/>
                </a:solidFill>
                <a:effectLst/>
                <a:latin typeface="Arial"/>
                <a:ea typeface="+mn-ea"/>
                <a:cs typeface="+mn-cs"/>
              </a:rPr>
              <a:t>SAP und andere in diesem Dokument erwähnte Produkte und Dienstleistungen von SAP sowie die dazugehörigen Logos sind Marken oder eingetragene Marken der SAP SE (oder von einem SAP-Konzernunternehmen) in Deutschland und verschiedenen anderen Ländern weltweit.</a:t>
            </a:r>
            <a:r>
              <a:rPr lang="de-DE" sz="800" kern="1200" baseline="0" noProof="0" dirty="0">
                <a:solidFill>
                  <a:schemeClr val="tx1"/>
                </a:solidFill>
                <a:effectLst/>
                <a:latin typeface="Arial"/>
                <a:ea typeface="+mn-ea"/>
                <a:cs typeface="+mn-cs"/>
              </a:rPr>
              <a:t> </a:t>
            </a:r>
            <a:r>
              <a:rPr lang="de-DE" sz="800" kern="1200" noProof="0" dirty="0">
                <a:solidFill>
                  <a:schemeClr val="tx1"/>
                </a:solidFill>
                <a:effectLst/>
                <a:latin typeface="Arial"/>
                <a:ea typeface="+mn-ea"/>
                <a:cs typeface="+mn-cs"/>
              </a:rPr>
              <a:t>Alle anderen Namen von Produkten und Dienstleistungen sind Marken der jeweiligen Firmen. </a:t>
            </a:r>
          </a:p>
          <a:p>
            <a:pPr>
              <a:spcBef>
                <a:spcPts val="600"/>
              </a:spcBef>
            </a:pPr>
            <a:r>
              <a:rPr lang="de-DE" sz="800" kern="1200" noProof="0" dirty="0">
                <a:solidFill>
                  <a:schemeClr val="tx1"/>
                </a:solidFill>
                <a:effectLst/>
                <a:latin typeface="Arial"/>
                <a:ea typeface="+mn-ea"/>
                <a:cs typeface="+mn-cs"/>
              </a:rPr>
              <a:t>Zusätzliche Informationen zur Marke und Vermerke finden Sie auf der Seite </a:t>
            </a:r>
            <a:r>
              <a:rPr lang="de-DE" sz="800" kern="1200" noProof="0" dirty="0">
                <a:solidFill>
                  <a:schemeClr val="tx1"/>
                </a:solidFill>
                <a:effectLst/>
                <a:latin typeface="Arial"/>
                <a:ea typeface="+mn-ea"/>
                <a:cs typeface="+mn-cs"/>
                <a:hlinkClick r:id="rId4"/>
              </a:rPr>
              <a:t>www.sap.de/trademark</a:t>
            </a:r>
            <a:r>
              <a:rPr lang="de-DE" sz="800" kern="1200" noProof="0" dirty="0">
                <a:solidFill>
                  <a:schemeClr val="tx1"/>
                </a:solidFill>
                <a:effectLst/>
                <a:latin typeface="Arial"/>
                <a:ea typeface="+mn-ea"/>
                <a:cs typeface="+mn-cs"/>
              </a:rPr>
              <a:t>.</a:t>
            </a:r>
          </a:p>
        </p:txBody>
      </p:sp>
      <p:sp>
        <p:nvSpPr>
          <p:cNvPr id="20" name="SAP folgen auf"/>
          <p:cNvSpPr txBox="1"/>
          <p:nvPr userDrawn="1"/>
        </p:nvSpPr>
        <p:spPr bwMode="black">
          <a:xfrm>
            <a:off x="503997"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de-DE" sz="1100" b="0" kern="1200" noProof="0" dirty="0">
                <a:solidFill>
                  <a:schemeClr val="tx1"/>
                </a:solidFill>
                <a:latin typeface="Arial"/>
                <a:ea typeface="Arial Unicode MS" panose="020B0604020202020204" pitchFamily="34" charset="-128"/>
                <a:cs typeface="+mn-cs"/>
              </a:rPr>
              <a:t>SAP folgen auf</a:t>
            </a:r>
          </a:p>
        </p:txBody>
      </p:sp>
      <p:pic>
        <p:nvPicPr>
          <p:cNvPr id="10" name="Linkedin icon with link">
            <a:hlinkClick r:id="rId5"/>
            <a:extLst>
              <a:ext uri="{FF2B5EF4-FFF2-40B4-BE49-F238E27FC236}">
                <a16:creationId xmlns:a16="http://schemas.microsoft.com/office/drawing/2014/main" id="{7D1F0187-E2B3-E84B-B66C-2F4329298216}"/>
              </a:ext>
            </a:extLst>
          </p:cNvPr>
          <p:cNvPicPr>
            <a:picLocks noChangeAspect="1"/>
          </p:cNvPicPr>
          <p:nvPr userDrawn="1"/>
        </p:nvPicPr>
        <p:blipFill>
          <a:blip r:embed="rId6"/>
          <a:srcRect/>
          <a:stretch/>
        </p:blipFill>
        <p:spPr>
          <a:xfrm>
            <a:off x="2257487" y="1749959"/>
            <a:ext cx="361809" cy="361809"/>
          </a:xfrm>
          <a:prstGeom prst="rect">
            <a:avLst/>
          </a:prstGeom>
        </p:spPr>
      </p:pic>
      <p:pic>
        <p:nvPicPr>
          <p:cNvPr id="12" name="YouTube icon with link">
            <a:hlinkClick r:id="rId7"/>
            <a:extLst>
              <a:ext uri="{FF2B5EF4-FFF2-40B4-BE49-F238E27FC236}">
                <a16:creationId xmlns:a16="http://schemas.microsoft.com/office/drawing/2014/main" id="{E3EFD77E-732B-3042-869E-DD34D616C8DC}"/>
              </a:ext>
            </a:extLst>
          </p:cNvPr>
          <p:cNvPicPr>
            <a:picLocks noChangeAspect="1"/>
          </p:cNvPicPr>
          <p:nvPr userDrawn="1"/>
        </p:nvPicPr>
        <p:blipFill>
          <a:blip r:embed="rId8"/>
          <a:srcRect/>
          <a:stretch/>
        </p:blipFill>
        <p:spPr>
          <a:xfrm>
            <a:off x="1666951" y="1749063"/>
            <a:ext cx="363600" cy="363600"/>
          </a:xfrm>
          <a:prstGeom prst="rect">
            <a:avLst/>
          </a:prstGeom>
        </p:spPr>
      </p:pic>
      <p:pic>
        <p:nvPicPr>
          <p:cNvPr id="13" name="Twitter icon with link">
            <a:hlinkClick r:id="rId9" tooltip="https://twitter.com/sap"/>
            <a:extLst>
              <a:ext uri="{FF2B5EF4-FFF2-40B4-BE49-F238E27FC236}">
                <a16:creationId xmlns:a16="http://schemas.microsoft.com/office/drawing/2014/main" id="{F964F380-9DA3-B140-A34E-13AB1317334E}"/>
              </a:ext>
            </a:extLst>
          </p:cNvPr>
          <p:cNvPicPr>
            <a:picLocks noChangeAspect="1"/>
          </p:cNvPicPr>
          <p:nvPr userDrawn="1"/>
        </p:nvPicPr>
        <p:blipFill>
          <a:blip r:embed="rId10"/>
          <a:srcRect/>
          <a:stretch/>
        </p:blipFill>
        <p:spPr>
          <a:xfrm>
            <a:off x="1078206" y="1749959"/>
            <a:ext cx="361809" cy="361809"/>
          </a:xfrm>
          <a:prstGeom prst="rect">
            <a:avLst/>
          </a:prstGeom>
        </p:spPr>
      </p:pic>
      <p:pic>
        <p:nvPicPr>
          <p:cNvPr id="14" name="Facebook icon with link">
            <a:hlinkClick r:id="rId11"/>
            <a:extLst>
              <a:ext uri="{FF2B5EF4-FFF2-40B4-BE49-F238E27FC236}">
                <a16:creationId xmlns:a16="http://schemas.microsoft.com/office/drawing/2014/main" id="{2F0BB96A-1F55-4D49-8BC7-DCE332FFA2FB}"/>
              </a:ext>
            </a:extLst>
          </p:cNvPr>
          <p:cNvPicPr>
            <a:picLocks noChangeAspect="1"/>
          </p:cNvPicPr>
          <p:nvPr userDrawn="1"/>
        </p:nvPicPr>
        <p:blipFill>
          <a:blip r:embed="rId12"/>
          <a:srcRect/>
          <a:stretch/>
        </p:blipFill>
        <p:spPr>
          <a:xfrm>
            <a:off x="487670" y="1749063"/>
            <a:ext cx="363600" cy="363600"/>
          </a:xfrm>
          <a:prstGeom prst="rect">
            <a:avLst/>
          </a:prstGeom>
        </p:spPr>
      </p:pic>
    </p:spTree>
    <p:extLst>
      <p:ext uri="{BB962C8B-B14F-4D97-AF65-F5344CB8AC3E}">
        <p14:creationId xmlns:p14="http://schemas.microsoft.com/office/powerpoint/2010/main" val="1911862759"/>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19983390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 blue">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3113713247"/>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Text - blue">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636523654"/>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 blu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dirty="0"/>
              <a:t>“Quote goes here </a:t>
            </a:r>
            <a:br>
              <a:rPr lang="en-US" noProof="0" dirty="0"/>
            </a:br>
            <a:r>
              <a:rPr lang="en-US" noProof="0" dirty="0"/>
              <a:t>and here.”</a:t>
            </a:r>
          </a:p>
          <a:p>
            <a:pPr lvl="1"/>
            <a:r>
              <a:rPr lang="en-US" noProof="0" dirty="0"/>
              <a:t>Source</a:t>
            </a:r>
          </a:p>
        </p:txBody>
      </p:sp>
    </p:spTree>
    <p:extLst>
      <p:ext uri="{BB962C8B-B14F-4D97-AF65-F5344CB8AC3E}">
        <p14:creationId xmlns:p14="http://schemas.microsoft.com/office/powerpoint/2010/main" val="366177160"/>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4" name="Slide number"/>
          <p:cNvSpPr txBox="1"/>
          <p:nvPr userDrawn="1"/>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dirty="0"/>
          </a:p>
        </p:txBody>
      </p:sp>
      <p:sp>
        <p:nvSpPr>
          <p:cNvPr id="11" name="Classification"/>
          <p:cNvSpPr txBox="1"/>
          <p:nvPr userDrawn="1"/>
        </p:nvSpPr>
        <p:spPr bwMode="black">
          <a:xfrm>
            <a:off x="2814655" y="6559834"/>
            <a:ext cx="278923" cy="92333"/>
          </a:xfrm>
          <a:prstGeom prst="rect">
            <a:avLst/>
          </a:prstGeom>
          <a:noFill/>
        </p:spPr>
        <p:txBody>
          <a:bodyPr wrap="none" lIns="0" tIns="0" rIns="0" bIns="0" rtlCol="0">
            <a:spAutoFit/>
          </a:bodyPr>
          <a:lstStyle/>
          <a:p>
            <a:pPr marL="0" marR="0" indent="0" algn="l" defTabSz="1088558"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en-US" sz="600" b="0" i="0" u="none" kern="0" baseline="0">
                <a:solidFill>
                  <a:schemeClr val="tx1"/>
                </a:solidFill>
                <a:latin typeface="Arial"/>
                <a:ea typeface="Arial Unicode MS"/>
                <a:cs typeface="Arial Unicode MS" pitchFamily="34" charset="-128"/>
                <a:sym typeface="Arial"/>
              </a:rPr>
              <a:t>PUBLIC</a:t>
            </a:r>
            <a:endParaRPr kumimoji="0" lang="en-US" sz="600" b="0" i="0" u="none" kern="0" baseline="0" dirty="0">
              <a:solidFill>
                <a:schemeClr val="tx1"/>
              </a:solidFill>
              <a:latin typeface="Arial"/>
              <a:ea typeface="Arial Unicode MS"/>
              <a:cs typeface="Arial Unicode MS" pitchFamily="34" charset="-128"/>
              <a:sym typeface="Arial"/>
            </a:endParaRPr>
          </a:p>
        </p:txBody>
      </p:sp>
      <p:sp>
        <p:nvSpPr>
          <p:cNvPr id="10" name="Copyright"/>
          <p:cNvSpPr txBox="1"/>
          <p:nvPr userDrawn="1"/>
        </p:nvSpPr>
        <p:spPr bwMode="black">
          <a:xfrm>
            <a:off x="504001" y="6559834"/>
            <a:ext cx="2269679" cy="92333"/>
          </a:xfrm>
          <a:prstGeom prst="rect">
            <a:avLst/>
          </a:prstGeom>
          <a:noFill/>
        </p:spPr>
        <p:txBody>
          <a:bodyPr wrap="square" lIns="0" tIns="0" rIns="0" bIns="0" rtlCol="0">
            <a:spAutoFit/>
          </a:bodyPr>
          <a:lstStyle/>
          <a:p>
            <a:pPr marL="84121" marR="0" indent="-84121" algn="l" defTabSz="1088558" rtl="0" eaLnBrk="1" fontAlgn="auto" latinLnBrk="0" hangingPunct="1">
              <a:lnSpc>
                <a:spcPct val="100000"/>
              </a:lnSpc>
              <a:spcBef>
                <a:spcPts val="0"/>
              </a:spcBef>
              <a:spcAft>
                <a:spcPts val="0"/>
              </a:spcAft>
              <a:buClr>
                <a:schemeClr val="tx1"/>
              </a:buClr>
              <a:buSzTx/>
              <a:buFont typeface="Arial" pitchFamily="34" charset="0"/>
              <a:buChar char="©"/>
              <a:tabLst/>
              <a:defRPr/>
            </a:pPr>
            <a:r>
              <a:rPr lang="en-US" sz="600" noProof="0" dirty="0">
                <a:solidFill>
                  <a:schemeClr val="tx1"/>
                </a:solidFill>
              </a:rPr>
              <a:t>2021 SAP SE or an SAP affiliate company. All rights reserved.  </a:t>
            </a:r>
            <a:r>
              <a:rPr kumimoji="0" lang="en-US" sz="600" b="0" i="0" u="none" kern="0" baseline="0" dirty="0">
                <a:solidFill>
                  <a:schemeClr val="tx1"/>
                </a:solidFill>
                <a:latin typeface="Arial"/>
                <a:ea typeface="Arial Unicode MS"/>
                <a:cs typeface="Arial Unicode MS" pitchFamily="34" charset="-128"/>
                <a:sym typeface="Arial"/>
              </a:rPr>
              <a:t>ǀ</a:t>
            </a:r>
          </a:p>
        </p:txBody>
      </p:sp>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dirty="0"/>
              <a:t>Insert page title (sentence case)</a:t>
            </a:r>
          </a:p>
        </p:txBody>
      </p:sp>
    </p:spTree>
    <p:extLst>
      <p:ext uri="{BB962C8B-B14F-4D97-AF65-F5344CB8AC3E}">
        <p14:creationId xmlns:p14="http://schemas.microsoft.com/office/powerpoint/2010/main" val="3408294523"/>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5" r:id="rId3"/>
    <p:sldLayoutId id="2147483741" r:id="rId4"/>
    <p:sldLayoutId id="2147483765" r:id="rId5"/>
    <p:sldLayoutId id="2147483767" r:id="rId6"/>
    <p:sldLayoutId id="2147483743" r:id="rId7"/>
    <p:sldLayoutId id="2147483774" r:id="rId8"/>
    <p:sldLayoutId id="2147483745" r:id="rId9"/>
    <p:sldLayoutId id="2147483760" r:id="rId10"/>
    <p:sldLayoutId id="2147483768" r:id="rId11"/>
    <p:sldLayoutId id="2147483769" r:id="rId12"/>
    <p:sldLayoutId id="2147483770" r:id="rId13"/>
    <p:sldLayoutId id="2147483744" r:id="rId14"/>
    <p:sldLayoutId id="2147483757" r:id="rId15"/>
    <p:sldLayoutId id="2147483748" r:id="rId16"/>
    <p:sldLayoutId id="2147483771" r:id="rId17"/>
    <p:sldLayoutId id="2147483763" r:id="rId18"/>
    <p:sldLayoutId id="2147483751" r:id="rId19"/>
    <p:sldLayoutId id="2147483756" r:id="rId20"/>
    <p:sldLayoutId id="2147483740" r:id="rId21"/>
    <p:sldLayoutId id="2147483754" r:id="rId22"/>
    <p:sldLayoutId id="2147483755" r:id="rId23"/>
    <p:sldLayoutId id="2147483799" r:id="rId24"/>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195A"/>
        </a:solidFill>
        <a:effectLst/>
      </p:bgPr>
    </p:bg>
    <p:spTree>
      <p:nvGrpSpPr>
        <p:cNvPr id="1" name=""/>
        <p:cNvGrpSpPr/>
        <p:nvPr/>
      </p:nvGrpSpPr>
      <p:grpSpPr>
        <a:xfrm>
          <a:off x="0" y="0"/>
          <a:ext cx="0" cy="0"/>
          <a:chOff x="0" y="0"/>
          <a:chExt cx="0" cy="0"/>
        </a:xfrm>
      </p:grpSpPr>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dirty="0"/>
              <a:t>Insert page title (sentence case)</a:t>
            </a:r>
          </a:p>
        </p:txBody>
      </p:sp>
      <p:sp>
        <p:nvSpPr>
          <p:cNvPr id="13" name="Slide number">
            <a:extLst>
              <a:ext uri="{FF2B5EF4-FFF2-40B4-BE49-F238E27FC236}">
                <a16:creationId xmlns:a16="http://schemas.microsoft.com/office/drawing/2014/main" id="{6F6D7778-F272-4F12-ADD2-8AE6FF10DDDC}"/>
              </a:ext>
            </a:extLst>
          </p:cNvPr>
          <p:cNvSpPr txBox="1"/>
          <p:nvPr userDrawn="1"/>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dirty="0"/>
          </a:p>
        </p:txBody>
      </p:sp>
      <p:sp>
        <p:nvSpPr>
          <p:cNvPr id="14" name="Classification">
            <a:extLst>
              <a:ext uri="{FF2B5EF4-FFF2-40B4-BE49-F238E27FC236}">
                <a16:creationId xmlns:a16="http://schemas.microsoft.com/office/drawing/2014/main" id="{4950D02E-DEA7-4F24-8212-FEEF73ED9421}"/>
              </a:ext>
            </a:extLst>
          </p:cNvPr>
          <p:cNvSpPr txBox="1"/>
          <p:nvPr userDrawn="1"/>
        </p:nvSpPr>
        <p:spPr bwMode="black">
          <a:xfrm>
            <a:off x="2814655" y="6559834"/>
            <a:ext cx="278923" cy="92333"/>
          </a:xfrm>
          <a:prstGeom prst="rect">
            <a:avLst/>
          </a:prstGeom>
          <a:noFill/>
        </p:spPr>
        <p:txBody>
          <a:bodyPr wrap="none" lIns="0" tIns="0" rIns="0" bIns="0" rtlCol="0">
            <a:spAutoFit/>
          </a:bodyPr>
          <a:lstStyle/>
          <a:p>
            <a:pPr marL="0" marR="0" indent="0" algn="l" defTabSz="1088558"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en-US" sz="600" b="0" i="0" u="none" kern="0" baseline="0">
                <a:solidFill>
                  <a:schemeClr val="tx1"/>
                </a:solidFill>
                <a:latin typeface="Arial"/>
                <a:ea typeface="Arial Unicode MS"/>
                <a:cs typeface="Arial Unicode MS" pitchFamily="34" charset="-128"/>
                <a:sym typeface="Arial"/>
              </a:rPr>
              <a:t>PUBLIC</a:t>
            </a:r>
            <a:endParaRPr kumimoji="0" lang="en-US" sz="600" b="0" i="0" u="none" kern="0" baseline="0" dirty="0">
              <a:solidFill>
                <a:schemeClr val="tx1"/>
              </a:solidFill>
              <a:latin typeface="Arial"/>
              <a:ea typeface="Arial Unicode MS"/>
              <a:cs typeface="Arial Unicode MS" pitchFamily="34" charset="-128"/>
              <a:sym typeface="Arial"/>
            </a:endParaRPr>
          </a:p>
        </p:txBody>
      </p:sp>
      <p:sp>
        <p:nvSpPr>
          <p:cNvPr id="15" name="Copyright">
            <a:extLst>
              <a:ext uri="{FF2B5EF4-FFF2-40B4-BE49-F238E27FC236}">
                <a16:creationId xmlns:a16="http://schemas.microsoft.com/office/drawing/2014/main" id="{A507F817-5D47-4500-8930-FF4D058FA111}"/>
              </a:ext>
            </a:extLst>
          </p:cNvPr>
          <p:cNvSpPr txBox="1"/>
          <p:nvPr userDrawn="1"/>
        </p:nvSpPr>
        <p:spPr bwMode="black">
          <a:xfrm>
            <a:off x="504001" y="6559834"/>
            <a:ext cx="2269679" cy="92333"/>
          </a:xfrm>
          <a:prstGeom prst="rect">
            <a:avLst/>
          </a:prstGeom>
          <a:noFill/>
        </p:spPr>
        <p:txBody>
          <a:bodyPr wrap="square" lIns="0" tIns="0" rIns="0" bIns="0" rtlCol="0">
            <a:spAutoFit/>
          </a:bodyPr>
          <a:lstStyle/>
          <a:p>
            <a:pPr marL="84121" marR="0" indent="-84121" algn="l" defTabSz="1088558" rtl="0" eaLnBrk="1" fontAlgn="auto" latinLnBrk="0" hangingPunct="1">
              <a:lnSpc>
                <a:spcPct val="100000"/>
              </a:lnSpc>
              <a:spcBef>
                <a:spcPts val="0"/>
              </a:spcBef>
              <a:spcAft>
                <a:spcPts val="0"/>
              </a:spcAft>
              <a:buClr>
                <a:schemeClr val="tx1"/>
              </a:buClr>
              <a:buSzTx/>
              <a:buFont typeface="Arial" pitchFamily="34" charset="0"/>
              <a:buChar char="©"/>
              <a:tabLst/>
              <a:defRPr/>
            </a:pPr>
            <a:r>
              <a:rPr lang="en-US" sz="600" noProof="0" dirty="0">
                <a:solidFill>
                  <a:schemeClr val="tx1"/>
                </a:solidFill>
              </a:rPr>
              <a:t>2021 SAP SE or an SAP affiliate company. All rights reserved.  </a:t>
            </a:r>
            <a:r>
              <a:rPr kumimoji="0" lang="en-US" sz="600" b="0" i="0" u="none" kern="0" baseline="0" dirty="0">
                <a:solidFill>
                  <a:schemeClr val="tx1"/>
                </a:solidFill>
                <a:latin typeface="Arial"/>
                <a:ea typeface="Arial Unicode MS"/>
                <a:cs typeface="Arial Unicode MS" pitchFamily="34" charset="-128"/>
                <a:sym typeface="Arial"/>
              </a:rPr>
              <a:t>ǀ</a:t>
            </a:r>
          </a:p>
        </p:txBody>
      </p:sp>
    </p:spTree>
    <p:extLst>
      <p:ext uri="{BB962C8B-B14F-4D97-AF65-F5344CB8AC3E}">
        <p14:creationId xmlns:p14="http://schemas.microsoft.com/office/powerpoint/2010/main" val="2031361106"/>
      </p:ext>
    </p:extLst>
  </p:cSld>
  <p:clrMap bg1="dk1" tx1="lt1" bg2="dk2" tx2="lt2" accent1="accent1" accent2="accent2" accent3="accent3" accent4="accent4" accent5="accent5" accent6="accent6" hlink="hlink" folHlink="folHlink"/>
  <p:sldLayoutIdLst>
    <p:sldLayoutId id="2147483789" r:id="rId1"/>
    <p:sldLayoutId id="2147483791" r:id="rId2"/>
    <p:sldLayoutId id="2147483798" r:id="rId3"/>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4.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4.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4.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4.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hyperlink" Target="https://help.sap.com/viewer/2754875d2d2a403f95e58a41a9c7d6de/latest/en-US/2bb77642722d10149f6796a86c3666f1.html" TargetMode="External"/><Relationship Id="rId2" Type="http://schemas.openxmlformats.org/officeDocument/2006/relationships/image" Target="../media/image24.png"/><Relationship Id="rId1" Type="http://schemas.openxmlformats.org/officeDocument/2006/relationships/slideLayout" Target="../slideLayouts/slideLayout2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4.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image" Target="../media/image33.png"/><Relationship Id="rId1" Type="http://schemas.openxmlformats.org/officeDocument/2006/relationships/slideLayout" Target="../slideLayouts/slideLayout24.xml"/><Relationship Id="rId6" Type="http://schemas.openxmlformats.org/officeDocument/2006/relationships/image" Target="../media/image37.png"/><Relationship Id="rId11" Type="http://schemas.openxmlformats.org/officeDocument/2006/relationships/image" Target="../media/image47.png"/><Relationship Id="rId5" Type="http://schemas.openxmlformats.org/officeDocument/2006/relationships/image" Target="../media/image36.png"/><Relationship Id="rId10" Type="http://schemas.openxmlformats.org/officeDocument/2006/relationships/image" Target="../media/image46.png"/><Relationship Id="rId4" Type="http://schemas.openxmlformats.org/officeDocument/2006/relationships/image" Target="../media/image35.png"/><Relationship Id="rId9" Type="http://schemas.openxmlformats.org/officeDocument/2006/relationships/image" Target="../media/image45.pn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34.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33.png"/><Relationship Id="rId1" Type="http://schemas.openxmlformats.org/officeDocument/2006/relationships/slideLayout" Target="../slideLayouts/slideLayout24.xml"/><Relationship Id="rId6" Type="http://schemas.openxmlformats.org/officeDocument/2006/relationships/image" Target="../media/image37.png"/><Relationship Id="rId11" Type="http://schemas.openxmlformats.org/officeDocument/2006/relationships/image" Target="../media/image53.png"/><Relationship Id="rId5" Type="http://schemas.openxmlformats.org/officeDocument/2006/relationships/image" Target="../media/image36.png"/><Relationship Id="rId10" Type="http://schemas.openxmlformats.org/officeDocument/2006/relationships/image" Target="../media/image52.png"/><Relationship Id="rId4" Type="http://schemas.openxmlformats.org/officeDocument/2006/relationships/image" Target="../media/image35.png"/><Relationship Id="rId9" Type="http://schemas.openxmlformats.org/officeDocument/2006/relationships/image" Target="../media/image51.png"/></Relationships>
</file>

<file path=ppt/slides/_rels/slide1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4.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image" Target="../media/image33.png"/><Relationship Id="rId1" Type="http://schemas.openxmlformats.org/officeDocument/2006/relationships/slideLayout" Target="../slideLayouts/slideLayout24.xml"/><Relationship Id="rId6" Type="http://schemas.openxmlformats.org/officeDocument/2006/relationships/image" Target="../media/image37.png"/><Relationship Id="rId11" Type="http://schemas.openxmlformats.org/officeDocument/2006/relationships/image" Target="../media/image60.png"/><Relationship Id="rId5" Type="http://schemas.openxmlformats.org/officeDocument/2006/relationships/image" Target="../media/image36.png"/><Relationship Id="rId10" Type="http://schemas.openxmlformats.org/officeDocument/2006/relationships/image" Target="../media/image59.png"/><Relationship Id="rId4" Type="http://schemas.openxmlformats.org/officeDocument/2006/relationships/image" Target="../media/image35.png"/><Relationship Id="rId9" Type="http://schemas.openxmlformats.org/officeDocument/2006/relationships/image" Target="../media/image58.png"/></Relationships>
</file>

<file path=ppt/slides/_rels/slide14.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5.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hyperlink" Target="ByD%20Films/The%20new%20SAP%20Experience%20--%20SAP%20Business%20ByDesign%20Overview.mp4" TargetMode="External"/><Relationship Id="rId1" Type="http://schemas.openxmlformats.org/officeDocument/2006/relationships/slideLayout" Target="../slideLayouts/slideLayout24.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3.png"/><Relationship Id="rId1" Type="http://schemas.openxmlformats.org/officeDocument/2006/relationships/slideLayout" Target="../slideLayouts/slideLayout24.xml"/><Relationship Id="rId4" Type="http://schemas.openxmlformats.org/officeDocument/2006/relationships/image" Target="../media/image74.png"/></Relationships>
</file>

<file path=ppt/slides/_rels/slide1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jp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jp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66.png"/><Relationship Id="rId1" Type="http://schemas.openxmlformats.org/officeDocument/2006/relationships/slideLayout" Target="../slideLayouts/slideLayout24.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7.png"/><Relationship Id="rId1" Type="http://schemas.openxmlformats.org/officeDocument/2006/relationships/slideLayout" Target="../slideLayouts/slideLayout24.xml"/><Relationship Id="rId6" Type="http://schemas.openxmlformats.org/officeDocument/2006/relationships/image" Target="../media/image91.jpg"/><Relationship Id="rId11" Type="http://schemas.openxmlformats.org/officeDocument/2006/relationships/image" Target="../media/image96.png"/><Relationship Id="rId5" Type="http://schemas.openxmlformats.org/officeDocument/2006/relationships/image" Target="../media/image90.pn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png"/></Relationships>
</file>

<file path=ppt/slides/_rels/slide25.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image" Target="../media/image97.png"/><Relationship Id="rId1" Type="http://schemas.openxmlformats.org/officeDocument/2006/relationships/slideLayout" Target="../slideLayouts/slideLayout24.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Partner logo"/>
          <p:cNvSpPr/>
          <p:nvPr/>
        </p:nvSpPr>
        <p:spPr bwMode="gray">
          <a:xfrm>
            <a:off x="288000" y="6174872"/>
            <a:ext cx="944661" cy="402796"/>
          </a:xfrm>
          <a:prstGeom prst="rect">
            <a:avLst/>
          </a:prstGeom>
          <a:solidFill>
            <a:schemeClr val="bg2"/>
          </a:solidFill>
          <a:ln w="6350" algn="ctr">
            <a:noFill/>
            <a:miter lim="800000"/>
            <a:headEnd/>
            <a:tailEnd/>
          </a:ln>
        </p:spPr>
        <p:txBody>
          <a:bodyPr lIns="89979" tIns="71983" rIns="89979" bIns="71983" rtlCol="0" anchor="ctr"/>
          <a:lstStyle/>
          <a:p>
            <a:pPr algn="ctr" defTabSz="914217" fontAlgn="base">
              <a:spcBef>
                <a:spcPct val="50000"/>
              </a:spcBef>
              <a:spcAft>
                <a:spcPct val="0"/>
              </a:spcAft>
              <a:buClr>
                <a:srgbClr val="F0AB00"/>
              </a:buClr>
              <a:buSzPct val="80000"/>
            </a:pPr>
            <a:r>
              <a:rPr lang="en-US" sz="1100" kern="0" dirty="0">
                <a:solidFill>
                  <a:sysClr val="windowText" lastClr="000000"/>
                </a:solidFill>
                <a:ea typeface="Arial Unicode MS" pitchFamily="34" charset="-128"/>
                <a:cs typeface="Arial Unicode MS" pitchFamily="34" charset="-128"/>
              </a:rPr>
              <a:t>Partner log</a:t>
            </a:r>
          </a:p>
        </p:txBody>
      </p:sp>
      <p:sp>
        <p:nvSpPr>
          <p:cNvPr id="8" name="Presentation Title"/>
          <p:cNvSpPr>
            <a:spLocks noGrp="1"/>
          </p:cNvSpPr>
          <p:nvPr>
            <p:ph type="title"/>
          </p:nvPr>
        </p:nvSpPr>
        <p:spPr bwMode="gray">
          <a:xfrm>
            <a:off x="288000" y="4024430"/>
            <a:ext cx="10899174" cy="997196"/>
          </a:xfrm>
        </p:spPr>
        <p:txBody>
          <a:bodyPr/>
          <a:lstStyle/>
          <a:p>
            <a:r>
              <a:rPr lang="en-US" dirty="0"/>
              <a:t>SAP Business ByDesign</a:t>
            </a:r>
            <a:br>
              <a:rPr lang="en-US" dirty="0"/>
            </a:br>
            <a:r>
              <a:rPr lang="en-US" dirty="0" err="1">
                <a:solidFill>
                  <a:schemeClr val="accent1"/>
                </a:solidFill>
              </a:rPr>
              <a:t>Digitaliz</a:t>
            </a:r>
            <a:r>
              <a:rPr lang="hu-HU" dirty="0">
                <a:solidFill>
                  <a:schemeClr val="accent1"/>
                </a:solidFill>
              </a:rPr>
              <a:t>álja üzletvitelét</a:t>
            </a:r>
            <a:endParaRPr lang="de-DE" dirty="0">
              <a:solidFill>
                <a:schemeClr val="accent1"/>
              </a:solidFill>
            </a:endParaRPr>
          </a:p>
        </p:txBody>
      </p:sp>
      <p:pic>
        <p:nvPicPr>
          <p:cNvPr id="6" name="Picture Placeholder 5">
            <a:extLst>
              <a:ext uri="{FF2B5EF4-FFF2-40B4-BE49-F238E27FC236}">
                <a16:creationId xmlns:a16="http://schemas.microsoft.com/office/drawing/2014/main" id="{151130E3-1FD4-4E08-AE12-2BB5950DFB46}"/>
              </a:ext>
            </a:extLst>
          </p:cNvPr>
          <p:cNvPicPr>
            <a:picLocks noGrp="1" noChangeAspect="1"/>
          </p:cNvPicPr>
          <p:nvPr>
            <p:ph type="pic" sz="quarter" idx="12"/>
          </p:nvPr>
        </p:nvPicPr>
        <p:blipFill rotWithShape="1">
          <a:blip r:embed="rId3"/>
          <a:srcRect t="17381" b="40415"/>
          <a:stretch/>
        </p:blipFill>
        <p:spPr>
          <a:xfrm>
            <a:off x="1" y="0"/>
            <a:ext cx="12195174" cy="3430006"/>
          </a:xfrm>
        </p:spPr>
      </p:pic>
      <p:pic>
        <p:nvPicPr>
          <p:cNvPr id="3" name="Kép 2">
            <a:extLst>
              <a:ext uri="{FF2B5EF4-FFF2-40B4-BE49-F238E27FC236}">
                <a16:creationId xmlns:a16="http://schemas.microsoft.com/office/drawing/2014/main" id="{D09BED34-49D5-4DA1-A41D-4680522E6416}"/>
              </a:ext>
            </a:extLst>
          </p:cNvPr>
          <p:cNvPicPr>
            <a:picLocks noChangeAspect="1"/>
          </p:cNvPicPr>
          <p:nvPr/>
        </p:nvPicPr>
        <p:blipFill>
          <a:blip r:embed="rId4"/>
          <a:stretch>
            <a:fillRect/>
          </a:stretch>
        </p:blipFill>
        <p:spPr>
          <a:xfrm>
            <a:off x="78698" y="5794626"/>
            <a:ext cx="1329877" cy="893852"/>
          </a:xfrm>
          <a:prstGeom prst="rect">
            <a:avLst/>
          </a:prstGeom>
        </p:spPr>
      </p:pic>
    </p:spTree>
    <p:extLst>
      <p:ext uri="{BB962C8B-B14F-4D97-AF65-F5344CB8AC3E}">
        <p14:creationId xmlns:p14="http://schemas.microsoft.com/office/powerpoint/2010/main" val="3262179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p:cNvSpPr>
            <a:spLocks noGrp="1"/>
          </p:cNvSpPr>
          <p:nvPr>
            <p:ph type="title"/>
          </p:nvPr>
        </p:nvSpPr>
        <p:spPr bwMode="gray">
          <a:xfrm>
            <a:off x="504001" y="504000"/>
            <a:ext cx="11186476" cy="677108"/>
          </a:xfrm>
        </p:spPr>
        <p:txBody>
          <a:bodyPr/>
          <a:lstStyle/>
          <a:p>
            <a:r>
              <a:rPr lang="hu-HU" dirty="0"/>
              <a:t>Vállalatirányítási szoftver – miért érdemes megfontolni?</a:t>
            </a:r>
            <a:br>
              <a:rPr lang="en-US" dirty="0"/>
            </a:br>
            <a:r>
              <a:rPr lang="hu-HU" sz="2000" b="0" dirty="0"/>
              <a:t>Szilárd alapok és biztos hátország a tartós fejlődés kulcsa</a:t>
            </a:r>
            <a:endParaRPr lang="en-US" sz="2000" dirty="0"/>
          </a:p>
        </p:txBody>
      </p:sp>
      <p:sp>
        <p:nvSpPr>
          <p:cNvPr id="3" name="Text Placeholder 2">
            <a:extLst>
              <a:ext uri="{FF2B5EF4-FFF2-40B4-BE49-F238E27FC236}">
                <a16:creationId xmlns:a16="http://schemas.microsoft.com/office/drawing/2014/main" id="{BB02FA7A-4657-4D7F-AF39-E82B7952D0A2}"/>
              </a:ext>
            </a:extLst>
          </p:cNvPr>
          <p:cNvSpPr txBox="1">
            <a:spLocks/>
          </p:cNvSpPr>
          <p:nvPr/>
        </p:nvSpPr>
        <p:spPr>
          <a:xfrm>
            <a:off x="504000" y="3688344"/>
            <a:ext cx="3391200" cy="2678272"/>
          </a:xfrm>
          <a:prstGeom prst="rect">
            <a:avLst/>
          </a:prstGeom>
        </p:spPr>
        <p:txBody>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r>
              <a:rPr lang="hu-HU" b="1" dirty="0"/>
              <a:t>Digitalizáció</a:t>
            </a:r>
            <a:endParaRPr lang="en-US" b="1" dirty="0"/>
          </a:p>
          <a:p>
            <a:pPr marL="285750" indent="-285750">
              <a:buSzPct val="100000"/>
              <a:buFont typeface="Wingdings" panose="05000000000000000000" pitchFamily="2" charset="2"/>
              <a:buChar char="§"/>
            </a:pPr>
            <a:r>
              <a:rPr lang="hu-HU" sz="1600" dirty="0"/>
              <a:t>Valós idejű adatokon nyugvó gyors üzleti döntéshozatal</a:t>
            </a:r>
          </a:p>
          <a:p>
            <a:pPr marL="285750" indent="-285750">
              <a:buSzPct val="100000"/>
              <a:buFont typeface="Wingdings" panose="05000000000000000000" pitchFamily="2" charset="2"/>
              <a:buChar char="§"/>
            </a:pPr>
            <a:r>
              <a:rPr lang="hu-HU" sz="1600" dirty="0"/>
              <a:t>Automatizált üzleti folyamatok a hatékonyság növelése érdekében</a:t>
            </a:r>
            <a:endParaRPr lang="en-US" sz="1600" dirty="0"/>
          </a:p>
        </p:txBody>
      </p:sp>
      <p:pic>
        <p:nvPicPr>
          <p:cNvPr id="4" name="Picture Placeholder 11">
            <a:extLst>
              <a:ext uri="{FF2B5EF4-FFF2-40B4-BE49-F238E27FC236}">
                <a16:creationId xmlns:a16="http://schemas.microsoft.com/office/drawing/2014/main" id="{9DB0217E-2754-4CBC-9BEA-E5C116E6F80A}"/>
              </a:ext>
            </a:extLst>
          </p:cNvPr>
          <p:cNvPicPr>
            <a:picLocks noChangeAspect="1"/>
          </p:cNvPicPr>
          <p:nvPr/>
        </p:nvPicPr>
        <p:blipFill rotWithShape="1">
          <a:blip r:embed="rId2"/>
          <a:srcRect l="-6007" t="10000" r="-6007" b="10000"/>
          <a:stretch/>
        </p:blipFill>
        <p:spPr>
          <a:xfrm>
            <a:off x="432051" y="1843744"/>
            <a:ext cx="2560637" cy="1828800"/>
          </a:xfrm>
          <a:prstGeom prst="rect">
            <a:avLst/>
          </a:prstGeom>
          <a:noFill/>
        </p:spPr>
      </p:pic>
      <p:sp>
        <p:nvSpPr>
          <p:cNvPr id="5" name="Text Placeholder 4">
            <a:extLst>
              <a:ext uri="{FF2B5EF4-FFF2-40B4-BE49-F238E27FC236}">
                <a16:creationId xmlns:a16="http://schemas.microsoft.com/office/drawing/2014/main" id="{D8ADB1FE-1858-4765-B824-7F3C6F2EB13F}"/>
              </a:ext>
            </a:extLst>
          </p:cNvPr>
          <p:cNvSpPr txBox="1">
            <a:spLocks/>
          </p:cNvSpPr>
          <p:nvPr/>
        </p:nvSpPr>
        <p:spPr>
          <a:xfrm>
            <a:off x="8299277" y="3688344"/>
            <a:ext cx="3391200" cy="2678273"/>
          </a:xfrm>
          <a:prstGeom prst="rect">
            <a:avLst/>
          </a:prstGeom>
        </p:spPr>
        <p:txBody>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r>
              <a:rPr lang="hu-HU" b="1" dirty="0"/>
              <a:t>Terjeszkedés</a:t>
            </a:r>
            <a:endParaRPr lang="en-US" b="1" dirty="0"/>
          </a:p>
          <a:p>
            <a:pPr marL="285750" indent="-285750">
              <a:buSzPct val="100000"/>
              <a:buFont typeface="Wingdings" panose="05000000000000000000" pitchFamily="2" charset="2"/>
              <a:buChar char="§"/>
            </a:pPr>
            <a:r>
              <a:rPr lang="hu-HU" sz="1600" dirty="0"/>
              <a:t>Új piacok meghódításához nélkülözhetetlen egy jó ERP</a:t>
            </a:r>
            <a:endParaRPr lang="en-US" sz="1600" dirty="0"/>
          </a:p>
          <a:p>
            <a:pPr marL="285750" indent="-285750">
              <a:buSzPct val="100000"/>
              <a:buFont typeface="Wingdings" panose="05000000000000000000" pitchFamily="2" charset="2"/>
              <a:buChar char="§"/>
            </a:pPr>
            <a:r>
              <a:rPr lang="hu-HU" sz="1600" dirty="0"/>
              <a:t>A csoportszintű működés hatékony összehangolása egyetlen közös ERP-ban</a:t>
            </a:r>
            <a:endParaRPr lang="en-US" dirty="0"/>
          </a:p>
        </p:txBody>
      </p:sp>
      <p:pic>
        <p:nvPicPr>
          <p:cNvPr id="6" name="Picture Placeholder 15">
            <a:extLst>
              <a:ext uri="{FF2B5EF4-FFF2-40B4-BE49-F238E27FC236}">
                <a16:creationId xmlns:a16="http://schemas.microsoft.com/office/drawing/2014/main" id="{95240961-48DC-49D7-AC24-3A72AA5FE452}"/>
              </a:ext>
            </a:extLst>
          </p:cNvPr>
          <p:cNvPicPr>
            <a:picLocks noChangeAspect="1"/>
          </p:cNvPicPr>
          <p:nvPr/>
        </p:nvPicPr>
        <p:blipFill>
          <a:blip r:embed="rId3"/>
          <a:srcRect t="3759" b="3759"/>
          <a:stretch>
            <a:fillRect/>
          </a:stretch>
        </p:blipFill>
        <p:spPr>
          <a:xfrm>
            <a:off x="8476094" y="1859544"/>
            <a:ext cx="2559050" cy="1828800"/>
          </a:xfrm>
          <a:prstGeom prst="rect">
            <a:avLst/>
          </a:prstGeom>
          <a:noFill/>
        </p:spPr>
      </p:pic>
      <p:sp>
        <p:nvSpPr>
          <p:cNvPr id="7" name="Text Placeholder 6">
            <a:extLst>
              <a:ext uri="{FF2B5EF4-FFF2-40B4-BE49-F238E27FC236}">
                <a16:creationId xmlns:a16="http://schemas.microsoft.com/office/drawing/2014/main" id="{EF4592F1-122D-45A2-91D2-3C558E874BE1}"/>
              </a:ext>
            </a:extLst>
          </p:cNvPr>
          <p:cNvSpPr txBox="1">
            <a:spLocks/>
          </p:cNvSpPr>
          <p:nvPr/>
        </p:nvSpPr>
        <p:spPr>
          <a:xfrm>
            <a:off x="4401639" y="3688343"/>
            <a:ext cx="3391200" cy="2678273"/>
          </a:xfrm>
          <a:prstGeom prst="rect">
            <a:avLst/>
          </a:prstGeom>
        </p:spPr>
        <p:txBody>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r>
              <a:rPr lang="hu-HU" b="1" dirty="0"/>
              <a:t>Növekedés</a:t>
            </a:r>
            <a:endParaRPr lang="en-US" b="1" dirty="0"/>
          </a:p>
          <a:p>
            <a:pPr marL="285750" indent="-285750">
              <a:buSzPct val="100000"/>
              <a:buFont typeface="Wingdings" panose="05000000000000000000" pitchFamily="2" charset="2"/>
              <a:buChar char="§"/>
            </a:pPr>
            <a:r>
              <a:rPr lang="hu-HU" sz="1600" dirty="0"/>
              <a:t>A gyors növekedés következtében hamar kinőjük a meglévő rendszerek adta kereteket</a:t>
            </a:r>
          </a:p>
          <a:p>
            <a:pPr marL="285750" indent="-285750">
              <a:buSzPct val="100000"/>
              <a:buFont typeface="Wingdings" panose="05000000000000000000" pitchFamily="2" charset="2"/>
              <a:buChar char="§"/>
            </a:pPr>
            <a:r>
              <a:rPr lang="hu-HU" sz="1600" dirty="0"/>
              <a:t>A növekedés csak a legjobb gyakorlatok által igazolt vállalati folyamatokkal tartható fenn</a:t>
            </a:r>
            <a:endParaRPr lang="en-US" sz="1600" dirty="0"/>
          </a:p>
          <a:p>
            <a:endParaRPr lang="en-US" dirty="0"/>
          </a:p>
        </p:txBody>
      </p:sp>
      <p:pic>
        <p:nvPicPr>
          <p:cNvPr id="8" name="Picture Placeholder 13">
            <a:extLst>
              <a:ext uri="{FF2B5EF4-FFF2-40B4-BE49-F238E27FC236}">
                <a16:creationId xmlns:a16="http://schemas.microsoft.com/office/drawing/2014/main" id="{C5CECFAF-E743-4F34-B375-8E96DDE45A55}"/>
              </a:ext>
            </a:extLst>
          </p:cNvPr>
          <p:cNvPicPr>
            <a:picLocks noChangeAspect="1"/>
          </p:cNvPicPr>
          <p:nvPr/>
        </p:nvPicPr>
        <p:blipFill rotWithShape="1">
          <a:blip r:embed="rId4"/>
          <a:srcRect l="-23693" t="-2632" r="-23693" b="-2632"/>
          <a:stretch/>
        </p:blipFill>
        <p:spPr>
          <a:xfrm>
            <a:off x="4401639" y="1843744"/>
            <a:ext cx="2560638" cy="1828800"/>
          </a:xfrm>
          <a:prstGeom prst="rect">
            <a:avLst/>
          </a:prstGeom>
          <a:noFill/>
        </p:spPr>
      </p:pic>
    </p:spTree>
    <p:extLst>
      <p:ext uri="{BB962C8B-B14F-4D97-AF65-F5344CB8AC3E}">
        <p14:creationId xmlns:p14="http://schemas.microsoft.com/office/powerpoint/2010/main" val="3602749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p:cNvSpPr>
            <a:spLocks noGrp="1"/>
          </p:cNvSpPr>
          <p:nvPr>
            <p:ph type="title"/>
          </p:nvPr>
        </p:nvSpPr>
        <p:spPr bwMode="gray">
          <a:xfrm>
            <a:off x="504001" y="504000"/>
            <a:ext cx="11186476" cy="677108"/>
          </a:xfrm>
        </p:spPr>
        <p:txBody>
          <a:bodyPr/>
          <a:lstStyle/>
          <a:p>
            <a:r>
              <a:rPr lang="hu-HU" dirty="0"/>
              <a:t>A jó felhőalapú szoftver.</a:t>
            </a:r>
            <a:r>
              <a:rPr lang="en-US" dirty="0"/>
              <a:t>..</a:t>
            </a:r>
            <a:br>
              <a:rPr lang="en-US" dirty="0"/>
            </a:br>
            <a:r>
              <a:rPr lang="hu-HU" sz="2000" b="0" dirty="0"/>
              <a:t>biztosítja, hogy arra összpontosítsa energiáit, amihez a legjobban ért</a:t>
            </a:r>
            <a:endParaRPr lang="en-US" sz="2000" dirty="0"/>
          </a:p>
        </p:txBody>
      </p:sp>
      <p:sp>
        <p:nvSpPr>
          <p:cNvPr id="3" name="Text Placeholder 1">
            <a:extLst>
              <a:ext uri="{FF2B5EF4-FFF2-40B4-BE49-F238E27FC236}">
                <a16:creationId xmlns:a16="http://schemas.microsoft.com/office/drawing/2014/main" id="{DBD68887-DF54-415C-8294-02E4A92BC77C}"/>
              </a:ext>
            </a:extLst>
          </p:cNvPr>
          <p:cNvSpPr txBox="1">
            <a:spLocks/>
          </p:cNvSpPr>
          <p:nvPr/>
        </p:nvSpPr>
        <p:spPr>
          <a:xfrm>
            <a:off x="8299277" y="4006877"/>
            <a:ext cx="3391200" cy="2329123"/>
          </a:xfrm>
          <a:prstGeom prst="rect">
            <a:avLst/>
          </a:prstGeom>
        </p:spPr>
        <p:txBody>
          <a:bodyPr>
            <a:normAutofit/>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285750" indent="-285750">
              <a:buSzPct val="100000"/>
              <a:buFont typeface="Wingdings" panose="05000000000000000000" pitchFamily="2" charset="2"/>
              <a:buChar char="§"/>
            </a:pPr>
            <a:r>
              <a:rPr lang="hu-HU" sz="1600" dirty="0"/>
              <a:t>Nincs szükség nagyösszegű induló IT beruházásra</a:t>
            </a:r>
          </a:p>
          <a:p>
            <a:pPr marL="285750" indent="-285750">
              <a:buSzPct val="100000"/>
              <a:buFont typeface="Wingdings" panose="05000000000000000000" pitchFamily="2" charset="2"/>
              <a:buChar char="§"/>
            </a:pPr>
            <a:r>
              <a:rPr lang="hu-HU" sz="1600" dirty="0"/>
              <a:t>A felhőalapú vállalati szoftver csökkenti az IT jellegű működési költségeket</a:t>
            </a:r>
            <a:endParaRPr lang="en-US" sz="1600" dirty="0"/>
          </a:p>
          <a:p>
            <a:pPr marL="285750" indent="-285750">
              <a:buSzPct val="100000"/>
              <a:buFont typeface="Wingdings" panose="05000000000000000000" pitchFamily="2" charset="2"/>
              <a:buChar char="§"/>
            </a:pPr>
            <a:r>
              <a:rPr lang="hu-HU" sz="1600" dirty="0"/>
              <a:t>Magasabb szintű IT működési biztonság, adatvédelem</a:t>
            </a:r>
            <a:endParaRPr lang="en-DE" sz="1600" dirty="0"/>
          </a:p>
        </p:txBody>
      </p:sp>
      <p:sp>
        <p:nvSpPr>
          <p:cNvPr id="4" name="Text Placeholder 3">
            <a:extLst>
              <a:ext uri="{FF2B5EF4-FFF2-40B4-BE49-F238E27FC236}">
                <a16:creationId xmlns:a16="http://schemas.microsoft.com/office/drawing/2014/main" id="{BED47F73-2B10-4E30-913B-2CA7355538C0}"/>
              </a:ext>
            </a:extLst>
          </p:cNvPr>
          <p:cNvSpPr txBox="1">
            <a:spLocks/>
          </p:cNvSpPr>
          <p:nvPr/>
        </p:nvSpPr>
        <p:spPr>
          <a:xfrm>
            <a:off x="4401639" y="4006877"/>
            <a:ext cx="3391200" cy="2329123"/>
          </a:xfrm>
          <a:prstGeom prst="rect">
            <a:avLst/>
          </a:prstGeom>
        </p:spPr>
        <p:txBody>
          <a:bodyPr>
            <a:normAutofit/>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285750" indent="-285750">
              <a:buSzPct val="100000"/>
              <a:buFont typeface="Wingdings" panose="05000000000000000000" pitchFamily="2" charset="2"/>
              <a:buChar char="§"/>
            </a:pPr>
            <a:r>
              <a:rPr lang="hu-HU" sz="1600" dirty="0"/>
              <a:t>A felhasználó keze alá dolgozó megoldás, beépített képzési modul, csökkenő időráfordítás</a:t>
            </a:r>
            <a:endParaRPr lang="en-US" sz="1600" dirty="0"/>
          </a:p>
          <a:p>
            <a:pPr marL="285750" indent="-285750">
              <a:buSzPct val="100000"/>
              <a:buFont typeface="Wingdings" panose="05000000000000000000" pitchFamily="2" charset="2"/>
              <a:buChar char="§"/>
            </a:pPr>
            <a:r>
              <a:rPr lang="hu-HU" sz="1600" dirty="0"/>
              <a:t>Egymáshoz kapcsolt üzleti folyamatok támogatják a hatékony működést</a:t>
            </a:r>
            <a:endParaRPr lang="en-DE" sz="1600" dirty="0"/>
          </a:p>
        </p:txBody>
      </p:sp>
      <p:sp>
        <p:nvSpPr>
          <p:cNvPr id="5" name="Text Placeholder 5">
            <a:extLst>
              <a:ext uri="{FF2B5EF4-FFF2-40B4-BE49-F238E27FC236}">
                <a16:creationId xmlns:a16="http://schemas.microsoft.com/office/drawing/2014/main" id="{72D1AEAB-95A8-4A6A-9917-964509345B65}"/>
              </a:ext>
            </a:extLst>
          </p:cNvPr>
          <p:cNvSpPr txBox="1">
            <a:spLocks/>
          </p:cNvSpPr>
          <p:nvPr/>
        </p:nvSpPr>
        <p:spPr>
          <a:xfrm>
            <a:off x="504000" y="4006877"/>
            <a:ext cx="3391200" cy="2329123"/>
          </a:xfrm>
          <a:prstGeom prst="rect">
            <a:avLst/>
          </a:prstGeom>
        </p:spPr>
        <p:txBody>
          <a:bodyPr>
            <a:normAutofit/>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285750" indent="-285750">
              <a:buSzPct val="100000"/>
              <a:buFont typeface="Wingdings" panose="05000000000000000000" pitchFamily="2" charset="2"/>
              <a:buChar char="§"/>
            </a:pPr>
            <a:r>
              <a:rPr lang="hu-HU" sz="1600" dirty="0"/>
              <a:t>Specifikus vállalati igényekhez illeszthető megoldás segíti az átlátható működést </a:t>
            </a:r>
            <a:endParaRPr lang="en-US" sz="1600" dirty="0"/>
          </a:p>
          <a:p>
            <a:pPr marL="285750" indent="-285750">
              <a:buSzPct val="100000"/>
              <a:buFont typeface="Wingdings" panose="05000000000000000000" pitchFamily="2" charset="2"/>
              <a:buChar char="§"/>
            </a:pPr>
            <a:r>
              <a:rPr lang="hu-HU" sz="1600" dirty="0"/>
              <a:t>Egyetlen közös adatbázisban egységes közös törzsadatokkal támogatott döntéshozatal hidalja át a tagolt szervezetet</a:t>
            </a:r>
            <a:endParaRPr lang="en-DE" sz="1600" dirty="0"/>
          </a:p>
        </p:txBody>
      </p:sp>
      <p:sp>
        <p:nvSpPr>
          <p:cNvPr id="6" name="Text Placeholder 5">
            <a:extLst>
              <a:ext uri="{FF2B5EF4-FFF2-40B4-BE49-F238E27FC236}">
                <a16:creationId xmlns:a16="http://schemas.microsoft.com/office/drawing/2014/main" id="{266E19D5-60B1-4AB9-9C63-BA3F057D9A23}"/>
              </a:ext>
            </a:extLst>
          </p:cNvPr>
          <p:cNvSpPr txBox="1">
            <a:spLocks/>
          </p:cNvSpPr>
          <p:nvPr/>
        </p:nvSpPr>
        <p:spPr bwMode="black">
          <a:xfrm>
            <a:off x="503999" y="1939065"/>
            <a:ext cx="3391200" cy="517904"/>
          </a:xfrm>
          <a:prstGeom prst="rect">
            <a:avLst/>
          </a:prstGeom>
        </p:spPr>
        <p:txBody>
          <a:bodyPr vert="horz" lIns="0" tIns="0" rIns="0" bIns="0" rtlCol="0">
            <a:normAutofit/>
          </a:bodyPr>
          <a:lstStyle>
            <a:lvl1pPr marL="0" indent="0" algn="l" defTabSz="1088558" rtl="0" eaLnBrk="1" latinLnBrk="0" hangingPunct="1">
              <a:spcBef>
                <a:spcPts val="600"/>
              </a:spcBef>
              <a:buClr>
                <a:schemeClr val="accent1"/>
              </a:buClr>
              <a:buSzPct val="80000"/>
              <a:buFontTx/>
              <a:buNone/>
              <a:defRPr sz="18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6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400" kern="1200" noProof="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a:r>
              <a:rPr lang="hu-HU" b="1" dirty="0"/>
              <a:t>Átláthatóság</a:t>
            </a:r>
            <a:endParaRPr lang="en-US" b="1" dirty="0"/>
          </a:p>
        </p:txBody>
      </p:sp>
      <p:sp>
        <p:nvSpPr>
          <p:cNvPr id="7" name="Text Placeholder 3">
            <a:extLst>
              <a:ext uri="{FF2B5EF4-FFF2-40B4-BE49-F238E27FC236}">
                <a16:creationId xmlns:a16="http://schemas.microsoft.com/office/drawing/2014/main" id="{48526D4E-0897-4FC1-870F-FC66D0897F31}"/>
              </a:ext>
            </a:extLst>
          </p:cNvPr>
          <p:cNvSpPr txBox="1">
            <a:spLocks/>
          </p:cNvSpPr>
          <p:nvPr/>
        </p:nvSpPr>
        <p:spPr bwMode="black">
          <a:xfrm>
            <a:off x="4401637" y="1939066"/>
            <a:ext cx="3391200" cy="517904"/>
          </a:xfrm>
          <a:prstGeom prst="rect">
            <a:avLst/>
          </a:prstGeom>
        </p:spPr>
        <p:txBody>
          <a:bodyPr vert="horz" lIns="0" tIns="0" rIns="0" bIns="0" rtlCol="0">
            <a:normAutofit/>
          </a:bodyPr>
          <a:lstStyle>
            <a:lvl1pPr marL="0" indent="0" algn="l" defTabSz="1088558" rtl="0" eaLnBrk="1" latinLnBrk="0" hangingPunct="1">
              <a:spcBef>
                <a:spcPts val="600"/>
              </a:spcBef>
              <a:buClr>
                <a:schemeClr val="accent1"/>
              </a:buClr>
              <a:buSzPct val="80000"/>
              <a:buFontTx/>
              <a:buNone/>
              <a:defRPr sz="18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6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400" kern="1200" noProof="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a:r>
              <a:rPr lang="hu-HU" b="1" dirty="0"/>
              <a:t>Hatékonyság</a:t>
            </a:r>
            <a:endParaRPr lang="en-US" b="1" dirty="0"/>
          </a:p>
        </p:txBody>
      </p:sp>
      <p:sp>
        <p:nvSpPr>
          <p:cNvPr id="8" name="Text Placeholder 1">
            <a:extLst>
              <a:ext uri="{FF2B5EF4-FFF2-40B4-BE49-F238E27FC236}">
                <a16:creationId xmlns:a16="http://schemas.microsoft.com/office/drawing/2014/main" id="{C4F8CEF4-B21E-496C-94A4-D1B550D54154}"/>
              </a:ext>
            </a:extLst>
          </p:cNvPr>
          <p:cNvSpPr txBox="1">
            <a:spLocks/>
          </p:cNvSpPr>
          <p:nvPr/>
        </p:nvSpPr>
        <p:spPr bwMode="black">
          <a:xfrm>
            <a:off x="8299277" y="1939066"/>
            <a:ext cx="3391200" cy="517904"/>
          </a:xfrm>
          <a:prstGeom prst="rect">
            <a:avLst/>
          </a:prstGeom>
        </p:spPr>
        <p:txBody>
          <a:bodyPr vert="horz" lIns="0" tIns="0" rIns="0" bIns="0" rtlCol="0">
            <a:normAutofit/>
          </a:bodyPr>
          <a:lstStyle>
            <a:lvl1pPr marL="0" indent="0" algn="l" defTabSz="1088558" rtl="0" eaLnBrk="1" latinLnBrk="0" hangingPunct="1">
              <a:spcBef>
                <a:spcPts val="600"/>
              </a:spcBef>
              <a:buClr>
                <a:schemeClr val="accent1"/>
              </a:buClr>
              <a:buSzPct val="80000"/>
              <a:buFontTx/>
              <a:buNone/>
              <a:defRPr sz="18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6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400" kern="1200" noProof="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a:r>
              <a:rPr lang="hu-HU" b="1" dirty="0"/>
              <a:t>Egységes megközelítés</a:t>
            </a:r>
            <a:endParaRPr lang="en-DE" b="1" dirty="0"/>
          </a:p>
        </p:txBody>
      </p:sp>
      <p:pic>
        <p:nvPicPr>
          <p:cNvPr id="9" name="Picture 8">
            <a:extLst>
              <a:ext uri="{FF2B5EF4-FFF2-40B4-BE49-F238E27FC236}">
                <a16:creationId xmlns:a16="http://schemas.microsoft.com/office/drawing/2014/main" id="{1DDC01B3-5B96-4A7B-A489-A88E0B8CE0D3}"/>
              </a:ext>
            </a:extLst>
          </p:cNvPr>
          <p:cNvPicPr>
            <a:picLocks noChangeAspect="1"/>
          </p:cNvPicPr>
          <p:nvPr/>
        </p:nvPicPr>
        <p:blipFill>
          <a:blip r:embed="rId2"/>
          <a:stretch>
            <a:fillRect/>
          </a:stretch>
        </p:blipFill>
        <p:spPr>
          <a:xfrm>
            <a:off x="9166877" y="2325372"/>
            <a:ext cx="1656000" cy="1656000"/>
          </a:xfrm>
          <a:prstGeom prst="rect">
            <a:avLst/>
          </a:prstGeom>
        </p:spPr>
      </p:pic>
      <p:pic>
        <p:nvPicPr>
          <p:cNvPr id="10" name="Picture 9">
            <a:extLst>
              <a:ext uri="{FF2B5EF4-FFF2-40B4-BE49-F238E27FC236}">
                <a16:creationId xmlns:a16="http://schemas.microsoft.com/office/drawing/2014/main" id="{D200E085-B20E-442D-884F-4855E16CC373}"/>
              </a:ext>
            </a:extLst>
          </p:cNvPr>
          <p:cNvPicPr>
            <a:picLocks noChangeAspect="1"/>
          </p:cNvPicPr>
          <p:nvPr/>
        </p:nvPicPr>
        <p:blipFill>
          <a:blip r:embed="rId3"/>
          <a:stretch>
            <a:fillRect/>
          </a:stretch>
        </p:blipFill>
        <p:spPr>
          <a:xfrm>
            <a:off x="1498298" y="2451372"/>
            <a:ext cx="1404000" cy="1404000"/>
          </a:xfrm>
          <a:prstGeom prst="rect">
            <a:avLst/>
          </a:prstGeom>
        </p:spPr>
      </p:pic>
      <p:pic>
        <p:nvPicPr>
          <p:cNvPr id="11" name="Picture 10">
            <a:extLst>
              <a:ext uri="{FF2B5EF4-FFF2-40B4-BE49-F238E27FC236}">
                <a16:creationId xmlns:a16="http://schemas.microsoft.com/office/drawing/2014/main" id="{AE8769F1-A5CE-4452-96D7-6FE818074A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4538" y="2451372"/>
            <a:ext cx="1404000" cy="1404000"/>
          </a:xfrm>
          <a:prstGeom prst="rect">
            <a:avLst/>
          </a:prstGeom>
        </p:spPr>
      </p:pic>
    </p:spTree>
    <p:extLst>
      <p:ext uri="{BB962C8B-B14F-4D97-AF65-F5344CB8AC3E}">
        <p14:creationId xmlns:p14="http://schemas.microsoft.com/office/powerpoint/2010/main" val="1381564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87AB15-E03B-4D88-8B45-349A0CC57B11}"/>
              </a:ext>
            </a:extLst>
          </p:cNvPr>
          <p:cNvPicPr>
            <a:picLocks noChangeAspect="1"/>
          </p:cNvPicPr>
          <p:nvPr/>
        </p:nvPicPr>
        <p:blipFill>
          <a:blip r:embed="rId2"/>
          <a:stretch>
            <a:fillRect/>
          </a:stretch>
        </p:blipFill>
        <p:spPr>
          <a:xfrm>
            <a:off x="10495017" y="1930138"/>
            <a:ext cx="1018290" cy="1018290"/>
          </a:xfrm>
          <a:prstGeom prst="rect">
            <a:avLst/>
          </a:prstGeom>
        </p:spPr>
      </p:pic>
      <p:pic>
        <p:nvPicPr>
          <p:cNvPr id="4" name="Picture 3">
            <a:extLst>
              <a:ext uri="{FF2B5EF4-FFF2-40B4-BE49-F238E27FC236}">
                <a16:creationId xmlns:a16="http://schemas.microsoft.com/office/drawing/2014/main" id="{3857BB79-EE2E-418D-B000-C6BFC25243C2}"/>
              </a:ext>
            </a:extLst>
          </p:cNvPr>
          <p:cNvPicPr>
            <a:picLocks noChangeAspect="1"/>
          </p:cNvPicPr>
          <p:nvPr/>
        </p:nvPicPr>
        <p:blipFill>
          <a:blip r:embed="rId3"/>
          <a:stretch>
            <a:fillRect/>
          </a:stretch>
        </p:blipFill>
        <p:spPr>
          <a:xfrm>
            <a:off x="8524103" y="2027688"/>
            <a:ext cx="828177" cy="828177"/>
          </a:xfrm>
          <a:prstGeom prst="rect">
            <a:avLst/>
          </a:prstGeom>
        </p:spPr>
      </p:pic>
      <p:pic>
        <p:nvPicPr>
          <p:cNvPr id="5" name="Picture 4">
            <a:extLst>
              <a:ext uri="{FF2B5EF4-FFF2-40B4-BE49-F238E27FC236}">
                <a16:creationId xmlns:a16="http://schemas.microsoft.com/office/drawing/2014/main" id="{F7C77E32-5B21-42B1-8A6C-9DA5FC7939AD}"/>
              </a:ext>
            </a:extLst>
          </p:cNvPr>
          <p:cNvPicPr>
            <a:picLocks noChangeAspect="1"/>
          </p:cNvPicPr>
          <p:nvPr/>
        </p:nvPicPr>
        <p:blipFill>
          <a:blip r:embed="rId4"/>
          <a:stretch>
            <a:fillRect/>
          </a:stretch>
        </p:blipFill>
        <p:spPr>
          <a:xfrm>
            <a:off x="9548711" y="2025195"/>
            <a:ext cx="828177" cy="828177"/>
          </a:xfrm>
          <a:prstGeom prst="rect">
            <a:avLst/>
          </a:prstGeom>
        </p:spPr>
      </p:pic>
      <p:pic>
        <p:nvPicPr>
          <p:cNvPr id="6" name="Picture 5">
            <a:extLst>
              <a:ext uri="{FF2B5EF4-FFF2-40B4-BE49-F238E27FC236}">
                <a16:creationId xmlns:a16="http://schemas.microsoft.com/office/drawing/2014/main" id="{F96445B3-2575-450D-A05D-82317E8FBCFF}"/>
              </a:ext>
            </a:extLst>
          </p:cNvPr>
          <p:cNvPicPr>
            <a:picLocks noChangeAspect="1"/>
          </p:cNvPicPr>
          <p:nvPr/>
        </p:nvPicPr>
        <p:blipFill>
          <a:blip r:embed="rId5"/>
          <a:stretch>
            <a:fillRect/>
          </a:stretch>
        </p:blipFill>
        <p:spPr>
          <a:xfrm>
            <a:off x="7291551" y="1975338"/>
            <a:ext cx="967453" cy="967453"/>
          </a:xfrm>
          <a:prstGeom prst="rect">
            <a:avLst/>
          </a:prstGeom>
        </p:spPr>
      </p:pic>
      <p:pic>
        <p:nvPicPr>
          <p:cNvPr id="7" name="Picture 6">
            <a:extLst>
              <a:ext uri="{FF2B5EF4-FFF2-40B4-BE49-F238E27FC236}">
                <a16:creationId xmlns:a16="http://schemas.microsoft.com/office/drawing/2014/main" id="{CCF640A7-70E8-47E7-ACFC-D9B8BEB86C95}"/>
              </a:ext>
            </a:extLst>
          </p:cNvPr>
          <p:cNvPicPr>
            <a:picLocks noChangeAspect="1"/>
          </p:cNvPicPr>
          <p:nvPr/>
        </p:nvPicPr>
        <p:blipFill>
          <a:blip r:embed="rId6"/>
          <a:stretch>
            <a:fillRect/>
          </a:stretch>
        </p:blipFill>
        <p:spPr>
          <a:xfrm>
            <a:off x="7961467" y="3429000"/>
            <a:ext cx="3042695" cy="3067756"/>
          </a:xfrm>
          <a:prstGeom prst="rect">
            <a:avLst/>
          </a:prstGeom>
        </p:spPr>
      </p:pic>
      <p:sp>
        <p:nvSpPr>
          <p:cNvPr id="8" name="Content Placeholder 5">
            <a:extLst>
              <a:ext uri="{FF2B5EF4-FFF2-40B4-BE49-F238E27FC236}">
                <a16:creationId xmlns:a16="http://schemas.microsoft.com/office/drawing/2014/main" id="{78FD71A6-B102-4191-BDB5-CE3D498FD77F}"/>
              </a:ext>
            </a:extLst>
          </p:cNvPr>
          <p:cNvSpPr txBox="1">
            <a:spLocks/>
          </p:cNvSpPr>
          <p:nvPr/>
        </p:nvSpPr>
        <p:spPr>
          <a:xfrm>
            <a:off x="6807086" y="2838105"/>
            <a:ext cx="1918177" cy="454249"/>
          </a:xfrm>
          <a:prstGeom prst="rect">
            <a:avLst/>
          </a:prstGeom>
        </p:spPr>
        <p:txBody>
          <a:bodyPr anchor="t">
            <a:normAutofit lnSpcReduction="10000"/>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a:spcBef>
                <a:spcPts val="600"/>
              </a:spcBef>
            </a:pPr>
            <a:r>
              <a:rPr lang="hu-HU" sz="1200" b="1" dirty="0"/>
              <a:t>Használatra kész</a:t>
            </a:r>
            <a:br>
              <a:rPr lang="hu-HU" sz="1200" b="1" dirty="0"/>
            </a:br>
            <a:r>
              <a:rPr lang="hu-HU" sz="1200" b="1" dirty="0"/>
              <a:t>üzleti csomag</a:t>
            </a:r>
            <a:endParaRPr lang="en-US" sz="1200" b="1" dirty="0"/>
          </a:p>
        </p:txBody>
      </p:sp>
      <p:sp>
        <p:nvSpPr>
          <p:cNvPr id="9" name="Content Placeholder 7">
            <a:extLst>
              <a:ext uri="{FF2B5EF4-FFF2-40B4-BE49-F238E27FC236}">
                <a16:creationId xmlns:a16="http://schemas.microsoft.com/office/drawing/2014/main" id="{B44389CC-E0C8-48EB-853B-0AEA0E61039D}"/>
              </a:ext>
            </a:extLst>
          </p:cNvPr>
          <p:cNvSpPr txBox="1">
            <a:spLocks/>
          </p:cNvSpPr>
          <p:nvPr/>
        </p:nvSpPr>
        <p:spPr>
          <a:xfrm>
            <a:off x="8787695" y="2819145"/>
            <a:ext cx="2260313" cy="238030"/>
          </a:xfrm>
          <a:prstGeom prst="rect">
            <a:avLst/>
          </a:prstGeom>
        </p:spPr>
        <p:txBody>
          <a:bodyPr anchor="t">
            <a:noAutofit/>
          </a:bodyPr>
          <a:lstStyle>
            <a:lvl1pPr marL="0" indent="0" algn="l" defTabSz="914583" rtl="0" eaLnBrk="1" latinLnBrk="0" hangingPunct="1">
              <a:lnSpc>
                <a:spcPct val="90000"/>
              </a:lnSpc>
              <a:spcBef>
                <a:spcPts val="1000"/>
              </a:spcBef>
              <a:buFont typeface="Arial"/>
              <a:buNone/>
              <a:defRPr sz="1800" b="0" i="0" kern="1200">
                <a:solidFill>
                  <a:schemeClr val="tx1"/>
                </a:solidFill>
                <a:latin typeface="Arial" charset="0"/>
                <a:ea typeface="Arial" charset="0"/>
                <a:cs typeface="Arial" charset="0"/>
              </a:defRPr>
            </a:lvl1pPr>
            <a:lvl2pPr marL="457291" indent="0" algn="l" defTabSz="914583" rtl="0" eaLnBrk="1" latinLnBrk="0" hangingPunct="1">
              <a:lnSpc>
                <a:spcPct val="90000"/>
              </a:lnSpc>
              <a:spcBef>
                <a:spcPts val="500"/>
              </a:spcBef>
              <a:buFont typeface="Arial"/>
              <a:buNone/>
              <a:defRPr sz="1800" kern="1200">
                <a:solidFill>
                  <a:schemeClr val="tx1"/>
                </a:solidFill>
                <a:latin typeface="+mn-lt"/>
                <a:ea typeface="+mn-ea"/>
                <a:cs typeface="+mn-cs"/>
              </a:defRPr>
            </a:lvl2pPr>
            <a:lvl3pPr marL="914583" indent="0" algn="l" defTabSz="914583"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874" indent="0" algn="l" defTabSz="914583"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9166" indent="0" algn="l" defTabSz="914583"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5103" indent="-228646" algn="l" defTabSz="91458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2394" indent="-228646" algn="l" defTabSz="91458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686" indent="-228646" algn="l" defTabSz="91458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977" indent="-228646" algn="l" defTabSz="91458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ct val="100000"/>
              </a:lnSpc>
            </a:pPr>
            <a:r>
              <a:rPr lang="hu-HU" sz="1200" b="1" dirty="0"/>
              <a:t>Növekedéshez</a:t>
            </a:r>
            <a:br>
              <a:rPr lang="hu-HU" sz="1200" b="1" dirty="0"/>
            </a:br>
            <a:r>
              <a:rPr lang="hu-HU" sz="1200" b="1" dirty="0"/>
              <a:t>tervezve</a:t>
            </a:r>
            <a:endParaRPr lang="en-US" sz="1200" b="1" dirty="0"/>
          </a:p>
        </p:txBody>
      </p:sp>
      <p:sp>
        <p:nvSpPr>
          <p:cNvPr id="10" name="Content Placeholder 7">
            <a:extLst>
              <a:ext uri="{FF2B5EF4-FFF2-40B4-BE49-F238E27FC236}">
                <a16:creationId xmlns:a16="http://schemas.microsoft.com/office/drawing/2014/main" id="{F8455AD1-A23C-462D-B700-C38B0CB6B8E2}"/>
              </a:ext>
            </a:extLst>
          </p:cNvPr>
          <p:cNvSpPr txBox="1">
            <a:spLocks/>
          </p:cNvSpPr>
          <p:nvPr/>
        </p:nvSpPr>
        <p:spPr>
          <a:xfrm>
            <a:off x="8197616" y="2817556"/>
            <a:ext cx="1580400" cy="369333"/>
          </a:xfrm>
          <a:prstGeom prst="rect">
            <a:avLst/>
          </a:prstGeom>
        </p:spPr>
        <p:txBody>
          <a:bodyPr vert="horz" lIns="0" tIns="45709" rIns="91419" bIns="45709" rtlCol="0" anchor="t">
            <a:noAutofit/>
          </a:bodyPr>
          <a:lstStyle>
            <a:lvl1pPr marL="0" indent="0" algn="l" defTabSz="914400" rtl="0" eaLnBrk="1" latinLnBrk="0" hangingPunct="1">
              <a:lnSpc>
                <a:spcPct val="90000"/>
              </a:lnSpc>
              <a:spcBef>
                <a:spcPts val="1000"/>
              </a:spcBef>
              <a:buFont typeface="Arial"/>
              <a:buNone/>
              <a:defRPr sz="1800" b="0" i="0" kern="1200">
                <a:solidFill>
                  <a:schemeClr val="tx1"/>
                </a:solidFill>
                <a:latin typeface="BentonSans" charset="0"/>
                <a:ea typeface="BentonSans" charset="0"/>
                <a:cs typeface="BentonSans" charset="0"/>
              </a:defRPr>
            </a:lvl1pPr>
            <a:lvl2pPr marL="4572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ct val="100000"/>
              </a:lnSpc>
            </a:pPr>
            <a:r>
              <a:rPr lang="hu-HU" sz="1200" b="1" dirty="0">
                <a:latin typeface="Arial" charset="0"/>
                <a:ea typeface="Arial" charset="0"/>
                <a:cs typeface="Arial" charset="0"/>
              </a:rPr>
              <a:t>Legyen</a:t>
            </a:r>
            <a:br>
              <a:rPr lang="hu-HU" sz="1200" b="1" dirty="0">
                <a:latin typeface="Arial" charset="0"/>
                <a:ea typeface="Arial" charset="0"/>
                <a:cs typeface="Arial" charset="0"/>
              </a:rPr>
            </a:br>
            <a:r>
              <a:rPr lang="hu-HU" sz="1200" b="1" dirty="0">
                <a:latin typeface="Arial" charset="0"/>
                <a:ea typeface="Arial" charset="0"/>
                <a:cs typeface="Arial" charset="0"/>
              </a:rPr>
              <a:t>naprakész</a:t>
            </a:r>
            <a:endParaRPr lang="en-US" sz="1200" b="1" dirty="0">
              <a:latin typeface="Arial" charset="0"/>
              <a:ea typeface="Arial" charset="0"/>
              <a:cs typeface="Arial" charset="0"/>
            </a:endParaRPr>
          </a:p>
        </p:txBody>
      </p:sp>
      <p:sp>
        <p:nvSpPr>
          <p:cNvPr id="11" name="Content Placeholder 7">
            <a:extLst>
              <a:ext uri="{FF2B5EF4-FFF2-40B4-BE49-F238E27FC236}">
                <a16:creationId xmlns:a16="http://schemas.microsoft.com/office/drawing/2014/main" id="{356225BC-FBCB-49F1-8F51-8460D377AC50}"/>
              </a:ext>
            </a:extLst>
          </p:cNvPr>
          <p:cNvSpPr txBox="1">
            <a:spLocks/>
          </p:cNvSpPr>
          <p:nvPr/>
        </p:nvSpPr>
        <p:spPr>
          <a:xfrm>
            <a:off x="9897849" y="2818135"/>
            <a:ext cx="2378299" cy="369333"/>
          </a:xfrm>
          <a:prstGeom prst="rect">
            <a:avLst/>
          </a:prstGeom>
        </p:spPr>
        <p:txBody>
          <a:bodyPr vert="horz" lIns="0" tIns="45709" rIns="91419" bIns="45709" rtlCol="0" anchor="t">
            <a:noAutofit/>
          </a:bodyPr>
          <a:lstStyle>
            <a:lvl1pPr marL="0" indent="0" algn="l" defTabSz="914400" rtl="0" eaLnBrk="1" latinLnBrk="0" hangingPunct="1">
              <a:lnSpc>
                <a:spcPct val="90000"/>
              </a:lnSpc>
              <a:spcBef>
                <a:spcPts val="1000"/>
              </a:spcBef>
              <a:buFont typeface="Arial"/>
              <a:buNone/>
              <a:defRPr sz="1800" b="0" i="0" kern="1200">
                <a:solidFill>
                  <a:schemeClr val="tx1"/>
                </a:solidFill>
                <a:latin typeface="BentonSans" charset="0"/>
                <a:ea typeface="BentonSans" charset="0"/>
                <a:cs typeface="BentonSans" charset="0"/>
              </a:defRPr>
            </a:lvl1pPr>
            <a:lvl2pPr marL="4572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ct val="100000"/>
              </a:lnSpc>
            </a:pPr>
            <a:r>
              <a:rPr lang="hu-HU" sz="1200" b="1" dirty="0">
                <a:latin typeface="Arial" charset="0"/>
                <a:ea typeface="Arial" charset="0"/>
                <a:cs typeface="Arial" charset="0"/>
              </a:rPr>
              <a:t>Folyamatos</a:t>
            </a:r>
            <a:br>
              <a:rPr lang="hu-HU" sz="1200" b="1" dirty="0">
                <a:latin typeface="Arial" charset="0"/>
                <a:ea typeface="Arial" charset="0"/>
                <a:cs typeface="Arial" charset="0"/>
              </a:rPr>
            </a:br>
            <a:r>
              <a:rPr lang="hu-HU" sz="1200" b="1" dirty="0">
                <a:latin typeface="Arial" charset="0"/>
                <a:ea typeface="Arial" charset="0"/>
                <a:cs typeface="Arial" charset="0"/>
              </a:rPr>
              <a:t>innováció</a:t>
            </a:r>
            <a:endParaRPr lang="en-US" sz="1200" b="1" dirty="0">
              <a:latin typeface="Arial" charset="0"/>
              <a:ea typeface="Arial" charset="0"/>
              <a:cs typeface="Arial" charset="0"/>
            </a:endParaRPr>
          </a:p>
        </p:txBody>
      </p:sp>
      <p:sp>
        <p:nvSpPr>
          <p:cNvPr id="12" name="Cím 11">
            <a:extLst>
              <a:ext uri="{FF2B5EF4-FFF2-40B4-BE49-F238E27FC236}">
                <a16:creationId xmlns:a16="http://schemas.microsoft.com/office/drawing/2014/main" id="{128439EF-07FA-471A-B968-CDE04DBAD8FC}"/>
              </a:ext>
            </a:extLst>
          </p:cNvPr>
          <p:cNvSpPr>
            <a:spLocks noGrp="1"/>
          </p:cNvSpPr>
          <p:nvPr>
            <p:ph type="title"/>
          </p:nvPr>
        </p:nvSpPr>
        <p:spPr/>
        <p:txBody>
          <a:bodyPr/>
          <a:lstStyle/>
          <a:p>
            <a:r>
              <a:rPr lang="hu-HU" dirty="0"/>
              <a:t>Az SAP Business </a:t>
            </a:r>
            <a:r>
              <a:rPr lang="hu-HU" dirty="0" err="1"/>
              <a:t>ByDesign</a:t>
            </a:r>
            <a:r>
              <a:rPr lang="hu-HU" dirty="0"/>
              <a:t> világszinten bizonyított felhőalapú megoldás</a:t>
            </a:r>
          </a:p>
        </p:txBody>
      </p:sp>
      <p:sp>
        <p:nvSpPr>
          <p:cNvPr id="15" name="Szövegdoboz 14">
            <a:extLst>
              <a:ext uri="{FF2B5EF4-FFF2-40B4-BE49-F238E27FC236}">
                <a16:creationId xmlns:a16="http://schemas.microsoft.com/office/drawing/2014/main" id="{8FAEC75F-3A5D-4E3E-99B7-DF9454E05B70}"/>
              </a:ext>
            </a:extLst>
          </p:cNvPr>
          <p:cNvSpPr txBox="1"/>
          <p:nvPr/>
        </p:nvSpPr>
        <p:spPr>
          <a:xfrm>
            <a:off x="408307" y="1209387"/>
            <a:ext cx="11186476" cy="369332"/>
          </a:xfrm>
          <a:prstGeom prst="rect">
            <a:avLst/>
          </a:prstGeom>
          <a:noFill/>
        </p:spPr>
        <p:txBody>
          <a:bodyPr wrap="square">
            <a:spAutoFit/>
          </a:bodyPr>
          <a:lstStyle/>
          <a:p>
            <a:pPr marL="0" marR="0" lvl="0" indent="0" algn="l" defTabSz="913669" rtl="0" eaLnBrk="1" fontAlgn="base" latinLnBrk="0" hangingPunct="1">
              <a:lnSpc>
                <a:spcPct val="100000"/>
              </a:lnSpc>
              <a:spcBef>
                <a:spcPts val="9592"/>
              </a:spcBef>
              <a:spcAft>
                <a:spcPct val="0"/>
              </a:spcAft>
              <a:buClr>
                <a:srgbClr val="F0AB00"/>
              </a:buClr>
              <a:buSzPct val="80000"/>
              <a:buFontTx/>
              <a:buNone/>
              <a:tabLst/>
              <a:defRPr/>
            </a:pPr>
            <a:r>
              <a:rPr kumimoji="0" lang="en-US"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8</a:t>
            </a:r>
            <a:r>
              <a:rPr kumimoji="0" lang="hu-HU"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en-US"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798</a:t>
            </a:r>
            <a:r>
              <a:rPr kumimoji="0" lang="en-US" sz="1800" b="0"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hu-HU" sz="1800" b="1" i="0" u="none" strike="noStrike" kern="0" cap="none" spc="0" normalizeH="0" baseline="0" noProof="0" dirty="0">
                <a:ln>
                  <a:noFill/>
                </a:ln>
                <a:effectLst/>
                <a:uLnTx/>
                <a:uFillTx/>
                <a:latin typeface="Arial"/>
                <a:ea typeface="Arial Unicode MS" pitchFamily="34" charset="-128"/>
                <a:cs typeface="Arial Unicode MS" pitchFamily="34" charset="-128"/>
              </a:rPr>
              <a:t>üzleti vállalkozás használja világszerte nap mint nap a</a:t>
            </a:r>
            <a:r>
              <a:rPr lang="hu-HU" sz="1800" b="1" kern="0" dirty="0">
                <a:ea typeface="Arial Unicode MS" pitchFamily="34" charset="-128"/>
                <a:cs typeface="Arial Unicode MS" pitchFamily="34" charset="-128"/>
              </a:rPr>
              <a:t>z </a:t>
            </a:r>
            <a:r>
              <a:rPr kumimoji="0" lang="en-US" sz="1800" b="1" i="0" u="none" strike="noStrike" kern="0" cap="none" spc="0" normalizeH="0" baseline="0" noProof="0" dirty="0">
                <a:ln>
                  <a:noFill/>
                </a:ln>
                <a:effectLst/>
                <a:uLnTx/>
                <a:uFillTx/>
                <a:latin typeface="Arial"/>
                <a:ea typeface="Arial Unicode MS" pitchFamily="34" charset="-128"/>
                <a:cs typeface="Arial Unicode MS" pitchFamily="34" charset="-128"/>
              </a:rPr>
              <a:t>SAP Business </a:t>
            </a:r>
            <a:r>
              <a:rPr kumimoji="0" lang="en-US" sz="1800" b="1" i="0" u="none" strike="noStrike" kern="0" cap="none" spc="0" normalizeH="0" baseline="0" noProof="0" dirty="0" err="1">
                <a:ln>
                  <a:noFill/>
                </a:ln>
                <a:effectLst/>
                <a:uLnTx/>
                <a:uFillTx/>
                <a:latin typeface="Arial"/>
                <a:ea typeface="Arial Unicode MS" pitchFamily="34" charset="-128"/>
                <a:cs typeface="Arial Unicode MS" pitchFamily="34" charset="-128"/>
              </a:rPr>
              <a:t>ByDesign</a:t>
            </a:r>
            <a:r>
              <a:rPr kumimoji="0" lang="hu-HU" sz="1800" b="1" i="0" u="none" strike="noStrike" kern="0" cap="none" spc="0" normalizeH="0" baseline="0" noProof="0" dirty="0">
                <a:ln>
                  <a:noFill/>
                </a:ln>
                <a:effectLst/>
                <a:uLnTx/>
                <a:uFillTx/>
                <a:latin typeface="Arial"/>
                <a:ea typeface="Arial Unicode MS" pitchFamily="34" charset="-128"/>
                <a:cs typeface="Arial Unicode MS" pitchFamily="34" charset="-128"/>
              </a:rPr>
              <a:t>-t (+23% év/év)</a:t>
            </a:r>
          </a:p>
        </p:txBody>
      </p:sp>
      <p:sp>
        <p:nvSpPr>
          <p:cNvPr id="20" name="Szövegdoboz 19">
            <a:extLst>
              <a:ext uri="{FF2B5EF4-FFF2-40B4-BE49-F238E27FC236}">
                <a16:creationId xmlns:a16="http://schemas.microsoft.com/office/drawing/2014/main" id="{963F4C5C-A129-44F9-943E-D7E79A8FF91F}"/>
              </a:ext>
            </a:extLst>
          </p:cNvPr>
          <p:cNvSpPr txBox="1"/>
          <p:nvPr/>
        </p:nvSpPr>
        <p:spPr>
          <a:xfrm>
            <a:off x="336387" y="2545564"/>
            <a:ext cx="6872183" cy="3970318"/>
          </a:xfrm>
          <a:prstGeom prst="rect">
            <a:avLst/>
          </a:prstGeom>
          <a:noFill/>
        </p:spPr>
        <p:txBody>
          <a:bodyPr wrap="square">
            <a:spAutoFit/>
          </a:bodyPr>
          <a:lstStyle/>
          <a:p>
            <a:pPr marL="342900" indent="-342900">
              <a:buFont typeface="Wingdings" panose="05000000000000000000" pitchFamily="2" charset="2"/>
              <a:buChar char="§"/>
            </a:pPr>
            <a:r>
              <a:rPr kumimoji="0" lang="hu-HU"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151</a:t>
            </a:r>
            <a:r>
              <a:rPr kumimoji="0" lang="en-US" sz="1800"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rPr>
              <a:t>országban telepítve (+10%)</a:t>
            </a:r>
          </a:p>
          <a:p>
            <a:pPr marL="342900" indent="-342900">
              <a:buFont typeface="Wingdings" panose="05000000000000000000" pitchFamily="2" charset="2"/>
              <a:buChar char="§"/>
            </a:pPr>
            <a:r>
              <a:rPr kumimoji="0" lang="hu-HU"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121</a:t>
            </a:r>
            <a:r>
              <a:rPr kumimoji="0" lang="hu-HU" sz="1800"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rPr>
              <a:t>országban &gt;1000 </a:t>
            </a:r>
            <a:r>
              <a:rPr kumimoji="0" lang="hu-HU" sz="1800" i="0" u="none" strike="noStrike" kern="0" cap="none" spc="0" normalizeH="0" baseline="0" noProof="0" dirty="0" err="1">
                <a:ln>
                  <a:noFill/>
                </a:ln>
                <a:effectLst/>
                <a:uLnTx/>
                <a:uFillTx/>
                <a:latin typeface="Arial"/>
                <a:ea typeface="Arial Unicode MS" pitchFamily="34" charset="-128"/>
                <a:cs typeface="Arial Unicode MS" pitchFamily="34" charset="-128"/>
              </a:rPr>
              <a:t>pü</a:t>
            </a:r>
            <a:r>
              <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rPr>
              <a:t>-i dokumentum (+10%)</a:t>
            </a:r>
          </a:p>
          <a:p>
            <a:pPr marL="342900" indent="-342900">
              <a:buFont typeface="Wingdings" panose="05000000000000000000" pitchFamily="2" charset="2"/>
              <a:buChar char="§"/>
            </a:pPr>
            <a:r>
              <a:rPr lang="hu-HU" sz="1800" b="1" kern="0" dirty="0">
                <a:solidFill>
                  <a:schemeClr val="accent1"/>
                </a:solidFill>
                <a:ea typeface="Arial Unicode MS" pitchFamily="34" charset="-128"/>
                <a:cs typeface="Arial Unicode MS" pitchFamily="34" charset="-128"/>
              </a:rPr>
              <a:t>23 millió</a:t>
            </a:r>
            <a:r>
              <a:rPr kumimoji="0" lang="en-US" sz="1800"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rPr>
              <a:t>vevői rendelés (+47%)</a:t>
            </a:r>
          </a:p>
          <a:p>
            <a:pPr marL="342900" indent="-342900">
              <a:buFont typeface="Wingdings" panose="05000000000000000000" pitchFamily="2" charset="2"/>
              <a:buChar char="§"/>
            </a:pPr>
            <a:r>
              <a:rPr lang="hu-HU" sz="1800" b="1" kern="0" dirty="0">
                <a:solidFill>
                  <a:schemeClr val="accent1"/>
                </a:solidFill>
                <a:ea typeface="Arial Unicode MS" pitchFamily="34" charset="-128"/>
                <a:cs typeface="Arial Unicode MS" pitchFamily="34" charset="-128"/>
              </a:rPr>
              <a:t>945 ezer</a:t>
            </a:r>
            <a:r>
              <a:rPr kumimoji="0" lang="en-US"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rPr>
              <a:t>projekt (+18%)</a:t>
            </a:r>
          </a:p>
          <a:p>
            <a:pPr marL="342900" indent="-342900">
              <a:buFont typeface="Wingdings" panose="05000000000000000000" pitchFamily="2" charset="2"/>
              <a:buChar char="§"/>
            </a:pPr>
            <a:r>
              <a:rPr kumimoji="0" lang="hu-HU"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39,4 millió</a:t>
            </a:r>
            <a:r>
              <a:rPr kumimoji="0" lang="en-US"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rPr>
              <a:t>vevői számla (+38%)</a:t>
            </a:r>
          </a:p>
          <a:p>
            <a:pPr marL="342900" indent="-342900">
              <a:buFont typeface="Wingdings" panose="05000000000000000000" pitchFamily="2" charset="2"/>
              <a:buChar char="§"/>
            </a:pPr>
            <a:r>
              <a:rPr kumimoji="0" lang="hu-HU"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57 millió</a:t>
            </a:r>
            <a:r>
              <a:rPr kumimoji="0" lang="en-US" sz="1800"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rPr>
              <a:t>munkaidő rögzítés (+30%)</a:t>
            </a:r>
          </a:p>
          <a:p>
            <a:pPr marL="342900" indent="-342900">
              <a:buFont typeface="Wingdings" panose="05000000000000000000" pitchFamily="2" charset="2"/>
              <a:buChar char="§"/>
            </a:pPr>
            <a:r>
              <a:rPr kumimoji="0" lang="hu-HU"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503 millió</a:t>
            </a:r>
            <a:r>
              <a:rPr kumimoji="0" lang="en-US"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rPr>
              <a:t>országban számviteli bizonylat (+42%)</a:t>
            </a:r>
          </a:p>
          <a:p>
            <a:pPr marL="342900" indent="-342900">
              <a:buFont typeface="Wingdings" panose="05000000000000000000" pitchFamily="2" charset="2"/>
              <a:buChar char="§"/>
            </a:pPr>
            <a:r>
              <a:rPr kumimoji="0" lang="hu-HU"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7,9 millió</a:t>
            </a:r>
            <a:r>
              <a:rPr kumimoji="0" lang="en-US"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rPr>
              <a:t>szállítói megrendelés (+31%)</a:t>
            </a:r>
          </a:p>
          <a:p>
            <a:pPr marL="342900" indent="-342900">
              <a:buFont typeface="Wingdings" panose="05000000000000000000" pitchFamily="2" charset="2"/>
              <a:buChar char="§"/>
            </a:pPr>
            <a:r>
              <a:rPr kumimoji="0" lang="hu-HU"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2,4 millió</a:t>
            </a:r>
            <a:r>
              <a:rPr kumimoji="0" lang="en-US" sz="1800"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rPr>
              <a:t>nyilvántartott állóeszköz (+34%)</a:t>
            </a:r>
          </a:p>
          <a:p>
            <a:pPr marL="342900" indent="-342900">
              <a:buFont typeface="Wingdings" panose="05000000000000000000" pitchFamily="2" charset="2"/>
              <a:buChar char="§"/>
            </a:pPr>
            <a:r>
              <a:rPr kumimoji="0" lang="hu-HU"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531 ezer</a:t>
            </a:r>
            <a:r>
              <a:rPr kumimoji="0" lang="en-US" sz="1800"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rPr>
              <a:t>nyilvántartott munkavállaló (+25%)</a:t>
            </a:r>
          </a:p>
          <a:p>
            <a:pPr marL="342900" indent="-342900">
              <a:buFont typeface="Wingdings" panose="05000000000000000000" pitchFamily="2" charset="2"/>
              <a:buChar char="§"/>
            </a:pPr>
            <a:r>
              <a:rPr lang="hu-HU" sz="1800" b="1" kern="0" dirty="0">
                <a:solidFill>
                  <a:schemeClr val="accent1"/>
                </a:solidFill>
                <a:ea typeface="Arial Unicode MS" pitchFamily="34" charset="-128"/>
                <a:cs typeface="Arial Unicode MS" pitchFamily="34" charset="-128"/>
              </a:rPr>
              <a:t>5,05 millió</a:t>
            </a:r>
            <a:r>
              <a:rPr kumimoji="0" lang="en-US" sz="18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rPr>
              <a:t>gyártói megrendelés (+32%)</a:t>
            </a:r>
          </a:p>
          <a:p>
            <a:pPr marL="342900" indent="-342900">
              <a:buFont typeface="Wingdings" panose="05000000000000000000" pitchFamily="2" charset="2"/>
              <a:buChar char="§"/>
            </a:pPr>
            <a:r>
              <a:rPr lang="hu-HU" sz="1800" b="1" kern="0" dirty="0">
                <a:solidFill>
                  <a:schemeClr val="accent1"/>
                </a:solidFill>
                <a:ea typeface="Arial Unicode MS" pitchFamily="34" charset="-128"/>
                <a:cs typeface="Arial Unicode MS" pitchFamily="34" charset="-128"/>
              </a:rPr>
              <a:t>4 606 </a:t>
            </a:r>
            <a:r>
              <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rPr>
              <a:t>add-in (+31%)</a:t>
            </a:r>
          </a:p>
          <a:p>
            <a:pPr marL="342900" indent="-342900">
              <a:buFont typeface="Wingdings" panose="05000000000000000000" pitchFamily="2" charset="2"/>
              <a:buChar char="§"/>
            </a:pPr>
            <a:endPar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endParaRPr>
          </a:p>
          <a:p>
            <a:endParaRPr kumimoji="0" lang="hu-HU" sz="1800" i="0" u="none" strike="noStrike" kern="0" cap="none" spc="0" normalizeH="0" baseline="0" noProof="0" dirty="0">
              <a:ln>
                <a:noFill/>
              </a:ln>
              <a:effectLst/>
              <a:uLnTx/>
              <a:uFillTx/>
              <a:latin typeface="Arial"/>
              <a:ea typeface="Arial Unicode MS" pitchFamily="34" charset="-128"/>
              <a:cs typeface="Arial Unicode MS" pitchFamily="34" charset="-128"/>
            </a:endParaRPr>
          </a:p>
        </p:txBody>
      </p:sp>
      <p:sp>
        <p:nvSpPr>
          <p:cNvPr id="22" name="Szövegdoboz 21">
            <a:extLst>
              <a:ext uri="{FF2B5EF4-FFF2-40B4-BE49-F238E27FC236}">
                <a16:creationId xmlns:a16="http://schemas.microsoft.com/office/drawing/2014/main" id="{DD3E44B0-242B-4F2D-A074-01C52345029A}"/>
              </a:ext>
            </a:extLst>
          </p:cNvPr>
          <p:cNvSpPr txBox="1"/>
          <p:nvPr/>
        </p:nvSpPr>
        <p:spPr>
          <a:xfrm>
            <a:off x="408307" y="1914774"/>
            <a:ext cx="6138808" cy="369332"/>
          </a:xfrm>
          <a:prstGeom prst="rect">
            <a:avLst/>
          </a:prstGeom>
          <a:noFill/>
        </p:spPr>
        <p:txBody>
          <a:bodyPr wrap="square">
            <a:spAutoFit/>
          </a:bodyPr>
          <a:lstStyle/>
          <a:p>
            <a:r>
              <a:rPr kumimoji="0" lang="hu-HU" sz="1800" b="1" i="0" u="none" strike="noStrike" kern="0" cap="none" spc="0" normalizeH="0" baseline="0" noProof="0" dirty="0">
                <a:ln>
                  <a:noFill/>
                </a:ln>
                <a:effectLst/>
                <a:uLnTx/>
                <a:uFillTx/>
                <a:latin typeface="Arial"/>
                <a:ea typeface="Arial Unicode MS" pitchFamily="34" charset="-128"/>
                <a:cs typeface="Arial Unicode MS" pitchFamily="34" charset="-128"/>
              </a:rPr>
              <a:t>Tények és számok</a:t>
            </a:r>
            <a:endParaRPr lang="hu-HU" sz="1800" dirty="0"/>
          </a:p>
        </p:txBody>
      </p:sp>
      <p:sp>
        <p:nvSpPr>
          <p:cNvPr id="21" name="Téglalap 20">
            <a:extLst>
              <a:ext uri="{FF2B5EF4-FFF2-40B4-BE49-F238E27FC236}">
                <a16:creationId xmlns:a16="http://schemas.microsoft.com/office/drawing/2014/main" id="{10BD7235-C881-4532-9A47-9937A53D5822}"/>
              </a:ext>
            </a:extLst>
          </p:cNvPr>
          <p:cNvSpPr/>
          <p:nvPr/>
        </p:nvSpPr>
        <p:spPr bwMode="gray">
          <a:xfrm>
            <a:off x="6914508" y="1914774"/>
            <a:ext cx="4775969" cy="1377580"/>
          </a:xfrm>
          <a:prstGeom prst="rect">
            <a:avLst/>
          </a:prstGeom>
          <a:noFill/>
          <a:ln w="31750" algn="ctr">
            <a:solidFill>
              <a:schemeClr val="bg1">
                <a:lumMod val="75000"/>
              </a:schemeClr>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hu-HU" sz="1800" b="0" i="0" u="none" strike="noStrike" kern="0" cap="none" spc="0" normalizeH="0" baseline="0" noProof="0" dirty="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237628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p:cNvSpPr>
            <a:spLocks noGrp="1"/>
          </p:cNvSpPr>
          <p:nvPr>
            <p:ph type="title"/>
          </p:nvPr>
        </p:nvSpPr>
        <p:spPr bwMode="gray">
          <a:xfrm>
            <a:off x="504001" y="504000"/>
            <a:ext cx="11186476" cy="677108"/>
          </a:xfrm>
        </p:spPr>
        <p:txBody>
          <a:bodyPr/>
          <a:lstStyle/>
          <a:p>
            <a:r>
              <a:rPr lang="hu-HU" dirty="0"/>
              <a:t>Teljeskörű digitalizáció a vállalat igényeihez igazítva</a:t>
            </a:r>
            <a:br>
              <a:rPr lang="en-US" dirty="0"/>
            </a:br>
            <a:r>
              <a:rPr lang="en-US" sz="2000" b="0" dirty="0"/>
              <a:t>SAP Business ByDesign</a:t>
            </a:r>
            <a:endParaRPr lang="en-US" dirty="0"/>
          </a:p>
        </p:txBody>
      </p:sp>
      <p:pic>
        <p:nvPicPr>
          <p:cNvPr id="3" name="Picture 2">
            <a:extLst>
              <a:ext uri="{FF2B5EF4-FFF2-40B4-BE49-F238E27FC236}">
                <a16:creationId xmlns:a16="http://schemas.microsoft.com/office/drawing/2014/main" id="{8423E2F2-93AF-4F0E-84DE-CB58461DA03A}"/>
              </a:ext>
            </a:extLst>
          </p:cNvPr>
          <p:cNvPicPr>
            <a:picLocks noChangeAspect="1"/>
          </p:cNvPicPr>
          <p:nvPr/>
        </p:nvPicPr>
        <p:blipFill>
          <a:blip r:embed="rId2"/>
          <a:stretch>
            <a:fillRect/>
          </a:stretch>
        </p:blipFill>
        <p:spPr>
          <a:xfrm>
            <a:off x="4842551" y="2611576"/>
            <a:ext cx="2478688" cy="1423686"/>
          </a:xfrm>
          <a:prstGeom prst="rect">
            <a:avLst/>
          </a:prstGeom>
        </p:spPr>
      </p:pic>
      <p:sp>
        <p:nvSpPr>
          <p:cNvPr id="4" name="Text Placeholder 3">
            <a:extLst>
              <a:ext uri="{FF2B5EF4-FFF2-40B4-BE49-F238E27FC236}">
                <a16:creationId xmlns:a16="http://schemas.microsoft.com/office/drawing/2014/main" id="{20AF5719-CF75-485F-B356-0C56C1FE4FBE}"/>
              </a:ext>
            </a:extLst>
          </p:cNvPr>
          <p:cNvSpPr txBox="1">
            <a:spLocks/>
          </p:cNvSpPr>
          <p:nvPr/>
        </p:nvSpPr>
        <p:spPr>
          <a:xfrm>
            <a:off x="2437074" y="1691246"/>
            <a:ext cx="2676348" cy="850462"/>
          </a:xfrm>
          <a:prstGeom prst="rect">
            <a:avLst/>
          </a:prstGeom>
        </p:spPr>
        <p:txBody>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defTabSz="1088776">
              <a:spcBef>
                <a:spcPts val="600"/>
              </a:spcBef>
              <a:buClrTx/>
              <a:buSzTx/>
            </a:pPr>
            <a:r>
              <a:rPr lang="hu-HU" sz="1600" b="1" dirty="0">
                <a:solidFill>
                  <a:srgbClr val="000000"/>
                </a:solidFill>
              </a:rPr>
              <a:t>Emberi erőforrások</a:t>
            </a:r>
            <a:endParaRPr lang="en-US" sz="1600" b="1" dirty="0">
              <a:solidFill>
                <a:srgbClr val="000000"/>
              </a:solidFill>
            </a:endParaRPr>
          </a:p>
          <a:p>
            <a:pPr defTabSz="1088776">
              <a:spcBef>
                <a:spcPts val="600"/>
              </a:spcBef>
              <a:buSzTx/>
            </a:pPr>
            <a:r>
              <a:rPr lang="hu-HU" sz="1200" dirty="0">
                <a:solidFill>
                  <a:srgbClr val="000000"/>
                </a:solidFill>
              </a:rPr>
              <a:t>HR folyamatok</a:t>
            </a:r>
            <a:r>
              <a:rPr lang="en-US" sz="1200" dirty="0">
                <a:solidFill>
                  <a:srgbClr val="000000"/>
                </a:solidFill>
              </a:rPr>
              <a:t>, </a:t>
            </a:r>
            <a:r>
              <a:rPr lang="hu-HU" sz="1200" dirty="0">
                <a:solidFill>
                  <a:srgbClr val="000000"/>
                </a:solidFill>
              </a:rPr>
              <a:t>szervezet-menedzsment</a:t>
            </a:r>
            <a:r>
              <a:rPr lang="en-US" sz="1200" dirty="0">
                <a:solidFill>
                  <a:srgbClr val="000000"/>
                </a:solidFill>
              </a:rPr>
              <a:t>, </a:t>
            </a:r>
            <a:r>
              <a:rPr lang="hu-HU" sz="1200" dirty="0">
                <a:solidFill>
                  <a:srgbClr val="000000"/>
                </a:solidFill>
              </a:rPr>
              <a:t>munkaidő- és jelenlét-nyilvántartás</a:t>
            </a:r>
            <a:r>
              <a:rPr lang="en-US" sz="1200" dirty="0">
                <a:solidFill>
                  <a:srgbClr val="000000"/>
                </a:solidFill>
              </a:rPr>
              <a:t>, </a:t>
            </a:r>
            <a:r>
              <a:rPr lang="hu-HU" sz="1200" dirty="0">
                <a:solidFill>
                  <a:srgbClr val="000000"/>
                </a:solidFill>
              </a:rPr>
              <a:t>személyi asszisztens</a:t>
            </a:r>
            <a:endParaRPr lang="en-US" sz="1200" dirty="0">
              <a:solidFill>
                <a:srgbClr val="000000"/>
              </a:solidFill>
            </a:endParaRPr>
          </a:p>
          <a:p>
            <a:endParaRPr lang="en-DE" dirty="0"/>
          </a:p>
        </p:txBody>
      </p:sp>
      <p:sp>
        <p:nvSpPr>
          <p:cNvPr id="5" name="Text Placeholder 2">
            <a:extLst>
              <a:ext uri="{FF2B5EF4-FFF2-40B4-BE49-F238E27FC236}">
                <a16:creationId xmlns:a16="http://schemas.microsoft.com/office/drawing/2014/main" id="{10E3E534-A233-486E-B152-7EA4F6CAA122}"/>
              </a:ext>
            </a:extLst>
          </p:cNvPr>
          <p:cNvSpPr txBox="1">
            <a:spLocks/>
          </p:cNvSpPr>
          <p:nvPr/>
        </p:nvSpPr>
        <p:spPr>
          <a:xfrm>
            <a:off x="1332752" y="3197081"/>
            <a:ext cx="3036056" cy="1080336"/>
          </a:xfrm>
          <a:prstGeom prst="rect">
            <a:avLst/>
          </a:prstGeom>
        </p:spPr>
        <p:txBody>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defTabSz="1088776">
              <a:spcBef>
                <a:spcPts val="600"/>
              </a:spcBef>
              <a:buClrTx/>
              <a:buSzTx/>
            </a:pPr>
            <a:r>
              <a:rPr lang="hu-HU" sz="1600" b="1" dirty="0">
                <a:solidFill>
                  <a:srgbClr val="000000"/>
                </a:solidFill>
              </a:rPr>
              <a:t>Ügyfélkapcsolat-kezelés</a:t>
            </a:r>
            <a:endParaRPr lang="en-US" sz="1600" b="1" dirty="0">
              <a:solidFill>
                <a:srgbClr val="000000"/>
              </a:solidFill>
            </a:endParaRPr>
          </a:p>
          <a:p>
            <a:pPr defTabSz="1088776">
              <a:spcBef>
                <a:spcPts val="600"/>
              </a:spcBef>
              <a:buSzTx/>
            </a:pPr>
            <a:r>
              <a:rPr lang="en-US" sz="1200" dirty="0">
                <a:solidFill>
                  <a:srgbClr val="000000"/>
                </a:solidFill>
              </a:rPr>
              <a:t>Marketing, lead</a:t>
            </a:r>
            <a:r>
              <a:rPr lang="hu-HU" sz="1200" dirty="0">
                <a:solidFill>
                  <a:srgbClr val="000000"/>
                </a:solidFill>
              </a:rPr>
              <a:t>-menedzsment</a:t>
            </a:r>
            <a:r>
              <a:rPr lang="en-US" sz="1200" dirty="0">
                <a:solidFill>
                  <a:srgbClr val="000000"/>
                </a:solidFill>
              </a:rPr>
              <a:t>, </a:t>
            </a:r>
            <a:r>
              <a:rPr lang="hu-HU" sz="1200" dirty="0">
                <a:solidFill>
                  <a:srgbClr val="000000"/>
                </a:solidFill>
              </a:rPr>
              <a:t>értékesítés, ügyfélszolgálati és háttérirodai folyamatok</a:t>
            </a:r>
            <a:endParaRPr lang="en-DE" dirty="0"/>
          </a:p>
        </p:txBody>
      </p:sp>
      <p:sp>
        <p:nvSpPr>
          <p:cNvPr id="6" name="Text Placeholder 1">
            <a:extLst>
              <a:ext uri="{FF2B5EF4-FFF2-40B4-BE49-F238E27FC236}">
                <a16:creationId xmlns:a16="http://schemas.microsoft.com/office/drawing/2014/main" id="{20EE13F1-C138-4161-AD80-C08933FF204A}"/>
              </a:ext>
            </a:extLst>
          </p:cNvPr>
          <p:cNvSpPr txBox="1">
            <a:spLocks/>
          </p:cNvSpPr>
          <p:nvPr/>
        </p:nvSpPr>
        <p:spPr>
          <a:xfrm>
            <a:off x="1961855" y="4864188"/>
            <a:ext cx="3564000" cy="1080336"/>
          </a:xfrm>
          <a:prstGeom prst="rect">
            <a:avLst/>
          </a:prstGeom>
        </p:spPr>
        <p:txBody>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defTabSz="1088776">
              <a:spcBef>
                <a:spcPts val="600"/>
              </a:spcBef>
              <a:buClrTx/>
              <a:buSzTx/>
            </a:pPr>
            <a:r>
              <a:rPr lang="hu-HU" sz="1600" b="1" dirty="0">
                <a:solidFill>
                  <a:srgbClr val="000000"/>
                </a:solidFill>
              </a:rPr>
              <a:t>Ellátási lánc kezelése</a:t>
            </a:r>
            <a:endParaRPr lang="en-US" sz="1600" b="1" dirty="0">
              <a:solidFill>
                <a:srgbClr val="000000"/>
              </a:solidFill>
            </a:endParaRPr>
          </a:p>
          <a:p>
            <a:pPr defTabSz="1088776">
              <a:spcBef>
                <a:spcPts val="600"/>
              </a:spcBef>
              <a:buSzTx/>
            </a:pPr>
            <a:r>
              <a:rPr lang="hu-HU" sz="1200" dirty="0">
                <a:solidFill>
                  <a:srgbClr val="000000"/>
                </a:solidFill>
              </a:rPr>
              <a:t>Termékfejlesztés</a:t>
            </a:r>
            <a:r>
              <a:rPr lang="en-US" sz="1200" dirty="0">
                <a:solidFill>
                  <a:srgbClr val="000000"/>
                </a:solidFill>
              </a:rPr>
              <a:t>, </a:t>
            </a:r>
            <a:r>
              <a:rPr lang="hu-HU" sz="1200" dirty="0">
                <a:solidFill>
                  <a:srgbClr val="000000"/>
                </a:solidFill>
              </a:rPr>
              <a:t>ellátási lánc teljes menedzsmentje</a:t>
            </a:r>
            <a:r>
              <a:rPr lang="en-US" sz="1200" dirty="0">
                <a:solidFill>
                  <a:srgbClr val="000000"/>
                </a:solidFill>
              </a:rPr>
              <a:t>, </a:t>
            </a:r>
            <a:r>
              <a:rPr lang="hu-HU" sz="1200" dirty="0">
                <a:solidFill>
                  <a:srgbClr val="000000"/>
                </a:solidFill>
              </a:rPr>
              <a:t>előrejelzés</a:t>
            </a:r>
            <a:r>
              <a:rPr lang="en-US" sz="1200" dirty="0">
                <a:solidFill>
                  <a:srgbClr val="000000"/>
                </a:solidFill>
              </a:rPr>
              <a:t>, </a:t>
            </a:r>
            <a:r>
              <a:rPr lang="hu-HU" sz="1200" dirty="0">
                <a:solidFill>
                  <a:srgbClr val="000000"/>
                </a:solidFill>
              </a:rPr>
              <a:t>anyagszükséglet-tervezés</a:t>
            </a:r>
            <a:r>
              <a:rPr lang="en-US" sz="1200" dirty="0">
                <a:solidFill>
                  <a:srgbClr val="000000"/>
                </a:solidFill>
              </a:rPr>
              <a:t>, </a:t>
            </a:r>
            <a:r>
              <a:rPr lang="hu-HU" sz="1200" dirty="0">
                <a:solidFill>
                  <a:srgbClr val="000000"/>
                </a:solidFill>
              </a:rPr>
              <a:t>gyártás</a:t>
            </a:r>
            <a:r>
              <a:rPr lang="en-US" sz="1200" dirty="0">
                <a:solidFill>
                  <a:srgbClr val="000000"/>
                </a:solidFill>
              </a:rPr>
              <a:t>, </a:t>
            </a:r>
            <a:r>
              <a:rPr lang="hu-HU" sz="1200" dirty="0">
                <a:solidFill>
                  <a:srgbClr val="000000"/>
                </a:solidFill>
              </a:rPr>
              <a:t>raktározási- és logisztikai folyamatok</a:t>
            </a:r>
            <a:endParaRPr lang="en-US" sz="1600" dirty="0">
              <a:solidFill>
                <a:srgbClr val="000000"/>
              </a:solidFill>
            </a:endParaRPr>
          </a:p>
          <a:p>
            <a:endParaRPr lang="en-DE" dirty="0"/>
          </a:p>
        </p:txBody>
      </p:sp>
      <p:sp>
        <p:nvSpPr>
          <p:cNvPr id="7" name="Text Placeholder 3">
            <a:extLst>
              <a:ext uri="{FF2B5EF4-FFF2-40B4-BE49-F238E27FC236}">
                <a16:creationId xmlns:a16="http://schemas.microsoft.com/office/drawing/2014/main" id="{71358C70-3AD6-4B30-B200-C3481AF692B4}"/>
              </a:ext>
            </a:extLst>
          </p:cNvPr>
          <p:cNvSpPr txBox="1">
            <a:spLocks/>
          </p:cNvSpPr>
          <p:nvPr/>
        </p:nvSpPr>
        <p:spPr>
          <a:xfrm>
            <a:off x="7226324" y="1695857"/>
            <a:ext cx="3093575" cy="849895"/>
          </a:xfrm>
          <a:prstGeom prst="rect">
            <a:avLst/>
          </a:prstGeom>
        </p:spPr>
        <p:txBody>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defTabSz="1088776">
              <a:spcBef>
                <a:spcPts val="600"/>
              </a:spcBef>
              <a:buClrTx/>
              <a:buSzTx/>
            </a:pPr>
            <a:r>
              <a:rPr lang="hu-HU" sz="1600" b="1" dirty="0">
                <a:solidFill>
                  <a:srgbClr val="000000"/>
                </a:solidFill>
              </a:rPr>
              <a:t>Pénzügy és számvitel</a:t>
            </a:r>
            <a:endParaRPr lang="en-US" sz="1600" b="1" dirty="0">
              <a:solidFill>
                <a:srgbClr val="000000"/>
              </a:solidFill>
            </a:endParaRPr>
          </a:p>
          <a:p>
            <a:pPr defTabSz="1088776">
              <a:spcBef>
                <a:spcPts val="600"/>
              </a:spcBef>
              <a:buSzTx/>
            </a:pPr>
            <a:r>
              <a:rPr lang="hu-HU" sz="1200" dirty="0">
                <a:solidFill>
                  <a:srgbClr val="000000"/>
                </a:solidFill>
              </a:rPr>
              <a:t>Valós idejű</a:t>
            </a:r>
            <a:r>
              <a:rPr lang="en-US" sz="1200" dirty="0">
                <a:solidFill>
                  <a:srgbClr val="000000"/>
                </a:solidFill>
              </a:rPr>
              <a:t> </a:t>
            </a:r>
            <a:r>
              <a:rPr lang="hu-HU" sz="1200" dirty="0">
                <a:solidFill>
                  <a:srgbClr val="000000"/>
                </a:solidFill>
              </a:rPr>
              <a:t>pénzügyi- és vezetői számvitel, kontrolling</a:t>
            </a:r>
            <a:r>
              <a:rPr lang="en-US" sz="1200" dirty="0">
                <a:solidFill>
                  <a:srgbClr val="000000"/>
                </a:solidFill>
              </a:rPr>
              <a:t>, cash flow </a:t>
            </a:r>
            <a:r>
              <a:rPr lang="hu-HU" sz="1200" dirty="0">
                <a:solidFill>
                  <a:srgbClr val="000000"/>
                </a:solidFill>
              </a:rPr>
              <a:t>és likviditáskezelés</a:t>
            </a:r>
            <a:endParaRPr lang="en-US" sz="1600" b="1" dirty="0">
              <a:solidFill>
                <a:srgbClr val="000000"/>
              </a:solidFill>
            </a:endParaRPr>
          </a:p>
        </p:txBody>
      </p:sp>
      <p:sp>
        <p:nvSpPr>
          <p:cNvPr id="8" name="Text Placeholder 1">
            <a:extLst>
              <a:ext uri="{FF2B5EF4-FFF2-40B4-BE49-F238E27FC236}">
                <a16:creationId xmlns:a16="http://schemas.microsoft.com/office/drawing/2014/main" id="{D0710A79-B058-47CE-B6BB-3AAD2C72428C}"/>
              </a:ext>
            </a:extLst>
          </p:cNvPr>
          <p:cNvSpPr txBox="1">
            <a:spLocks/>
          </p:cNvSpPr>
          <p:nvPr/>
        </p:nvSpPr>
        <p:spPr>
          <a:xfrm>
            <a:off x="7321239" y="4857951"/>
            <a:ext cx="2930544" cy="851204"/>
          </a:xfrm>
          <a:prstGeom prst="rect">
            <a:avLst/>
          </a:prstGeom>
        </p:spPr>
        <p:txBody>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defTabSz="1088776">
              <a:spcBef>
                <a:spcPts val="600"/>
              </a:spcBef>
              <a:buClrTx/>
              <a:buSzTx/>
            </a:pPr>
            <a:r>
              <a:rPr lang="en-US" sz="1600" b="1" dirty="0" err="1">
                <a:solidFill>
                  <a:srgbClr val="000000"/>
                </a:solidFill>
              </a:rPr>
              <a:t>Proje</a:t>
            </a:r>
            <a:r>
              <a:rPr lang="hu-HU" sz="1600" b="1" dirty="0">
                <a:solidFill>
                  <a:srgbClr val="000000"/>
                </a:solidFill>
              </a:rPr>
              <a:t>k</a:t>
            </a:r>
            <a:r>
              <a:rPr lang="en-US" sz="1600" b="1" dirty="0">
                <a:solidFill>
                  <a:srgbClr val="000000"/>
                </a:solidFill>
              </a:rPr>
              <a:t>t</a:t>
            </a:r>
            <a:r>
              <a:rPr lang="hu-HU" sz="1600" b="1" dirty="0">
                <a:solidFill>
                  <a:srgbClr val="000000"/>
                </a:solidFill>
              </a:rPr>
              <a:t>menedzsment</a:t>
            </a:r>
            <a:endParaRPr lang="en-US" sz="1600" b="1" dirty="0">
              <a:solidFill>
                <a:srgbClr val="000000"/>
              </a:solidFill>
            </a:endParaRPr>
          </a:p>
          <a:p>
            <a:pPr defTabSz="1088776">
              <a:spcBef>
                <a:spcPts val="600"/>
              </a:spcBef>
              <a:buClrTx/>
              <a:buSzTx/>
            </a:pPr>
            <a:r>
              <a:rPr lang="hu-HU" sz="1200" dirty="0">
                <a:solidFill>
                  <a:srgbClr val="000000"/>
                </a:solidFill>
              </a:rPr>
              <a:t>Az összes működési területet integráló projektmenedzsment, valós idejű nyomon követés, teljesítménymérés</a:t>
            </a:r>
            <a:endParaRPr lang="en-US" sz="1200" dirty="0">
              <a:solidFill>
                <a:srgbClr val="000000"/>
              </a:solidFill>
            </a:endParaRPr>
          </a:p>
          <a:p>
            <a:pPr marL="171450" indent="-171450" defTabSz="1088776">
              <a:spcBef>
                <a:spcPts val="600"/>
              </a:spcBef>
              <a:buSzTx/>
              <a:buFont typeface="Arial" panose="020B0604020202020204" pitchFamily="34" charset="0"/>
              <a:buChar char="•"/>
            </a:pPr>
            <a:endParaRPr lang="en-US" sz="1600" b="1" dirty="0">
              <a:solidFill>
                <a:srgbClr val="000000"/>
              </a:solidFill>
            </a:endParaRPr>
          </a:p>
        </p:txBody>
      </p:sp>
      <p:sp>
        <p:nvSpPr>
          <p:cNvPr id="9" name="Text Placeholder 2">
            <a:extLst>
              <a:ext uri="{FF2B5EF4-FFF2-40B4-BE49-F238E27FC236}">
                <a16:creationId xmlns:a16="http://schemas.microsoft.com/office/drawing/2014/main" id="{BCDE0FE3-5FE4-4E30-A7CD-0FA8FBC5F923}"/>
              </a:ext>
            </a:extLst>
          </p:cNvPr>
          <p:cNvSpPr txBox="1">
            <a:spLocks/>
          </p:cNvSpPr>
          <p:nvPr/>
        </p:nvSpPr>
        <p:spPr>
          <a:xfrm>
            <a:off x="7860543" y="3197081"/>
            <a:ext cx="3011994" cy="1028989"/>
          </a:xfrm>
          <a:prstGeom prst="rect">
            <a:avLst/>
          </a:prstGeom>
        </p:spPr>
        <p:txBody>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defTabSz="1088776">
              <a:spcBef>
                <a:spcPts val="600"/>
              </a:spcBef>
              <a:buClrTx/>
              <a:buSzTx/>
            </a:pPr>
            <a:r>
              <a:rPr lang="hu-HU" sz="1600" b="1" dirty="0">
                <a:solidFill>
                  <a:srgbClr val="000000"/>
                </a:solidFill>
              </a:rPr>
              <a:t>Szállítók / Beszerzés</a:t>
            </a:r>
            <a:endParaRPr lang="en-US" sz="1600" b="1" dirty="0">
              <a:solidFill>
                <a:srgbClr val="000000"/>
              </a:solidFill>
            </a:endParaRPr>
          </a:p>
          <a:p>
            <a:pPr defTabSz="1088776">
              <a:spcBef>
                <a:spcPts val="600"/>
              </a:spcBef>
              <a:buClrTx/>
              <a:buSzTx/>
            </a:pPr>
            <a:r>
              <a:rPr lang="hu-HU" sz="1200" dirty="0">
                <a:solidFill>
                  <a:srgbClr val="000000"/>
                </a:solidFill>
              </a:rPr>
              <a:t>Egységes beszerzési és szerződéskötési folyamatok</a:t>
            </a:r>
            <a:r>
              <a:rPr lang="en-US" sz="1200" dirty="0">
                <a:solidFill>
                  <a:srgbClr val="000000"/>
                </a:solidFill>
              </a:rPr>
              <a:t>, </a:t>
            </a:r>
            <a:r>
              <a:rPr lang="hu-HU" sz="1200" dirty="0">
                <a:solidFill>
                  <a:srgbClr val="000000"/>
                </a:solidFill>
              </a:rPr>
              <a:t>stratégiai beszerzés, árajánlatkérések, szerződések kezelése</a:t>
            </a:r>
            <a:endParaRPr lang="en-US" sz="1600" dirty="0">
              <a:solidFill>
                <a:srgbClr val="000000"/>
              </a:solidFill>
            </a:endParaRPr>
          </a:p>
        </p:txBody>
      </p:sp>
      <p:cxnSp>
        <p:nvCxnSpPr>
          <p:cNvPr id="10" name="Straight Connector 9">
            <a:extLst>
              <a:ext uri="{FF2B5EF4-FFF2-40B4-BE49-F238E27FC236}">
                <a16:creationId xmlns:a16="http://schemas.microsoft.com/office/drawing/2014/main" id="{214235E6-AE2E-4D32-890E-000962655184}"/>
              </a:ext>
            </a:extLst>
          </p:cNvPr>
          <p:cNvCxnSpPr>
            <a:cxnSpLocks/>
          </p:cNvCxnSpPr>
          <p:nvPr/>
        </p:nvCxnSpPr>
        <p:spPr>
          <a:xfrm flipH="1" flipV="1">
            <a:off x="5105924" y="2344221"/>
            <a:ext cx="316308" cy="363173"/>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7317D3-B3FC-4326-9421-84811AADCAA1}"/>
              </a:ext>
            </a:extLst>
          </p:cNvPr>
          <p:cNvCxnSpPr>
            <a:cxnSpLocks/>
          </p:cNvCxnSpPr>
          <p:nvPr/>
        </p:nvCxnSpPr>
        <p:spPr>
          <a:xfrm flipH="1">
            <a:off x="6625606" y="2352962"/>
            <a:ext cx="479474" cy="533425"/>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0AACA9A1-F986-44DE-AF59-F8221AFA7E05}"/>
              </a:ext>
            </a:extLst>
          </p:cNvPr>
          <p:cNvSpPr>
            <a:spLocks noChangeAspect="1"/>
          </p:cNvSpPr>
          <p:nvPr/>
        </p:nvSpPr>
        <p:spPr bwMode="gray">
          <a:xfrm>
            <a:off x="4611296" y="2164940"/>
            <a:ext cx="2916000" cy="2916000"/>
          </a:xfrm>
          <a:prstGeom prst="ellipse">
            <a:avLst/>
          </a:prstGeom>
          <a:noFill/>
          <a:ln w="9525" algn="ctr">
            <a:solidFill>
              <a:schemeClr val="tx2"/>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DE"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3" name="Oval 12">
            <a:extLst>
              <a:ext uri="{FF2B5EF4-FFF2-40B4-BE49-F238E27FC236}">
                <a16:creationId xmlns:a16="http://schemas.microsoft.com/office/drawing/2014/main" id="{9B7D1798-1A62-4489-869F-87CF0B1F7BCB}"/>
              </a:ext>
            </a:extLst>
          </p:cNvPr>
          <p:cNvSpPr>
            <a:spLocks noChangeAspect="1"/>
          </p:cNvSpPr>
          <p:nvPr/>
        </p:nvSpPr>
        <p:spPr bwMode="gray">
          <a:xfrm>
            <a:off x="4847507" y="2400896"/>
            <a:ext cx="2448000" cy="2448000"/>
          </a:xfrm>
          <a:prstGeom prst="ellipse">
            <a:avLst/>
          </a:prstGeom>
          <a:noFill/>
          <a:ln w="9525" algn="ctr">
            <a:solidFill>
              <a:schemeClr val="tx2"/>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DE" sz="1800" b="0" i="0" u="none" strike="noStrike" kern="0" cap="none" spc="0" normalizeH="0" baseline="0" noProof="0" dirty="0" err="1">
              <a:ln>
                <a:noFill/>
              </a:ln>
              <a:effectLst/>
              <a:uLnTx/>
              <a:uFillTx/>
              <a:ea typeface="Arial Unicode MS" pitchFamily="34" charset="-128"/>
              <a:cs typeface="Arial Unicode MS" pitchFamily="34" charset="-128"/>
            </a:endParaRPr>
          </a:p>
        </p:txBody>
      </p:sp>
      <p:cxnSp>
        <p:nvCxnSpPr>
          <p:cNvPr id="14" name="Straight Connector 13">
            <a:extLst>
              <a:ext uri="{FF2B5EF4-FFF2-40B4-BE49-F238E27FC236}">
                <a16:creationId xmlns:a16="http://schemas.microsoft.com/office/drawing/2014/main" id="{E9CE9DBC-FC64-412C-B604-3BB5A6F0C04A}"/>
              </a:ext>
            </a:extLst>
          </p:cNvPr>
          <p:cNvCxnSpPr>
            <a:cxnSpLocks/>
          </p:cNvCxnSpPr>
          <p:nvPr/>
        </p:nvCxnSpPr>
        <p:spPr>
          <a:xfrm flipH="1" flipV="1">
            <a:off x="6693762" y="4258124"/>
            <a:ext cx="547497" cy="606064"/>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EF83AEC-1590-4E92-A9A7-AB94E5989883}"/>
              </a:ext>
            </a:extLst>
          </p:cNvPr>
          <p:cNvCxnSpPr>
            <a:cxnSpLocks/>
          </p:cNvCxnSpPr>
          <p:nvPr/>
        </p:nvCxnSpPr>
        <p:spPr>
          <a:xfrm flipH="1">
            <a:off x="4302551" y="3560726"/>
            <a:ext cx="540000" cy="0"/>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2506E17-DBA8-4FED-9A08-959F07C06C93}"/>
              </a:ext>
            </a:extLst>
          </p:cNvPr>
          <p:cNvCxnSpPr>
            <a:cxnSpLocks/>
          </p:cNvCxnSpPr>
          <p:nvPr/>
        </p:nvCxnSpPr>
        <p:spPr>
          <a:xfrm flipH="1">
            <a:off x="7293296" y="3544684"/>
            <a:ext cx="468000" cy="0"/>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ABCCEED-8800-4B68-A16F-FA059B16C84C}"/>
              </a:ext>
            </a:extLst>
          </p:cNvPr>
          <p:cNvCxnSpPr>
            <a:cxnSpLocks/>
          </p:cNvCxnSpPr>
          <p:nvPr/>
        </p:nvCxnSpPr>
        <p:spPr>
          <a:xfrm flipH="1">
            <a:off x="4940968" y="4260927"/>
            <a:ext cx="571805" cy="572504"/>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2462E173-0FE9-4BFC-835B-1372F8465554}"/>
              </a:ext>
            </a:extLst>
          </p:cNvPr>
          <p:cNvGrpSpPr/>
          <p:nvPr/>
        </p:nvGrpSpPr>
        <p:grpSpPr>
          <a:xfrm>
            <a:off x="4653556" y="2207885"/>
            <a:ext cx="2826000" cy="2826000"/>
            <a:chOff x="4656039" y="2207883"/>
            <a:chExt cx="2826000" cy="2826000"/>
          </a:xfrm>
        </p:grpSpPr>
        <p:sp>
          <p:nvSpPr>
            <p:cNvPr id="19" name="Oval 18">
              <a:extLst>
                <a:ext uri="{FF2B5EF4-FFF2-40B4-BE49-F238E27FC236}">
                  <a16:creationId xmlns:a16="http://schemas.microsoft.com/office/drawing/2014/main" id="{6A0A8C1B-B27C-4BB9-8471-77D3E690674E}"/>
                </a:ext>
              </a:extLst>
            </p:cNvPr>
            <p:cNvSpPr>
              <a:spLocks noChangeAspect="1"/>
            </p:cNvSpPr>
            <p:nvPr/>
          </p:nvSpPr>
          <p:spPr bwMode="gray">
            <a:xfrm>
              <a:off x="4729137" y="2283092"/>
              <a:ext cx="2682000" cy="2682000"/>
            </a:xfrm>
            <a:prstGeom prst="ellipse">
              <a:avLst/>
            </a:prstGeom>
            <a:noFill/>
            <a:ln w="66675" algn="ctr">
              <a:solidFill>
                <a:srgbClr val="0076CA"/>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DE"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20" name="Oval 19">
              <a:extLst>
                <a:ext uri="{FF2B5EF4-FFF2-40B4-BE49-F238E27FC236}">
                  <a16:creationId xmlns:a16="http://schemas.microsoft.com/office/drawing/2014/main" id="{999F22A0-8D5B-4A30-85B1-103EF168F107}"/>
                </a:ext>
              </a:extLst>
            </p:cNvPr>
            <p:cNvSpPr>
              <a:spLocks noChangeAspect="1"/>
            </p:cNvSpPr>
            <p:nvPr/>
          </p:nvSpPr>
          <p:spPr bwMode="gray">
            <a:xfrm>
              <a:off x="4801239" y="2352960"/>
              <a:ext cx="2538000" cy="2538000"/>
            </a:xfrm>
            <a:prstGeom prst="ellipse">
              <a:avLst/>
            </a:prstGeom>
            <a:noFill/>
            <a:ln w="66675" algn="ctr">
              <a:solidFill>
                <a:srgbClr val="0FA9F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DE"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21" name="Oval 20">
              <a:extLst>
                <a:ext uri="{FF2B5EF4-FFF2-40B4-BE49-F238E27FC236}">
                  <a16:creationId xmlns:a16="http://schemas.microsoft.com/office/drawing/2014/main" id="{CA56BD17-69EC-4552-979A-B3A3E17931FE}"/>
                </a:ext>
              </a:extLst>
            </p:cNvPr>
            <p:cNvSpPr>
              <a:spLocks noChangeAspect="1"/>
            </p:cNvSpPr>
            <p:nvPr/>
          </p:nvSpPr>
          <p:spPr bwMode="gray">
            <a:xfrm>
              <a:off x="4656039" y="2207883"/>
              <a:ext cx="2826000" cy="2826000"/>
            </a:xfrm>
            <a:prstGeom prst="ellipse">
              <a:avLst/>
            </a:prstGeom>
            <a:noFill/>
            <a:ln w="66675" algn="ctr">
              <a:solidFill>
                <a:srgbClr val="0FA9F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DE" sz="1800" b="0" i="0" u="none" strike="noStrike" kern="0" cap="none" spc="0" normalizeH="0" baseline="0" noProof="0" dirty="0" err="1">
                <a:ln>
                  <a:noFill/>
                </a:ln>
                <a:effectLst/>
                <a:uLnTx/>
                <a:uFillTx/>
                <a:ea typeface="Arial Unicode MS" pitchFamily="34" charset="-128"/>
                <a:cs typeface="Arial Unicode MS" pitchFamily="34" charset="-128"/>
              </a:endParaRPr>
            </a:p>
          </p:txBody>
        </p:sp>
      </p:grpSp>
      <p:pic>
        <p:nvPicPr>
          <p:cNvPr id="22" name="Picture 21">
            <a:extLst>
              <a:ext uri="{FF2B5EF4-FFF2-40B4-BE49-F238E27FC236}">
                <a16:creationId xmlns:a16="http://schemas.microsoft.com/office/drawing/2014/main" id="{449E7E35-FF90-4311-A15E-5A93C9BC8DB9}"/>
              </a:ext>
            </a:extLst>
          </p:cNvPr>
          <p:cNvPicPr>
            <a:picLocks noChangeAspect="1"/>
          </p:cNvPicPr>
          <p:nvPr/>
        </p:nvPicPr>
        <p:blipFill>
          <a:blip r:embed="rId3"/>
          <a:stretch>
            <a:fillRect/>
          </a:stretch>
        </p:blipFill>
        <p:spPr>
          <a:xfrm>
            <a:off x="5049368" y="3441168"/>
            <a:ext cx="2034215" cy="367501"/>
          </a:xfrm>
          <a:prstGeom prst="rect">
            <a:avLst/>
          </a:prstGeom>
        </p:spPr>
      </p:pic>
      <p:pic>
        <p:nvPicPr>
          <p:cNvPr id="23" name="Picture 2">
            <a:extLst>
              <a:ext uri="{FF2B5EF4-FFF2-40B4-BE49-F238E27FC236}">
                <a16:creationId xmlns:a16="http://schemas.microsoft.com/office/drawing/2014/main" id="{835E2382-D5CA-42A0-BB74-6AF817FA7E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5742" y="3857642"/>
            <a:ext cx="2092305" cy="358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457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p:cNvSpPr>
            <a:spLocks noGrp="1"/>
          </p:cNvSpPr>
          <p:nvPr>
            <p:ph type="title"/>
          </p:nvPr>
        </p:nvSpPr>
        <p:spPr bwMode="gray">
          <a:xfrm>
            <a:off x="504001" y="504000"/>
            <a:ext cx="11186476" cy="677108"/>
          </a:xfrm>
        </p:spPr>
        <p:txBody>
          <a:bodyPr/>
          <a:lstStyle/>
          <a:p>
            <a:r>
              <a:rPr lang="hu-HU" dirty="0"/>
              <a:t>Folyamatos innováció</a:t>
            </a:r>
            <a:br>
              <a:rPr lang="en-US" dirty="0"/>
            </a:br>
            <a:r>
              <a:rPr lang="hu-HU" sz="2000" b="0" dirty="0"/>
              <a:t>Minden benne van, ami a növekedéshez szükséges</a:t>
            </a:r>
            <a:endParaRPr lang="en-US" sz="2000" dirty="0"/>
          </a:p>
        </p:txBody>
      </p:sp>
      <p:sp>
        <p:nvSpPr>
          <p:cNvPr id="3" name="Text Placeholder 1">
            <a:extLst>
              <a:ext uri="{FF2B5EF4-FFF2-40B4-BE49-F238E27FC236}">
                <a16:creationId xmlns:a16="http://schemas.microsoft.com/office/drawing/2014/main" id="{B7F0D63B-281E-4EA7-8A40-8ED548FF36AB}"/>
              </a:ext>
            </a:extLst>
          </p:cNvPr>
          <p:cNvSpPr txBox="1">
            <a:spLocks/>
          </p:cNvSpPr>
          <p:nvPr/>
        </p:nvSpPr>
        <p:spPr>
          <a:xfrm>
            <a:off x="8299277" y="4560661"/>
            <a:ext cx="3391200" cy="1314359"/>
          </a:xfrm>
          <a:prstGeom prst="rect">
            <a:avLst/>
          </a:prstGeom>
        </p:spPr>
        <p:txBody>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r>
              <a:rPr lang="hu-HU" b="1" dirty="0">
                <a:latin typeface="Arial" charset="0"/>
                <a:ea typeface="Arial" charset="0"/>
                <a:cs typeface="Arial" charset="0"/>
              </a:rPr>
              <a:t>Skálázhatóság és rugalmasság</a:t>
            </a:r>
            <a:endParaRPr lang="en-US" b="1" dirty="0">
              <a:latin typeface="Arial" charset="0"/>
              <a:ea typeface="Arial" charset="0"/>
              <a:cs typeface="Arial" charset="0"/>
            </a:endParaRPr>
          </a:p>
          <a:p>
            <a:r>
              <a:rPr lang="hu-HU" sz="1800" dirty="0">
                <a:latin typeface="Arial" charset="0"/>
                <a:ea typeface="Arial" charset="0"/>
                <a:cs typeface="Arial" charset="0"/>
              </a:rPr>
              <a:t>Rugalmas illeszthetőség és bővíthetőség</a:t>
            </a:r>
            <a:endParaRPr lang="en-US" sz="1800" dirty="0">
              <a:latin typeface="Arial" charset="0"/>
              <a:ea typeface="Arial" charset="0"/>
              <a:cs typeface="Arial" charset="0"/>
            </a:endParaRPr>
          </a:p>
        </p:txBody>
      </p:sp>
      <p:sp>
        <p:nvSpPr>
          <p:cNvPr id="4" name="Text Placeholder 3">
            <a:extLst>
              <a:ext uri="{FF2B5EF4-FFF2-40B4-BE49-F238E27FC236}">
                <a16:creationId xmlns:a16="http://schemas.microsoft.com/office/drawing/2014/main" id="{C2FA1BE9-BD48-472C-A9C8-B706472BC23D}"/>
              </a:ext>
            </a:extLst>
          </p:cNvPr>
          <p:cNvSpPr txBox="1">
            <a:spLocks/>
          </p:cNvSpPr>
          <p:nvPr/>
        </p:nvSpPr>
        <p:spPr>
          <a:xfrm>
            <a:off x="4401639" y="4570935"/>
            <a:ext cx="3391200" cy="1742772"/>
          </a:xfrm>
          <a:prstGeom prst="rect">
            <a:avLst/>
          </a:prstGeom>
        </p:spPr>
        <p:txBody>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r>
              <a:rPr lang="hu-HU" b="1" dirty="0">
                <a:latin typeface="Arial" charset="0"/>
                <a:ea typeface="Arial" charset="0"/>
                <a:cs typeface="Arial" charset="0"/>
              </a:rPr>
              <a:t>Negyedéves frissítések</a:t>
            </a:r>
            <a:endParaRPr lang="en-US" b="1" dirty="0">
              <a:latin typeface="Arial" charset="0"/>
              <a:ea typeface="Arial" charset="0"/>
              <a:cs typeface="Arial" charset="0"/>
            </a:endParaRPr>
          </a:p>
          <a:p>
            <a:r>
              <a:rPr lang="hu-HU" sz="1800" dirty="0">
                <a:latin typeface="Arial" charset="0"/>
                <a:ea typeface="Arial" charset="0"/>
                <a:cs typeface="Arial" charset="0"/>
              </a:rPr>
              <a:t>Minden új funkcionalitás automatikusan beépül</a:t>
            </a:r>
            <a:endParaRPr lang="en-US" sz="1800" dirty="0">
              <a:latin typeface="Arial" charset="0"/>
              <a:ea typeface="Arial" charset="0"/>
              <a:cs typeface="Arial" charset="0"/>
            </a:endParaRPr>
          </a:p>
        </p:txBody>
      </p:sp>
      <p:sp>
        <p:nvSpPr>
          <p:cNvPr id="5" name="Text Placeholder 5">
            <a:extLst>
              <a:ext uri="{FF2B5EF4-FFF2-40B4-BE49-F238E27FC236}">
                <a16:creationId xmlns:a16="http://schemas.microsoft.com/office/drawing/2014/main" id="{D42AF0F6-B5AA-4755-9A3D-3BDD16D25C20}"/>
              </a:ext>
            </a:extLst>
          </p:cNvPr>
          <p:cNvSpPr txBox="1">
            <a:spLocks/>
          </p:cNvSpPr>
          <p:nvPr/>
        </p:nvSpPr>
        <p:spPr>
          <a:xfrm>
            <a:off x="504000" y="4560661"/>
            <a:ext cx="3391200" cy="1560739"/>
          </a:xfrm>
          <a:prstGeom prst="rect">
            <a:avLst/>
          </a:prstGeom>
        </p:spPr>
        <p:txBody>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r>
              <a:rPr lang="hu-HU" b="1" dirty="0">
                <a:latin typeface="Arial" charset="0"/>
                <a:ea typeface="Arial" charset="0"/>
                <a:cs typeface="Arial" charset="0"/>
              </a:rPr>
              <a:t>Felhőalapú megoldás</a:t>
            </a:r>
            <a:endParaRPr lang="en-US" b="1" dirty="0">
              <a:latin typeface="Arial" charset="0"/>
              <a:ea typeface="Arial" charset="0"/>
              <a:cs typeface="Arial" charset="0"/>
            </a:endParaRPr>
          </a:p>
          <a:p>
            <a:r>
              <a:rPr lang="hu-HU" sz="1800" dirty="0">
                <a:latin typeface="Arial" charset="0"/>
                <a:ea typeface="Arial" charset="0"/>
                <a:cs typeface="Arial" charset="0"/>
              </a:rPr>
              <a:t>Innováció közvetlenül a felhőből költségek és bonyodalmak nélkül </a:t>
            </a:r>
            <a:endParaRPr lang="en-US" sz="1800" dirty="0">
              <a:latin typeface="Arial" charset="0"/>
              <a:ea typeface="Arial" charset="0"/>
              <a:cs typeface="Arial" charset="0"/>
            </a:endParaRPr>
          </a:p>
        </p:txBody>
      </p:sp>
      <p:sp>
        <p:nvSpPr>
          <p:cNvPr id="6" name="Text Placeholder 1">
            <a:extLst>
              <a:ext uri="{FF2B5EF4-FFF2-40B4-BE49-F238E27FC236}">
                <a16:creationId xmlns:a16="http://schemas.microsoft.com/office/drawing/2014/main" id="{B5F4E728-2A17-41F9-87F4-FEA46106E9D8}"/>
              </a:ext>
            </a:extLst>
          </p:cNvPr>
          <p:cNvSpPr txBox="1">
            <a:spLocks/>
          </p:cNvSpPr>
          <p:nvPr/>
        </p:nvSpPr>
        <p:spPr bwMode="black">
          <a:xfrm>
            <a:off x="503999" y="1620000"/>
            <a:ext cx="11186477" cy="1214640"/>
          </a:xfrm>
          <a:prstGeom prst="rect">
            <a:avLst/>
          </a:prstGeom>
        </p:spPr>
        <p:txBody>
          <a:bodyPr vert="horz" lIns="0" tIns="0" rIns="0" bIns="0" rtlCol="0">
            <a:normAutofit/>
          </a:bodyPr>
          <a:lstStyle>
            <a:lvl1pPr marL="0" indent="0" algn="l" defTabSz="1088558" rtl="0" eaLnBrk="1" latinLnBrk="0" hangingPunct="1">
              <a:spcBef>
                <a:spcPts val="600"/>
              </a:spcBef>
              <a:buClr>
                <a:schemeClr val="accent1"/>
              </a:buClr>
              <a:buSzPct val="80000"/>
              <a:buFontTx/>
              <a:buNone/>
              <a:defRPr sz="18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6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400" kern="1200" noProof="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r>
              <a:rPr lang="hu-HU" sz="2000" b="1" dirty="0">
                <a:solidFill>
                  <a:schemeClr val="accent1"/>
                </a:solidFill>
                <a:latin typeface="Arial" charset="0"/>
                <a:ea typeface="Arial" charset="0"/>
                <a:cs typeface="Arial" charset="0"/>
              </a:rPr>
              <a:t>Az </a:t>
            </a:r>
            <a:r>
              <a:rPr lang="en-US" sz="2000" b="1" dirty="0">
                <a:solidFill>
                  <a:schemeClr val="accent1"/>
                </a:solidFill>
                <a:latin typeface="Arial" charset="0"/>
                <a:ea typeface="Arial" charset="0"/>
                <a:cs typeface="Arial" charset="0"/>
              </a:rPr>
              <a:t>SAP Business </a:t>
            </a:r>
            <a:r>
              <a:rPr lang="en-US" sz="2000" b="1" dirty="0" err="1">
                <a:solidFill>
                  <a:schemeClr val="accent1"/>
                </a:solidFill>
                <a:latin typeface="Arial" charset="0"/>
                <a:ea typeface="Arial" charset="0"/>
                <a:cs typeface="Arial" charset="0"/>
              </a:rPr>
              <a:t>ByDesign</a:t>
            </a:r>
            <a:r>
              <a:rPr lang="en-US" sz="2000" b="1" dirty="0">
                <a:solidFill>
                  <a:schemeClr val="accent1"/>
                </a:solidFill>
                <a:latin typeface="Arial" charset="0"/>
                <a:ea typeface="Arial" charset="0"/>
                <a:cs typeface="Arial" charset="0"/>
              </a:rPr>
              <a:t> </a:t>
            </a:r>
            <a:r>
              <a:rPr lang="hu-HU" sz="2000" b="1" dirty="0">
                <a:solidFill>
                  <a:schemeClr val="accent1"/>
                </a:solidFill>
              </a:rPr>
              <a:t>egységes koncepciója</a:t>
            </a:r>
            <a:r>
              <a:rPr lang="en-US" sz="2000" b="1" dirty="0">
                <a:solidFill>
                  <a:schemeClr val="accent1"/>
                </a:solidFill>
              </a:rPr>
              <a:t> </a:t>
            </a:r>
          </a:p>
          <a:p>
            <a:pPr marL="285750" indent="-285750">
              <a:buSzPct val="100000"/>
              <a:buFont typeface="Wingdings" panose="05000000000000000000" pitchFamily="2" charset="2"/>
              <a:buChar char="§"/>
            </a:pPr>
            <a:r>
              <a:rPr lang="hu-HU" dirty="0"/>
              <a:t>A legkorszerűbb funkcionalitás biztosítása</a:t>
            </a:r>
            <a:endParaRPr lang="en-US" dirty="0"/>
          </a:p>
          <a:p>
            <a:pPr marL="285750" indent="-285750">
              <a:buSzPct val="100000"/>
              <a:buFont typeface="Wingdings" panose="05000000000000000000" pitchFamily="2" charset="2"/>
              <a:buChar char="§"/>
            </a:pPr>
            <a:r>
              <a:rPr lang="hu-HU" dirty="0">
                <a:latin typeface="Arial" charset="0"/>
                <a:ea typeface="Arial" charset="0"/>
                <a:cs typeface="Arial" charset="0"/>
              </a:rPr>
              <a:t>Folyamatosan a technológiai élvonalban</a:t>
            </a:r>
            <a:endParaRPr lang="en-US" dirty="0">
              <a:latin typeface="Arial" charset="0"/>
              <a:ea typeface="Arial" charset="0"/>
              <a:cs typeface="Arial" charset="0"/>
            </a:endParaRPr>
          </a:p>
          <a:p>
            <a:endParaRPr lang="en-US" dirty="0"/>
          </a:p>
          <a:p>
            <a:endParaRPr lang="en-DE" dirty="0"/>
          </a:p>
        </p:txBody>
      </p:sp>
      <p:pic>
        <p:nvPicPr>
          <p:cNvPr id="7" name="Picture 6">
            <a:extLst>
              <a:ext uri="{FF2B5EF4-FFF2-40B4-BE49-F238E27FC236}">
                <a16:creationId xmlns:a16="http://schemas.microsoft.com/office/drawing/2014/main" id="{789A5E33-6545-4ECF-B61A-C6A65AACE779}"/>
              </a:ext>
            </a:extLst>
          </p:cNvPr>
          <p:cNvPicPr>
            <a:picLocks noChangeAspect="1"/>
          </p:cNvPicPr>
          <p:nvPr/>
        </p:nvPicPr>
        <p:blipFill>
          <a:blip r:embed="rId2"/>
          <a:stretch>
            <a:fillRect/>
          </a:stretch>
        </p:blipFill>
        <p:spPr>
          <a:xfrm>
            <a:off x="1479600" y="2977650"/>
            <a:ext cx="1440000" cy="1440000"/>
          </a:xfrm>
          <a:prstGeom prst="rect">
            <a:avLst/>
          </a:prstGeom>
        </p:spPr>
      </p:pic>
      <p:pic>
        <p:nvPicPr>
          <p:cNvPr id="8" name="Picture 7">
            <a:extLst>
              <a:ext uri="{FF2B5EF4-FFF2-40B4-BE49-F238E27FC236}">
                <a16:creationId xmlns:a16="http://schemas.microsoft.com/office/drawing/2014/main" id="{63FBFBC2-0298-47A7-A072-7E685BE65BF4}"/>
              </a:ext>
            </a:extLst>
          </p:cNvPr>
          <p:cNvPicPr>
            <a:picLocks noChangeAspect="1"/>
          </p:cNvPicPr>
          <p:nvPr/>
        </p:nvPicPr>
        <p:blipFill>
          <a:blip r:embed="rId3"/>
          <a:stretch>
            <a:fillRect/>
          </a:stretch>
        </p:blipFill>
        <p:spPr>
          <a:xfrm>
            <a:off x="9275575" y="2977650"/>
            <a:ext cx="1440000" cy="1440000"/>
          </a:xfrm>
          <a:prstGeom prst="rect">
            <a:avLst/>
          </a:prstGeom>
        </p:spPr>
      </p:pic>
      <p:pic>
        <p:nvPicPr>
          <p:cNvPr id="9" name="Picture 8">
            <a:extLst>
              <a:ext uri="{FF2B5EF4-FFF2-40B4-BE49-F238E27FC236}">
                <a16:creationId xmlns:a16="http://schemas.microsoft.com/office/drawing/2014/main" id="{3A0E911C-F032-4E95-ACFE-108E5AD8F3BB}"/>
              </a:ext>
            </a:extLst>
          </p:cNvPr>
          <p:cNvPicPr>
            <a:picLocks noChangeAspect="1"/>
          </p:cNvPicPr>
          <p:nvPr/>
        </p:nvPicPr>
        <p:blipFill>
          <a:blip r:embed="rId4"/>
          <a:stretch>
            <a:fillRect/>
          </a:stretch>
        </p:blipFill>
        <p:spPr>
          <a:xfrm>
            <a:off x="5377237" y="2977650"/>
            <a:ext cx="1440000" cy="1440000"/>
          </a:xfrm>
          <a:prstGeom prst="rect">
            <a:avLst/>
          </a:prstGeom>
        </p:spPr>
      </p:pic>
    </p:spTree>
    <p:extLst>
      <p:ext uri="{BB962C8B-B14F-4D97-AF65-F5344CB8AC3E}">
        <p14:creationId xmlns:p14="http://schemas.microsoft.com/office/powerpoint/2010/main" val="2129323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p:cNvSpPr>
            <a:spLocks noGrp="1"/>
          </p:cNvSpPr>
          <p:nvPr>
            <p:ph type="title"/>
          </p:nvPr>
        </p:nvSpPr>
        <p:spPr bwMode="gray">
          <a:xfrm>
            <a:off x="504001" y="504000"/>
            <a:ext cx="11186476" cy="677108"/>
          </a:xfrm>
        </p:spPr>
        <p:txBody>
          <a:bodyPr/>
          <a:lstStyle/>
          <a:p>
            <a:r>
              <a:rPr lang="en-US" dirty="0"/>
              <a:t>SAP Business ByDesign – </a:t>
            </a:r>
            <a:r>
              <a:rPr lang="hu-HU" dirty="0"/>
              <a:t>A legjobb gyakorlatok alapján tervezve </a:t>
            </a:r>
            <a:r>
              <a:rPr lang="en-US" dirty="0"/>
              <a:t>… </a:t>
            </a:r>
            <a:br>
              <a:rPr lang="en-US" dirty="0"/>
            </a:br>
            <a:r>
              <a:rPr lang="hu-HU" sz="2000" b="0" dirty="0"/>
              <a:t>Bevált üzleti folyamatok támogatására</a:t>
            </a:r>
            <a:endParaRPr lang="en-US" sz="2000" dirty="0"/>
          </a:p>
        </p:txBody>
      </p:sp>
      <p:grpSp>
        <p:nvGrpSpPr>
          <p:cNvPr id="3" name="Group 2">
            <a:extLst>
              <a:ext uri="{FF2B5EF4-FFF2-40B4-BE49-F238E27FC236}">
                <a16:creationId xmlns:a16="http://schemas.microsoft.com/office/drawing/2014/main" id="{B47DEB13-3A7A-43B4-9916-5EFE8BCF38A3}"/>
              </a:ext>
            </a:extLst>
          </p:cNvPr>
          <p:cNvGrpSpPr/>
          <p:nvPr/>
        </p:nvGrpSpPr>
        <p:grpSpPr>
          <a:xfrm>
            <a:off x="1681415" y="3133196"/>
            <a:ext cx="8831647" cy="3562922"/>
            <a:chOff x="1417981" y="2889000"/>
            <a:chExt cx="8831647" cy="3562922"/>
          </a:xfrm>
        </p:grpSpPr>
        <p:pic>
          <p:nvPicPr>
            <p:cNvPr id="4" name="Picture 3">
              <a:extLst>
                <a:ext uri="{FF2B5EF4-FFF2-40B4-BE49-F238E27FC236}">
                  <a16:creationId xmlns:a16="http://schemas.microsoft.com/office/drawing/2014/main" id="{E99851EC-CE96-474E-9296-948CCCB0DBE5}"/>
                </a:ext>
              </a:extLst>
            </p:cNvPr>
            <p:cNvPicPr>
              <a:picLocks noChangeAspect="1"/>
            </p:cNvPicPr>
            <p:nvPr/>
          </p:nvPicPr>
          <p:blipFill>
            <a:blip r:embed="rId2"/>
            <a:stretch>
              <a:fillRect/>
            </a:stretch>
          </p:blipFill>
          <p:spPr>
            <a:xfrm>
              <a:off x="1417981" y="2889000"/>
              <a:ext cx="944570" cy="1080000"/>
            </a:xfrm>
            <a:prstGeom prst="rect">
              <a:avLst/>
            </a:prstGeom>
          </p:spPr>
        </p:pic>
        <p:sp>
          <p:nvSpPr>
            <p:cNvPr id="5" name="TextBox 4">
              <a:extLst>
                <a:ext uri="{FF2B5EF4-FFF2-40B4-BE49-F238E27FC236}">
                  <a16:creationId xmlns:a16="http://schemas.microsoft.com/office/drawing/2014/main" id="{D398ED11-7F0A-48B1-8D52-1537985E1D9F}"/>
                </a:ext>
              </a:extLst>
            </p:cNvPr>
            <p:cNvSpPr txBox="1"/>
            <p:nvPr/>
          </p:nvSpPr>
          <p:spPr>
            <a:xfrm>
              <a:off x="2436025" y="3135630"/>
              <a:ext cx="7813603" cy="3316292"/>
            </a:xfrm>
            <a:prstGeom prst="rect">
              <a:avLst/>
            </a:prstGeom>
            <a:noFill/>
          </p:spPr>
          <p:txBody>
            <a:bodyPr wrap="square" rtlCol="0">
              <a:spAutoFit/>
            </a:bodyPr>
            <a:lstStyle/>
            <a:p>
              <a:pPr defTabSz="913486" fontAlgn="base">
                <a:spcBef>
                  <a:spcPct val="50000"/>
                </a:spcBef>
                <a:spcAft>
                  <a:spcPct val="0"/>
                </a:spcAft>
                <a:buClr>
                  <a:srgbClr val="F0AB00"/>
                </a:buClr>
                <a:buSzPct val="80000"/>
              </a:pPr>
              <a:r>
                <a:rPr lang="en-US" sz="2000" b="1" kern="0" dirty="0">
                  <a:solidFill>
                    <a:schemeClr val="accent1"/>
                  </a:solidFill>
                  <a:ea typeface="Arial Unicode MS" pitchFamily="34" charset="-128"/>
                  <a:cs typeface="Arial Unicode MS" pitchFamily="34" charset="-128"/>
                </a:rPr>
                <a:t>SAP Business ByDesign delivers</a:t>
              </a:r>
            </a:p>
            <a:p>
              <a:pPr marL="285750" indent="-285750" defTabSz="913486" fontAlgn="base">
                <a:spcBef>
                  <a:spcPct val="50000"/>
                </a:spcBef>
                <a:spcAft>
                  <a:spcPct val="0"/>
                </a:spcAft>
                <a:buClr>
                  <a:srgbClr val="F0AB00"/>
                </a:buClr>
                <a:buSzPct val="100000"/>
                <a:buFont typeface="Wingdings" panose="05000000000000000000" pitchFamily="2" charset="2"/>
                <a:buChar char="§"/>
              </a:pPr>
              <a:r>
                <a:rPr lang="en-US" sz="1600" b="1" kern="0" dirty="0">
                  <a:solidFill>
                    <a:schemeClr val="accent1"/>
                  </a:solidFill>
                  <a:ea typeface="Arial Unicode MS" pitchFamily="34" charset="-128"/>
                  <a:cs typeface="Arial Unicode MS" pitchFamily="34" charset="-128"/>
                </a:rPr>
                <a:t>39</a:t>
              </a:r>
              <a:r>
                <a:rPr lang="en-US" sz="1600" kern="0" dirty="0">
                  <a:ea typeface="Arial Unicode MS" pitchFamily="34" charset="-128"/>
                  <a:cs typeface="Arial Unicode MS" pitchFamily="34" charset="-128"/>
                </a:rPr>
                <a:t> </a:t>
              </a:r>
              <a:r>
                <a:rPr lang="hu-HU" sz="1600" kern="0" dirty="0">
                  <a:ea typeface="Arial Unicode MS" pitchFamily="34" charset="-128"/>
                  <a:cs typeface="Arial Unicode MS" pitchFamily="34" charset="-128"/>
                </a:rPr>
                <a:t>átfogó</a:t>
              </a:r>
              <a:r>
                <a:rPr lang="en-US" sz="1600" kern="0" dirty="0">
                  <a:ea typeface="Arial Unicode MS" pitchFamily="34" charset="-128"/>
                  <a:cs typeface="Arial Unicode MS" pitchFamily="34" charset="-128"/>
                </a:rPr>
                <a:t> </a:t>
              </a:r>
              <a:r>
                <a:rPr lang="hu-HU" sz="1600" kern="0" dirty="0">
                  <a:ea typeface="Arial Unicode MS" pitchFamily="34" charset="-128"/>
                  <a:cs typeface="Arial Unicode MS" pitchFamily="34" charset="-128"/>
                </a:rPr>
                <a:t>’end-</a:t>
              </a:r>
              <a:r>
                <a:rPr lang="hu-HU" sz="1600" kern="0" dirty="0" err="1">
                  <a:ea typeface="Arial Unicode MS" pitchFamily="34" charset="-128"/>
                  <a:cs typeface="Arial Unicode MS" pitchFamily="34" charset="-128"/>
                </a:rPr>
                <a:t>to</a:t>
              </a:r>
              <a:r>
                <a:rPr lang="hu-HU" sz="1600" kern="0" dirty="0">
                  <a:ea typeface="Arial Unicode MS" pitchFamily="34" charset="-128"/>
                  <a:cs typeface="Arial Unicode MS" pitchFamily="34" charset="-128"/>
                </a:rPr>
                <a:t>-end’ bevált üzleti folyamat</a:t>
              </a:r>
              <a:endParaRPr lang="en-US" sz="1600" kern="0" dirty="0">
                <a:ea typeface="Arial Unicode MS" pitchFamily="34" charset="-128"/>
                <a:cs typeface="Arial Unicode MS" pitchFamily="34" charset="-128"/>
              </a:endParaRPr>
            </a:p>
            <a:p>
              <a:pPr marL="285750" indent="-285750" defTabSz="913486" fontAlgn="base">
                <a:spcBef>
                  <a:spcPct val="50000"/>
                </a:spcBef>
                <a:spcAft>
                  <a:spcPct val="0"/>
                </a:spcAft>
                <a:buClr>
                  <a:srgbClr val="F0AB00"/>
                </a:buClr>
                <a:buSzPct val="100000"/>
                <a:buFont typeface="Wingdings" panose="05000000000000000000" pitchFamily="2" charset="2"/>
                <a:buChar char="§"/>
              </a:pPr>
              <a:r>
                <a:rPr lang="hu-HU" sz="1600" kern="0" dirty="0">
                  <a:ea typeface="Arial Unicode MS" pitchFamily="34" charset="-128"/>
                  <a:cs typeface="Arial Unicode MS" pitchFamily="34" charset="-128"/>
                </a:rPr>
                <a:t>Használatra készen beépített</a:t>
              </a:r>
              <a:endParaRPr lang="en-US" sz="1600" kern="0" dirty="0">
                <a:ea typeface="Arial Unicode MS" pitchFamily="34" charset="-128"/>
                <a:cs typeface="Arial Unicode MS" pitchFamily="34" charset="-128"/>
              </a:endParaRPr>
            </a:p>
            <a:p>
              <a:pPr marL="285750" indent="-285750" defTabSz="913486" fontAlgn="base">
                <a:spcBef>
                  <a:spcPct val="50000"/>
                </a:spcBef>
                <a:spcAft>
                  <a:spcPct val="0"/>
                </a:spcAft>
                <a:buClr>
                  <a:srgbClr val="F0AB00"/>
                </a:buClr>
                <a:buSzPct val="100000"/>
                <a:buFont typeface="Wingdings" panose="05000000000000000000" pitchFamily="2" charset="2"/>
                <a:buChar char="§"/>
              </a:pPr>
              <a:r>
                <a:rPr lang="hu-HU" sz="1600" kern="0" dirty="0">
                  <a:ea typeface="Arial Unicode MS" pitchFamily="34" charset="-128"/>
                  <a:cs typeface="Arial Unicode MS" pitchFamily="34" charset="-128"/>
                </a:rPr>
                <a:t>Vállalata minden funkcióját bevált üzleti folyamatokkal és részletes elemzésekkel kapcsolja össze pl. az alábbi területeken</a:t>
              </a:r>
              <a:endParaRPr lang="en-US" sz="1600" kern="0" dirty="0">
                <a:ea typeface="Arial Unicode MS" pitchFamily="34" charset="-128"/>
                <a:cs typeface="Arial Unicode MS" pitchFamily="34" charset="-128"/>
              </a:endParaRPr>
            </a:p>
            <a:p>
              <a:pPr marL="830138" lvl="1" indent="-285750" defTabSz="913486" fontAlgn="base">
                <a:spcBef>
                  <a:spcPts val="300"/>
                </a:spcBef>
                <a:spcAft>
                  <a:spcPct val="0"/>
                </a:spcAft>
                <a:buClr>
                  <a:schemeClr val="accent2"/>
                </a:buClr>
                <a:buFont typeface="Arial" panose="020B0604020202020204" pitchFamily="34" charset="0"/>
                <a:buChar char="•"/>
              </a:pPr>
              <a:r>
                <a:rPr lang="hu-HU" sz="1300" kern="0" dirty="0">
                  <a:ea typeface="Arial Unicode MS" pitchFamily="34" charset="-128"/>
                  <a:cs typeface="Arial Unicode MS" pitchFamily="34" charset="-128"/>
                </a:rPr>
                <a:t>Készpénzáramlás és likviditáskezelés</a:t>
              </a:r>
              <a:endParaRPr lang="en-US" sz="1300" kern="0" dirty="0">
                <a:ea typeface="Arial Unicode MS" pitchFamily="34" charset="-128"/>
                <a:cs typeface="Arial Unicode MS" pitchFamily="34" charset="-128"/>
              </a:endParaRPr>
            </a:p>
            <a:p>
              <a:pPr marL="830138" lvl="1" indent="-285750" defTabSz="913486" fontAlgn="base">
                <a:spcAft>
                  <a:spcPct val="0"/>
                </a:spcAft>
                <a:buClr>
                  <a:schemeClr val="accent2"/>
                </a:buClr>
                <a:buFont typeface="Arial" panose="020B0604020202020204" pitchFamily="34" charset="0"/>
                <a:buChar char="•"/>
              </a:pPr>
              <a:r>
                <a:rPr lang="hu-HU" sz="1300" kern="0" dirty="0">
                  <a:ea typeface="Arial Unicode MS" pitchFamily="34" charset="-128"/>
                  <a:cs typeface="Arial Unicode MS" pitchFamily="34" charset="-128"/>
                </a:rPr>
                <a:t>Karbantartás és javítás</a:t>
              </a:r>
              <a:endParaRPr lang="en-US" sz="1300" kern="0" dirty="0">
                <a:ea typeface="Arial Unicode MS" pitchFamily="34" charset="-128"/>
                <a:cs typeface="Arial Unicode MS" pitchFamily="34" charset="-128"/>
              </a:endParaRPr>
            </a:p>
            <a:p>
              <a:pPr marL="830138" lvl="1" indent="-285750" defTabSz="913486" fontAlgn="base">
                <a:spcAft>
                  <a:spcPct val="0"/>
                </a:spcAft>
                <a:buClr>
                  <a:schemeClr val="accent2"/>
                </a:buClr>
                <a:buFont typeface="Arial" panose="020B0604020202020204" pitchFamily="34" charset="0"/>
                <a:buChar char="•"/>
              </a:pPr>
              <a:r>
                <a:rPr lang="hu-HU" sz="1300" kern="0" dirty="0">
                  <a:ea typeface="Arial Unicode MS" pitchFamily="34" charset="-128"/>
                  <a:cs typeface="Arial Unicode MS" pitchFamily="34" charset="-128"/>
                </a:rPr>
                <a:t>Beszerzés és értékesítés</a:t>
              </a:r>
              <a:endParaRPr lang="en-US" sz="1300" kern="0" dirty="0">
                <a:ea typeface="Arial Unicode MS" pitchFamily="34" charset="-128"/>
                <a:cs typeface="Arial Unicode MS" pitchFamily="34" charset="-128"/>
              </a:endParaRPr>
            </a:p>
            <a:p>
              <a:pPr marL="830138" lvl="1" indent="-285750" defTabSz="913486" fontAlgn="base">
                <a:spcAft>
                  <a:spcPct val="0"/>
                </a:spcAft>
                <a:buClr>
                  <a:schemeClr val="accent2"/>
                </a:buClr>
                <a:buFont typeface="Arial" panose="020B0604020202020204" pitchFamily="34" charset="0"/>
                <a:buChar char="•"/>
              </a:pPr>
              <a:r>
                <a:rPr lang="en-US" sz="1300" kern="0" dirty="0" err="1">
                  <a:ea typeface="Arial Unicode MS" pitchFamily="34" charset="-128"/>
                  <a:cs typeface="Arial Unicode MS" pitchFamily="34" charset="-128"/>
                </a:rPr>
                <a:t>Proje</a:t>
              </a:r>
              <a:r>
                <a:rPr lang="hu-HU" sz="1300" kern="0" dirty="0">
                  <a:ea typeface="Arial Unicode MS" pitchFamily="34" charset="-128"/>
                  <a:cs typeface="Arial Unicode MS" pitchFamily="34" charset="-128"/>
                </a:rPr>
                <a:t>k</a:t>
              </a:r>
              <a:r>
                <a:rPr lang="en-US" sz="1300" kern="0" dirty="0">
                  <a:ea typeface="Arial Unicode MS" pitchFamily="34" charset="-128"/>
                  <a:cs typeface="Arial Unicode MS" pitchFamily="34" charset="-128"/>
                </a:rPr>
                <a:t>t m</a:t>
              </a:r>
              <a:r>
                <a:rPr lang="hu-HU" sz="1300" kern="0" dirty="0" err="1">
                  <a:ea typeface="Arial Unicode MS" pitchFamily="34" charset="-128"/>
                  <a:cs typeface="Arial Unicode MS" pitchFamily="34" charset="-128"/>
                </a:rPr>
                <a:t>enedzsment</a:t>
              </a:r>
              <a:endParaRPr lang="en-US" sz="1300" kern="0" dirty="0">
                <a:ea typeface="Arial Unicode MS" pitchFamily="34" charset="-128"/>
                <a:cs typeface="Arial Unicode MS" pitchFamily="34" charset="-128"/>
              </a:endParaRPr>
            </a:p>
            <a:p>
              <a:pPr defTabSz="913486" fontAlgn="base">
                <a:spcBef>
                  <a:spcPts val="1800"/>
                </a:spcBef>
                <a:spcAft>
                  <a:spcPct val="0"/>
                </a:spcAft>
                <a:buClr>
                  <a:srgbClr val="F0AB00"/>
                </a:buClr>
                <a:buSzPct val="80000"/>
              </a:pPr>
              <a:r>
                <a:rPr lang="hu-HU" sz="1600" kern="0" dirty="0">
                  <a:ea typeface="Arial Unicode MS" pitchFamily="34" charset="-128"/>
                  <a:cs typeface="Arial Unicode MS" pitchFamily="34" charset="-128"/>
                </a:rPr>
                <a:t>Az üzleti folyamatok minden egyes lépése részletezve, szerepkörökkel, képi megjelenítéssel is elérhető itt: </a:t>
              </a:r>
              <a:r>
                <a:rPr lang="en-US" sz="1600" kern="0" dirty="0">
                  <a:ea typeface="Arial Unicode MS" pitchFamily="34" charset="-128"/>
                  <a:cs typeface="Arial Unicode MS" pitchFamily="34" charset="-128"/>
                  <a:hlinkClick r:id="rId3"/>
                </a:rPr>
                <a:t>Business Scenario Explorer </a:t>
              </a:r>
              <a:endParaRPr lang="en-US" sz="1600" kern="0" dirty="0">
                <a:ea typeface="Arial Unicode MS" pitchFamily="34" charset="-128"/>
                <a:cs typeface="Arial Unicode MS" pitchFamily="34" charset="-128"/>
              </a:endParaRPr>
            </a:p>
          </p:txBody>
        </p:sp>
      </p:grpSp>
      <p:pic>
        <p:nvPicPr>
          <p:cNvPr id="6" name="Picture 5">
            <a:extLst>
              <a:ext uri="{FF2B5EF4-FFF2-40B4-BE49-F238E27FC236}">
                <a16:creationId xmlns:a16="http://schemas.microsoft.com/office/drawing/2014/main" id="{409E51D6-3F9D-4540-8B93-A4B7B27B9905}"/>
              </a:ext>
            </a:extLst>
          </p:cNvPr>
          <p:cNvPicPr>
            <a:picLocks noChangeAspect="1"/>
          </p:cNvPicPr>
          <p:nvPr/>
        </p:nvPicPr>
        <p:blipFill>
          <a:blip r:embed="rId4"/>
          <a:stretch>
            <a:fillRect/>
          </a:stretch>
        </p:blipFill>
        <p:spPr>
          <a:xfrm>
            <a:off x="5136829" y="1576946"/>
            <a:ext cx="1920820" cy="1440000"/>
          </a:xfrm>
          <a:prstGeom prst="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9D1D8C9C-3152-4A2F-A0C8-93C1E78657FF}"/>
              </a:ext>
            </a:extLst>
          </p:cNvPr>
          <p:cNvPicPr>
            <a:picLocks noChangeAspect="1"/>
          </p:cNvPicPr>
          <p:nvPr/>
        </p:nvPicPr>
        <p:blipFill>
          <a:blip r:embed="rId5"/>
          <a:stretch>
            <a:fillRect/>
          </a:stretch>
        </p:blipFill>
        <p:spPr>
          <a:xfrm>
            <a:off x="2234182" y="1695478"/>
            <a:ext cx="1919153" cy="1440000"/>
          </a:xfrm>
          <a:prstGeom prst="rect">
            <a:avLst/>
          </a:prstGeom>
          <a:effectLst>
            <a:outerShdw blurRad="50800" dist="38100" dir="2700000" algn="tl" rotWithShape="0">
              <a:prstClr val="black">
                <a:alpha val="40000"/>
              </a:prstClr>
            </a:outerShdw>
          </a:effectLst>
          <a:scene3d>
            <a:camera prst="isometricOffAxis1Right"/>
            <a:lightRig rig="threePt" dir="t"/>
          </a:scene3d>
        </p:spPr>
      </p:pic>
      <p:pic>
        <p:nvPicPr>
          <p:cNvPr id="8" name="Picture 7">
            <a:extLst>
              <a:ext uri="{FF2B5EF4-FFF2-40B4-BE49-F238E27FC236}">
                <a16:creationId xmlns:a16="http://schemas.microsoft.com/office/drawing/2014/main" id="{0DB66444-C36E-49F2-9035-9FDC8E8C8667}"/>
              </a:ext>
            </a:extLst>
          </p:cNvPr>
          <p:cNvPicPr>
            <a:picLocks noChangeAspect="1"/>
          </p:cNvPicPr>
          <p:nvPr/>
        </p:nvPicPr>
        <p:blipFill>
          <a:blip r:embed="rId6"/>
          <a:stretch>
            <a:fillRect/>
          </a:stretch>
        </p:blipFill>
        <p:spPr>
          <a:xfrm>
            <a:off x="8041143" y="1693196"/>
            <a:ext cx="1924131" cy="1440000"/>
          </a:xfrm>
          <a:prstGeom prst="rect">
            <a:avLst/>
          </a:prstGeom>
          <a:effectLst>
            <a:outerShdw blurRad="50800" dist="38100" dir="10800000" algn="r" rotWithShape="0">
              <a:prstClr val="black">
                <a:alpha val="40000"/>
              </a:prstClr>
            </a:outerShdw>
          </a:effectLst>
          <a:scene3d>
            <a:camera prst="isometricOffAxis2Left"/>
            <a:lightRig rig="threePt" dir="t"/>
          </a:scene3d>
        </p:spPr>
      </p:pic>
    </p:spTree>
    <p:extLst>
      <p:ext uri="{BB962C8B-B14F-4D97-AF65-F5344CB8AC3E}">
        <p14:creationId xmlns:p14="http://schemas.microsoft.com/office/powerpoint/2010/main" val="2952404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4D4AA-06AF-4DBF-952C-A12B2D314615}"/>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SAP Business ByDesign – </a:t>
            </a:r>
            <a:r>
              <a:rPr lang="hu-HU" dirty="0">
                <a:latin typeface="Arial" panose="020B0604020202020204" pitchFamily="34" charset="0"/>
                <a:cs typeface="Arial" panose="020B0604020202020204" pitchFamily="34" charset="0"/>
              </a:rPr>
              <a:t>Integrált üzleti folyamatok</a:t>
            </a:r>
            <a:endParaRPr lang="en-DE" dirty="0"/>
          </a:p>
        </p:txBody>
      </p:sp>
      <p:grpSp>
        <p:nvGrpSpPr>
          <p:cNvPr id="3" name="Group 2">
            <a:extLst>
              <a:ext uri="{FF2B5EF4-FFF2-40B4-BE49-F238E27FC236}">
                <a16:creationId xmlns:a16="http://schemas.microsoft.com/office/drawing/2014/main" id="{94963EA5-DB4C-46CD-9AA2-DB6B9143AC8C}"/>
              </a:ext>
            </a:extLst>
          </p:cNvPr>
          <p:cNvGrpSpPr/>
          <p:nvPr/>
        </p:nvGrpSpPr>
        <p:grpSpPr>
          <a:xfrm>
            <a:off x="1081816" y="2269364"/>
            <a:ext cx="10081004" cy="2319274"/>
            <a:chOff x="922713" y="1733550"/>
            <a:chExt cx="10083338" cy="2319811"/>
          </a:xfrm>
        </p:grpSpPr>
        <p:sp>
          <p:nvSpPr>
            <p:cNvPr id="4" name="Arrow: Striped Right 3">
              <a:extLst>
                <a:ext uri="{FF2B5EF4-FFF2-40B4-BE49-F238E27FC236}">
                  <a16:creationId xmlns:a16="http://schemas.microsoft.com/office/drawing/2014/main" id="{36B34A98-F89B-4416-A89C-DC7903D84588}"/>
                </a:ext>
              </a:extLst>
            </p:cNvPr>
            <p:cNvSpPr/>
            <p:nvPr/>
          </p:nvSpPr>
          <p:spPr>
            <a:xfrm>
              <a:off x="922713" y="2540321"/>
              <a:ext cx="10083338" cy="1406079"/>
            </a:xfrm>
            <a:prstGeom prst="strip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Oval 4">
              <a:extLst>
                <a:ext uri="{FF2B5EF4-FFF2-40B4-BE49-F238E27FC236}">
                  <a16:creationId xmlns:a16="http://schemas.microsoft.com/office/drawing/2014/main" id="{0CED6515-82AA-40A0-B2E7-5366672B4568}"/>
                </a:ext>
              </a:extLst>
            </p:cNvPr>
            <p:cNvSpPr/>
            <p:nvPr/>
          </p:nvSpPr>
          <p:spPr>
            <a:xfrm>
              <a:off x="1371637" y="2433361"/>
              <a:ext cx="1620000" cy="162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a:extLst>
                <a:ext uri="{FF2B5EF4-FFF2-40B4-BE49-F238E27FC236}">
                  <a16:creationId xmlns:a16="http://schemas.microsoft.com/office/drawing/2014/main" id="{EC6CF2CD-7494-4C5C-90A9-4423A881DB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1637" y="2613361"/>
              <a:ext cx="1260000" cy="1260000"/>
            </a:xfrm>
            <a:prstGeom prst="rect">
              <a:avLst/>
            </a:prstGeom>
          </p:spPr>
        </p:pic>
        <p:sp>
          <p:nvSpPr>
            <p:cNvPr id="7" name="Oval 6">
              <a:extLst>
                <a:ext uri="{FF2B5EF4-FFF2-40B4-BE49-F238E27FC236}">
                  <a16:creationId xmlns:a16="http://schemas.microsoft.com/office/drawing/2014/main" id="{27674319-D325-4E45-9278-F09557BD5177}"/>
                </a:ext>
              </a:extLst>
            </p:cNvPr>
            <p:cNvSpPr/>
            <p:nvPr/>
          </p:nvSpPr>
          <p:spPr>
            <a:xfrm>
              <a:off x="6800833" y="2433361"/>
              <a:ext cx="1620000" cy="162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Picture 7">
              <a:extLst>
                <a:ext uri="{FF2B5EF4-FFF2-40B4-BE49-F238E27FC236}">
                  <a16:creationId xmlns:a16="http://schemas.microsoft.com/office/drawing/2014/main" id="{9F601F14-8526-4764-9D0C-62B332F8C0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0833" y="2613361"/>
              <a:ext cx="1260000" cy="1260000"/>
            </a:xfrm>
            <a:prstGeom prst="rect">
              <a:avLst/>
            </a:prstGeom>
          </p:spPr>
        </p:pic>
        <p:sp>
          <p:nvSpPr>
            <p:cNvPr id="9" name="Oval 8">
              <a:extLst>
                <a:ext uri="{FF2B5EF4-FFF2-40B4-BE49-F238E27FC236}">
                  <a16:creationId xmlns:a16="http://schemas.microsoft.com/office/drawing/2014/main" id="{5126E05C-B25A-4282-ADB3-70BA02D2C943}"/>
                </a:ext>
              </a:extLst>
            </p:cNvPr>
            <p:cNvSpPr/>
            <p:nvPr/>
          </p:nvSpPr>
          <p:spPr>
            <a:xfrm>
              <a:off x="8610565" y="2433361"/>
              <a:ext cx="1620000" cy="162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Picture 9">
              <a:extLst>
                <a:ext uri="{FF2B5EF4-FFF2-40B4-BE49-F238E27FC236}">
                  <a16:creationId xmlns:a16="http://schemas.microsoft.com/office/drawing/2014/main" id="{F02400A5-23B4-4790-945C-5F8F0AB447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90565" y="2613361"/>
              <a:ext cx="1260000" cy="1260000"/>
            </a:xfrm>
            <a:prstGeom prst="rect">
              <a:avLst/>
            </a:prstGeom>
          </p:spPr>
        </p:pic>
        <p:sp>
          <p:nvSpPr>
            <p:cNvPr id="11" name="Oval 10">
              <a:extLst>
                <a:ext uri="{FF2B5EF4-FFF2-40B4-BE49-F238E27FC236}">
                  <a16:creationId xmlns:a16="http://schemas.microsoft.com/office/drawing/2014/main" id="{6AF73D06-C93E-4D23-BACF-51CE082453C2}"/>
                </a:ext>
              </a:extLst>
            </p:cNvPr>
            <p:cNvSpPr/>
            <p:nvPr/>
          </p:nvSpPr>
          <p:spPr>
            <a:xfrm>
              <a:off x="4991101" y="2433361"/>
              <a:ext cx="1620000" cy="162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Picture 11">
              <a:extLst>
                <a:ext uri="{FF2B5EF4-FFF2-40B4-BE49-F238E27FC236}">
                  <a16:creationId xmlns:a16="http://schemas.microsoft.com/office/drawing/2014/main" id="{6A00DF2F-2B06-420F-A02C-CFCD41A624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flipH="1">
              <a:off x="5171101" y="2613361"/>
              <a:ext cx="1260000" cy="1260000"/>
            </a:xfrm>
            <a:prstGeom prst="rect">
              <a:avLst/>
            </a:prstGeom>
          </p:spPr>
        </p:pic>
        <p:sp>
          <p:nvSpPr>
            <p:cNvPr id="13" name="Oval 12">
              <a:extLst>
                <a:ext uri="{FF2B5EF4-FFF2-40B4-BE49-F238E27FC236}">
                  <a16:creationId xmlns:a16="http://schemas.microsoft.com/office/drawing/2014/main" id="{F26F8CDE-A324-42CA-BD47-78B3A5CCC3E7}"/>
                </a:ext>
              </a:extLst>
            </p:cNvPr>
            <p:cNvSpPr/>
            <p:nvPr/>
          </p:nvSpPr>
          <p:spPr>
            <a:xfrm>
              <a:off x="3181369" y="2433361"/>
              <a:ext cx="1620000" cy="162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Picture 13">
              <a:extLst>
                <a:ext uri="{FF2B5EF4-FFF2-40B4-BE49-F238E27FC236}">
                  <a16:creationId xmlns:a16="http://schemas.microsoft.com/office/drawing/2014/main" id="{B20FDE38-EF3E-4519-9FF3-A56EDC690C8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61369" y="2613361"/>
              <a:ext cx="1260000" cy="1260000"/>
            </a:xfrm>
            <a:prstGeom prst="rect">
              <a:avLst/>
            </a:prstGeom>
          </p:spPr>
        </p:pic>
        <p:sp>
          <p:nvSpPr>
            <p:cNvPr id="15" name="TextBox 14">
              <a:extLst>
                <a:ext uri="{FF2B5EF4-FFF2-40B4-BE49-F238E27FC236}">
                  <a16:creationId xmlns:a16="http://schemas.microsoft.com/office/drawing/2014/main" id="{5416A89E-7410-4647-8BE5-2CE2FAE854C5}"/>
                </a:ext>
              </a:extLst>
            </p:cNvPr>
            <p:cNvSpPr txBox="1"/>
            <p:nvPr/>
          </p:nvSpPr>
          <p:spPr>
            <a:xfrm>
              <a:off x="1448587" y="1733550"/>
              <a:ext cx="1543050" cy="461772"/>
            </a:xfrm>
            <a:prstGeom prst="rect">
              <a:avLst/>
            </a:prstGeom>
            <a:noFill/>
            <a:ln>
              <a:noFill/>
            </a:ln>
          </p:spPr>
          <p:txBody>
            <a:bodyPr wrap="square" rtlCol="0">
              <a:spAutoFit/>
            </a:bodyPr>
            <a:lstStyle/>
            <a:p>
              <a:pPr algn="ctr"/>
              <a:r>
                <a:rPr lang="hu-HU" sz="1200" b="1" dirty="0"/>
                <a:t>Ügyfélkapcsolat-menedzsment</a:t>
              </a:r>
              <a:endParaRPr lang="de-DE" sz="1200" b="1" dirty="0"/>
            </a:p>
          </p:txBody>
        </p:sp>
        <p:sp>
          <p:nvSpPr>
            <p:cNvPr id="16" name="TextBox 15">
              <a:extLst>
                <a:ext uri="{FF2B5EF4-FFF2-40B4-BE49-F238E27FC236}">
                  <a16:creationId xmlns:a16="http://schemas.microsoft.com/office/drawing/2014/main" id="{5A95D1AD-6863-476F-BEF5-B1DC15D3FC12}"/>
                </a:ext>
              </a:extLst>
            </p:cNvPr>
            <p:cNvSpPr txBox="1"/>
            <p:nvPr/>
          </p:nvSpPr>
          <p:spPr>
            <a:xfrm>
              <a:off x="3219844" y="1733550"/>
              <a:ext cx="1543050" cy="461772"/>
            </a:xfrm>
            <a:prstGeom prst="rect">
              <a:avLst/>
            </a:prstGeom>
            <a:noFill/>
            <a:ln>
              <a:noFill/>
            </a:ln>
          </p:spPr>
          <p:txBody>
            <a:bodyPr wrap="square" rtlCol="0">
              <a:spAutoFit/>
            </a:bodyPr>
            <a:lstStyle/>
            <a:p>
              <a:pPr algn="ctr"/>
              <a:r>
                <a:rPr lang="hu-HU" sz="1200" b="1" dirty="0"/>
                <a:t>Ellátásilánc- menedzsment</a:t>
              </a:r>
              <a:endParaRPr lang="de-DE" sz="1200" b="1" dirty="0"/>
            </a:p>
          </p:txBody>
        </p:sp>
        <p:sp>
          <p:nvSpPr>
            <p:cNvPr id="17" name="TextBox 16">
              <a:extLst>
                <a:ext uri="{FF2B5EF4-FFF2-40B4-BE49-F238E27FC236}">
                  <a16:creationId xmlns:a16="http://schemas.microsoft.com/office/drawing/2014/main" id="{12335ECF-CE72-47C7-B0BF-68603F9C21A1}"/>
                </a:ext>
              </a:extLst>
            </p:cNvPr>
            <p:cNvSpPr txBox="1"/>
            <p:nvPr/>
          </p:nvSpPr>
          <p:spPr>
            <a:xfrm>
              <a:off x="5029576" y="1825882"/>
              <a:ext cx="1543050" cy="461772"/>
            </a:xfrm>
            <a:prstGeom prst="rect">
              <a:avLst/>
            </a:prstGeom>
            <a:noFill/>
            <a:ln>
              <a:noFill/>
            </a:ln>
          </p:spPr>
          <p:txBody>
            <a:bodyPr wrap="square" rtlCol="0">
              <a:spAutoFit/>
            </a:bodyPr>
            <a:lstStyle/>
            <a:p>
              <a:pPr algn="ctr"/>
              <a:r>
                <a:rPr lang="de-DE" sz="1200" b="1" dirty="0" err="1"/>
                <a:t>Proje</a:t>
              </a:r>
              <a:r>
                <a:rPr lang="hu-HU" sz="1200" b="1" dirty="0"/>
                <a:t>k</a:t>
              </a:r>
              <a:r>
                <a:rPr lang="de-DE" sz="1200" b="1" dirty="0"/>
                <a:t>t</a:t>
              </a:r>
              <a:r>
                <a:rPr lang="hu-HU" sz="1200" b="1" dirty="0"/>
                <a:t>-</a:t>
              </a:r>
              <a:r>
                <a:rPr lang="hu-HU" sz="1200" b="1" dirty="0" err="1"/>
                <a:t>menedzs</a:t>
              </a:r>
              <a:r>
                <a:rPr lang="de-DE" sz="1200" b="1" dirty="0" err="1"/>
                <a:t>ment</a:t>
              </a:r>
              <a:endParaRPr lang="de-DE" sz="1200" b="1" dirty="0"/>
            </a:p>
          </p:txBody>
        </p:sp>
        <p:sp>
          <p:nvSpPr>
            <p:cNvPr id="18" name="TextBox 17">
              <a:extLst>
                <a:ext uri="{FF2B5EF4-FFF2-40B4-BE49-F238E27FC236}">
                  <a16:creationId xmlns:a16="http://schemas.microsoft.com/office/drawing/2014/main" id="{72F86583-AA6D-48A9-A34F-6FBC0DBF2267}"/>
                </a:ext>
              </a:extLst>
            </p:cNvPr>
            <p:cNvSpPr txBox="1"/>
            <p:nvPr/>
          </p:nvSpPr>
          <p:spPr>
            <a:xfrm>
              <a:off x="6839308" y="1825882"/>
              <a:ext cx="1543050" cy="461772"/>
            </a:xfrm>
            <a:prstGeom prst="rect">
              <a:avLst/>
            </a:prstGeom>
            <a:noFill/>
            <a:ln>
              <a:noFill/>
            </a:ln>
          </p:spPr>
          <p:txBody>
            <a:bodyPr wrap="square" rtlCol="0">
              <a:spAutoFit/>
            </a:bodyPr>
            <a:lstStyle/>
            <a:p>
              <a:pPr algn="ctr"/>
              <a:r>
                <a:rPr lang="hu-HU" sz="1200" b="1" dirty="0"/>
                <a:t>Pénzügy és számvitel</a:t>
              </a:r>
              <a:endParaRPr lang="de-DE" sz="1200" b="1" dirty="0"/>
            </a:p>
          </p:txBody>
        </p:sp>
        <p:sp>
          <p:nvSpPr>
            <p:cNvPr id="19" name="TextBox 18">
              <a:extLst>
                <a:ext uri="{FF2B5EF4-FFF2-40B4-BE49-F238E27FC236}">
                  <a16:creationId xmlns:a16="http://schemas.microsoft.com/office/drawing/2014/main" id="{AFAD07D1-A524-4B51-94DB-AADC658535AD}"/>
                </a:ext>
              </a:extLst>
            </p:cNvPr>
            <p:cNvSpPr txBox="1"/>
            <p:nvPr/>
          </p:nvSpPr>
          <p:spPr>
            <a:xfrm>
              <a:off x="8649040" y="1825882"/>
              <a:ext cx="1543050" cy="277063"/>
            </a:xfrm>
            <a:prstGeom prst="rect">
              <a:avLst/>
            </a:prstGeom>
            <a:noFill/>
            <a:ln>
              <a:noFill/>
            </a:ln>
          </p:spPr>
          <p:txBody>
            <a:bodyPr wrap="square" rtlCol="0">
              <a:spAutoFit/>
            </a:bodyPr>
            <a:lstStyle/>
            <a:p>
              <a:pPr algn="ctr"/>
              <a:r>
                <a:rPr lang="hu-HU" sz="1200" b="1" dirty="0"/>
                <a:t>Vezetői információ</a:t>
              </a:r>
              <a:endParaRPr lang="de-DE" sz="1200" b="1" dirty="0"/>
            </a:p>
          </p:txBody>
        </p:sp>
      </p:grpSp>
    </p:spTree>
    <p:extLst>
      <p:ext uri="{BB962C8B-B14F-4D97-AF65-F5344CB8AC3E}">
        <p14:creationId xmlns:p14="http://schemas.microsoft.com/office/powerpoint/2010/main" val="3011034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CC928-3A0D-41D7-B3E9-67880EC8B562}"/>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SAP Business ByDesign – </a:t>
            </a:r>
            <a:r>
              <a:rPr lang="hu-HU" dirty="0">
                <a:latin typeface="Arial" panose="020B0604020202020204" pitchFamily="34" charset="0"/>
                <a:cs typeface="Arial" panose="020B0604020202020204" pitchFamily="34" charset="0"/>
              </a:rPr>
              <a:t>Ügyfélkapcsolat-menedzsment</a:t>
            </a:r>
            <a:endParaRPr lang="en-DE" dirty="0"/>
          </a:p>
        </p:txBody>
      </p:sp>
      <p:grpSp>
        <p:nvGrpSpPr>
          <p:cNvPr id="3" name="Group 2">
            <a:extLst>
              <a:ext uri="{FF2B5EF4-FFF2-40B4-BE49-F238E27FC236}">
                <a16:creationId xmlns:a16="http://schemas.microsoft.com/office/drawing/2014/main" id="{602ADE2E-CA2E-41DB-A9F8-43154F5580FB}"/>
              </a:ext>
            </a:extLst>
          </p:cNvPr>
          <p:cNvGrpSpPr/>
          <p:nvPr/>
        </p:nvGrpSpPr>
        <p:grpSpPr>
          <a:xfrm>
            <a:off x="3648940" y="1369284"/>
            <a:ext cx="4897296" cy="670176"/>
            <a:chOff x="2628285" y="1382036"/>
            <a:chExt cx="4898571" cy="670351"/>
          </a:xfrm>
        </p:grpSpPr>
        <p:sp>
          <p:nvSpPr>
            <p:cNvPr id="4" name="Arrow: Striped Right 3">
              <a:extLst>
                <a:ext uri="{FF2B5EF4-FFF2-40B4-BE49-F238E27FC236}">
                  <a16:creationId xmlns:a16="http://schemas.microsoft.com/office/drawing/2014/main" id="{5490DE65-B61A-4014-BE5D-705805802C71}"/>
                </a:ext>
              </a:extLst>
            </p:cNvPr>
            <p:cNvSpPr/>
            <p:nvPr/>
          </p:nvSpPr>
          <p:spPr>
            <a:xfrm>
              <a:off x="2628285" y="1537597"/>
              <a:ext cx="4898571" cy="359229"/>
            </a:xfrm>
            <a:prstGeom prst="strip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de-DE" sz="1799" kern="0">
                <a:solidFill>
                  <a:sysClr val="windowText" lastClr="000000"/>
                </a:solidFill>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556A78E9-6DFD-4F08-B8D5-519E32F63A99}"/>
                </a:ext>
              </a:extLst>
            </p:cNvPr>
            <p:cNvGrpSpPr/>
            <p:nvPr/>
          </p:nvGrpSpPr>
          <p:grpSpPr>
            <a:xfrm>
              <a:off x="2920350" y="1382036"/>
              <a:ext cx="689116" cy="670351"/>
              <a:chOff x="676684" y="4593111"/>
              <a:chExt cx="689116" cy="670351"/>
            </a:xfrm>
          </p:grpSpPr>
          <p:sp>
            <p:nvSpPr>
              <p:cNvPr id="14" name="Oval 13">
                <a:extLst>
                  <a:ext uri="{FF2B5EF4-FFF2-40B4-BE49-F238E27FC236}">
                    <a16:creationId xmlns:a16="http://schemas.microsoft.com/office/drawing/2014/main" id="{F556AEF4-276F-4D07-BB76-8E77814E4A3C}"/>
                  </a:ext>
                </a:extLst>
              </p:cNvPr>
              <p:cNvSpPr/>
              <p:nvPr/>
            </p:nvSpPr>
            <p:spPr>
              <a:xfrm>
                <a:off x="676684" y="4593111"/>
                <a:ext cx="689116" cy="670351"/>
              </a:xfrm>
              <a:prstGeom prst="ellipse">
                <a:avLst/>
              </a:prstGeom>
              <a:solidFill>
                <a:schemeClr val="bg1"/>
              </a:solidFill>
              <a:ln>
                <a:solidFill>
                  <a:srgbClr val="F0A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de-DE" sz="1799" kern="0">
                  <a:solidFill>
                    <a:sysClr val="windowText" lastClr="000000"/>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C248EF8A-29B0-48C6-AF3A-97644AF8BB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242" y="4658286"/>
                <a:ext cx="540000" cy="540000"/>
              </a:xfrm>
              <a:prstGeom prst="rect">
                <a:avLst/>
              </a:prstGeom>
            </p:spPr>
          </p:pic>
        </p:grpSp>
        <p:sp>
          <p:nvSpPr>
            <p:cNvPr id="6" name="Oval 5">
              <a:extLst>
                <a:ext uri="{FF2B5EF4-FFF2-40B4-BE49-F238E27FC236}">
                  <a16:creationId xmlns:a16="http://schemas.microsoft.com/office/drawing/2014/main" id="{D0DB7562-64FE-4B2D-9047-0F518C83E51F}"/>
                </a:ext>
              </a:extLst>
            </p:cNvPr>
            <p:cNvSpPr/>
            <p:nvPr/>
          </p:nvSpPr>
          <p:spPr>
            <a:xfrm>
              <a:off x="3832656"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de-DE" sz="1799" kern="0">
                <a:solidFill>
                  <a:sysClr val="windowText" lastClr="000000"/>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47C51AA7-CA20-440E-964E-A60E558C73B8}"/>
                </a:ext>
              </a:extLst>
            </p:cNvPr>
            <p:cNvPicPr>
              <a:picLocks noChangeAspect="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928126" y="1447211"/>
              <a:ext cx="540000" cy="540000"/>
            </a:xfrm>
            <a:prstGeom prst="rect">
              <a:avLst/>
            </a:prstGeom>
          </p:spPr>
        </p:pic>
        <p:sp>
          <p:nvSpPr>
            <p:cNvPr id="8" name="Oval 7">
              <a:extLst>
                <a:ext uri="{FF2B5EF4-FFF2-40B4-BE49-F238E27FC236}">
                  <a16:creationId xmlns:a16="http://schemas.microsoft.com/office/drawing/2014/main" id="{41D142DC-6CDC-442A-969B-C59192B407C3}"/>
                </a:ext>
              </a:extLst>
            </p:cNvPr>
            <p:cNvSpPr/>
            <p:nvPr/>
          </p:nvSpPr>
          <p:spPr>
            <a:xfrm>
              <a:off x="4744962"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de-DE" sz="1799" kern="0">
                <a:solidFill>
                  <a:sysClr val="windowText" lastClr="000000"/>
                </a:solidFill>
                <a:latin typeface="Arial" panose="020B0604020202020204" pitchFamily="34" charset="0"/>
                <a:cs typeface="Arial" panose="020B0604020202020204" pitchFamily="34" charset="0"/>
              </a:endParaRPr>
            </a:p>
          </p:txBody>
        </p:sp>
        <p:pic>
          <p:nvPicPr>
            <p:cNvPr id="9" name="Picture 8" descr="81231_BarChart_R_blue">
              <a:extLst>
                <a:ext uri="{FF2B5EF4-FFF2-40B4-BE49-F238E27FC236}">
                  <a16:creationId xmlns:a16="http://schemas.microsoft.com/office/drawing/2014/main" id="{CCBEC59B-9E97-443F-8215-070F79043DD3}"/>
                </a:ext>
              </a:extLst>
            </p:cNvPr>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885991" y="1447211"/>
              <a:ext cx="540000" cy="540000"/>
            </a:xfrm>
            <a:prstGeom prst="rect">
              <a:avLst/>
            </a:prstGeom>
            <a:noFill/>
            <a:ln>
              <a:noFill/>
            </a:ln>
          </p:spPr>
        </p:pic>
        <p:sp>
          <p:nvSpPr>
            <p:cNvPr id="10" name="Oval 9">
              <a:extLst>
                <a:ext uri="{FF2B5EF4-FFF2-40B4-BE49-F238E27FC236}">
                  <a16:creationId xmlns:a16="http://schemas.microsoft.com/office/drawing/2014/main" id="{F607E65C-C07D-4E6A-9119-1E1FD374C1D8}"/>
                </a:ext>
              </a:extLst>
            </p:cNvPr>
            <p:cNvSpPr/>
            <p:nvPr/>
          </p:nvSpPr>
          <p:spPr>
            <a:xfrm>
              <a:off x="5657268"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de-DE" sz="1799" kern="0">
                <a:solidFill>
                  <a:sysClr val="windowText" lastClr="0000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0CE1843B-FDD2-483E-AC49-E1DD93A01734}"/>
                </a:ext>
              </a:extLst>
            </p:cNvPr>
            <p:cNvPicPr>
              <a:picLocks noChangeAspect="1"/>
            </p:cNvPicPr>
            <p:nvPr/>
          </p:nvPicPr>
          <p:blipFill>
            <a:blip r:embed="rId5"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5731826" y="1447211"/>
              <a:ext cx="540000" cy="540000"/>
            </a:xfrm>
            <a:prstGeom prst="rect">
              <a:avLst/>
            </a:prstGeom>
          </p:spPr>
        </p:pic>
        <p:sp>
          <p:nvSpPr>
            <p:cNvPr id="12" name="Oval 11">
              <a:extLst>
                <a:ext uri="{FF2B5EF4-FFF2-40B4-BE49-F238E27FC236}">
                  <a16:creationId xmlns:a16="http://schemas.microsoft.com/office/drawing/2014/main" id="{8337406D-A542-41AF-A6A3-4019C5F74498}"/>
                </a:ext>
              </a:extLst>
            </p:cNvPr>
            <p:cNvSpPr/>
            <p:nvPr/>
          </p:nvSpPr>
          <p:spPr>
            <a:xfrm>
              <a:off x="6569574"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de-DE" sz="1799" kern="0">
                <a:solidFill>
                  <a:sysClr val="windowText" lastClr="000000"/>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E4440728-A81B-4EEF-B211-435A9D2AAB44}"/>
                </a:ext>
              </a:extLst>
            </p:cNvPr>
            <p:cNvPicPr>
              <a:picLocks noChangeAspect="1"/>
            </p:cNvPicPr>
            <p:nvPr/>
          </p:nvPicPr>
          <p:blipFill>
            <a:blip r:embed="rId6"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6642993" y="1460800"/>
              <a:ext cx="540000" cy="540000"/>
            </a:xfrm>
            <a:prstGeom prst="rect">
              <a:avLst/>
            </a:prstGeom>
          </p:spPr>
        </p:pic>
      </p:grpSp>
      <p:grpSp>
        <p:nvGrpSpPr>
          <p:cNvPr id="16" name="Group 15">
            <a:extLst>
              <a:ext uri="{FF2B5EF4-FFF2-40B4-BE49-F238E27FC236}">
                <a16:creationId xmlns:a16="http://schemas.microsoft.com/office/drawing/2014/main" id="{4ADAF2BE-B23F-4040-B55A-56B4CFD89D51}"/>
              </a:ext>
            </a:extLst>
          </p:cNvPr>
          <p:cNvGrpSpPr/>
          <p:nvPr/>
        </p:nvGrpSpPr>
        <p:grpSpPr>
          <a:xfrm>
            <a:off x="675662" y="2683080"/>
            <a:ext cx="5077978" cy="1409384"/>
            <a:chOff x="414482" y="2683079"/>
            <a:chExt cx="5077978" cy="1409384"/>
          </a:xfrm>
        </p:grpSpPr>
        <p:grpSp>
          <p:nvGrpSpPr>
            <p:cNvPr id="17" name="Group 16">
              <a:extLst>
                <a:ext uri="{FF2B5EF4-FFF2-40B4-BE49-F238E27FC236}">
                  <a16:creationId xmlns:a16="http://schemas.microsoft.com/office/drawing/2014/main" id="{E7528DF6-A61D-46AA-9CF8-A9B7A3114D62}"/>
                </a:ext>
              </a:extLst>
            </p:cNvPr>
            <p:cNvGrpSpPr/>
            <p:nvPr/>
          </p:nvGrpSpPr>
          <p:grpSpPr>
            <a:xfrm>
              <a:off x="414482" y="2683079"/>
              <a:ext cx="1866217" cy="1409384"/>
              <a:chOff x="643083" y="2818546"/>
              <a:chExt cx="1866217" cy="1409384"/>
            </a:xfrm>
          </p:grpSpPr>
          <p:grpSp>
            <p:nvGrpSpPr>
              <p:cNvPr id="42" name="Group 41">
                <a:extLst>
                  <a:ext uri="{FF2B5EF4-FFF2-40B4-BE49-F238E27FC236}">
                    <a16:creationId xmlns:a16="http://schemas.microsoft.com/office/drawing/2014/main" id="{20C513D3-0A31-4979-9701-3079806599DB}"/>
                  </a:ext>
                </a:extLst>
              </p:cNvPr>
              <p:cNvGrpSpPr/>
              <p:nvPr/>
            </p:nvGrpSpPr>
            <p:grpSpPr>
              <a:xfrm>
                <a:off x="643083" y="2818546"/>
                <a:ext cx="1866217" cy="1409384"/>
                <a:chOff x="643083" y="2818546"/>
                <a:chExt cx="1866217" cy="1409384"/>
              </a:xfrm>
            </p:grpSpPr>
            <p:sp>
              <p:nvSpPr>
                <p:cNvPr id="44" name="TextBox 43">
                  <a:extLst>
                    <a:ext uri="{FF2B5EF4-FFF2-40B4-BE49-F238E27FC236}">
                      <a16:creationId xmlns:a16="http://schemas.microsoft.com/office/drawing/2014/main" id="{189B3986-08B6-41A4-BED4-1FA55D8DD702}"/>
                    </a:ext>
                  </a:extLst>
                </p:cNvPr>
                <p:cNvSpPr txBox="1"/>
                <p:nvPr/>
              </p:nvSpPr>
              <p:spPr>
                <a:xfrm>
                  <a:off x="643083" y="2818546"/>
                  <a:ext cx="1866217" cy="492443"/>
                </a:xfrm>
                <a:prstGeom prst="rect">
                  <a:avLst/>
                </a:prstGeom>
                <a:noFill/>
              </p:spPr>
              <p:txBody>
                <a:bodyPr wrap="none" rtlCol="0">
                  <a:spAutoFit/>
                </a:bodyPr>
                <a:lstStyle/>
                <a:p>
                  <a:pPr algn="ctr"/>
                  <a:r>
                    <a:rPr lang="hu-HU" sz="1400" b="1" dirty="0">
                      <a:latin typeface="Arial" panose="020B0604020202020204" pitchFamily="34" charset="0"/>
                      <a:cs typeface="Arial" panose="020B0604020202020204" pitchFamily="34" charset="0"/>
                    </a:rPr>
                    <a:t>Hagyományos</a:t>
                  </a:r>
                  <a:r>
                    <a:rPr lang="en-US" sz="1400" b="1" dirty="0">
                      <a:latin typeface="Arial" panose="020B0604020202020204" pitchFamily="34" charset="0"/>
                      <a:cs typeface="Arial" panose="020B0604020202020204" pitchFamily="34" charset="0"/>
                    </a:rPr>
                    <a:t> CRM</a:t>
                  </a:r>
                  <a:br>
                    <a:rPr lang="en-US" sz="1600" dirty="0">
                      <a:latin typeface="Arial" panose="020B0604020202020204" pitchFamily="34" charset="0"/>
                      <a:cs typeface="Arial" panose="020B0604020202020204" pitchFamily="34" charset="0"/>
                    </a:rPr>
                  </a:br>
                  <a:r>
                    <a:rPr lang="hu-HU" sz="1200" dirty="0">
                      <a:latin typeface="Arial" panose="020B0604020202020204" pitchFamily="34" charset="0"/>
                      <a:cs typeface="Arial" panose="020B0604020202020204" pitchFamily="34" charset="0"/>
                    </a:rPr>
                    <a:t>Ügyfélszolgálat</a:t>
                  </a:r>
                  <a:endParaRPr lang="en-US" sz="1600" dirty="0">
                    <a:latin typeface="Arial" panose="020B0604020202020204" pitchFamily="34" charset="0"/>
                    <a:cs typeface="Arial" panose="020B0604020202020204" pitchFamily="34" charset="0"/>
                  </a:endParaRPr>
                </a:p>
              </p:txBody>
            </p:sp>
            <p:grpSp>
              <p:nvGrpSpPr>
                <p:cNvPr id="45" name="Group 44">
                  <a:extLst>
                    <a:ext uri="{FF2B5EF4-FFF2-40B4-BE49-F238E27FC236}">
                      <a16:creationId xmlns:a16="http://schemas.microsoft.com/office/drawing/2014/main" id="{34D6A068-8C77-4FCC-ACDA-12869C09B118}"/>
                    </a:ext>
                  </a:extLst>
                </p:cNvPr>
                <p:cNvGrpSpPr/>
                <p:nvPr/>
              </p:nvGrpSpPr>
              <p:grpSpPr>
                <a:xfrm>
                  <a:off x="920810" y="3379343"/>
                  <a:ext cx="1310761" cy="295200"/>
                  <a:chOff x="905837" y="3810349"/>
                  <a:chExt cx="1310761" cy="295200"/>
                </a:xfrm>
              </p:grpSpPr>
              <p:sp>
                <p:nvSpPr>
                  <p:cNvPr id="47" name="Rectangle 46">
                    <a:extLst>
                      <a:ext uri="{FF2B5EF4-FFF2-40B4-BE49-F238E27FC236}">
                        <a16:creationId xmlns:a16="http://schemas.microsoft.com/office/drawing/2014/main" id="{26819C42-D9A2-4A7D-B68F-AEF23E90E3B1}"/>
                      </a:ext>
                    </a:extLst>
                  </p:cNvPr>
                  <p:cNvSpPr/>
                  <p:nvPr/>
                </p:nvSpPr>
                <p:spPr>
                  <a:xfrm>
                    <a:off x="1439391" y="3822949"/>
                    <a:ext cx="270000" cy="27000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8" name="Rectangle 47">
                    <a:extLst>
                      <a:ext uri="{FF2B5EF4-FFF2-40B4-BE49-F238E27FC236}">
                        <a16:creationId xmlns:a16="http://schemas.microsoft.com/office/drawing/2014/main" id="{AF1E4753-DCC8-40A7-A689-2C5045374CD2}"/>
                      </a:ext>
                    </a:extLst>
                  </p:cNvPr>
                  <p:cNvSpPr/>
                  <p:nvPr/>
                </p:nvSpPr>
                <p:spPr>
                  <a:xfrm>
                    <a:off x="1946598" y="3822949"/>
                    <a:ext cx="270000" cy="27000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49" name="Straight Arrow Connector 48">
                    <a:extLst>
                      <a:ext uri="{FF2B5EF4-FFF2-40B4-BE49-F238E27FC236}">
                        <a16:creationId xmlns:a16="http://schemas.microsoft.com/office/drawing/2014/main" id="{497CB6F8-A899-4BA7-B682-2A168599204F}"/>
                      </a:ext>
                    </a:extLst>
                  </p:cNvPr>
                  <p:cNvCxnSpPr>
                    <a:stCxn id="55" idx="3"/>
                    <a:endCxn id="47" idx="1"/>
                  </p:cNvCxnSpPr>
                  <p:nvPr/>
                </p:nvCxnSpPr>
                <p:spPr>
                  <a:xfrm>
                    <a:off x="1199843" y="3957949"/>
                    <a:ext cx="23954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CAEEC40-C847-4374-9D83-00542AFD4531}"/>
                      </a:ext>
                    </a:extLst>
                  </p:cNvPr>
                  <p:cNvCxnSpPr>
                    <a:stCxn id="47" idx="3"/>
                    <a:endCxn id="48" idx="1"/>
                  </p:cNvCxnSpPr>
                  <p:nvPr/>
                </p:nvCxnSpPr>
                <p:spPr>
                  <a:xfrm>
                    <a:off x="1709391" y="3957949"/>
                    <a:ext cx="23720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173412BA-47D4-4CC7-BE85-7A66B7F051B3}"/>
                      </a:ext>
                    </a:extLst>
                  </p:cNvPr>
                  <p:cNvGrpSpPr/>
                  <p:nvPr/>
                </p:nvGrpSpPr>
                <p:grpSpPr>
                  <a:xfrm>
                    <a:off x="905837" y="3810349"/>
                    <a:ext cx="294006" cy="295200"/>
                    <a:chOff x="919503" y="3812380"/>
                    <a:chExt cx="294006" cy="295200"/>
                  </a:xfrm>
                </p:grpSpPr>
                <p:sp>
                  <p:nvSpPr>
                    <p:cNvPr id="52" name="Rectangle 51">
                      <a:extLst>
                        <a:ext uri="{FF2B5EF4-FFF2-40B4-BE49-F238E27FC236}">
                          <a16:creationId xmlns:a16="http://schemas.microsoft.com/office/drawing/2014/main" id="{05C6AF6D-D358-4CEA-B7CD-D755D00FDEBD}"/>
                        </a:ext>
                      </a:extLst>
                    </p:cNvPr>
                    <p:cNvSpPr/>
                    <p:nvPr/>
                  </p:nvSpPr>
                  <p:spPr>
                    <a:xfrm>
                      <a:off x="919503" y="3812380"/>
                      <a:ext cx="75860" cy="295200"/>
                    </a:xfrm>
                    <a:prstGeom prst="rect">
                      <a:avLst/>
                    </a:prstGeom>
                    <a:solidFill>
                      <a:srgbClr val="008F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3" name="Rectangle 52">
                      <a:extLst>
                        <a:ext uri="{FF2B5EF4-FFF2-40B4-BE49-F238E27FC236}">
                          <a16:creationId xmlns:a16="http://schemas.microsoft.com/office/drawing/2014/main" id="{1A9E8F2E-C4CF-413A-9875-6F5060DC1AC6}"/>
                        </a:ext>
                      </a:extLst>
                    </p:cNvPr>
                    <p:cNvSpPr/>
                    <p:nvPr/>
                  </p:nvSpPr>
                  <p:spPr>
                    <a:xfrm>
                      <a:off x="992218" y="3812380"/>
                      <a:ext cx="75860" cy="295200"/>
                    </a:xfrm>
                    <a:prstGeom prst="rect">
                      <a:avLst/>
                    </a:prstGeom>
                    <a:solidFill>
                      <a:srgbClr val="609A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4" name="Rectangle 53">
                      <a:extLst>
                        <a:ext uri="{FF2B5EF4-FFF2-40B4-BE49-F238E27FC236}">
                          <a16:creationId xmlns:a16="http://schemas.microsoft.com/office/drawing/2014/main" id="{099B5DD2-0053-4A8C-8BB5-5B524C9984EC}"/>
                        </a:ext>
                      </a:extLst>
                    </p:cNvPr>
                    <p:cNvSpPr/>
                    <p:nvPr/>
                  </p:nvSpPr>
                  <p:spPr>
                    <a:xfrm>
                      <a:off x="1064933" y="3812380"/>
                      <a:ext cx="75860" cy="295200"/>
                    </a:xfrm>
                    <a:prstGeom prst="rect">
                      <a:avLst/>
                    </a:prstGeom>
                    <a:solidFill>
                      <a:srgbClr val="A8A3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5" name="Rectangle 54">
                      <a:extLst>
                        <a:ext uri="{FF2B5EF4-FFF2-40B4-BE49-F238E27FC236}">
                          <a16:creationId xmlns:a16="http://schemas.microsoft.com/office/drawing/2014/main" id="{F6C34E52-E78C-4882-B783-8E1FC5696095}"/>
                        </a:ext>
                      </a:extLst>
                    </p:cNvPr>
                    <p:cNvSpPr/>
                    <p:nvPr/>
                  </p:nvSpPr>
                  <p:spPr>
                    <a:xfrm>
                      <a:off x="1137649" y="3812380"/>
                      <a:ext cx="75860" cy="295200"/>
                    </a:xfrm>
                    <a:prstGeom prst="rect">
                      <a:avLst/>
                    </a:prstGeom>
                    <a:solidFill>
                      <a:srgbClr val="F0AB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sp>
              <p:nvSpPr>
                <p:cNvPr id="46" name="TextBox 45">
                  <a:extLst>
                    <a:ext uri="{FF2B5EF4-FFF2-40B4-BE49-F238E27FC236}">
                      <a16:creationId xmlns:a16="http://schemas.microsoft.com/office/drawing/2014/main" id="{9DABE2FD-62B3-4B4F-A933-AB83B0432A9E}"/>
                    </a:ext>
                  </a:extLst>
                </p:cNvPr>
                <p:cNvSpPr txBox="1"/>
                <p:nvPr/>
              </p:nvSpPr>
              <p:spPr>
                <a:xfrm>
                  <a:off x="825515" y="3766265"/>
                  <a:ext cx="1531188"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Lead </a:t>
                  </a:r>
                  <a:r>
                    <a:rPr lang="hu-HU" sz="1200" dirty="0">
                      <a:latin typeface="Arial" panose="020B0604020202020204" pitchFamily="34" charset="0"/>
                      <a:cs typeface="Arial" panose="020B0604020202020204" pitchFamily="34" charset="0"/>
                    </a:rPr>
                    <a:t>menedzsment</a:t>
                  </a:r>
                  <a:br>
                    <a:rPr lang="hu-HU" sz="1200" dirty="0">
                      <a:latin typeface="Arial" panose="020B0604020202020204" pitchFamily="34" charset="0"/>
                      <a:cs typeface="Arial" panose="020B0604020202020204" pitchFamily="34" charset="0"/>
                    </a:rPr>
                  </a:br>
                  <a:r>
                    <a:rPr lang="hu-HU" sz="1200" dirty="0">
                      <a:latin typeface="Arial" panose="020B0604020202020204" pitchFamily="34" charset="0"/>
                      <a:cs typeface="Arial" panose="020B0604020202020204" pitchFamily="34" charset="0"/>
                    </a:rPr>
                    <a:t>Üzleti lehetőségek</a:t>
                  </a:r>
                  <a:endParaRPr lang="en-US" sz="1200" dirty="0">
                    <a:latin typeface="Arial" panose="020B0604020202020204" pitchFamily="34" charset="0"/>
                    <a:cs typeface="Arial" panose="020B0604020202020204" pitchFamily="34" charset="0"/>
                  </a:endParaRPr>
                </a:p>
              </p:txBody>
            </p:sp>
          </p:grpSp>
          <p:cxnSp>
            <p:nvCxnSpPr>
              <p:cNvPr id="43" name="Straight Connector 42">
                <a:extLst>
                  <a:ext uri="{FF2B5EF4-FFF2-40B4-BE49-F238E27FC236}">
                    <a16:creationId xmlns:a16="http://schemas.microsoft.com/office/drawing/2014/main" id="{638E9184-6C52-465D-A0D1-2CE6428DEA0D}"/>
                  </a:ext>
                </a:extLst>
              </p:cNvPr>
              <p:cNvCxnSpPr/>
              <p:nvPr/>
            </p:nvCxnSpPr>
            <p:spPr>
              <a:xfrm flipH="1">
                <a:off x="2426048" y="2876955"/>
                <a:ext cx="1" cy="1107901"/>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30AF0945-8A61-4803-A2C9-A6CC32BDAB64}"/>
                </a:ext>
              </a:extLst>
            </p:cNvPr>
            <p:cNvGrpSpPr/>
            <p:nvPr/>
          </p:nvGrpSpPr>
          <p:grpSpPr>
            <a:xfrm>
              <a:off x="3615023" y="2683394"/>
              <a:ext cx="1877437" cy="1408754"/>
              <a:chOff x="3615023" y="2818861"/>
              <a:chExt cx="1877437" cy="1408754"/>
            </a:xfrm>
          </p:grpSpPr>
          <p:sp>
            <p:nvSpPr>
              <p:cNvPr id="30" name="TextBox 29">
                <a:extLst>
                  <a:ext uri="{FF2B5EF4-FFF2-40B4-BE49-F238E27FC236}">
                    <a16:creationId xmlns:a16="http://schemas.microsoft.com/office/drawing/2014/main" id="{3D9A4EE9-8831-42E2-9535-07A48E016B81}"/>
                  </a:ext>
                </a:extLst>
              </p:cNvPr>
              <p:cNvSpPr txBox="1"/>
              <p:nvPr/>
            </p:nvSpPr>
            <p:spPr>
              <a:xfrm>
                <a:off x="3615023" y="2818861"/>
                <a:ext cx="1877437" cy="492443"/>
              </a:xfrm>
              <a:prstGeom prst="rect">
                <a:avLst/>
              </a:prstGeom>
              <a:noFill/>
            </p:spPr>
            <p:txBody>
              <a:bodyPr wrap="none" rtlCol="0">
                <a:spAutoFit/>
              </a:bodyPr>
              <a:lstStyle/>
              <a:p>
                <a:pPr algn="ctr"/>
                <a:r>
                  <a:rPr lang="hu-HU" sz="1400" b="1" dirty="0">
                    <a:latin typeface="Arial" panose="020B0604020202020204" pitchFamily="34" charset="0"/>
                    <a:cs typeface="Arial" panose="020B0604020202020204" pitchFamily="34" charset="0"/>
                  </a:rPr>
                  <a:t>Hagyományos </a:t>
                </a:r>
                <a:r>
                  <a:rPr lang="en-US" sz="1400" b="1" dirty="0">
                    <a:latin typeface="Arial" panose="020B0604020202020204" pitchFamily="34" charset="0"/>
                    <a:cs typeface="Arial" panose="020B0604020202020204" pitchFamily="34" charset="0"/>
                  </a:rPr>
                  <a:t> ERP</a:t>
                </a:r>
                <a:br>
                  <a:rPr lang="en-US" sz="1600" dirty="0">
                    <a:latin typeface="Arial" panose="020B0604020202020204" pitchFamily="34" charset="0"/>
                    <a:cs typeface="Arial" panose="020B0604020202020204" pitchFamily="34" charset="0"/>
                  </a:rPr>
                </a:br>
                <a:r>
                  <a:rPr lang="hu-HU" sz="1200" dirty="0">
                    <a:latin typeface="Arial" panose="020B0604020202020204" pitchFamily="34" charset="0"/>
                    <a:cs typeface="Arial" panose="020B0604020202020204" pitchFamily="34" charset="0"/>
                  </a:rPr>
                  <a:t>Háttérfolyamatok</a:t>
                </a:r>
                <a:endParaRPr lang="en-US" sz="1600" dirty="0">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7FCE7AA6-52C4-41D3-9C8E-5306F99A1201}"/>
                  </a:ext>
                </a:extLst>
              </p:cNvPr>
              <p:cNvSpPr/>
              <p:nvPr/>
            </p:nvSpPr>
            <p:spPr>
              <a:xfrm>
                <a:off x="4431914" y="3425734"/>
                <a:ext cx="270000" cy="27000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2" name="Rectangle 31">
                <a:extLst>
                  <a:ext uri="{FF2B5EF4-FFF2-40B4-BE49-F238E27FC236}">
                    <a16:creationId xmlns:a16="http://schemas.microsoft.com/office/drawing/2014/main" id="{4BB26AC2-1756-4693-89C2-637064DB1216}"/>
                  </a:ext>
                </a:extLst>
              </p:cNvPr>
              <p:cNvSpPr/>
              <p:nvPr/>
            </p:nvSpPr>
            <p:spPr>
              <a:xfrm>
                <a:off x="3923582" y="3425734"/>
                <a:ext cx="270000" cy="27000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33" name="Straight Arrow Connector 32">
                <a:extLst>
                  <a:ext uri="{FF2B5EF4-FFF2-40B4-BE49-F238E27FC236}">
                    <a16:creationId xmlns:a16="http://schemas.microsoft.com/office/drawing/2014/main" id="{65F34603-8F6C-4486-AB65-B925D3996CB2}"/>
                  </a:ext>
                </a:extLst>
              </p:cNvPr>
              <p:cNvCxnSpPr>
                <a:stCxn id="31" idx="3"/>
                <a:endCxn id="38" idx="1"/>
              </p:cNvCxnSpPr>
              <p:nvPr/>
            </p:nvCxnSpPr>
            <p:spPr>
              <a:xfrm>
                <a:off x="4701914" y="3560734"/>
                <a:ext cx="238332" cy="53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73EE5F43-02AE-45B8-81F6-7BA249BCCA90}"/>
                  </a:ext>
                </a:extLst>
              </p:cNvPr>
              <p:cNvCxnSpPr>
                <a:stCxn id="32" idx="3"/>
                <a:endCxn id="31" idx="1"/>
              </p:cNvCxnSpPr>
              <p:nvPr/>
            </p:nvCxnSpPr>
            <p:spPr>
              <a:xfrm>
                <a:off x="4193582" y="3560734"/>
                <a:ext cx="23833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BB57C2BE-A56C-4204-9E45-60BF766CA5E6}"/>
                  </a:ext>
                </a:extLst>
              </p:cNvPr>
              <p:cNvGrpSpPr/>
              <p:nvPr/>
            </p:nvGrpSpPr>
            <p:grpSpPr>
              <a:xfrm>
                <a:off x="4940246" y="3418469"/>
                <a:ext cx="294006" cy="295200"/>
                <a:chOff x="919503" y="3812380"/>
                <a:chExt cx="294006" cy="295200"/>
              </a:xfrm>
            </p:grpSpPr>
            <p:sp>
              <p:nvSpPr>
                <p:cNvPr id="38" name="Rectangle 37">
                  <a:extLst>
                    <a:ext uri="{FF2B5EF4-FFF2-40B4-BE49-F238E27FC236}">
                      <a16:creationId xmlns:a16="http://schemas.microsoft.com/office/drawing/2014/main" id="{5ADA2B3F-22EE-4B2F-BE5A-0C9FDEF708D2}"/>
                    </a:ext>
                  </a:extLst>
                </p:cNvPr>
                <p:cNvSpPr/>
                <p:nvPr/>
              </p:nvSpPr>
              <p:spPr>
                <a:xfrm>
                  <a:off x="919503" y="3812380"/>
                  <a:ext cx="75860" cy="295200"/>
                </a:xfrm>
                <a:prstGeom prst="rect">
                  <a:avLst/>
                </a:prstGeom>
                <a:solidFill>
                  <a:srgbClr val="008F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9" name="Rectangle 38">
                  <a:extLst>
                    <a:ext uri="{FF2B5EF4-FFF2-40B4-BE49-F238E27FC236}">
                      <a16:creationId xmlns:a16="http://schemas.microsoft.com/office/drawing/2014/main" id="{79DCA063-772F-449F-B9F1-F0D25BE96CFF}"/>
                    </a:ext>
                  </a:extLst>
                </p:cNvPr>
                <p:cNvSpPr/>
                <p:nvPr/>
              </p:nvSpPr>
              <p:spPr>
                <a:xfrm>
                  <a:off x="992218" y="3812380"/>
                  <a:ext cx="75860" cy="295200"/>
                </a:xfrm>
                <a:prstGeom prst="rect">
                  <a:avLst/>
                </a:prstGeom>
                <a:solidFill>
                  <a:srgbClr val="609A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0" name="Rectangle 39">
                  <a:extLst>
                    <a:ext uri="{FF2B5EF4-FFF2-40B4-BE49-F238E27FC236}">
                      <a16:creationId xmlns:a16="http://schemas.microsoft.com/office/drawing/2014/main" id="{DCF1ECCE-F566-4D96-9F78-9013F3E4D6E9}"/>
                    </a:ext>
                  </a:extLst>
                </p:cNvPr>
                <p:cNvSpPr/>
                <p:nvPr/>
              </p:nvSpPr>
              <p:spPr>
                <a:xfrm>
                  <a:off x="1064933" y="3812380"/>
                  <a:ext cx="75860" cy="295200"/>
                </a:xfrm>
                <a:prstGeom prst="rect">
                  <a:avLst/>
                </a:prstGeom>
                <a:solidFill>
                  <a:srgbClr val="A8A3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1" name="Rectangle 40">
                  <a:extLst>
                    <a:ext uri="{FF2B5EF4-FFF2-40B4-BE49-F238E27FC236}">
                      <a16:creationId xmlns:a16="http://schemas.microsoft.com/office/drawing/2014/main" id="{6452BCB1-FF42-40DB-A8AA-57CE0EC16CF3}"/>
                    </a:ext>
                  </a:extLst>
                </p:cNvPr>
                <p:cNvSpPr/>
                <p:nvPr/>
              </p:nvSpPr>
              <p:spPr>
                <a:xfrm>
                  <a:off x="1137649" y="3812380"/>
                  <a:ext cx="75860" cy="295200"/>
                </a:xfrm>
                <a:prstGeom prst="rect">
                  <a:avLst/>
                </a:prstGeom>
                <a:solidFill>
                  <a:srgbClr val="F0AB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36" name="TextBox 35">
                <a:extLst>
                  <a:ext uri="{FF2B5EF4-FFF2-40B4-BE49-F238E27FC236}">
                    <a16:creationId xmlns:a16="http://schemas.microsoft.com/office/drawing/2014/main" id="{D7EF8582-BC9B-4947-BC4B-2A6E5C4EA76E}"/>
                  </a:ext>
                </a:extLst>
              </p:cNvPr>
              <p:cNvSpPr txBox="1"/>
              <p:nvPr/>
            </p:nvSpPr>
            <p:spPr>
              <a:xfrm>
                <a:off x="4110806" y="3765950"/>
                <a:ext cx="934872" cy="461665"/>
              </a:xfrm>
              <a:prstGeom prst="rect">
                <a:avLst/>
              </a:prstGeom>
              <a:noFill/>
            </p:spPr>
            <p:txBody>
              <a:bodyPr wrap="none" rtlCol="0">
                <a:spAutoFit/>
              </a:bodyPr>
              <a:lstStyle/>
              <a:p>
                <a:pPr algn="ctr"/>
                <a:r>
                  <a:rPr lang="hu-HU" sz="1200" dirty="0">
                    <a:latin typeface="Arial" panose="020B0604020202020204" pitchFamily="34" charset="0"/>
                    <a:cs typeface="Arial" panose="020B0604020202020204" pitchFamily="34" charset="0"/>
                  </a:rPr>
                  <a:t>Teljesítés</a:t>
                </a:r>
              </a:p>
              <a:p>
                <a:pPr algn="ctr"/>
                <a:r>
                  <a:rPr lang="hu-HU" sz="1200" dirty="0">
                    <a:latin typeface="Arial" panose="020B0604020202020204" pitchFamily="34" charset="0"/>
                    <a:cs typeface="Arial" panose="020B0604020202020204" pitchFamily="34" charset="0"/>
                  </a:rPr>
                  <a:t>Számlázás</a:t>
                </a:r>
                <a:endParaRPr lang="en-US" sz="1200" dirty="0">
                  <a:latin typeface="Arial" panose="020B0604020202020204" pitchFamily="34" charset="0"/>
                  <a:cs typeface="Arial" panose="020B0604020202020204" pitchFamily="34" charset="0"/>
                </a:endParaRPr>
              </a:p>
            </p:txBody>
          </p:sp>
          <p:cxnSp>
            <p:nvCxnSpPr>
              <p:cNvPr id="37" name="Straight Connector 36">
                <a:extLst>
                  <a:ext uri="{FF2B5EF4-FFF2-40B4-BE49-F238E27FC236}">
                    <a16:creationId xmlns:a16="http://schemas.microsoft.com/office/drawing/2014/main" id="{0AD72081-AAE7-445A-AFB6-346D72D24345}"/>
                  </a:ext>
                </a:extLst>
              </p:cNvPr>
              <p:cNvCxnSpPr/>
              <p:nvPr/>
            </p:nvCxnSpPr>
            <p:spPr>
              <a:xfrm flipH="1">
                <a:off x="3670360" y="2876955"/>
                <a:ext cx="1" cy="1107901"/>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BB10DC48-E70E-4269-AF46-3CDF640E56D9}"/>
                </a:ext>
              </a:extLst>
            </p:cNvPr>
            <p:cNvGrpSpPr/>
            <p:nvPr/>
          </p:nvGrpSpPr>
          <p:grpSpPr>
            <a:xfrm>
              <a:off x="2294786" y="3243876"/>
              <a:ext cx="1292301" cy="295200"/>
              <a:chOff x="2289431" y="3379343"/>
              <a:chExt cx="1292301" cy="295200"/>
            </a:xfrm>
          </p:grpSpPr>
          <p:grpSp>
            <p:nvGrpSpPr>
              <p:cNvPr id="21" name="Group 20">
                <a:extLst>
                  <a:ext uri="{FF2B5EF4-FFF2-40B4-BE49-F238E27FC236}">
                    <a16:creationId xmlns:a16="http://schemas.microsoft.com/office/drawing/2014/main" id="{C5825FFA-F44F-43DF-A143-090053710BFE}"/>
                  </a:ext>
                </a:extLst>
              </p:cNvPr>
              <p:cNvGrpSpPr/>
              <p:nvPr/>
            </p:nvGrpSpPr>
            <p:grpSpPr>
              <a:xfrm>
                <a:off x="2787785" y="3379343"/>
                <a:ext cx="294006" cy="295200"/>
                <a:chOff x="919503" y="3812380"/>
                <a:chExt cx="294006" cy="295200"/>
              </a:xfrm>
            </p:grpSpPr>
            <p:sp>
              <p:nvSpPr>
                <p:cNvPr id="26" name="Rectangle 25">
                  <a:extLst>
                    <a:ext uri="{FF2B5EF4-FFF2-40B4-BE49-F238E27FC236}">
                      <a16:creationId xmlns:a16="http://schemas.microsoft.com/office/drawing/2014/main" id="{29F9BCC8-50A6-4AC8-A847-77EAAE577427}"/>
                    </a:ext>
                  </a:extLst>
                </p:cNvPr>
                <p:cNvSpPr/>
                <p:nvPr/>
              </p:nvSpPr>
              <p:spPr>
                <a:xfrm>
                  <a:off x="919503" y="3812380"/>
                  <a:ext cx="75860" cy="295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7" name="Rectangle 26">
                  <a:extLst>
                    <a:ext uri="{FF2B5EF4-FFF2-40B4-BE49-F238E27FC236}">
                      <a16:creationId xmlns:a16="http://schemas.microsoft.com/office/drawing/2014/main" id="{60CFF33C-F71C-4812-9F5C-9F7F08BA3F8D}"/>
                    </a:ext>
                  </a:extLst>
                </p:cNvPr>
                <p:cNvSpPr/>
                <p:nvPr/>
              </p:nvSpPr>
              <p:spPr>
                <a:xfrm>
                  <a:off x="992218" y="3812380"/>
                  <a:ext cx="75860" cy="295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8" name="Rectangle 27">
                  <a:extLst>
                    <a:ext uri="{FF2B5EF4-FFF2-40B4-BE49-F238E27FC236}">
                      <a16:creationId xmlns:a16="http://schemas.microsoft.com/office/drawing/2014/main" id="{863C656C-48EE-44F2-8640-712BB731CADF}"/>
                    </a:ext>
                  </a:extLst>
                </p:cNvPr>
                <p:cNvSpPr/>
                <p:nvPr/>
              </p:nvSpPr>
              <p:spPr>
                <a:xfrm>
                  <a:off x="1064933" y="3812380"/>
                  <a:ext cx="75860" cy="295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 name="Rectangle 28">
                  <a:extLst>
                    <a:ext uri="{FF2B5EF4-FFF2-40B4-BE49-F238E27FC236}">
                      <a16:creationId xmlns:a16="http://schemas.microsoft.com/office/drawing/2014/main" id="{474F7FC5-9958-47F7-96AF-75D4412EC880}"/>
                    </a:ext>
                  </a:extLst>
                </p:cNvPr>
                <p:cNvSpPr/>
                <p:nvPr/>
              </p:nvSpPr>
              <p:spPr>
                <a:xfrm>
                  <a:off x="1137649" y="3812380"/>
                  <a:ext cx="75860" cy="295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22" name="Rectangle 21">
                <a:extLst>
                  <a:ext uri="{FF2B5EF4-FFF2-40B4-BE49-F238E27FC236}">
                    <a16:creationId xmlns:a16="http://schemas.microsoft.com/office/drawing/2014/main" id="{A5FB337D-6C01-4F81-BBEA-A11884E42822}"/>
                  </a:ext>
                </a:extLst>
              </p:cNvPr>
              <p:cNvSpPr/>
              <p:nvPr/>
            </p:nvSpPr>
            <p:spPr>
              <a:xfrm>
                <a:off x="3311732" y="3391943"/>
                <a:ext cx="270000" cy="27000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3" name="Rectangle 22">
                <a:extLst>
                  <a:ext uri="{FF2B5EF4-FFF2-40B4-BE49-F238E27FC236}">
                    <a16:creationId xmlns:a16="http://schemas.microsoft.com/office/drawing/2014/main" id="{C5B5CA10-C86C-4EDA-BE53-1881A06603FB}"/>
                  </a:ext>
                </a:extLst>
              </p:cNvPr>
              <p:cNvSpPr/>
              <p:nvPr/>
            </p:nvSpPr>
            <p:spPr>
              <a:xfrm>
                <a:off x="2289431" y="3391943"/>
                <a:ext cx="270000" cy="27000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24" name="Straight Arrow Connector 23">
                <a:extLst>
                  <a:ext uri="{FF2B5EF4-FFF2-40B4-BE49-F238E27FC236}">
                    <a16:creationId xmlns:a16="http://schemas.microsoft.com/office/drawing/2014/main" id="{7FE5C109-A492-4145-B8E6-92422BF05A62}"/>
                  </a:ext>
                </a:extLst>
              </p:cNvPr>
              <p:cNvCxnSpPr/>
              <p:nvPr/>
            </p:nvCxnSpPr>
            <p:spPr>
              <a:xfrm>
                <a:off x="3081791" y="3526943"/>
                <a:ext cx="22994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55D5EA9-5172-47DB-B157-0B7C1B453B1C}"/>
                  </a:ext>
                </a:extLst>
              </p:cNvPr>
              <p:cNvCxnSpPr/>
              <p:nvPr/>
            </p:nvCxnSpPr>
            <p:spPr>
              <a:xfrm>
                <a:off x="2559431" y="3526943"/>
                <a:ext cx="22835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1F8FDFD5-C9D6-4AFD-8083-DC310FB3F175}"/>
                </a:ext>
              </a:extLst>
            </p:cNvPr>
            <p:cNvSpPr txBox="1"/>
            <p:nvPr/>
          </p:nvSpPr>
          <p:spPr>
            <a:xfrm>
              <a:off x="2318884" y="3630483"/>
              <a:ext cx="1079142" cy="461665"/>
            </a:xfrm>
            <a:prstGeom prst="rect">
              <a:avLst/>
            </a:prstGeom>
            <a:noFill/>
          </p:spPr>
          <p:txBody>
            <a:bodyPr wrap="none" rtlCol="0">
              <a:spAutoFit/>
            </a:bodyPr>
            <a:lstStyle/>
            <a:p>
              <a:pPr algn="ctr"/>
              <a:r>
                <a:rPr lang="hu-HU" sz="1200" dirty="0">
                  <a:latin typeface="Arial" panose="020B0604020202020204" pitchFamily="34" charset="0"/>
                  <a:cs typeface="Arial" panose="020B0604020202020204" pitchFamily="34" charset="0"/>
                </a:rPr>
                <a:t>Rendelések </a:t>
              </a:r>
            </a:p>
            <a:p>
              <a:pPr algn="ctr"/>
              <a:r>
                <a:rPr lang="hu-HU" sz="1200" dirty="0">
                  <a:latin typeface="Arial" panose="020B0604020202020204" pitchFamily="34" charset="0"/>
                  <a:cs typeface="Arial" panose="020B0604020202020204" pitchFamily="34" charset="0"/>
                </a:rPr>
                <a:t>Szerződések</a:t>
              </a:r>
              <a:endParaRPr lang="en-US" sz="1200" dirty="0">
                <a:latin typeface="Arial" panose="020B0604020202020204" pitchFamily="34" charset="0"/>
                <a:cs typeface="Arial" panose="020B0604020202020204" pitchFamily="34" charset="0"/>
              </a:endParaRPr>
            </a:p>
          </p:txBody>
        </p:sp>
      </p:grpSp>
      <p:sp>
        <p:nvSpPr>
          <p:cNvPr id="56" name="Rectangle 55">
            <a:extLst>
              <a:ext uri="{FF2B5EF4-FFF2-40B4-BE49-F238E27FC236}">
                <a16:creationId xmlns:a16="http://schemas.microsoft.com/office/drawing/2014/main" id="{487FD0B9-8AB1-4696-926B-2EB243B2E40C}"/>
              </a:ext>
            </a:extLst>
          </p:cNvPr>
          <p:cNvSpPr/>
          <p:nvPr/>
        </p:nvSpPr>
        <p:spPr>
          <a:xfrm>
            <a:off x="1381660" y="4265933"/>
            <a:ext cx="4006225" cy="523220"/>
          </a:xfrm>
          <a:prstGeom prst="rect">
            <a:avLst/>
          </a:prstGeom>
        </p:spPr>
        <p:txBody>
          <a:bodyPr wrap="none">
            <a:spAutoFit/>
          </a:bodyPr>
          <a:lstStyle/>
          <a:p>
            <a:pPr algn="ctr" defTabSz="1088667"/>
            <a:r>
              <a:rPr lang="hu-HU" sz="1400" b="1" kern="0" dirty="0">
                <a:latin typeface="Arial" panose="020B0604020202020204" pitchFamily="34" charset="0"/>
                <a:cs typeface="Arial" panose="020B0604020202020204" pitchFamily="34" charset="0"/>
              </a:rPr>
              <a:t>Végponttól végpontig terjedő ügyfélszolgálat</a:t>
            </a:r>
            <a:br>
              <a:rPr lang="en-US" sz="1400" b="1" kern="0" dirty="0">
                <a:latin typeface="Arial" panose="020B0604020202020204" pitchFamily="34" charset="0"/>
                <a:cs typeface="Arial" panose="020B0604020202020204" pitchFamily="34" charset="0"/>
              </a:rPr>
            </a:br>
            <a:r>
              <a:rPr lang="hu-HU" sz="1400" b="1" kern="0" dirty="0">
                <a:latin typeface="Arial" panose="020B0604020202020204" pitchFamily="34" charset="0"/>
                <a:cs typeface="Arial" panose="020B0604020202020204" pitchFamily="34" charset="0"/>
              </a:rPr>
              <a:t>az </a:t>
            </a:r>
            <a:r>
              <a:rPr lang="en-US" sz="1400" b="1" kern="0" dirty="0">
                <a:latin typeface="Arial" panose="020B0604020202020204" pitchFamily="34" charset="0"/>
                <a:cs typeface="Arial" panose="020B0604020202020204" pitchFamily="34" charset="0"/>
              </a:rPr>
              <a:t>SAP Business </a:t>
            </a:r>
            <a:r>
              <a:rPr lang="en-US" sz="1400" b="1" kern="0" dirty="0" err="1">
                <a:latin typeface="Arial" panose="020B0604020202020204" pitchFamily="34" charset="0"/>
                <a:cs typeface="Arial" panose="020B0604020202020204" pitchFamily="34" charset="0"/>
              </a:rPr>
              <a:t>ByDesign</a:t>
            </a:r>
            <a:r>
              <a:rPr lang="hu-HU" sz="1400" b="1" kern="0" dirty="0">
                <a:latin typeface="Arial" panose="020B0604020202020204" pitchFamily="34" charset="0"/>
                <a:cs typeface="Arial" panose="020B0604020202020204" pitchFamily="34" charset="0"/>
              </a:rPr>
              <a:t>-ban</a:t>
            </a:r>
            <a:endParaRPr lang="en-US" sz="1400" b="1" kern="0" dirty="0">
              <a:latin typeface="Arial" panose="020B0604020202020204" pitchFamily="34" charset="0"/>
              <a:cs typeface="Arial" panose="020B0604020202020204" pitchFamily="34" charset="0"/>
            </a:endParaRPr>
          </a:p>
        </p:txBody>
      </p:sp>
      <p:sp>
        <p:nvSpPr>
          <p:cNvPr id="57" name="Rectangle 56">
            <a:extLst>
              <a:ext uri="{FF2B5EF4-FFF2-40B4-BE49-F238E27FC236}">
                <a16:creationId xmlns:a16="http://schemas.microsoft.com/office/drawing/2014/main" id="{322AFB54-564A-4B20-81FF-83EF0B8FAB4C}"/>
              </a:ext>
            </a:extLst>
          </p:cNvPr>
          <p:cNvSpPr/>
          <p:nvPr/>
        </p:nvSpPr>
        <p:spPr>
          <a:xfrm>
            <a:off x="544501" y="4902570"/>
            <a:ext cx="864000" cy="864000"/>
          </a:xfrm>
          <a:prstGeom prst="rect">
            <a:avLst/>
          </a:prstGeom>
          <a:solidFill>
            <a:schemeClr val="bg1"/>
          </a:solidFill>
          <a:ln w="28575">
            <a:solidFill>
              <a:srgbClr val="008FD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chemeClr val="tx1"/>
                </a:solidFill>
                <a:latin typeface="Arial" panose="020B0604020202020204" pitchFamily="34" charset="0"/>
                <a:cs typeface="Arial" panose="020B0604020202020204" pitchFamily="34" charset="0"/>
              </a:rPr>
              <a:t>Marketing</a:t>
            </a:r>
          </a:p>
        </p:txBody>
      </p:sp>
      <p:sp>
        <p:nvSpPr>
          <p:cNvPr id="58" name="Rectangle 57">
            <a:extLst>
              <a:ext uri="{FF2B5EF4-FFF2-40B4-BE49-F238E27FC236}">
                <a16:creationId xmlns:a16="http://schemas.microsoft.com/office/drawing/2014/main" id="{18258AA2-DC44-45AF-8D55-573ECF56EC28}"/>
              </a:ext>
            </a:extLst>
          </p:cNvPr>
          <p:cNvSpPr/>
          <p:nvPr/>
        </p:nvSpPr>
        <p:spPr>
          <a:xfrm>
            <a:off x="1643490" y="4902570"/>
            <a:ext cx="864000" cy="864000"/>
          </a:xfrm>
          <a:prstGeom prst="rect">
            <a:avLst/>
          </a:prstGeom>
          <a:solidFill>
            <a:schemeClr val="bg1"/>
          </a:solidFill>
          <a:ln w="28575">
            <a:solidFill>
              <a:srgbClr val="609A7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hu-HU" sz="1200" dirty="0">
                <a:solidFill>
                  <a:schemeClr val="tx1"/>
                </a:solidFill>
                <a:latin typeface="Arial" panose="020B0604020202020204" pitchFamily="34" charset="0"/>
                <a:cs typeface="Arial" panose="020B0604020202020204" pitchFamily="34" charset="0"/>
              </a:rPr>
              <a:t>Értéke-</a:t>
            </a:r>
            <a:r>
              <a:rPr lang="hu-HU" sz="1200" dirty="0" err="1">
                <a:solidFill>
                  <a:schemeClr val="tx1"/>
                </a:solidFill>
                <a:latin typeface="Arial" panose="020B0604020202020204" pitchFamily="34" charset="0"/>
                <a:cs typeface="Arial" panose="020B0604020202020204" pitchFamily="34" charset="0"/>
              </a:rPr>
              <a:t>sítés</a:t>
            </a:r>
            <a:endParaRPr lang="en-US" sz="1200" dirty="0">
              <a:solidFill>
                <a:schemeClr val="tx1"/>
              </a:solidFill>
              <a:latin typeface="Arial" panose="020B0604020202020204" pitchFamily="34" charset="0"/>
              <a:cs typeface="Arial" panose="020B0604020202020204" pitchFamily="34" charset="0"/>
            </a:endParaRPr>
          </a:p>
        </p:txBody>
      </p:sp>
      <p:sp>
        <p:nvSpPr>
          <p:cNvPr id="59" name="Rectangle 58">
            <a:extLst>
              <a:ext uri="{FF2B5EF4-FFF2-40B4-BE49-F238E27FC236}">
                <a16:creationId xmlns:a16="http://schemas.microsoft.com/office/drawing/2014/main" id="{EFCCD428-E86F-4B3C-9B1C-2C597C9CA3B5}"/>
              </a:ext>
            </a:extLst>
          </p:cNvPr>
          <p:cNvSpPr/>
          <p:nvPr/>
        </p:nvSpPr>
        <p:spPr>
          <a:xfrm>
            <a:off x="2784798" y="4902570"/>
            <a:ext cx="996691" cy="864000"/>
          </a:xfrm>
          <a:prstGeom prst="rect">
            <a:avLst/>
          </a:prstGeom>
          <a:solidFill>
            <a:schemeClr val="bg1"/>
          </a:solidFill>
          <a:ln w="28575">
            <a:solidFill>
              <a:srgbClr val="A8A34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hu-HU" sz="1200" dirty="0">
                <a:solidFill>
                  <a:schemeClr val="tx1"/>
                </a:solidFill>
                <a:latin typeface="Arial" panose="020B0604020202020204" pitchFamily="34" charset="0"/>
                <a:cs typeface="Arial" panose="020B0604020202020204" pitchFamily="34" charset="0"/>
              </a:rPr>
              <a:t>Rendelések</a:t>
            </a:r>
            <a:br>
              <a:rPr lang="hu-HU" sz="1200" dirty="0">
                <a:solidFill>
                  <a:schemeClr val="tx1"/>
                </a:solidFill>
                <a:latin typeface="Arial" panose="020B0604020202020204" pitchFamily="34" charset="0"/>
                <a:cs typeface="Arial" panose="020B0604020202020204" pitchFamily="34" charset="0"/>
              </a:rPr>
            </a:br>
            <a:r>
              <a:rPr lang="hu-HU" sz="1200" dirty="0">
                <a:solidFill>
                  <a:schemeClr val="tx1"/>
                </a:solidFill>
                <a:latin typeface="Arial" panose="020B0604020202020204" pitchFamily="34" charset="0"/>
                <a:cs typeface="Arial" panose="020B0604020202020204" pitchFamily="34" charset="0"/>
              </a:rPr>
              <a:t>Szerző-</a:t>
            </a:r>
            <a:r>
              <a:rPr lang="hu-HU" sz="1200" dirty="0" err="1">
                <a:solidFill>
                  <a:schemeClr val="tx1"/>
                </a:solidFill>
                <a:latin typeface="Arial" panose="020B0604020202020204" pitchFamily="34" charset="0"/>
                <a:cs typeface="Arial" panose="020B0604020202020204" pitchFamily="34" charset="0"/>
              </a:rPr>
              <a:t>dések</a:t>
            </a:r>
            <a:endParaRPr lang="en-US" sz="1200" dirty="0">
              <a:solidFill>
                <a:schemeClr val="tx1"/>
              </a:solidFill>
              <a:latin typeface="Arial" panose="020B0604020202020204" pitchFamily="34" charset="0"/>
              <a:cs typeface="Arial" panose="020B0604020202020204" pitchFamily="34" charset="0"/>
            </a:endParaRPr>
          </a:p>
        </p:txBody>
      </p:sp>
      <p:sp>
        <p:nvSpPr>
          <p:cNvPr id="60" name="Rectangle 59">
            <a:extLst>
              <a:ext uri="{FF2B5EF4-FFF2-40B4-BE49-F238E27FC236}">
                <a16:creationId xmlns:a16="http://schemas.microsoft.com/office/drawing/2014/main" id="{CF7BF105-7EF7-4170-ACC9-200EA287DB51}"/>
              </a:ext>
            </a:extLst>
          </p:cNvPr>
          <p:cNvSpPr/>
          <p:nvPr/>
        </p:nvSpPr>
        <p:spPr>
          <a:xfrm>
            <a:off x="3926107" y="4902570"/>
            <a:ext cx="864000" cy="864000"/>
          </a:xfrm>
          <a:prstGeom prst="rect">
            <a:avLst/>
          </a:prstGeom>
          <a:solidFill>
            <a:schemeClr val="bg1"/>
          </a:solidFill>
          <a:ln w="28575">
            <a:solidFill>
              <a:srgbClr val="F0AB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hu-HU" sz="1200" dirty="0">
                <a:solidFill>
                  <a:schemeClr val="tx1"/>
                </a:solidFill>
                <a:latin typeface="Arial" panose="020B0604020202020204" pitchFamily="34" charset="0"/>
                <a:cs typeface="Arial" panose="020B0604020202020204" pitchFamily="34" charset="0"/>
              </a:rPr>
              <a:t>Teljesítés</a:t>
            </a:r>
            <a:endParaRPr lang="en-US" sz="1200" dirty="0">
              <a:solidFill>
                <a:schemeClr val="tx1"/>
              </a:solidFill>
              <a:latin typeface="Arial" panose="020B0604020202020204" pitchFamily="34" charset="0"/>
              <a:cs typeface="Arial" panose="020B0604020202020204" pitchFamily="34" charset="0"/>
            </a:endParaRPr>
          </a:p>
        </p:txBody>
      </p:sp>
      <p:sp>
        <p:nvSpPr>
          <p:cNvPr id="61" name="Rectangle 60">
            <a:extLst>
              <a:ext uri="{FF2B5EF4-FFF2-40B4-BE49-F238E27FC236}">
                <a16:creationId xmlns:a16="http://schemas.microsoft.com/office/drawing/2014/main" id="{179F9EE8-4638-4F67-B60E-CB4FBA72715C}"/>
              </a:ext>
            </a:extLst>
          </p:cNvPr>
          <p:cNvSpPr/>
          <p:nvPr/>
        </p:nvSpPr>
        <p:spPr>
          <a:xfrm>
            <a:off x="5067413" y="4902570"/>
            <a:ext cx="958809" cy="86400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hu-HU" sz="1200" dirty="0">
                <a:solidFill>
                  <a:schemeClr val="tx1"/>
                </a:solidFill>
                <a:latin typeface="Arial" panose="020B0604020202020204" pitchFamily="34" charset="0"/>
                <a:cs typeface="Arial" panose="020B0604020202020204" pitchFamily="34" charset="0"/>
              </a:rPr>
              <a:t>Számlázás</a:t>
            </a:r>
            <a:endParaRPr lang="en-US" sz="1200" dirty="0">
              <a:solidFill>
                <a:schemeClr val="tx1"/>
              </a:solidFill>
              <a:latin typeface="Arial" panose="020B0604020202020204" pitchFamily="34" charset="0"/>
              <a:cs typeface="Arial" panose="020B0604020202020204" pitchFamily="34" charset="0"/>
            </a:endParaRPr>
          </a:p>
        </p:txBody>
      </p:sp>
      <p:cxnSp>
        <p:nvCxnSpPr>
          <p:cNvPr id="62" name="Straight Arrow Connector 61">
            <a:extLst>
              <a:ext uri="{FF2B5EF4-FFF2-40B4-BE49-F238E27FC236}">
                <a16:creationId xmlns:a16="http://schemas.microsoft.com/office/drawing/2014/main" id="{FB2EC185-88F5-42B8-B7CD-EAD6870254B9}"/>
              </a:ext>
            </a:extLst>
          </p:cNvPr>
          <p:cNvCxnSpPr>
            <a:stCxn id="57" idx="3"/>
            <a:endCxn id="58" idx="1"/>
          </p:cNvCxnSpPr>
          <p:nvPr/>
        </p:nvCxnSpPr>
        <p:spPr>
          <a:xfrm>
            <a:off x="1408502" y="5334570"/>
            <a:ext cx="23498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393F4FA-C6B7-48B6-87E1-32EBB3AE881F}"/>
              </a:ext>
            </a:extLst>
          </p:cNvPr>
          <p:cNvCxnSpPr>
            <a:cxnSpLocks/>
            <a:stCxn id="58" idx="3"/>
            <a:endCxn id="59" idx="1"/>
          </p:cNvCxnSpPr>
          <p:nvPr/>
        </p:nvCxnSpPr>
        <p:spPr>
          <a:xfrm>
            <a:off x="2507490" y="5334570"/>
            <a:ext cx="27730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05055814-EB4B-44E1-BD45-D97ED4DAC6B0}"/>
              </a:ext>
            </a:extLst>
          </p:cNvPr>
          <p:cNvCxnSpPr>
            <a:cxnSpLocks/>
            <a:stCxn id="59" idx="3"/>
            <a:endCxn id="60" idx="1"/>
          </p:cNvCxnSpPr>
          <p:nvPr/>
        </p:nvCxnSpPr>
        <p:spPr>
          <a:xfrm>
            <a:off x="3781489" y="5334570"/>
            <a:ext cx="14461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5B63BB46-7335-4DA8-B24C-4D7F27304CBA}"/>
              </a:ext>
            </a:extLst>
          </p:cNvPr>
          <p:cNvCxnSpPr>
            <a:cxnSpLocks/>
            <a:stCxn id="60" idx="3"/>
            <a:endCxn id="61" idx="1"/>
          </p:cNvCxnSpPr>
          <p:nvPr/>
        </p:nvCxnSpPr>
        <p:spPr>
          <a:xfrm>
            <a:off x="4790107" y="5334570"/>
            <a:ext cx="277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8168F820-3230-4641-AAC5-F3223864E4A0}"/>
              </a:ext>
            </a:extLst>
          </p:cNvPr>
          <p:cNvGrpSpPr/>
          <p:nvPr/>
        </p:nvGrpSpPr>
        <p:grpSpPr>
          <a:xfrm>
            <a:off x="3928645" y="5827663"/>
            <a:ext cx="861461" cy="593122"/>
            <a:chOff x="3482483" y="5298115"/>
            <a:chExt cx="861461" cy="593122"/>
          </a:xfrm>
        </p:grpSpPr>
        <p:sp>
          <p:nvSpPr>
            <p:cNvPr id="67" name="Rectangle 66">
              <a:extLst>
                <a:ext uri="{FF2B5EF4-FFF2-40B4-BE49-F238E27FC236}">
                  <a16:creationId xmlns:a16="http://schemas.microsoft.com/office/drawing/2014/main" id="{FB3E1F90-FEC7-4A2E-A8C5-9F164527BA47}"/>
                </a:ext>
              </a:extLst>
            </p:cNvPr>
            <p:cNvSpPr/>
            <p:nvPr/>
          </p:nvSpPr>
          <p:spPr>
            <a:xfrm>
              <a:off x="3539335" y="5464643"/>
              <a:ext cx="535724" cy="276999"/>
            </a:xfrm>
            <a:prstGeom prst="rect">
              <a:avLst/>
            </a:prstGeom>
          </p:spPr>
          <p:txBody>
            <a:bodyPr wrap="none">
              <a:spAutoFit/>
            </a:bodyPr>
            <a:lstStyle/>
            <a:p>
              <a:pPr defTabSz="914583"/>
              <a:r>
                <a:rPr lang="en-US" sz="1200" b="1" kern="0" dirty="0">
                  <a:latin typeface="Arial" panose="020B0604020202020204" pitchFamily="34" charset="0"/>
                  <a:cs typeface="Arial" panose="020B0604020202020204" pitchFamily="34" charset="0"/>
                </a:rPr>
                <a:t>3</a:t>
              </a:r>
              <a:r>
                <a:rPr lang="hu-HU" sz="1200" b="1" kern="0" dirty="0">
                  <a:latin typeface="Arial" panose="020B0604020202020204" pitchFamily="34" charset="0"/>
                  <a:cs typeface="Arial" panose="020B0604020202020204" pitchFamily="34" charset="0"/>
                </a:rPr>
                <a:t>.</a:t>
              </a:r>
              <a:r>
                <a:rPr lang="en-US" sz="1200" b="1" kern="0" dirty="0">
                  <a:latin typeface="Arial" panose="020B0604020202020204" pitchFamily="34" charset="0"/>
                  <a:cs typeface="Arial" panose="020B0604020202020204" pitchFamily="34" charset="0"/>
                </a:rPr>
                <a:t> </a:t>
              </a:r>
              <a:r>
                <a:rPr lang="hu-HU" sz="1200" b="1" kern="0" dirty="0">
                  <a:latin typeface="Arial" panose="020B0604020202020204" pitchFamily="34" charset="0"/>
                  <a:cs typeface="Arial" panose="020B0604020202020204" pitchFamily="34" charset="0"/>
                </a:rPr>
                <a:t>fél</a:t>
              </a:r>
              <a:endParaRPr lang="en-US" sz="1200" b="1" kern="0" dirty="0">
                <a:latin typeface="Arial" panose="020B0604020202020204" pitchFamily="34" charset="0"/>
                <a:cs typeface="Arial" panose="020B0604020202020204" pitchFamily="34" charset="0"/>
              </a:endParaRPr>
            </a:p>
          </p:txBody>
        </p:sp>
        <p:sp>
          <p:nvSpPr>
            <p:cNvPr id="68" name="Arrow: Curved Down 67">
              <a:extLst>
                <a:ext uri="{FF2B5EF4-FFF2-40B4-BE49-F238E27FC236}">
                  <a16:creationId xmlns:a16="http://schemas.microsoft.com/office/drawing/2014/main" id="{4465E24B-C411-4886-9EE0-51A0016ECCD5}"/>
                </a:ext>
              </a:extLst>
            </p:cNvPr>
            <p:cNvSpPr/>
            <p:nvPr/>
          </p:nvSpPr>
          <p:spPr bwMode="gray">
            <a:xfrm rot="16200000">
              <a:off x="3350954" y="5429644"/>
              <a:ext cx="593122" cy="330063"/>
            </a:xfrm>
            <a:prstGeom prst="curvedDownArrow">
              <a:avLst>
                <a:gd name="adj1" fmla="val 43040"/>
                <a:gd name="adj2" fmla="val 65401"/>
                <a:gd name="adj3" fmla="val 31163"/>
              </a:avLst>
            </a:prstGeom>
            <a:solidFill>
              <a:schemeClr val="bg1"/>
            </a:solidFill>
            <a:ln w="6350" algn="ctr">
              <a:solidFill>
                <a:srgbClr val="F0AB00"/>
              </a:solidFill>
              <a:miter lim="800000"/>
              <a:headEnd/>
              <a:tailEnd/>
            </a:ln>
          </p:spPr>
          <p:txBody>
            <a:bodyPr lIns="90000" tIns="72000" rIns="90000" bIns="72000" rtlCol="0" anchor="ctr"/>
            <a:lstStyle/>
            <a:p>
              <a:pPr algn="ctr" defTabSz="914400">
                <a:spcBef>
                  <a:spcPct val="50000"/>
                </a:spcBef>
                <a:buClr>
                  <a:srgbClr val="F0AB00"/>
                </a:buClr>
                <a:buSzPct val="80000"/>
                <a:defRPr/>
              </a:pPr>
              <a:endParaRPr lang="en-US" sz="2000" kern="0" err="1">
                <a:solidFill>
                  <a:prstClr val="black"/>
                </a:solidFill>
                <a:latin typeface="Calibri" panose="020F0502020204030204"/>
                <a:ea typeface="Arial Unicode MS" pitchFamily="34" charset="-128"/>
                <a:cs typeface="Arial Unicode MS" pitchFamily="34" charset="-128"/>
              </a:endParaRPr>
            </a:p>
          </p:txBody>
        </p:sp>
        <p:sp>
          <p:nvSpPr>
            <p:cNvPr id="69" name="Arrow: Curved Down 68">
              <a:extLst>
                <a:ext uri="{FF2B5EF4-FFF2-40B4-BE49-F238E27FC236}">
                  <a16:creationId xmlns:a16="http://schemas.microsoft.com/office/drawing/2014/main" id="{1DAAD03A-8A28-47B1-90EC-5FF177519766}"/>
                </a:ext>
              </a:extLst>
            </p:cNvPr>
            <p:cNvSpPr/>
            <p:nvPr/>
          </p:nvSpPr>
          <p:spPr bwMode="gray">
            <a:xfrm rot="16200000" flipH="1" flipV="1">
              <a:off x="3882352" y="5429644"/>
              <a:ext cx="593122" cy="330063"/>
            </a:xfrm>
            <a:prstGeom prst="curvedDownArrow">
              <a:avLst>
                <a:gd name="adj1" fmla="val 43040"/>
                <a:gd name="adj2" fmla="val 65401"/>
                <a:gd name="adj3" fmla="val 31163"/>
              </a:avLst>
            </a:prstGeom>
            <a:solidFill>
              <a:schemeClr val="bg1"/>
            </a:solidFill>
            <a:ln w="6350" algn="ctr">
              <a:solidFill>
                <a:srgbClr val="F0AB00"/>
              </a:solidFill>
              <a:miter lim="800000"/>
              <a:headEnd/>
              <a:tailEnd/>
            </a:ln>
          </p:spPr>
          <p:txBody>
            <a:bodyPr lIns="90000" tIns="72000" rIns="90000" bIns="72000" rtlCol="0" anchor="ctr"/>
            <a:lstStyle/>
            <a:p>
              <a:pPr algn="ctr" defTabSz="914400">
                <a:spcBef>
                  <a:spcPct val="50000"/>
                </a:spcBef>
                <a:buClr>
                  <a:srgbClr val="F0AB00"/>
                </a:buClr>
                <a:buSzPct val="80000"/>
                <a:defRPr/>
              </a:pPr>
              <a:endParaRPr lang="en-US" sz="2000" kern="0" err="1">
                <a:solidFill>
                  <a:prstClr val="black"/>
                </a:solidFill>
                <a:latin typeface="Calibri" panose="020F0502020204030204"/>
                <a:ea typeface="Arial Unicode MS" pitchFamily="34" charset="-128"/>
                <a:cs typeface="Arial Unicode MS" pitchFamily="34" charset="-128"/>
              </a:endParaRPr>
            </a:p>
          </p:txBody>
        </p:sp>
      </p:grpSp>
      <p:grpSp>
        <p:nvGrpSpPr>
          <p:cNvPr id="70" name="Group 69">
            <a:extLst>
              <a:ext uri="{FF2B5EF4-FFF2-40B4-BE49-F238E27FC236}">
                <a16:creationId xmlns:a16="http://schemas.microsoft.com/office/drawing/2014/main" id="{5C36EF78-95B3-4600-BB7D-D261A382A6E1}"/>
              </a:ext>
            </a:extLst>
          </p:cNvPr>
          <p:cNvGrpSpPr/>
          <p:nvPr/>
        </p:nvGrpSpPr>
        <p:grpSpPr>
          <a:xfrm rot="16200000">
            <a:off x="2998933" y="5512517"/>
            <a:ext cx="480256" cy="1223413"/>
            <a:chOff x="4461987" y="4902345"/>
            <a:chExt cx="1579480" cy="1472160"/>
          </a:xfrm>
        </p:grpSpPr>
        <p:sp>
          <p:nvSpPr>
            <p:cNvPr id="71" name="Arrow: Pentagon 70">
              <a:extLst>
                <a:ext uri="{FF2B5EF4-FFF2-40B4-BE49-F238E27FC236}">
                  <a16:creationId xmlns:a16="http://schemas.microsoft.com/office/drawing/2014/main" id="{5D9AC142-8E24-47D3-820E-A4EB7F778DB8}"/>
                </a:ext>
              </a:extLst>
            </p:cNvPr>
            <p:cNvSpPr/>
            <p:nvPr/>
          </p:nvSpPr>
          <p:spPr>
            <a:xfrm>
              <a:off x="4461987" y="5032446"/>
              <a:ext cx="1579480" cy="1211955"/>
            </a:xfrm>
            <a:prstGeom prst="homePlate">
              <a:avLst>
                <a:gd name="adj" fmla="val 31172"/>
              </a:avLst>
            </a:prstGeom>
            <a:solidFill>
              <a:sysClr val="window" lastClr="FFFFFF"/>
            </a:solidFill>
            <a:ln w="12700" cap="flat" cmpd="sng" algn="ctr">
              <a:solidFill>
                <a:srgbClr val="A8A340"/>
              </a:solidFill>
              <a:prstDash val="solid"/>
              <a:miter lim="800000"/>
            </a:ln>
            <a:effectLst/>
          </p:spPr>
          <p:txBody>
            <a:bodyPr rtlCol="0" anchor="ctr"/>
            <a:lstStyle/>
            <a:p>
              <a:pPr algn="ctr" defTabSz="914309">
                <a:defRPr/>
              </a:pPr>
              <a:endParaRPr lang="en-US" sz="1200" kern="0">
                <a:latin typeface="Arial" panose="020B0604020202020204" pitchFamily="34" charset="0"/>
                <a:cs typeface="Arial" panose="020B0604020202020204" pitchFamily="34" charset="0"/>
              </a:endParaRPr>
            </a:p>
          </p:txBody>
        </p:sp>
        <p:sp>
          <p:nvSpPr>
            <p:cNvPr id="72" name="Rectangle 71">
              <a:extLst>
                <a:ext uri="{FF2B5EF4-FFF2-40B4-BE49-F238E27FC236}">
                  <a16:creationId xmlns:a16="http://schemas.microsoft.com/office/drawing/2014/main" id="{29CA6DD6-021E-4663-912D-173B254624B9}"/>
                </a:ext>
              </a:extLst>
            </p:cNvPr>
            <p:cNvSpPr/>
            <p:nvPr/>
          </p:nvSpPr>
          <p:spPr>
            <a:xfrm rot="5400000">
              <a:off x="4515647" y="5182924"/>
              <a:ext cx="1472160" cy="911002"/>
            </a:xfrm>
            <a:prstGeom prst="rect">
              <a:avLst/>
            </a:prstGeom>
          </p:spPr>
          <p:txBody>
            <a:bodyPr wrap="none" anchor="ctr">
              <a:spAutoFit/>
            </a:bodyPr>
            <a:lstStyle/>
            <a:p>
              <a:pPr algn="ctr" defTabSz="914583">
                <a:defRPr/>
              </a:pPr>
              <a:r>
                <a:rPr lang="hu-HU" sz="1200" b="1" kern="0" dirty="0">
                  <a:latin typeface="Arial" panose="020B0604020202020204" pitchFamily="34" charset="0"/>
                  <a:cs typeface="Arial" panose="020B0604020202020204" pitchFamily="34" charset="0"/>
                </a:rPr>
                <a:t>Kereskedelem</a:t>
              </a:r>
              <a:endParaRPr lang="en-US" sz="1200" b="1" kern="0" dirty="0">
                <a:latin typeface="Arial" panose="020B0604020202020204" pitchFamily="34" charset="0"/>
                <a:cs typeface="Arial" panose="020B0604020202020204" pitchFamily="34" charset="0"/>
              </a:endParaRPr>
            </a:p>
          </p:txBody>
        </p:sp>
      </p:grpSp>
      <p:sp>
        <p:nvSpPr>
          <p:cNvPr id="73" name="Rectangle 72">
            <a:extLst>
              <a:ext uri="{FF2B5EF4-FFF2-40B4-BE49-F238E27FC236}">
                <a16:creationId xmlns:a16="http://schemas.microsoft.com/office/drawing/2014/main" id="{70A41F4D-CBC3-4D97-9DAE-8111227E59A0}"/>
              </a:ext>
            </a:extLst>
          </p:cNvPr>
          <p:cNvSpPr/>
          <p:nvPr/>
        </p:nvSpPr>
        <p:spPr>
          <a:xfrm>
            <a:off x="6624001" y="2736000"/>
            <a:ext cx="4669868" cy="3570208"/>
          </a:xfrm>
          <a:prstGeom prst="rect">
            <a:avLst/>
          </a:prstGeom>
        </p:spPr>
        <p:txBody>
          <a:bodyPr wrap="square">
            <a:spAutoFit/>
          </a:bodyPr>
          <a:lstStyle/>
          <a:p>
            <a:pPr defTabSz="913761">
              <a:spcBef>
                <a:spcPct val="50000"/>
              </a:spcBef>
              <a:buClr>
                <a:srgbClr val="F0AB00"/>
              </a:buClr>
              <a:buSzPct val="80000"/>
            </a:pPr>
            <a:r>
              <a:rPr lang="hu-HU" sz="1600" b="1" kern="0" dirty="0">
                <a:solidFill>
                  <a:sysClr val="windowText" lastClr="000000"/>
                </a:solidFill>
                <a:latin typeface="Arial" panose="020B0604020202020204" pitchFamily="34" charset="0"/>
                <a:ea typeface="Arial Unicode MS" pitchFamily="34" charset="-128"/>
                <a:cs typeface="Arial" panose="020B0604020202020204" pitchFamily="34" charset="0"/>
              </a:rPr>
              <a:t>Az innováció kulcselemei</a:t>
            </a:r>
            <a:endParaRPr lang="en-US" sz="1600" kern="0" dirty="0">
              <a:solidFill>
                <a:prstClr val="black"/>
              </a:solidFill>
              <a:latin typeface="Arial" panose="020B0604020202020204" pitchFamily="34" charset="0"/>
              <a:ea typeface="Arial Unicode MS" pitchFamily="34" charset="-128"/>
              <a:cs typeface="Arial" panose="020B0604020202020204" pitchFamily="34" charset="0"/>
            </a:endParaRPr>
          </a:p>
          <a:p>
            <a:pPr marL="180957" indent="-180957" defTabSz="913761">
              <a:spcBef>
                <a:spcPct val="50000"/>
              </a:spcBef>
              <a:buClr>
                <a:srgbClr val="F0AB00"/>
              </a:buClr>
              <a:buSzPct val="100000"/>
              <a:buFont typeface="Wingdings" pitchFamily="2" charset="2"/>
              <a:buChar char="§"/>
            </a:pPr>
            <a:r>
              <a:rPr lang="hu-HU" sz="1400" kern="0" dirty="0">
                <a:solidFill>
                  <a:prstClr val="black"/>
                </a:solidFill>
                <a:latin typeface="Arial" panose="020B0604020202020204" pitchFamily="34" charset="0"/>
                <a:ea typeface="Arial Unicode MS" pitchFamily="34" charset="-128"/>
                <a:cs typeface="Arial" panose="020B0604020202020204" pitchFamily="34" charset="0"/>
              </a:rPr>
              <a:t>Az </a:t>
            </a:r>
            <a:r>
              <a:rPr lang="en-US" sz="1400" kern="0" dirty="0">
                <a:solidFill>
                  <a:prstClr val="black"/>
                </a:solidFill>
                <a:latin typeface="Arial" panose="020B0604020202020204" pitchFamily="34" charset="0"/>
                <a:ea typeface="Arial Unicode MS" pitchFamily="34" charset="-128"/>
                <a:cs typeface="Arial" panose="020B0604020202020204" pitchFamily="34" charset="0"/>
              </a:rPr>
              <a:t>SAP Business </a:t>
            </a:r>
            <a:r>
              <a:rPr lang="en-US" sz="1400" kern="0" dirty="0" err="1">
                <a:solidFill>
                  <a:prstClr val="black"/>
                </a:solidFill>
                <a:latin typeface="Arial" panose="020B0604020202020204" pitchFamily="34" charset="0"/>
                <a:ea typeface="Arial Unicode MS" pitchFamily="34" charset="-128"/>
                <a:cs typeface="Arial" panose="020B0604020202020204" pitchFamily="34" charset="0"/>
              </a:rPr>
              <a:t>ByDesign</a:t>
            </a:r>
            <a:r>
              <a:rPr lang="en-US" sz="1400" kern="0" dirty="0">
                <a:solidFill>
                  <a:prstClr val="black"/>
                </a:solidFill>
                <a:latin typeface="Arial" panose="020B0604020202020204" pitchFamily="34" charset="0"/>
                <a:ea typeface="Arial Unicode MS" pitchFamily="34" charset="-128"/>
                <a:cs typeface="Arial" panose="020B0604020202020204" pitchFamily="34" charset="0"/>
              </a:rPr>
              <a:t> </a:t>
            </a:r>
            <a:r>
              <a:rPr lang="hu-HU" sz="1400" kern="0" dirty="0">
                <a:solidFill>
                  <a:prstClr val="black"/>
                </a:solidFill>
                <a:latin typeface="Arial" panose="020B0604020202020204" pitchFamily="34" charset="0"/>
                <a:ea typeface="Arial Unicode MS" pitchFamily="34" charset="-128"/>
                <a:cs typeface="Arial" panose="020B0604020202020204" pitchFamily="34" charset="0"/>
              </a:rPr>
              <a:t>egyetlen megoldás keretein belül támogatja a végpontok közötti</a:t>
            </a:r>
            <a:r>
              <a:rPr lang="en-US" sz="1400" kern="0" dirty="0">
                <a:solidFill>
                  <a:prstClr val="black"/>
                </a:solidFill>
                <a:latin typeface="Arial" panose="020B0604020202020204" pitchFamily="34" charset="0"/>
                <a:ea typeface="Arial Unicode MS" pitchFamily="34" charset="-128"/>
                <a:cs typeface="Arial" panose="020B0604020202020204" pitchFamily="34" charset="0"/>
              </a:rPr>
              <a:t> CRM </a:t>
            </a:r>
            <a:r>
              <a:rPr lang="hu-HU" sz="1400" kern="0" dirty="0">
                <a:solidFill>
                  <a:prstClr val="black"/>
                </a:solidFill>
                <a:latin typeface="Arial" panose="020B0604020202020204" pitchFamily="34" charset="0"/>
                <a:ea typeface="Arial Unicode MS" pitchFamily="34" charset="-128"/>
                <a:cs typeface="Arial" panose="020B0604020202020204" pitchFamily="34" charset="0"/>
              </a:rPr>
              <a:t>és</a:t>
            </a:r>
            <a:r>
              <a:rPr lang="en-US" sz="1400" kern="0" dirty="0">
                <a:solidFill>
                  <a:prstClr val="black"/>
                </a:solidFill>
                <a:latin typeface="Arial" panose="020B0604020202020204" pitchFamily="34" charset="0"/>
                <a:ea typeface="Arial Unicode MS" pitchFamily="34" charset="-128"/>
                <a:cs typeface="Arial" panose="020B0604020202020204" pitchFamily="34" charset="0"/>
              </a:rPr>
              <a:t> ERP </a:t>
            </a:r>
            <a:r>
              <a:rPr lang="hu-HU" sz="1400" kern="0" dirty="0">
                <a:solidFill>
                  <a:prstClr val="black"/>
                </a:solidFill>
                <a:latin typeface="Arial" panose="020B0604020202020204" pitchFamily="34" charset="0"/>
                <a:ea typeface="Arial Unicode MS" pitchFamily="34" charset="-128"/>
                <a:cs typeface="Arial" panose="020B0604020202020204" pitchFamily="34" charset="0"/>
              </a:rPr>
              <a:t>üzleti folyamatokat</a:t>
            </a:r>
            <a:endParaRPr lang="en-US" sz="1400" kern="0" dirty="0">
              <a:solidFill>
                <a:prstClr val="black"/>
              </a:solidFill>
              <a:latin typeface="Arial" panose="020B0604020202020204" pitchFamily="34" charset="0"/>
              <a:ea typeface="Arial Unicode MS" pitchFamily="34" charset="-128"/>
              <a:cs typeface="Arial" panose="020B0604020202020204" pitchFamily="34" charset="0"/>
            </a:endParaRPr>
          </a:p>
          <a:p>
            <a:pPr marL="180957" indent="-180957" defTabSz="913761">
              <a:spcBef>
                <a:spcPct val="50000"/>
              </a:spcBef>
              <a:buClr>
                <a:srgbClr val="F0AB00"/>
              </a:buClr>
              <a:buSzPct val="100000"/>
              <a:buFont typeface="Wingdings" pitchFamily="2" charset="2"/>
              <a:buChar char="§"/>
            </a:pPr>
            <a:r>
              <a:rPr lang="hu-HU" sz="1400" kern="0" dirty="0">
                <a:solidFill>
                  <a:prstClr val="black"/>
                </a:solidFill>
                <a:latin typeface="Arial" panose="020B0604020202020204" pitchFamily="34" charset="0"/>
                <a:ea typeface="Arial Unicode MS" pitchFamily="34" charset="-128"/>
                <a:cs typeface="Arial" panose="020B0604020202020204" pitchFamily="34" charset="0"/>
              </a:rPr>
              <a:t>A megoldás az első ügyfélkapcsolat-felvételtől a teljesítésig bezárólag támogatja az ügyfélközpontú kiszolgálást</a:t>
            </a:r>
            <a:endParaRPr lang="en-US" sz="1400" kern="0" dirty="0">
              <a:solidFill>
                <a:prstClr val="black"/>
              </a:solidFill>
              <a:latin typeface="Arial" panose="020B0604020202020204" pitchFamily="34" charset="0"/>
              <a:ea typeface="Arial Unicode MS" pitchFamily="34" charset="-128"/>
              <a:cs typeface="Arial" panose="020B0604020202020204" pitchFamily="34" charset="0"/>
            </a:endParaRPr>
          </a:p>
          <a:p>
            <a:pPr marL="180957" indent="-180957" defTabSz="913761">
              <a:spcBef>
                <a:spcPct val="50000"/>
              </a:spcBef>
              <a:buClr>
                <a:srgbClr val="F0AB00"/>
              </a:buClr>
              <a:buSzPct val="100000"/>
              <a:buFont typeface="Wingdings" pitchFamily="2" charset="2"/>
              <a:buChar char="§"/>
            </a:pPr>
            <a:r>
              <a:rPr lang="hu-HU" sz="1400" kern="0" dirty="0">
                <a:solidFill>
                  <a:prstClr val="black"/>
                </a:solidFill>
                <a:latin typeface="Arial" panose="020B0604020202020204" pitchFamily="34" charset="0"/>
                <a:ea typeface="Arial Unicode MS" pitchFamily="34" charset="-128"/>
                <a:cs typeface="Arial" panose="020B0604020202020204" pitchFamily="34" charset="0"/>
              </a:rPr>
              <a:t>Az értékesítés és teljesítés folyamata manuálisan és automatizált formában</a:t>
            </a:r>
            <a:r>
              <a:rPr lang="en-US" sz="1400" kern="0" dirty="0">
                <a:solidFill>
                  <a:prstClr val="black"/>
                </a:solidFill>
                <a:latin typeface="Arial" panose="020B0604020202020204" pitchFamily="34" charset="0"/>
                <a:ea typeface="Arial Unicode MS" pitchFamily="34" charset="-128"/>
                <a:cs typeface="Arial" panose="020B0604020202020204" pitchFamily="34" charset="0"/>
              </a:rPr>
              <a:t>, </a:t>
            </a:r>
            <a:r>
              <a:rPr lang="hu-HU" sz="1400" kern="0" dirty="0">
                <a:solidFill>
                  <a:prstClr val="black"/>
                </a:solidFill>
                <a:latin typeface="Arial" panose="020B0604020202020204" pitchFamily="34" charset="0"/>
                <a:ea typeface="Arial Unicode MS" pitchFamily="34" charset="-128"/>
                <a:cs typeface="Arial" panose="020B0604020202020204" pitchFamily="34" charset="0"/>
              </a:rPr>
              <a:t>harmadik feles értékesítés teljesítés is támogatott</a:t>
            </a:r>
            <a:endParaRPr lang="en-US" sz="1400" kern="0" dirty="0">
              <a:solidFill>
                <a:prstClr val="black"/>
              </a:solidFill>
              <a:latin typeface="Arial" panose="020B0604020202020204" pitchFamily="34" charset="0"/>
              <a:ea typeface="Arial Unicode MS" pitchFamily="34" charset="-128"/>
              <a:cs typeface="Arial" panose="020B0604020202020204" pitchFamily="34" charset="0"/>
            </a:endParaRPr>
          </a:p>
          <a:p>
            <a:pPr marL="180957" indent="-180957" defTabSz="913761">
              <a:spcBef>
                <a:spcPct val="50000"/>
              </a:spcBef>
              <a:buClr>
                <a:srgbClr val="F0AB00"/>
              </a:buClr>
              <a:buSzPct val="100000"/>
              <a:buFont typeface="Wingdings" pitchFamily="2" charset="2"/>
              <a:buChar char="§"/>
            </a:pPr>
            <a:r>
              <a:rPr lang="hu-HU" sz="1400" kern="0" dirty="0">
                <a:solidFill>
                  <a:prstClr val="black"/>
                </a:solidFill>
                <a:latin typeface="Arial" panose="020B0604020202020204" pitchFamily="34" charset="0"/>
                <a:ea typeface="Arial Unicode MS" pitchFamily="34" charset="-128"/>
                <a:cs typeface="Arial" panose="020B0604020202020204" pitchFamily="34" charset="0"/>
              </a:rPr>
              <a:t>Beépített árazás, adókulcs megállapítás</a:t>
            </a:r>
            <a:r>
              <a:rPr lang="en-US" sz="1400" kern="0" dirty="0">
                <a:solidFill>
                  <a:prstClr val="black"/>
                </a:solidFill>
                <a:latin typeface="Arial" panose="020B0604020202020204" pitchFamily="34" charset="0"/>
                <a:ea typeface="Arial Unicode MS" pitchFamily="34" charset="-128"/>
                <a:cs typeface="Arial" panose="020B0604020202020204" pitchFamily="34" charset="0"/>
              </a:rPr>
              <a:t>, </a:t>
            </a:r>
            <a:r>
              <a:rPr lang="hu-HU" sz="1400" kern="0" dirty="0">
                <a:solidFill>
                  <a:prstClr val="black"/>
                </a:solidFill>
                <a:latin typeface="Arial" panose="020B0604020202020204" pitchFamily="34" charset="0"/>
                <a:ea typeface="Arial Unicode MS" pitchFamily="34" charset="-128"/>
                <a:cs typeface="Arial" panose="020B0604020202020204" pitchFamily="34" charset="0"/>
              </a:rPr>
              <a:t>partneri együttműködés</a:t>
            </a:r>
            <a:r>
              <a:rPr lang="en-US" sz="1400" kern="0" dirty="0">
                <a:solidFill>
                  <a:prstClr val="black"/>
                </a:solidFill>
                <a:latin typeface="Arial" panose="020B0604020202020204" pitchFamily="34" charset="0"/>
                <a:ea typeface="Arial Unicode MS" pitchFamily="34" charset="-128"/>
                <a:cs typeface="Arial" panose="020B0604020202020204" pitchFamily="34" charset="0"/>
              </a:rPr>
              <a:t>, </a:t>
            </a:r>
            <a:r>
              <a:rPr lang="hu-HU" sz="1400" kern="0" dirty="0">
                <a:solidFill>
                  <a:prstClr val="black"/>
                </a:solidFill>
                <a:latin typeface="Arial" panose="020B0604020202020204" pitchFamily="34" charset="0"/>
                <a:ea typeface="Arial Unicode MS" pitchFamily="34" charset="-128"/>
                <a:cs typeface="Arial" panose="020B0604020202020204" pitchFamily="34" charset="0"/>
              </a:rPr>
              <a:t>tervezés és elemzés támogatja a gyors és hatékony működést és döntéshozatalt és áttekinthetőséget eredményez</a:t>
            </a:r>
            <a:endParaRPr lang="en-US" sz="1400" kern="0" dirty="0">
              <a:solidFill>
                <a:prstClr val="black"/>
              </a:solidFill>
              <a:latin typeface="Arial" panose="020B0604020202020204" pitchFamily="34" charset="0"/>
              <a:ea typeface="Arial Unicode MS" pitchFamily="34" charset="-128"/>
              <a:cs typeface="Arial" panose="020B0604020202020204" pitchFamily="34" charset="0"/>
            </a:endParaRPr>
          </a:p>
        </p:txBody>
      </p:sp>
    </p:spTree>
    <p:extLst>
      <p:ext uri="{BB962C8B-B14F-4D97-AF65-F5344CB8AC3E}">
        <p14:creationId xmlns:p14="http://schemas.microsoft.com/office/powerpoint/2010/main" val="1190465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25D12-9B23-4226-8E20-18B6672379F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SAP Business ByDesign – </a:t>
            </a:r>
            <a:r>
              <a:rPr lang="hu-HU" dirty="0">
                <a:latin typeface="Arial" panose="020B0604020202020204" pitchFamily="34" charset="0"/>
                <a:cs typeface="Arial" panose="020B0604020202020204" pitchFamily="34" charset="0"/>
              </a:rPr>
              <a:t>Ellátásilánc-menedzsment (gyártás és logisztika)</a:t>
            </a:r>
            <a:endParaRPr lang="en-DE" dirty="0"/>
          </a:p>
        </p:txBody>
      </p:sp>
      <p:sp>
        <p:nvSpPr>
          <p:cNvPr id="3" name="Rectangle 2">
            <a:extLst>
              <a:ext uri="{FF2B5EF4-FFF2-40B4-BE49-F238E27FC236}">
                <a16:creationId xmlns:a16="http://schemas.microsoft.com/office/drawing/2014/main" id="{A804FCA1-2A37-4C22-BAA6-35F70221956C}"/>
              </a:ext>
            </a:extLst>
          </p:cNvPr>
          <p:cNvSpPr/>
          <p:nvPr/>
        </p:nvSpPr>
        <p:spPr>
          <a:xfrm>
            <a:off x="944392" y="2802090"/>
            <a:ext cx="2062513" cy="461665"/>
          </a:xfrm>
          <a:prstGeom prst="rect">
            <a:avLst/>
          </a:prstGeom>
        </p:spPr>
        <p:txBody>
          <a:bodyPr wrap="square">
            <a:spAutoFit/>
          </a:bodyPr>
          <a:lstStyle/>
          <a:p>
            <a:pPr algn="ctr"/>
            <a:r>
              <a:rPr lang="hu-HU" sz="1200" b="1" kern="0" dirty="0">
                <a:ea typeface="Arial Unicode MS" pitchFamily="34" charset="-128"/>
                <a:cs typeface="Arial Unicode MS" pitchFamily="34" charset="-128"/>
              </a:rPr>
              <a:t>Belső és külső ellátási lánc modellek</a:t>
            </a:r>
            <a:endParaRPr lang="de-DE" sz="1200" b="1" dirty="0"/>
          </a:p>
        </p:txBody>
      </p:sp>
      <p:grpSp>
        <p:nvGrpSpPr>
          <p:cNvPr id="4" name="Group 3">
            <a:extLst>
              <a:ext uri="{FF2B5EF4-FFF2-40B4-BE49-F238E27FC236}">
                <a16:creationId xmlns:a16="http://schemas.microsoft.com/office/drawing/2014/main" id="{DBE69C5E-04DB-4D2C-B3E8-8388C8CFA91E}"/>
              </a:ext>
            </a:extLst>
          </p:cNvPr>
          <p:cNvGrpSpPr/>
          <p:nvPr/>
        </p:nvGrpSpPr>
        <p:grpSpPr>
          <a:xfrm>
            <a:off x="3648869" y="1369224"/>
            <a:ext cx="4897437" cy="670196"/>
            <a:chOff x="2628285" y="1382036"/>
            <a:chExt cx="4898571" cy="670351"/>
          </a:xfrm>
        </p:grpSpPr>
        <p:sp>
          <p:nvSpPr>
            <p:cNvPr id="5" name="Arrow: Striped Right 4">
              <a:extLst>
                <a:ext uri="{FF2B5EF4-FFF2-40B4-BE49-F238E27FC236}">
                  <a16:creationId xmlns:a16="http://schemas.microsoft.com/office/drawing/2014/main" id="{16015361-9FBC-4E45-AE9F-C1D107365095}"/>
                </a:ext>
              </a:extLst>
            </p:cNvPr>
            <p:cNvSpPr/>
            <p:nvPr/>
          </p:nvSpPr>
          <p:spPr>
            <a:xfrm>
              <a:off x="2628285" y="1537597"/>
              <a:ext cx="4898571" cy="359229"/>
            </a:xfrm>
            <a:prstGeom prst="strip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6" name="Group 5">
              <a:extLst>
                <a:ext uri="{FF2B5EF4-FFF2-40B4-BE49-F238E27FC236}">
                  <a16:creationId xmlns:a16="http://schemas.microsoft.com/office/drawing/2014/main" id="{22A2C367-EC23-433F-9394-737C0622A66B}"/>
                </a:ext>
              </a:extLst>
            </p:cNvPr>
            <p:cNvGrpSpPr/>
            <p:nvPr/>
          </p:nvGrpSpPr>
          <p:grpSpPr>
            <a:xfrm>
              <a:off x="2920350" y="1382036"/>
              <a:ext cx="689116" cy="670351"/>
              <a:chOff x="676684" y="4593111"/>
              <a:chExt cx="689116" cy="670351"/>
            </a:xfrm>
          </p:grpSpPr>
          <p:sp>
            <p:nvSpPr>
              <p:cNvPr id="15" name="Oval 14">
                <a:extLst>
                  <a:ext uri="{FF2B5EF4-FFF2-40B4-BE49-F238E27FC236}">
                    <a16:creationId xmlns:a16="http://schemas.microsoft.com/office/drawing/2014/main" id="{16C3DFD0-60DB-40D6-97E0-30723739FF5B}"/>
                  </a:ext>
                </a:extLst>
              </p:cNvPr>
              <p:cNvSpPr/>
              <p:nvPr/>
            </p:nvSpPr>
            <p:spPr>
              <a:xfrm>
                <a:off x="676684" y="4593111"/>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Picture 15">
                <a:extLst>
                  <a:ext uri="{FF2B5EF4-FFF2-40B4-BE49-F238E27FC236}">
                    <a16:creationId xmlns:a16="http://schemas.microsoft.com/office/drawing/2014/main" id="{646DED55-54CD-4427-9BF8-44D6BE51D89E}"/>
                  </a:ext>
                </a:extLst>
              </p:cNvPr>
              <p:cNvPicPr>
                <a:picLocks noChangeAspect="1"/>
              </p:cNvPicPr>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751242" y="4658286"/>
                <a:ext cx="540000" cy="540000"/>
              </a:xfrm>
              <a:prstGeom prst="rect">
                <a:avLst/>
              </a:prstGeom>
            </p:spPr>
          </p:pic>
        </p:grpSp>
        <p:sp>
          <p:nvSpPr>
            <p:cNvPr id="7" name="Oval 6">
              <a:extLst>
                <a:ext uri="{FF2B5EF4-FFF2-40B4-BE49-F238E27FC236}">
                  <a16:creationId xmlns:a16="http://schemas.microsoft.com/office/drawing/2014/main" id="{1EA7A08F-7D2D-4A18-976F-C10EF0FE6E2C}"/>
                </a:ext>
              </a:extLst>
            </p:cNvPr>
            <p:cNvSpPr/>
            <p:nvPr/>
          </p:nvSpPr>
          <p:spPr>
            <a:xfrm>
              <a:off x="3832656" y="1382036"/>
              <a:ext cx="689116" cy="670351"/>
            </a:xfrm>
            <a:prstGeom prst="ellipse">
              <a:avLst/>
            </a:prstGeom>
            <a:solidFill>
              <a:schemeClr val="bg1"/>
            </a:solidFill>
            <a:ln>
              <a:solidFill>
                <a:srgbClr val="F0A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Picture 7">
              <a:extLst>
                <a:ext uri="{FF2B5EF4-FFF2-40B4-BE49-F238E27FC236}">
                  <a16:creationId xmlns:a16="http://schemas.microsoft.com/office/drawing/2014/main" id="{394FBDB2-8619-4263-87A4-44A6A33BED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8126" y="1447211"/>
              <a:ext cx="540000" cy="540000"/>
            </a:xfrm>
            <a:prstGeom prst="rect">
              <a:avLst/>
            </a:prstGeom>
          </p:spPr>
        </p:pic>
        <p:sp>
          <p:nvSpPr>
            <p:cNvPr id="9" name="Oval 8">
              <a:extLst>
                <a:ext uri="{FF2B5EF4-FFF2-40B4-BE49-F238E27FC236}">
                  <a16:creationId xmlns:a16="http://schemas.microsoft.com/office/drawing/2014/main" id="{A7DFDFC4-7AB8-49E0-88BD-CE3E2607924A}"/>
                </a:ext>
              </a:extLst>
            </p:cNvPr>
            <p:cNvSpPr/>
            <p:nvPr/>
          </p:nvSpPr>
          <p:spPr>
            <a:xfrm>
              <a:off x="4744962"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Picture 9" descr="81231_BarChart_R_blue">
              <a:extLst>
                <a:ext uri="{FF2B5EF4-FFF2-40B4-BE49-F238E27FC236}">
                  <a16:creationId xmlns:a16="http://schemas.microsoft.com/office/drawing/2014/main" id="{1AA610AF-0456-4DC0-AA0D-0402EDB31440}"/>
                </a:ext>
              </a:extLst>
            </p:cNvPr>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885991" y="1447211"/>
              <a:ext cx="540000" cy="540000"/>
            </a:xfrm>
            <a:prstGeom prst="rect">
              <a:avLst/>
            </a:prstGeom>
            <a:noFill/>
            <a:ln>
              <a:noFill/>
            </a:ln>
          </p:spPr>
        </p:pic>
        <p:sp>
          <p:nvSpPr>
            <p:cNvPr id="11" name="Oval 10">
              <a:extLst>
                <a:ext uri="{FF2B5EF4-FFF2-40B4-BE49-F238E27FC236}">
                  <a16:creationId xmlns:a16="http://schemas.microsoft.com/office/drawing/2014/main" id="{76725A93-FA80-4405-A6FE-137BE8AAA83A}"/>
                </a:ext>
              </a:extLst>
            </p:cNvPr>
            <p:cNvSpPr/>
            <p:nvPr/>
          </p:nvSpPr>
          <p:spPr>
            <a:xfrm>
              <a:off x="5657268"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Picture 11">
              <a:extLst>
                <a:ext uri="{FF2B5EF4-FFF2-40B4-BE49-F238E27FC236}">
                  <a16:creationId xmlns:a16="http://schemas.microsoft.com/office/drawing/2014/main" id="{546F3074-EC50-4D62-B7C3-C6E414BD8B58}"/>
                </a:ext>
              </a:extLst>
            </p:cNvPr>
            <p:cNvPicPr>
              <a:picLocks noChangeAspect="1"/>
            </p:cNvPicPr>
            <p:nvPr/>
          </p:nvPicPr>
          <p:blipFill>
            <a:blip r:embed="rId5"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5731826" y="1447211"/>
              <a:ext cx="540000" cy="540000"/>
            </a:xfrm>
            <a:prstGeom prst="rect">
              <a:avLst/>
            </a:prstGeom>
          </p:spPr>
        </p:pic>
        <p:sp>
          <p:nvSpPr>
            <p:cNvPr id="13" name="Oval 12">
              <a:extLst>
                <a:ext uri="{FF2B5EF4-FFF2-40B4-BE49-F238E27FC236}">
                  <a16:creationId xmlns:a16="http://schemas.microsoft.com/office/drawing/2014/main" id="{74973C3D-0AC8-48FB-AE3D-9ED313929B09}"/>
                </a:ext>
              </a:extLst>
            </p:cNvPr>
            <p:cNvSpPr/>
            <p:nvPr/>
          </p:nvSpPr>
          <p:spPr>
            <a:xfrm>
              <a:off x="6569574"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Picture 13">
              <a:extLst>
                <a:ext uri="{FF2B5EF4-FFF2-40B4-BE49-F238E27FC236}">
                  <a16:creationId xmlns:a16="http://schemas.microsoft.com/office/drawing/2014/main" id="{9AF0A075-551B-43BF-BC16-696DCA7A6E60}"/>
                </a:ext>
              </a:extLst>
            </p:cNvPr>
            <p:cNvPicPr>
              <a:picLocks noChangeAspect="1"/>
            </p:cNvPicPr>
            <p:nvPr/>
          </p:nvPicPr>
          <p:blipFill>
            <a:blip r:embed="rId6"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6642993" y="1460800"/>
              <a:ext cx="540000" cy="540000"/>
            </a:xfrm>
            <a:prstGeom prst="rect">
              <a:avLst/>
            </a:prstGeom>
          </p:spPr>
        </p:pic>
      </p:grpSp>
      <p:sp>
        <p:nvSpPr>
          <p:cNvPr id="17" name="Rectangle 16">
            <a:extLst>
              <a:ext uri="{FF2B5EF4-FFF2-40B4-BE49-F238E27FC236}">
                <a16:creationId xmlns:a16="http://schemas.microsoft.com/office/drawing/2014/main" id="{D77D0D90-5200-4CBD-9281-AFA83ADC16A4}"/>
              </a:ext>
            </a:extLst>
          </p:cNvPr>
          <p:cNvSpPr/>
          <p:nvPr/>
        </p:nvSpPr>
        <p:spPr>
          <a:xfrm>
            <a:off x="6624000" y="2736000"/>
            <a:ext cx="5151141" cy="3677930"/>
          </a:xfrm>
          <a:prstGeom prst="rect">
            <a:avLst/>
          </a:prstGeom>
        </p:spPr>
        <p:txBody>
          <a:bodyPr wrap="square">
            <a:spAutoFit/>
          </a:bodyPr>
          <a:lstStyle/>
          <a:p>
            <a:pPr lvl="0">
              <a:spcBef>
                <a:spcPct val="50000"/>
              </a:spcBef>
              <a:buClr>
                <a:srgbClr val="F0AB00"/>
              </a:buClr>
              <a:buSzPct val="80000"/>
            </a:pPr>
            <a:r>
              <a:rPr lang="hu-HU" sz="1600" b="1" kern="0" dirty="0">
                <a:solidFill>
                  <a:srgbClr val="000000"/>
                </a:solidFill>
                <a:ea typeface="Arial Unicode MS" pitchFamily="34" charset="-128"/>
                <a:cs typeface="Arial Unicode MS" pitchFamily="34" charset="-128"/>
              </a:rPr>
              <a:t>Az innováció kulcselemei</a:t>
            </a:r>
            <a:endParaRPr lang="en-US" sz="1400" dirty="0">
              <a:solidFill>
                <a:prstClr val="black"/>
              </a:solidFill>
            </a:endParaRPr>
          </a:p>
          <a:p>
            <a:pPr marL="180000" indent="-180000">
              <a:spcBef>
                <a:spcPct val="50000"/>
              </a:spcBef>
              <a:buClr>
                <a:srgbClr val="F0AB00"/>
              </a:buClr>
              <a:buSzPct val="100000"/>
              <a:buFont typeface="Wingdings" panose="05000000000000000000" pitchFamily="2" charset="2"/>
              <a:buChar char="§"/>
            </a:pPr>
            <a:r>
              <a:rPr lang="hu-HU" sz="1400" dirty="0">
                <a:solidFill>
                  <a:prstClr val="black"/>
                </a:solidFill>
              </a:rPr>
              <a:t>A belső ellátási lánc modellek támogatják a belső logisztikai és gyártási folyamatokat</a:t>
            </a:r>
          </a:p>
          <a:p>
            <a:pPr marL="180000" indent="-180000">
              <a:spcBef>
                <a:spcPct val="50000"/>
              </a:spcBef>
              <a:buClr>
                <a:srgbClr val="F0AB00"/>
              </a:buClr>
              <a:buSzPct val="100000"/>
              <a:buFont typeface="Wingdings" panose="05000000000000000000" pitchFamily="2" charset="2"/>
              <a:buChar char="§"/>
            </a:pPr>
            <a:r>
              <a:rPr lang="hu-HU" sz="1400" dirty="0">
                <a:solidFill>
                  <a:prstClr val="black"/>
                </a:solidFill>
              </a:rPr>
              <a:t>A külső ellátási lánc modelljei támogatják a vállalat teljes beszállítói és értékesítési logisztikai folyamatait az összes üzleti partner bekapcsolásával</a:t>
            </a:r>
            <a:endParaRPr lang="en-US" sz="1400" dirty="0">
              <a:solidFill>
                <a:prstClr val="black"/>
              </a:solidFill>
            </a:endParaRPr>
          </a:p>
          <a:p>
            <a:pPr marL="180000" indent="-180000">
              <a:spcBef>
                <a:spcPct val="50000"/>
              </a:spcBef>
              <a:buClr>
                <a:srgbClr val="F0AB00"/>
              </a:buClr>
              <a:buSzPct val="100000"/>
              <a:buFont typeface="Wingdings" panose="05000000000000000000" pitchFamily="2" charset="2"/>
              <a:buChar char="§"/>
            </a:pPr>
            <a:r>
              <a:rPr lang="hu-HU" altLang="de-DE" sz="1400" dirty="0">
                <a:solidFill>
                  <a:prstClr val="black"/>
                </a:solidFill>
              </a:rPr>
              <a:t>Az üzleti partnerek és a kapcsolódó technológiai</a:t>
            </a:r>
            <a:r>
              <a:rPr lang="en-US" altLang="de-DE" sz="1400" dirty="0">
                <a:solidFill>
                  <a:prstClr val="black"/>
                </a:solidFill>
              </a:rPr>
              <a:t> </a:t>
            </a:r>
            <a:r>
              <a:rPr lang="hu-HU" altLang="de-DE" sz="1400" dirty="0">
                <a:solidFill>
                  <a:prstClr val="black"/>
                </a:solidFill>
              </a:rPr>
              <a:t>megoldások (</a:t>
            </a:r>
            <a:r>
              <a:rPr lang="en-US" altLang="de-DE" sz="1400" dirty="0">
                <a:solidFill>
                  <a:prstClr val="black"/>
                </a:solidFill>
              </a:rPr>
              <a:t>Web</a:t>
            </a:r>
            <a:r>
              <a:rPr lang="hu-HU" altLang="de-DE" sz="1400" dirty="0">
                <a:solidFill>
                  <a:prstClr val="black"/>
                </a:solidFill>
              </a:rPr>
              <a:t>áruház</a:t>
            </a:r>
            <a:r>
              <a:rPr lang="en-US" altLang="de-DE" sz="1400" dirty="0">
                <a:solidFill>
                  <a:prstClr val="black"/>
                </a:solidFill>
              </a:rPr>
              <a:t>, MES, or CAD </a:t>
            </a:r>
            <a:r>
              <a:rPr lang="hu-HU" altLang="de-DE" sz="1400" dirty="0">
                <a:solidFill>
                  <a:prstClr val="black"/>
                </a:solidFill>
              </a:rPr>
              <a:t>rendszerek)</a:t>
            </a:r>
            <a:r>
              <a:rPr lang="en-US" altLang="de-DE" sz="1400" dirty="0">
                <a:solidFill>
                  <a:prstClr val="black"/>
                </a:solidFill>
              </a:rPr>
              <a:t> </a:t>
            </a:r>
            <a:r>
              <a:rPr lang="hu-HU" altLang="de-DE" sz="1400" dirty="0">
                <a:solidFill>
                  <a:prstClr val="black"/>
                </a:solidFill>
              </a:rPr>
              <a:t>kínálta ökoszisztémába integrált működés</a:t>
            </a:r>
          </a:p>
          <a:p>
            <a:pPr marL="180000" indent="-180000">
              <a:spcBef>
                <a:spcPct val="50000"/>
              </a:spcBef>
              <a:buClr>
                <a:srgbClr val="F0AB00"/>
              </a:buClr>
              <a:buSzPct val="100000"/>
              <a:buFont typeface="Wingdings" panose="05000000000000000000" pitchFamily="2" charset="2"/>
              <a:buChar char="§"/>
            </a:pPr>
            <a:r>
              <a:rPr lang="hu-HU" sz="1400" dirty="0">
                <a:solidFill>
                  <a:prstClr val="black"/>
                </a:solidFill>
              </a:rPr>
              <a:t>Áttekinthető költségstruktúra</a:t>
            </a:r>
            <a:r>
              <a:rPr lang="en-US" sz="1400" dirty="0">
                <a:solidFill>
                  <a:prstClr val="black"/>
                </a:solidFill>
              </a:rPr>
              <a:t>, </a:t>
            </a:r>
            <a:r>
              <a:rPr lang="hu-HU" sz="1400" dirty="0">
                <a:solidFill>
                  <a:prstClr val="black"/>
                </a:solidFill>
              </a:rPr>
              <a:t>valós idejű készletértékelés</a:t>
            </a:r>
            <a:r>
              <a:rPr lang="en-US" sz="1400" dirty="0">
                <a:solidFill>
                  <a:prstClr val="black"/>
                </a:solidFill>
              </a:rPr>
              <a:t>, </a:t>
            </a:r>
            <a:r>
              <a:rPr lang="hu-HU" sz="1400" dirty="0">
                <a:solidFill>
                  <a:prstClr val="black"/>
                </a:solidFill>
              </a:rPr>
              <a:t>cash-flow optimalizáció a teljes értékláncon</a:t>
            </a:r>
            <a:endParaRPr lang="en-US" altLang="de-DE" sz="1400" dirty="0">
              <a:solidFill>
                <a:prstClr val="black"/>
              </a:solidFill>
            </a:endParaRPr>
          </a:p>
          <a:p>
            <a:pPr marL="180000" indent="-180000">
              <a:spcBef>
                <a:spcPct val="50000"/>
              </a:spcBef>
              <a:buClr>
                <a:srgbClr val="F0AB00"/>
              </a:buClr>
              <a:buSzPct val="100000"/>
              <a:buFont typeface="Wingdings" panose="05000000000000000000" pitchFamily="2" charset="2"/>
              <a:buChar char="§"/>
            </a:pPr>
            <a:r>
              <a:rPr lang="hu-HU" altLang="de-DE" sz="1400" dirty="0">
                <a:solidFill>
                  <a:prstClr val="black"/>
                </a:solidFill>
              </a:rPr>
              <a:t>Hatékony munkaszervezés egységes feladatkezelővel</a:t>
            </a:r>
            <a:r>
              <a:rPr lang="en-US" altLang="de-DE" sz="1400" dirty="0">
                <a:solidFill>
                  <a:prstClr val="black"/>
                </a:solidFill>
              </a:rPr>
              <a:t>, </a:t>
            </a:r>
            <a:r>
              <a:rPr lang="hu-HU" altLang="de-DE" sz="1400" dirty="0">
                <a:solidFill>
                  <a:prstClr val="black"/>
                </a:solidFill>
              </a:rPr>
              <a:t>automatizált folyamatokkal, hibaüzenet-alapú </a:t>
            </a:r>
            <a:r>
              <a:rPr lang="hu-HU" altLang="de-DE" sz="1400" kern="0" dirty="0"/>
              <a:t>tervezéssel és teljesítéssel</a:t>
            </a:r>
            <a:endParaRPr lang="en-US" altLang="de-DE" sz="1400" kern="0" dirty="0"/>
          </a:p>
        </p:txBody>
      </p:sp>
      <p:sp>
        <p:nvSpPr>
          <p:cNvPr id="18" name="Rectangle 17">
            <a:extLst>
              <a:ext uri="{FF2B5EF4-FFF2-40B4-BE49-F238E27FC236}">
                <a16:creationId xmlns:a16="http://schemas.microsoft.com/office/drawing/2014/main" id="{4A6A093F-D196-4458-B5F9-CAFCF7711C18}"/>
              </a:ext>
            </a:extLst>
          </p:cNvPr>
          <p:cNvSpPr/>
          <p:nvPr/>
        </p:nvSpPr>
        <p:spPr>
          <a:xfrm>
            <a:off x="2971527" y="4454961"/>
            <a:ext cx="3383176" cy="6714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Picture 18">
            <a:extLst>
              <a:ext uri="{FF2B5EF4-FFF2-40B4-BE49-F238E27FC236}">
                <a16:creationId xmlns:a16="http://schemas.microsoft.com/office/drawing/2014/main" id="{11E30F4D-1758-496D-ACA7-D51F350D6D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94805" y="3271659"/>
            <a:ext cx="1024704" cy="791817"/>
          </a:xfrm>
          <a:prstGeom prst="rect">
            <a:avLst/>
          </a:prstGeom>
          <a:solidFill>
            <a:schemeClr val="bg1"/>
          </a:solidFill>
        </p:spPr>
      </p:pic>
      <p:pic>
        <p:nvPicPr>
          <p:cNvPr id="20" name="Picture 19">
            <a:extLst>
              <a:ext uri="{FF2B5EF4-FFF2-40B4-BE49-F238E27FC236}">
                <a16:creationId xmlns:a16="http://schemas.microsoft.com/office/drawing/2014/main" id="{CFCB5D60-4F8A-4A75-882E-F836FA77E55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1616" y="3271659"/>
            <a:ext cx="791817" cy="791817"/>
          </a:xfrm>
          <a:prstGeom prst="rect">
            <a:avLst/>
          </a:prstGeom>
          <a:solidFill>
            <a:schemeClr val="bg1"/>
          </a:solidFill>
        </p:spPr>
      </p:pic>
      <p:grpSp>
        <p:nvGrpSpPr>
          <p:cNvPr id="21" name="Group 20">
            <a:extLst>
              <a:ext uri="{FF2B5EF4-FFF2-40B4-BE49-F238E27FC236}">
                <a16:creationId xmlns:a16="http://schemas.microsoft.com/office/drawing/2014/main" id="{24877CB2-4E5E-49D3-BA8E-3F4A27A36E6E}"/>
              </a:ext>
            </a:extLst>
          </p:cNvPr>
          <p:cNvGrpSpPr/>
          <p:nvPr/>
        </p:nvGrpSpPr>
        <p:grpSpPr>
          <a:xfrm>
            <a:off x="3511203" y="2766439"/>
            <a:ext cx="2062513" cy="1297043"/>
            <a:chOff x="3510605" y="2767075"/>
            <a:chExt cx="2062990" cy="1297341"/>
          </a:xfrm>
        </p:grpSpPr>
        <p:sp>
          <p:nvSpPr>
            <p:cNvPr id="22" name="Rectangle 21">
              <a:extLst>
                <a:ext uri="{FF2B5EF4-FFF2-40B4-BE49-F238E27FC236}">
                  <a16:creationId xmlns:a16="http://schemas.microsoft.com/office/drawing/2014/main" id="{184780A0-5051-4442-AC4E-28BDB4A77CD3}"/>
                </a:ext>
              </a:extLst>
            </p:cNvPr>
            <p:cNvSpPr/>
            <p:nvPr/>
          </p:nvSpPr>
          <p:spPr>
            <a:xfrm>
              <a:off x="3510605" y="2767075"/>
              <a:ext cx="2062990" cy="461771"/>
            </a:xfrm>
            <a:prstGeom prst="rect">
              <a:avLst/>
            </a:prstGeom>
          </p:spPr>
          <p:txBody>
            <a:bodyPr wrap="square">
              <a:spAutoFit/>
            </a:bodyPr>
            <a:lstStyle/>
            <a:p>
              <a:pPr algn="ctr"/>
              <a:r>
                <a:rPr lang="hu-HU" altLang="de-DE" sz="1200" b="1" kern="0" dirty="0"/>
                <a:t>Ökoszisztémába integráltan</a:t>
              </a:r>
              <a:endParaRPr lang="de-DE" sz="1200" b="1" dirty="0"/>
            </a:p>
          </p:txBody>
        </p:sp>
        <p:pic>
          <p:nvPicPr>
            <p:cNvPr id="23" name="Picture 22">
              <a:extLst>
                <a:ext uri="{FF2B5EF4-FFF2-40B4-BE49-F238E27FC236}">
                  <a16:creationId xmlns:a16="http://schemas.microsoft.com/office/drawing/2014/main" id="{DF5BBB1A-D93B-4D19-BCEA-62428EB4347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119736" y="3164416"/>
              <a:ext cx="900000" cy="900000"/>
            </a:xfrm>
            <a:prstGeom prst="rect">
              <a:avLst/>
            </a:prstGeom>
            <a:solidFill>
              <a:schemeClr val="bg1"/>
            </a:solidFill>
          </p:spPr>
        </p:pic>
      </p:grpSp>
      <p:grpSp>
        <p:nvGrpSpPr>
          <p:cNvPr id="24" name="Group 23">
            <a:extLst>
              <a:ext uri="{FF2B5EF4-FFF2-40B4-BE49-F238E27FC236}">
                <a16:creationId xmlns:a16="http://schemas.microsoft.com/office/drawing/2014/main" id="{D6161E3A-DAC2-4DA8-9903-95EAB8E720CB}"/>
              </a:ext>
            </a:extLst>
          </p:cNvPr>
          <p:cNvGrpSpPr/>
          <p:nvPr/>
        </p:nvGrpSpPr>
        <p:grpSpPr>
          <a:xfrm>
            <a:off x="3614544" y="4454960"/>
            <a:ext cx="1911101" cy="1584758"/>
            <a:chOff x="3613973" y="4455993"/>
            <a:chExt cx="1911546" cy="1585125"/>
          </a:xfrm>
        </p:grpSpPr>
        <p:sp>
          <p:nvSpPr>
            <p:cNvPr id="25" name="Rectangle 24">
              <a:extLst>
                <a:ext uri="{FF2B5EF4-FFF2-40B4-BE49-F238E27FC236}">
                  <a16:creationId xmlns:a16="http://schemas.microsoft.com/office/drawing/2014/main" id="{89767A2F-6576-4B73-95D1-A1332865E98A}"/>
                </a:ext>
              </a:extLst>
            </p:cNvPr>
            <p:cNvSpPr/>
            <p:nvPr/>
          </p:nvSpPr>
          <p:spPr>
            <a:xfrm>
              <a:off x="3613973" y="5579346"/>
              <a:ext cx="1911546" cy="461772"/>
            </a:xfrm>
            <a:prstGeom prst="rect">
              <a:avLst/>
            </a:prstGeom>
          </p:spPr>
          <p:txBody>
            <a:bodyPr wrap="none">
              <a:spAutoFit/>
            </a:bodyPr>
            <a:lstStyle/>
            <a:p>
              <a:pPr algn="ctr"/>
              <a:r>
                <a:rPr lang="hu-HU" sz="1200" b="1" kern="0" dirty="0">
                  <a:ea typeface="Arial Unicode MS" pitchFamily="34" charset="-128"/>
                  <a:cs typeface="Arial Unicode MS" pitchFamily="34" charset="-128"/>
                </a:rPr>
                <a:t>Pénzügyekkel integrált </a:t>
              </a:r>
              <a:br>
                <a:rPr lang="hu-HU" sz="1200" b="1" kern="0" dirty="0">
                  <a:ea typeface="Arial Unicode MS" pitchFamily="34" charset="-128"/>
                  <a:cs typeface="Arial Unicode MS" pitchFamily="34" charset="-128"/>
                </a:rPr>
              </a:br>
              <a:r>
                <a:rPr lang="hu-HU" sz="1200" b="1" kern="0" dirty="0">
                  <a:ea typeface="Arial Unicode MS" pitchFamily="34" charset="-128"/>
                  <a:cs typeface="Arial Unicode MS" pitchFamily="34" charset="-128"/>
                </a:rPr>
                <a:t>ellátási lánc folyamatok</a:t>
              </a:r>
              <a:endParaRPr lang="de-DE" sz="1200" b="1" dirty="0"/>
            </a:p>
          </p:txBody>
        </p:sp>
        <p:pic>
          <p:nvPicPr>
            <p:cNvPr id="26" name="Picture 25">
              <a:extLst>
                <a:ext uri="{FF2B5EF4-FFF2-40B4-BE49-F238E27FC236}">
                  <a16:creationId xmlns:a16="http://schemas.microsoft.com/office/drawing/2014/main" id="{5F4DFF4D-3849-4A5F-9891-3C9F6B94FD39}"/>
                </a:ext>
              </a:extLst>
            </p:cNvPr>
            <p:cNvPicPr>
              <a:picLocks noChangeAspect="1"/>
            </p:cNvPicPr>
            <p:nvPr/>
          </p:nvPicPr>
          <p:blipFill rotWithShape="1">
            <a:blip r:embed="rId10"/>
            <a:srcRect t="20585"/>
            <a:stretch/>
          </p:blipFill>
          <p:spPr>
            <a:xfrm>
              <a:off x="3850344" y="4455993"/>
              <a:ext cx="1438781" cy="1142610"/>
            </a:xfrm>
            <a:prstGeom prst="rect">
              <a:avLst/>
            </a:prstGeom>
          </p:spPr>
        </p:pic>
      </p:grpSp>
      <p:sp>
        <p:nvSpPr>
          <p:cNvPr id="27" name="Rectangle 26">
            <a:extLst>
              <a:ext uri="{FF2B5EF4-FFF2-40B4-BE49-F238E27FC236}">
                <a16:creationId xmlns:a16="http://schemas.microsoft.com/office/drawing/2014/main" id="{CBBBDFE1-854E-44C0-AAA5-44A9ECE70E44}"/>
              </a:ext>
            </a:extLst>
          </p:cNvPr>
          <p:cNvSpPr/>
          <p:nvPr/>
        </p:nvSpPr>
        <p:spPr>
          <a:xfrm>
            <a:off x="335579" y="5578054"/>
            <a:ext cx="2583930" cy="276935"/>
          </a:xfrm>
          <a:prstGeom prst="rect">
            <a:avLst/>
          </a:prstGeom>
        </p:spPr>
        <p:txBody>
          <a:bodyPr wrap="square">
            <a:spAutoFit/>
          </a:bodyPr>
          <a:lstStyle/>
          <a:p>
            <a:pPr algn="ctr"/>
            <a:r>
              <a:rPr lang="hu-HU" altLang="de-DE" sz="1200" b="1" kern="0" dirty="0"/>
              <a:t>Hatékonyság</a:t>
            </a:r>
            <a:endParaRPr lang="de-DE" sz="1200" b="1" dirty="0"/>
          </a:p>
        </p:txBody>
      </p:sp>
      <p:pic>
        <p:nvPicPr>
          <p:cNvPr id="28" name="Picture 27">
            <a:extLst>
              <a:ext uri="{FF2B5EF4-FFF2-40B4-BE49-F238E27FC236}">
                <a16:creationId xmlns:a16="http://schemas.microsoft.com/office/drawing/2014/main" id="{61950CA9-BDAB-4904-B011-80423F9ED18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82424" y="4593441"/>
            <a:ext cx="899792" cy="899792"/>
          </a:xfrm>
          <a:prstGeom prst="rect">
            <a:avLst/>
          </a:prstGeom>
        </p:spPr>
      </p:pic>
    </p:spTree>
    <p:extLst>
      <p:ext uri="{BB962C8B-B14F-4D97-AF65-F5344CB8AC3E}">
        <p14:creationId xmlns:p14="http://schemas.microsoft.com/office/powerpoint/2010/main" val="1156001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5E14A-EC0A-43F3-9641-7B6DE562E466}"/>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SAP Business ByDesign – </a:t>
            </a:r>
            <a:r>
              <a:rPr lang="hu-HU" dirty="0">
                <a:latin typeface="Arial" panose="020B0604020202020204" pitchFamily="34" charset="0"/>
                <a:cs typeface="Arial" panose="020B0604020202020204" pitchFamily="34" charset="0"/>
              </a:rPr>
              <a:t>Projektmenedzsment</a:t>
            </a:r>
            <a:endParaRPr lang="en-DE" dirty="0"/>
          </a:p>
        </p:txBody>
      </p:sp>
      <p:sp>
        <p:nvSpPr>
          <p:cNvPr id="3" name="Rectangle 2">
            <a:extLst>
              <a:ext uri="{FF2B5EF4-FFF2-40B4-BE49-F238E27FC236}">
                <a16:creationId xmlns:a16="http://schemas.microsoft.com/office/drawing/2014/main" id="{72B4BD1C-34A7-4C75-AE94-A393D4D2EF98}"/>
              </a:ext>
            </a:extLst>
          </p:cNvPr>
          <p:cNvSpPr/>
          <p:nvPr/>
        </p:nvSpPr>
        <p:spPr>
          <a:xfrm>
            <a:off x="3553472" y="2808000"/>
            <a:ext cx="2352580" cy="461665"/>
          </a:xfrm>
          <a:prstGeom prst="rect">
            <a:avLst/>
          </a:prstGeom>
        </p:spPr>
        <p:txBody>
          <a:bodyPr wrap="square">
            <a:spAutoFit/>
          </a:bodyPr>
          <a:lstStyle/>
          <a:p>
            <a:pPr algn="ctr"/>
            <a:r>
              <a:rPr lang="hu-HU" sz="1200" b="1" kern="0" dirty="0">
                <a:ea typeface="Arial Unicode MS" pitchFamily="34" charset="-128"/>
                <a:cs typeface="Arial Unicode MS" pitchFamily="34" charset="-128"/>
              </a:rPr>
              <a:t>Minden információ kéz alatt</a:t>
            </a:r>
            <a:br>
              <a:rPr lang="hu-HU" sz="1200" b="1" kern="0" dirty="0">
                <a:ea typeface="Arial Unicode MS" pitchFamily="34" charset="-128"/>
                <a:cs typeface="Arial Unicode MS" pitchFamily="34" charset="-128"/>
              </a:rPr>
            </a:br>
            <a:r>
              <a:rPr lang="en-US" sz="1200" b="1" kern="0" dirty="0">
                <a:ea typeface="Arial Unicode MS" pitchFamily="34" charset="-128"/>
                <a:cs typeface="Arial Unicode MS" pitchFamily="34" charset="-128"/>
              </a:rPr>
              <a:t>Mobil </a:t>
            </a:r>
            <a:r>
              <a:rPr lang="hu-HU" sz="1200" b="1" kern="0" dirty="0">
                <a:ea typeface="Arial Unicode MS" pitchFamily="34" charset="-128"/>
                <a:cs typeface="Arial Unicode MS" pitchFamily="34" charset="-128"/>
              </a:rPr>
              <a:t>alkalmazások</a:t>
            </a:r>
            <a:endParaRPr lang="en-US" sz="1200" b="1" dirty="0"/>
          </a:p>
        </p:txBody>
      </p:sp>
      <p:grpSp>
        <p:nvGrpSpPr>
          <p:cNvPr id="4" name="Group 3">
            <a:extLst>
              <a:ext uri="{FF2B5EF4-FFF2-40B4-BE49-F238E27FC236}">
                <a16:creationId xmlns:a16="http://schemas.microsoft.com/office/drawing/2014/main" id="{E7666D87-B32B-4D24-A5E4-FD267501BD92}"/>
              </a:ext>
            </a:extLst>
          </p:cNvPr>
          <p:cNvGrpSpPr/>
          <p:nvPr/>
        </p:nvGrpSpPr>
        <p:grpSpPr>
          <a:xfrm>
            <a:off x="3648869" y="1369224"/>
            <a:ext cx="4897437" cy="670196"/>
            <a:chOff x="2628285" y="1382036"/>
            <a:chExt cx="4898571" cy="670351"/>
          </a:xfrm>
        </p:grpSpPr>
        <p:sp>
          <p:nvSpPr>
            <p:cNvPr id="5" name="Arrow: Striped Right 4">
              <a:extLst>
                <a:ext uri="{FF2B5EF4-FFF2-40B4-BE49-F238E27FC236}">
                  <a16:creationId xmlns:a16="http://schemas.microsoft.com/office/drawing/2014/main" id="{FBB9F23C-1541-4F06-ABA9-9F8AEED4601D}"/>
                </a:ext>
              </a:extLst>
            </p:cNvPr>
            <p:cNvSpPr/>
            <p:nvPr/>
          </p:nvSpPr>
          <p:spPr>
            <a:xfrm>
              <a:off x="2628285" y="1537597"/>
              <a:ext cx="4898571" cy="359229"/>
            </a:xfrm>
            <a:prstGeom prst="strip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6" name="Group 5">
              <a:extLst>
                <a:ext uri="{FF2B5EF4-FFF2-40B4-BE49-F238E27FC236}">
                  <a16:creationId xmlns:a16="http://schemas.microsoft.com/office/drawing/2014/main" id="{94BEA879-DB1A-48B9-8468-64DA5D55CBE3}"/>
                </a:ext>
              </a:extLst>
            </p:cNvPr>
            <p:cNvGrpSpPr/>
            <p:nvPr/>
          </p:nvGrpSpPr>
          <p:grpSpPr>
            <a:xfrm>
              <a:off x="2920350" y="1382036"/>
              <a:ext cx="689116" cy="670351"/>
              <a:chOff x="676684" y="4593111"/>
              <a:chExt cx="689116" cy="670351"/>
            </a:xfrm>
          </p:grpSpPr>
          <p:sp>
            <p:nvSpPr>
              <p:cNvPr id="15" name="Oval 14">
                <a:extLst>
                  <a:ext uri="{FF2B5EF4-FFF2-40B4-BE49-F238E27FC236}">
                    <a16:creationId xmlns:a16="http://schemas.microsoft.com/office/drawing/2014/main" id="{585CF571-1D7D-4C19-BFDF-C176A1BD9CF1}"/>
                  </a:ext>
                </a:extLst>
              </p:cNvPr>
              <p:cNvSpPr/>
              <p:nvPr/>
            </p:nvSpPr>
            <p:spPr>
              <a:xfrm>
                <a:off x="676684" y="4593111"/>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Picture 15">
                <a:extLst>
                  <a:ext uri="{FF2B5EF4-FFF2-40B4-BE49-F238E27FC236}">
                    <a16:creationId xmlns:a16="http://schemas.microsoft.com/office/drawing/2014/main" id="{B15A48CB-6CF0-4295-B5C4-35CD14789F06}"/>
                  </a:ext>
                </a:extLst>
              </p:cNvPr>
              <p:cNvPicPr>
                <a:picLocks noChangeAspect="1"/>
              </p:cNvPicPr>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751242" y="4658286"/>
                <a:ext cx="540000" cy="540000"/>
              </a:xfrm>
              <a:prstGeom prst="rect">
                <a:avLst/>
              </a:prstGeom>
            </p:spPr>
          </p:pic>
        </p:grpSp>
        <p:sp>
          <p:nvSpPr>
            <p:cNvPr id="7" name="Oval 6">
              <a:extLst>
                <a:ext uri="{FF2B5EF4-FFF2-40B4-BE49-F238E27FC236}">
                  <a16:creationId xmlns:a16="http://schemas.microsoft.com/office/drawing/2014/main" id="{922202A0-27C1-4D35-BBE4-372DCCF785A3}"/>
                </a:ext>
              </a:extLst>
            </p:cNvPr>
            <p:cNvSpPr/>
            <p:nvPr/>
          </p:nvSpPr>
          <p:spPr>
            <a:xfrm>
              <a:off x="3832656"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Picture 7">
              <a:extLst>
                <a:ext uri="{FF2B5EF4-FFF2-40B4-BE49-F238E27FC236}">
                  <a16:creationId xmlns:a16="http://schemas.microsoft.com/office/drawing/2014/main" id="{B24E935F-6813-436D-971F-CB529D7783BD}"/>
                </a:ext>
              </a:extLst>
            </p:cNvPr>
            <p:cNvPicPr>
              <a:picLocks noChangeAspect="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928126" y="1447211"/>
              <a:ext cx="540000" cy="540000"/>
            </a:xfrm>
            <a:prstGeom prst="rect">
              <a:avLst/>
            </a:prstGeom>
          </p:spPr>
        </p:pic>
        <p:sp>
          <p:nvSpPr>
            <p:cNvPr id="9" name="Oval 8">
              <a:extLst>
                <a:ext uri="{FF2B5EF4-FFF2-40B4-BE49-F238E27FC236}">
                  <a16:creationId xmlns:a16="http://schemas.microsoft.com/office/drawing/2014/main" id="{62BF5E59-398F-4217-B92D-7E69B3673105}"/>
                </a:ext>
              </a:extLst>
            </p:cNvPr>
            <p:cNvSpPr/>
            <p:nvPr/>
          </p:nvSpPr>
          <p:spPr>
            <a:xfrm>
              <a:off x="4744962" y="1382036"/>
              <a:ext cx="689116" cy="670351"/>
            </a:xfrm>
            <a:prstGeom prst="ellipse">
              <a:avLst/>
            </a:prstGeom>
            <a:solidFill>
              <a:schemeClr val="bg1"/>
            </a:solidFill>
            <a:ln>
              <a:solidFill>
                <a:srgbClr val="F0A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Picture 9" descr="81231_BarChart_R_blue">
              <a:extLst>
                <a:ext uri="{FF2B5EF4-FFF2-40B4-BE49-F238E27FC236}">
                  <a16:creationId xmlns:a16="http://schemas.microsoft.com/office/drawing/2014/main" id="{F6AD7FBC-C36E-432E-820D-9A632F837B9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885991" y="1447211"/>
              <a:ext cx="540000" cy="540000"/>
            </a:xfrm>
            <a:prstGeom prst="rect">
              <a:avLst/>
            </a:prstGeom>
            <a:noFill/>
            <a:ln>
              <a:noFill/>
            </a:ln>
          </p:spPr>
        </p:pic>
        <p:sp>
          <p:nvSpPr>
            <p:cNvPr id="11" name="Oval 10">
              <a:extLst>
                <a:ext uri="{FF2B5EF4-FFF2-40B4-BE49-F238E27FC236}">
                  <a16:creationId xmlns:a16="http://schemas.microsoft.com/office/drawing/2014/main" id="{A5F7678B-84D2-4DBE-B54E-D8E7CFC19D26}"/>
                </a:ext>
              </a:extLst>
            </p:cNvPr>
            <p:cNvSpPr/>
            <p:nvPr/>
          </p:nvSpPr>
          <p:spPr>
            <a:xfrm>
              <a:off x="5657268"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Picture 11">
              <a:extLst>
                <a:ext uri="{FF2B5EF4-FFF2-40B4-BE49-F238E27FC236}">
                  <a16:creationId xmlns:a16="http://schemas.microsoft.com/office/drawing/2014/main" id="{0D9E00D5-424B-410F-8A51-EDA58760ADCE}"/>
                </a:ext>
              </a:extLst>
            </p:cNvPr>
            <p:cNvPicPr>
              <a:picLocks noChangeAspect="1"/>
            </p:cNvPicPr>
            <p:nvPr/>
          </p:nvPicPr>
          <p:blipFill>
            <a:blip r:embed="rId5"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5731826" y="1447211"/>
              <a:ext cx="540000" cy="540000"/>
            </a:xfrm>
            <a:prstGeom prst="rect">
              <a:avLst/>
            </a:prstGeom>
          </p:spPr>
        </p:pic>
        <p:sp>
          <p:nvSpPr>
            <p:cNvPr id="13" name="Oval 12">
              <a:extLst>
                <a:ext uri="{FF2B5EF4-FFF2-40B4-BE49-F238E27FC236}">
                  <a16:creationId xmlns:a16="http://schemas.microsoft.com/office/drawing/2014/main" id="{3BCE1373-CF31-463B-9B49-81EB7AF2A6FA}"/>
                </a:ext>
              </a:extLst>
            </p:cNvPr>
            <p:cNvSpPr/>
            <p:nvPr/>
          </p:nvSpPr>
          <p:spPr>
            <a:xfrm>
              <a:off x="6569574"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Picture 13">
              <a:extLst>
                <a:ext uri="{FF2B5EF4-FFF2-40B4-BE49-F238E27FC236}">
                  <a16:creationId xmlns:a16="http://schemas.microsoft.com/office/drawing/2014/main" id="{5D5A0D93-FB12-4515-9620-99CCDACAD021}"/>
                </a:ext>
              </a:extLst>
            </p:cNvPr>
            <p:cNvPicPr>
              <a:picLocks noChangeAspect="1"/>
            </p:cNvPicPr>
            <p:nvPr/>
          </p:nvPicPr>
          <p:blipFill>
            <a:blip r:embed="rId6"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6642993" y="1460800"/>
              <a:ext cx="540000" cy="540000"/>
            </a:xfrm>
            <a:prstGeom prst="rect">
              <a:avLst/>
            </a:prstGeom>
          </p:spPr>
        </p:pic>
      </p:grpSp>
      <p:sp>
        <p:nvSpPr>
          <p:cNvPr id="17" name="Rectangle 16">
            <a:extLst>
              <a:ext uri="{FF2B5EF4-FFF2-40B4-BE49-F238E27FC236}">
                <a16:creationId xmlns:a16="http://schemas.microsoft.com/office/drawing/2014/main" id="{C2019B96-B198-43A9-9708-1E9C3CB5233C}"/>
              </a:ext>
            </a:extLst>
          </p:cNvPr>
          <p:cNvSpPr/>
          <p:nvPr/>
        </p:nvSpPr>
        <p:spPr>
          <a:xfrm>
            <a:off x="6624000" y="2736000"/>
            <a:ext cx="5363573" cy="4108817"/>
          </a:xfrm>
          <a:prstGeom prst="rect">
            <a:avLst/>
          </a:prstGeom>
        </p:spPr>
        <p:txBody>
          <a:bodyPr wrap="square">
            <a:spAutoFit/>
          </a:bodyPr>
          <a:lstStyle/>
          <a:p>
            <a:pPr>
              <a:spcBef>
                <a:spcPct val="50000"/>
              </a:spcBef>
              <a:buClr>
                <a:srgbClr val="F0AB00"/>
              </a:buClr>
              <a:buSzPct val="100000"/>
            </a:pPr>
            <a:r>
              <a:rPr lang="hu-HU" sz="1600" b="1" kern="0" dirty="0">
                <a:ea typeface="Arial Unicode MS" pitchFamily="34" charset="-128"/>
                <a:cs typeface="Arial Unicode MS" pitchFamily="34" charset="-128"/>
              </a:rPr>
              <a:t>Az innováció kulcselemei</a:t>
            </a:r>
            <a:endParaRPr lang="en-US" sz="1600" kern="0" dirty="0">
              <a:solidFill>
                <a:prstClr val="black"/>
              </a:solidFill>
              <a:ea typeface="Arial Unicode MS" pitchFamily="34" charset="-128"/>
              <a:cs typeface="Arial Unicode MS" pitchFamily="34" charset="-128"/>
            </a:endParaRPr>
          </a:p>
          <a:p>
            <a:pPr marL="285693" indent="-285693">
              <a:spcBef>
                <a:spcPct val="50000"/>
              </a:spcBef>
              <a:buClr>
                <a:srgbClr val="F0AB00"/>
              </a:buClr>
              <a:buSzPct val="100000"/>
              <a:buFont typeface="Wingdings" panose="05000000000000000000" pitchFamily="2" charset="2"/>
              <a:buChar char="§"/>
            </a:pPr>
            <a:r>
              <a:rPr lang="hu-HU" sz="1400" kern="0" dirty="0">
                <a:solidFill>
                  <a:prstClr val="black"/>
                </a:solidFill>
                <a:ea typeface="Arial Unicode MS" pitchFamily="34" charset="-128"/>
                <a:cs typeface="Arial Unicode MS" pitchFamily="34" charset="-128"/>
              </a:rPr>
              <a:t>Az </a:t>
            </a:r>
            <a:r>
              <a:rPr lang="en-US" sz="1400" kern="0" dirty="0">
                <a:solidFill>
                  <a:prstClr val="black"/>
                </a:solidFill>
                <a:ea typeface="Arial Unicode MS" pitchFamily="34" charset="-128"/>
                <a:cs typeface="Arial Unicode MS" pitchFamily="34" charset="-128"/>
              </a:rPr>
              <a:t>SAP Business </a:t>
            </a:r>
            <a:r>
              <a:rPr lang="en-US" sz="1400" kern="0" dirty="0" err="1">
                <a:solidFill>
                  <a:prstClr val="black"/>
                </a:solidFill>
                <a:ea typeface="Arial Unicode MS" pitchFamily="34" charset="-128"/>
                <a:cs typeface="Arial Unicode MS" pitchFamily="34" charset="-128"/>
              </a:rPr>
              <a:t>ByDesign</a:t>
            </a:r>
            <a:r>
              <a:rPr lang="en-US" sz="1400" kern="0" dirty="0">
                <a:solidFill>
                  <a:prstClr val="black"/>
                </a:solidFill>
                <a:ea typeface="Arial Unicode MS" pitchFamily="34" charset="-128"/>
                <a:cs typeface="Arial Unicode MS" pitchFamily="34" charset="-128"/>
              </a:rPr>
              <a:t> </a:t>
            </a:r>
            <a:r>
              <a:rPr lang="hu-HU" sz="1400" kern="0" dirty="0">
                <a:solidFill>
                  <a:prstClr val="black"/>
                </a:solidFill>
                <a:ea typeface="Arial Unicode MS" pitchFamily="34" charset="-128"/>
                <a:cs typeface="Arial Unicode MS" pitchFamily="34" charset="-128"/>
              </a:rPr>
              <a:t>egyaránt támogatja az értékesítési célú</a:t>
            </a:r>
            <a:r>
              <a:rPr lang="en-US" sz="1400" kern="0" dirty="0">
                <a:solidFill>
                  <a:prstClr val="black"/>
                </a:solidFill>
                <a:ea typeface="Arial Unicode MS" pitchFamily="34" charset="-128"/>
                <a:cs typeface="Arial Unicode MS" pitchFamily="34" charset="-128"/>
              </a:rPr>
              <a:t> </a:t>
            </a:r>
            <a:r>
              <a:rPr lang="hu-HU" sz="1400" kern="0" dirty="0">
                <a:solidFill>
                  <a:prstClr val="black"/>
                </a:solidFill>
                <a:ea typeface="Arial Unicode MS" pitchFamily="34" charset="-128"/>
                <a:cs typeface="Arial Unicode MS" pitchFamily="34" charset="-128"/>
              </a:rPr>
              <a:t>és a működési célú projekteket a projektek teljes spektrumán számtalan projektvariációs lehetőséggel</a:t>
            </a:r>
            <a:endParaRPr lang="en-US" sz="1400" kern="0" dirty="0">
              <a:solidFill>
                <a:prstClr val="black"/>
              </a:solidFill>
              <a:ea typeface="Arial Unicode MS" pitchFamily="34" charset="-128"/>
              <a:cs typeface="Arial Unicode MS" pitchFamily="34" charset="-128"/>
            </a:endParaRPr>
          </a:p>
          <a:p>
            <a:pPr marL="285693" indent="-285693">
              <a:spcBef>
                <a:spcPct val="50000"/>
              </a:spcBef>
              <a:buClr>
                <a:srgbClr val="F0AB00"/>
              </a:buClr>
              <a:buSzPct val="100000"/>
              <a:buFont typeface="Wingdings" panose="05000000000000000000" pitchFamily="2" charset="2"/>
              <a:buChar char="§"/>
            </a:pPr>
            <a:r>
              <a:rPr lang="hu-HU" sz="1400" kern="0" dirty="0">
                <a:solidFill>
                  <a:prstClr val="black"/>
                </a:solidFill>
                <a:ea typeface="Arial Unicode MS" pitchFamily="34" charset="-128"/>
                <a:cs typeface="Arial Unicode MS" pitchFamily="34" charset="-128"/>
              </a:rPr>
              <a:t>Napi feladatokhoz igazított </a:t>
            </a:r>
            <a:r>
              <a:rPr lang="hu-HU" sz="1400" kern="0" dirty="0" err="1">
                <a:solidFill>
                  <a:prstClr val="black"/>
                </a:solidFill>
                <a:ea typeface="Arial Unicode MS" pitchFamily="34" charset="-128"/>
                <a:cs typeface="Arial Unicode MS" pitchFamily="34" charset="-128"/>
              </a:rPr>
              <a:t>workflow</a:t>
            </a:r>
            <a:r>
              <a:rPr lang="hu-HU" sz="1400" kern="0" dirty="0">
                <a:solidFill>
                  <a:prstClr val="black"/>
                </a:solidFill>
                <a:ea typeface="Arial Unicode MS" pitchFamily="34" charset="-128"/>
                <a:cs typeface="Arial Unicode MS" pitchFamily="34" charset="-128"/>
              </a:rPr>
              <a:t> támogatás: automatikusan érkező üzenetek, figyelmeztetések, jelzések segítik a projekten dolgozó csapatok és menedzserek munkáját</a:t>
            </a:r>
          </a:p>
          <a:p>
            <a:pPr marL="285693" indent="-285693">
              <a:spcBef>
                <a:spcPct val="50000"/>
              </a:spcBef>
              <a:buClr>
                <a:srgbClr val="F0AB00"/>
              </a:buClr>
              <a:buSzPct val="100000"/>
              <a:buFont typeface="Wingdings" panose="05000000000000000000" pitchFamily="2" charset="2"/>
              <a:buChar char="§"/>
            </a:pPr>
            <a:r>
              <a:rPr lang="hu-HU" sz="1400" kern="0" dirty="0">
                <a:solidFill>
                  <a:prstClr val="black"/>
                </a:solidFill>
                <a:ea typeface="Arial Unicode MS" pitchFamily="34" charset="-128"/>
                <a:cs typeface="Arial Unicode MS" pitchFamily="34" charset="-128"/>
              </a:rPr>
              <a:t>Mobilalkalmazás támogatja a munkaidőnyilvántartást és költségelszámolást</a:t>
            </a:r>
            <a:r>
              <a:rPr lang="en-US" sz="1400" kern="0" dirty="0">
                <a:solidFill>
                  <a:prstClr val="black"/>
                </a:solidFill>
                <a:ea typeface="Arial Unicode MS" pitchFamily="34" charset="-128"/>
                <a:cs typeface="Arial Unicode MS" pitchFamily="34" charset="-128"/>
              </a:rPr>
              <a:t>, </a:t>
            </a:r>
            <a:r>
              <a:rPr lang="hu-HU" sz="1400" kern="0" dirty="0">
                <a:solidFill>
                  <a:prstClr val="black"/>
                </a:solidFill>
                <a:ea typeface="Arial Unicode MS" pitchFamily="34" charset="-128"/>
                <a:cs typeface="Arial Unicode MS" pitchFamily="34" charset="-128"/>
              </a:rPr>
              <a:t>a jóváhagyási folyamatokat és a projekt teljes monitoringját</a:t>
            </a:r>
            <a:endParaRPr lang="en-US" sz="1400" kern="0" dirty="0">
              <a:solidFill>
                <a:prstClr val="black"/>
              </a:solidFill>
              <a:ea typeface="Arial Unicode MS" pitchFamily="34" charset="-128"/>
              <a:cs typeface="Arial Unicode MS" pitchFamily="34" charset="-128"/>
            </a:endParaRPr>
          </a:p>
          <a:p>
            <a:pPr marL="285693" indent="-285693">
              <a:spcBef>
                <a:spcPct val="50000"/>
              </a:spcBef>
              <a:buClr>
                <a:srgbClr val="F0AB00"/>
              </a:buClr>
              <a:buSzPct val="100000"/>
              <a:buFont typeface="Wingdings" panose="05000000000000000000" pitchFamily="2" charset="2"/>
              <a:buChar char="§"/>
            </a:pPr>
            <a:r>
              <a:rPr lang="hu-HU" sz="1400" kern="0" dirty="0">
                <a:solidFill>
                  <a:prstClr val="black"/>
                </a:solidFill>
                <a:ea typeface="Arial Unicode MS" pitchFamily="34" charset="-128"/>
                <a:cs typeface="Arial Unicode MS" pitchFamily="34" charset="-128"/>
              </a:rPr>
              <a:t>Projektbe integrált működési folyamatok</a:t>
            </a:r>
            <a:r>
              <a:rPr lang="en-US" sz="1400" kern="0" dirty="0">
                <a:solidFill>
                  <a:prstClr val="black"/>
                </a:solidFill>
                <a:ea typeface="Arial Unicode MS" pitchFamily="34" charset="-128"/>
                <a:cs typeface="Arial Unicode MS" pitchFamily="34" charset="-128"/>
              </a:rPr>
              <a:t>, </a:t>
            </a:r>
            <a:r>
              <a:rPr lang="hu-HU" sz="1400" kern="0" dirty="0">
                <a:solidFill>
                  <a:prstClr val="black"/>
                </a:solidFill>
                <a:ea typeface="Arial Unicode MS" pitchFamily="34" charset="-128"/>
                <a:cs typeface="Arial Unicode MS" pitchFamily="34" charset="-128"/>
              </a:rPr>
              <a:t>pénzügyi-, a </a:t>
            </a:r>
            <a:r>
              <a:rPr lang="en-US" sz="1400" kern="0" dirty="0">
                <a:solidFill>
                  <a:prstClr val="black"/>
                </a:solidFill>
                <a:ea typeface="Arial Unicode MS" pitchFamily="34" charset="-128"/>
                <a:cs typeface="Arial Unicode MS" pitchFamily="34" charset="-128"/>
              </a:rPr>
              <a:t>CRM</a:t>
            </a:r>
            <a:r>
              <a:rPr lang="hu-HU" sz="1400" kern="0" dirty="0">
                <a:solidFill>
                  <a:prstClr val="black"/>
                </a:solidFill>
                <a:ea typeface="Arial Unicode MS" pitchFamily="34" charset="-128"/>
                <a:cs typeface="Arial Unicode MS" pitchFamily="34" charset="-128"/>
              </a:rPr>
              <a:t>-</a:t>
            </a:r>
            <a:r>
              <a:rPr lang="en-US" sz="1400" kern="0" dirty="0">
                <a:solidFill>
                  <a:prstClr val="black"/>
                </a:solidFill>
                <a:ea typeface="Arial Unicode MS" pitchFamily="34" charset="-128"/>
                <a:cs typeface="Arial Unicode MS" pitchFamily="34" charset="-128"/>
              </a:rPr>
              <a:t>, </a:t>
            </a:r>
            <a:r>
              <a:rPr lang="hu-HU" sz="1400" kern="0" dirty="0">
                <a:solidFill>
                  <a:prstClr val="black"/>
                </a:solidFill>
                <a:ea typeface="Arial Unicode MS" pitchFamily="34" charset="-128"/>
                <a:cs typeface="Arial Unicode MS" pitchFamily="34" charset="-128"/>
              </a:rPr>
              <a:t>a beszerzési- és a logisztikai folyamatok beépítésével</a:t>
            </a:r>
            <a:endParaRPr lang="en-US" sz="1400" kern="0" dirty="0">
              <a:solidFill>
                <a:prstClr val="black"/>
              </a:solidFill>
              <a:ea typeface="Arial Unicode MS" pitchFamily="34" charset="-128"/>
              <a:cs typeface="Arial Unicode MS" pitchFamily="34" charset="-128"/>
            </a:endParaRPr>
          </a:p>
          <a:p>
            <a:pPr marL="285693" indent="-285693">
              <a:spcBef>
                <a:spcPct val="50000"/>
              </a:spcBef>
              <a:buClr>
                <a:srgbClr val="F0AB00"/>
              </a:buClr>
              <a:buSzPct val="100000"/>
              <a:buFont typeface="Wingdings" panose="05000000000000000000" pitchFamily="2" charset="2"/>
              <a:buChar char="§"/>
            </a:pPr>
            <a:r>
              <a:rPr lang="hu-HU" sz="1400" kern="0" dirty="0">
                <a:solidFill>
                  <a:prstClr val="black"/>
                </a:solidFill>
                <a:ea typeface="Arial Unicode MS" pitchFamily="34" charset="-128"/>
                <a:cs typeface="Arial Unicode MS" pitchFamily="34" charset="-128"/>
              </a:rPr>
              <a:t>Beépített elemzési és jelentéskészítő eszköztár a projektek napi szintű nyomon követéséhez és valós idejű pénzügyi elszámolás az áttekinthetőség érdekében</a:t>
            </a:r>
            <a:endParaRPr lang="en-US" sz="1400" kern="0" dirty="0">
              <a:solidFill>
                <a:prstClr val="black"/>
              </a:solidFill>
              <a:ea typeface="Arial Unicode MS" pitchFamily="34" charset="-128"/>
              <a:cs typeface="Arial Unicode MS" pitchFamily="34" charset="-128"/>
            </a:endParaRPr>
          </a:p>
        </p:txBody>
      </p:sp>
      <p:pic>
        <p:nvPicPr>
          <p:cNvPr id="18" name="Picture 17">
            <a:extLst>
              <a:ext uri="{FF2B5EF4-FFF2-40B4-BE49-F238E27FC236}">
                <a16:creationId xmlns:a16="http://schemas.microsoft.com/office/drawing/2014/main" id="{D4F174DA-4BB9-4AD2-BE3F-64AAE2019E1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27193" y="4433459"/>
            <a:ext cx="899792" cy="899792"/>
          </a:xfrm>
          <a:prstGeom prst="rect">
            <a:avLst/>
          </a:prstGeom>
          <a:solidFill>
            <a:schemeClr val="bg1"/>
          </a:solidFill>
        </p:spPr>
      </p:pic>
      <p:sp>
        <p:nvSpPr>
          <p:cNvPr id="19" name="Rectangle 18">
            <a:extLst>
              <a:ext uri="{FF2B5EF4-FFF2-40B4-BE49-F238E27FC236}">
                <a16:creationId xmlns:a16="http://schemas.microsoft.com/office/drawing/2014/main" id="{0EC2B696-C399-4D1D-93AB-99684AB375EF}"/>
              </a:ext>
            </a:extLst>
          </p:cNvPr>
          <p:cNvSpPr/>
          <p:nvPr/>
        </p:nvSpPr>
        <p:spPr>
          <a:xfrm>
            <a:off x="3511526" y="5454000"/>
            <a:ext cx="2131127" cy="461665"/>
          </a:xfrm>
          <a:prstGeom prst="rect">
            <a:avLst/>
          </a:prstGeom>
        </p:spPr>
        <p:txBody>
          <a:bodyPr wrap="square">
            <a:spAutoFit/>
          </a:bodyPr>
          <a:lstStyle/>
          <a:p>
            <a:pPr algn="ctr"/>
            <a:r>
              <a:rPr lang="hu-HU" sz="1200" b="1" kern="0" dirty="0">
                <a:ea typeface="Arial Unicode MS" pitchFamily="34" charset="-128"/>
                <a:cs typeface="Arial Unicode MS" pitchFamily="34" charset="-128"/>
              </a:rPr>
              <a:t>Beépített elemző és jelentéskészítő eszköztár</a:t>
            </a:r>
            <a:endParaRPr lang="en-US" sz="1200" b="1" dirty="0"/>
          </a:p>
        </p:txBody>
      </p:sp>
      <p:sp>
        <p:nvSpPr>
          <p:cNvPr id="20" name="Rectangle 19">
            <a:extLst>
              <a:ext uri="{FF2B5EF4-FFF2-40B4-BE49-F238E27FC236}">
                <a16:creationId xmlns:a16="http://schemas.microsoft.com/office/drawing/2014/main" id="{6F08046F-EC97-42FD-87EC-7D722AFBD6BF}"/>
              </a:ext>
            </a:extLst>
          </p:cNvPr>
          <p:cNvSpPr/>
          <p:nvPr/>
        </p:nvSpPr>
        <p:spPr>
          <a:xfrm>
            <a:off x="1412" y="2808000"/>
            <a:ext cx="3490295" cy="461558"/>
          </a:xfrm>
          <a:prstGeom prst="rect">
            <a:avLst/>
          </a:prstGeom>
        </p:spPr>
        <p:txBody>
          <a:bodyPr wrap="square">
            <a:spAutoFit/>
          </a:bodyPr>
          <a:lstStyle/>
          <a:p>
            <a:pPr algn="ctr"/>
            <a:r>
              <a:rPr lang="hu-HU" sz="1200" b="1" kern="0" dirty="0">
                <a:solidFill>
                  <a:prstClr val="black"/>
                </a:solidFill>
                <a:ea typeface="Arial Unicode MS" pitchFamily="34" charset="-128"/>
                <a:cs typeface="Arial Unicode MS" pitchFamily="34" charset="-128"/>
              </a:rPr>
              <a:t>Értékesítési célú és működési </a:t>
            </a:r>
            <a:r>
              <a:rPr lang="en-US" sz="1200" b="1" kern="0" dirty="0">
                <a:solidFill>
                  <a:prstClr val="black"/>
                </a:solidFill>
                <a:ea typeface="Arial Unicode MS" pitchFamily="34" charset="-128"/>
                <a:cs typeface="Arial Unicode MS" pitchFamily="34" charset="-128"/>
              </a:rPr>
              <a:t>PM</a:t>
            </a:r>
            <a:br>
              <a:rPr lang="en-US" sz="1200" b="1" kern="0" dirty="0">
                <a:solidFill>
                  <a:prstClr val="black"/>
                </a:solidFill>
                <a:ea typeface="Arial Unicode MS" pitchFamily="34" charset="-128"/>
                <a:cs typeface="Arial Unicode MS" pitchFamily="34" charset="-128"/>
              </a:rPr>
            </a:br>
            <a:r>
              <a:rPr lang="hu-HU" sz="1200" b="1" kern="0" dirty="0">
                <a:ea typeface="Arial Unicode MS" pitchFamily="34" charset="-128"/>
                <a:cs typeface="Arial Unicode MS" pitchFamily="34" charset="-128"/>
              </a:rPr>
              <a:t>Projektvariánsok</a:t>
            </a:r>
            <a:r>
              <a:rPr lang="en-US" sz="1200" b="1" kern="0" dirty="0">
                <a:ea typeface="Arial Unicode MS" pitchFamily="34" charset="-128"/>
                <a:cs typeface="Arial Unicode MS" pitchFamily="34" charset="-128"/>
              </a:rPr>
              <a:t> </a:t>
            </a:r>
            <a:endParaRPr lang="en-US" sz="1200" b="1" dirty="0"/>
          </a:p>
        </p:txBody>
      </p:sp>
      <p:sp>
        <p:nvSpPr>
          <p:cNvPr id="21" name="Rectangle 20">
            <a:extLst>
              <a:ext uri="{FF2B5EF4-FFF2-40B4-BE49-F238E27FC236}">
                <a16:creationId xmlns:a16="http://schemas.microsoft.com/office/drawing/2014/main" id="{42A78C0B-8ABB-4C67-9CAD-6F6FEB9C20C3}"/>
              </a:ext>
            </a:extLst>
          </p:cNvPr>
          <p:cNvSpPr/>
          <p:nvPr/>
        </p:nvSpPr>
        <p:spPr>
          <a:xfrm>
            <a:off x="898102" y="5452303"/>
            <a:ext cx="1757212" cy="461665"/>
          </a:xfrm>
          <a:prstGeom prst="rect">
            <a:avLst/>
          </a:prstGeom>
        </p:spPr>
        <p:txBody>
          <a:bodyPr wrap="none">
            <a:spAutoFit/>
          </a:bodyPr>
          <a:lstStyle/>
          <a:p>
            <a:pPr algn="ctr"/>
            <a:r>
              <a:rPr lang="hu-HU" sz="1200" b="1" kern="0" dirty="0">
                <a:solidFill>
                  <a:prstClr val="black"/>
                </a:solidFill>
                <a:ea typeface="Arial Unicode MS" pitchFamily="34" charset="-128"/>
                <a:cs typeface="Arial Unicode MS" pitchFamily="34" charset="-128"/>
              </a:rPr>
              <a:t>Projektbe integrált </a:t>
            </a:r>
            <a:br>
              <a:rPr lang="hu-HU" sz="1200" b="1" kern="0" dirty="0">
                <a:solidFill>
                  <a:prstClr val="black"/>
                </a:solidFill>
                <a:ea typeface="Arial Unicode MS" pitchFamily="34" charset="-128"/>
                <a:cs typeface="Arial Unicode MS" pitchFamily="34" charset="-128"/>
              </a:rPr>
            </a:br>
            <a:r>
              <a:rPr lang="hu-HU" sz="1200" b="1" kern="0" dirty="0">
                <a:solidFill>
                  <a:prstClr val="black"/>
                </a:solidFill>
                <a:ea typeface="Arial Unicode MS" pitchFamily="34" charset="-128"/>
                <a:cs typeface="Arial Unicode MS" pitchFamily="34" charset="-128"/>
              </a:rPr>
              <a:t>működési folyamatok</a:t>
            </a:r>
            <a:endParaRPr lang="en-US" b="1" dirty="0"/>
          </a:p>
        </p:txBody>
      </p:sp>
      <p:pic>
        <p:nvPicPr>
          <p:cNvPr id="22" name="Picture 21">
            <a:extLst>
              <a:ext uri="{FF2B5EF4-FFF2-40B4-BE49-F238E27FC236}">
                <a16:creationId xmlns:a16="http://schemas.microsoft.com/office/drawing/2014/main" id="{6E6B9FE6-81D8-4276-9ED6-4347CF94FB58}"/>
              </a:ext>
            </a:extLst>
          </p:cNvPr>
          <p:cNvPicPr>
            <a:picLocks noChangeAspect="1"/>
          </p:cNvPicPr>
          <p:nvPr/>
        </p:nvPicPr>
        <p:blipFill>
          <a:blip r:embed="rId8"/>
          <a:stretch>
            <a:fillRect/>
          </a:stretch>
        </p:blipFill>
        <p:spPr>
          <a:xfrm>
            <a:off x="1020363" y="4366722"/>
            <a:ext cx="1512670" cy="1079750"/>
          </a:xfrm>
          <a:prstGeom prst="rect">
            <a:avLst/>
          </a:prstGeom>
          <a:solidFill>
            <a:schemeClr val="bg1"/>
          </a:solidFill>
        </p:spPr>
      </p:pic>
      <p:pic>
        <p:nvPicPr>
          <p:cNvPr id="23" name="Picture 22">
            <a:extLst>
              <a:ext uri="{FF2B5EF4-FFF2-40B4-BE49-F238E27FC236}">
                <a16:creationId xmlns:a16="http://schemas.microsoft.com/office/drawing/2014/main" id="{6F2CEDA0-2952-488E-A1AD-3E34FBAEE7D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82846" y="3291074"/>
            <a:ext cx="719833" cy="719833"/>
          </a:xfrm>
          <a:prstGeom prst="rect">
            <a:avLst/>
          </a:prstGeom>
          <a:solidFill>
            <a:schemeClr val="bg1"/>
          </a:solidFill>
        </p:spPr>
      </p:pic>
      <p:grpSp>
        <p:nvGrpSpPr>
          <p:cNvPr id="25" name="Group 24">
            <a:extLst>
              <a:ext uri="{FF2B5EF4-FFF2-40B4-BE49-F238E27FC236}">
                <a16:creationId xmlns:a16="http://schemas.microsoft.com/office/drawing/2014/main" id="{F77CDC10-7202-4CBB-986D-1752B26D2A56}"/>
              </a:ext>
            </a:extLst>
          </p:cNvPr>
          <p:cNvGrpSpPr/>
          <p:nvPr/>
        </p:nvGrpSpPr>
        <p:grpSpPr>
          <a:xfrm>
            <a:off x="462541" y="3280733"/>
            <a:ext cx="2568034" cy="755825"/>
            <a:chOff x="543713" y="3024318"/>
            <a:chExt cx="2568628" cy="756000"/>
          </a:xfrm>
        </p:grpSpPr>
        <p:pic>
          <p:nvPicPr>
            <p:cNvPr id="26" name="Picture 25">
              <a:extLst>
                <a:ext uri="{FF2B5EF4-FFF2-40B4-BE49-F238E27FC236}">
                  <a16:creationId xmlns:a16="http://schemas.microsoft.com/office/drawing/2014/main" id="{A6DF8725-D1BA-4A9C-B4C8-E8D654FCFD5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5400000">
              <a:off x="543713" y="3024318"/>
              <a:ext cx="756000" cy="756000"/>
            </a:xfrm>
            <a:prstGeom prst="rect">
              <a:avLst/>
            </a:prstGeom>
          </p:spPr>
        </p:pic>
        <p:pic>
          <p:nvPicPr>
            <p:cNvPr id="27" name="Picture 26">
              <a:extLst>
                <a:ext uri="{FF2B5EF4-FFF2-40B4-BE49-F238E27FC236}">
                  <a16:creationId xmlns:a16="http://schemas.microsoft.com/office/drawing/2014/main" id="{C4F3E23A-FAEE-4366-AD32-7907042C6A2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a:off x="2356341" y="3024318"/>
              <a:ext cx="756000" cy="756000"/>
            </a:xfrm>
            <a:prstGeom prst="rect">
              <a:avLst/>
            </a:prstGeom>
          </p:spPr>
        </p:pic>
        <p:pic>
          <p:nvPicPr>
            <p:cNvPr id="28" name="Picture 27">
              <a:extLst>
                <a:ext uri="{FF2B5EF4-FFF2-40B4-BE49-F238E27FC236}">
                  <a16:creationId xmlns:a16="http://schemas.microsoft.com/office/drawing/2014/main" id="{37D4F094-8ADA-4FCF-819C-A94DC571E8A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5400000">
              <a:off x="1469497" y="3024318"/>
              <a:ext cx="756000" cy="756000"/>
            </a:xfrm>
            <a:prstGeom prst="rect">
              <a:avLst/>
            </a:prstGeom>
          </p:spPr>
        </p:pic>
      </p:grpSp>
    </p:spTree>
    <p:extLst>
      <p:ext uri="{BB962C8B-B14F-4D97-AF65-F5344CB8AC3E}">
        <p14:creationId xmlns:p14="http://schemas.microsoft.com/office/powerpoint/2010/main" val="959964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DDF04-3CC7-4F93-9340-F1885AA46EF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SAP Business ByDesign – </a:t>
            </a:r>
            <a:r>
              <a:rPr lang="hu-HU" dirty="0">
                <a:latin typeface="Arial" panose="020B0604020202020204" pitchFamily="34" charset="0"/>
                <a:cs typeface="Arial" panose="020B0604020202020204" pitchFamily="34" charset="0"/>
              </a:rPr>
              <a:t>Pénzügy és számvitel</a:t>
            </a:r>
            <a:endParaRPr lang="en-DE" dirty="0"/>
          </a:p>
        </p:txBody>
      </p:sp>
      <p:grpSp>
        <p:nvGrpSpPr>
          <p:cNvPr id="3" name="Group 2">
            <a:extLst>
              <a:ext uri="{FF2B5EF4-FFF2-40B4-BE49-F238E27FC236}">
                <a16:creationId xmlns:a16="http://schemas.microsoft.com/office/drawing/2014/main" id="{493C4E35-485A-42A2-884B-10DBE3E37003}"/>
              </a:ext>
            </a:extLst>
          </p:cNvPr>
          <p:cNvGrpSpPr/>
          <p:nvPr/>
        </p:nvGrpSpPr>
        <p:grpSpPr>
          <a:xfrm>
            <a:off x="3648869" y="1369224"/>
            <a:ext cx="4897437" cy="670196"/>
            <a:chOff x="2628285" y="1382036"/>
            <a:chExt cx="4898571" cy="670351"/>
          </a:xfrm>
        </p:grpSpPr>
        <p:sp>
          <p:nvSpPr>
            <p:cNvPr id="4" name="Arrow: Striped Right 3">
              <a:extLst>
                <a:ext uri="{FF2B5EF4-FFF2-40B4-BE49-F238E27FC236}">
                  <a16:creationId xmlns:a16="http://schemas.microsoft.com/office/drawing/2014/main" id="{2531052A-F515-4BC6-A96B-14F242814D97}"/>
                </a:ext>
              </a:extLst>
            </p:cNvPr>
            <p:cNvSpPr/>
            <p:nvPr/>
          </p:nvSpPr>
          <p:spPr>
            <a:xfrm>
              <a:off x="2628285" y="1537597"/>
              <a:ext cx="4898571" cy="359229"/>
            </a:xfrm>
            <a:prstGeom prst="strip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 name="Group 4">
              <a:extLst>
                <a:ext uri="{FF2B5EF4-FFF2-40B4-BE49-F238E27FC236}">
                  <a16:creationId xmlns:a16="http://schemas.microsoft.com/office/drawing/2014/main" id="{C52C098A-7049-4CC0-AEA4-D62188096D47}"/>
                </a:ext>
              </a:extLst>
            </p:cNvPr>
            <p:cNvGrpSpPr/>
            <p:nvPr/>
          </p:nvGrpSpPr>
          <p:grpSpPr>
            <a:xfrm>
              <a:off x="2920350" y="1382036"/>
              <a:ext cx="689116" cy="670351"/>
              <a:chOff x="676684" y="4593111"/>
              <a:chExt cx="689116" cy="670351"/>
            </a:xfrm>
          </p:grpSpPr>
          <p:sp>
            <p:nvSpPr>
              <p:cNvPr id="14" name="Oval 13">
                <a:extLst>
                  <a:ext uri="{FF2B5EF4-FFF2-40B4-BE49-F238E27FC236}">
                    <a16:creationId xmlns:a16="http://schemas.microsoft.com/office/drawing/2014/main" id="{0AC513E6-D8FD-4869-877D-5A412A2FFB6C}"/>
                  </a:ext>
                </a:extLst>
              </p:cNvPr>
              <p:cNvSpPr/>
              <p:nvPr/>
            </p:nvSpPr>
            <p:spPr>
              <a:xfrm>
                <a:off x="676684" y="4593111"/>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Picture 14">
                <a:extLst>
                  <a:ext uri="{FF2B5EF4-FFF2-40B4-BE49-F238E27FC236}">
                    <a16:creationId xmlns:a16="http://schemas.microsoft.com/office/drawing/2014/main" id="{9277B5F6-D5E4-46A1-A21A-FE9C88745C9F}"/>
                  </a:ext>
                </a:extLst>
              </p:cNvPr>
              <p:cNvPicPr>
                <a:picLocks noChangeAspect="1"/>
              </p:cNvPicPr>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751242" y="4658286"/>
                <a:ext cx="540000" cy="540000"/>
              </a:xfrm>
              <a:prstGeom prst="rect">
                <a:avLst/>
              </a:prstGeom>
            </p:spPr>
          </p:pic>
        </p:grpSp>
        <p:sp>
          <p:nvSpPr>
            <p:cNvPr id="6" name="Oval 5">
              <a:extLst>
                <a:ext uri="{FF2B5EF4-FFF2-40B4-BE49-F238E27FC236}">
                  <a16:creationId xmlns:a16="http://schemas.microsoft.com/office/drawing/2014/main" id="{FFB8B0DB-28A7-4B78-AA1A-9E1F539B9A8D}"/>
                </a:ext>
              </a:extLst>
            </p:cNvPr>
            <p:cNvSpPr/>
            <p:nvPr/>
          </p:nvSpPr>
          <p:spPr>
            <a:xfrm>
              <a:off x="3832656"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Picture 6">
              <a:extLst>
                <a:ext uri="{FF2B5EF4-FFF2-40B4-BE49-F238E27FC236}">
                  <a16:creationId xmlns:a16="http://schemas.microsoft.com/office/drawing/2014/main" id="{17C95744-4E25-43F3-9401-6624B18174CF}"/>
                </a:ext>
              </a:extLst>
            </p:cNvPr>
            <p:cNvPicPr>
              <a:picLocks noChangeAspect="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928126" y="1447211"/>
              <a:ext cx="540000" cy="540000"/>
            </a:xfrm>
            <a:prstGeom prst="rect">
              <a:avLst/>
            </a:prstGeom>
          </p:spPr>
        </p:pic>
        <p:sp>
          <p:nvSpPr>
            <p:cNvPr id="8" name="Oval 7">
              <a:extLst>
                <a:ext uri="{FF2B5EF4-FFF2-40B4-BE49-F238E27FC236}">
                  <a16:creationId xmlns:a16="http://schemas.microsoft.com/office/drawing/2014/main" id="{26889322-F50B-461E-AF7B-2FFF67331D20}"/>
                </a:ext>
              </a:extLst>
            </p:cNvPr>
            <p:cNvSpPr/>
            <p:nvPr/>
          </p:nvSpPr>
          <p:spPr>
            <a:xfrm>
              <a:off x="4744962"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Picture 8" descr="81231_BarChart_R_blue">
              <a:extLst>
                <a:ext uri="{FF2B5EF4-FFF2-40B4-BE49-F238E27FC236}">
                  <a16:creationId xmlns:a16="http://schemas.microsoft.com/office/drawing/2014/main" id="{2F1B70FF-D087-4948-9290-449173A51B79}"/>
                </a:ext>
              </a:extLst>
            </p:cNvPr>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885991" y="1447211"/>
              <a:ext cx="540000" cy="540000"/>
            </a:xfrm>
            <a:prstGeom prst="rect">
              <a:avLst/>
            </a:prstGeom>
            <a:noFill/>
            <a:ln>
              <a:noFill/>
            </a:ln>
          </p:spPr>
        </p:pic>
        <p:sp>
          <p:nvSpPr>
            <p:cNvPr id="10" name="Oval 9">
              <a:extLst>
                <a:ext uri="{FF2B5EF4-FFF2-40B4-BE49-F238E27FC236}">
                  <a16:creationId xmlns:a16="http://schemas.microsoft.com/office/drawing/2014/main" id="{CDB9E34B-3AB4-4A25-AED4-CC4FA68FB893}"/>
                </a:ext>
              </a:extLst>
            </p:cNvPr>
            <p:cNvSpPr/>
            <p:nvPr/>
          </p:nvSpPr>
          <p:spPr>
            <a:xfrm>
              <a:off x="5657268"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Picture 10">
              <a:extLst>
                <a:ext uri="{FF2B5EF4-FFF2-40B4-BE49-F238E27FC236}">
                  <a16:creationId xmlns:a16="http://schemas.microsoft.com/office/drawing/2014/main" id="{6E0564C0-A103-42EE-AB6F-1D418DDACF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31826" y="1447211"/>
              <a:ext cx="540000" cy="540000"/>
            </a:xfrm>
            <a:prstGeom prst="rect">
              <a:avLst/>
            </a:prstGeom>
          </p:spPr>
        </p:pic>
        <p:sp>
          <p:nvSpPr>
            <p:cNvPr id="12" name="Oval 11">
              <a:extLst>
                <a:ext uri="{FF2B5EF4-FFF2-40B4-BE49-F238E27FC236}">
                  <a16:creationId xmlns:a16="http://schemas.microsoft.com/office/drawing/2014/main" id="{9303FBDB-B29B-402B-A97D-741560AFD6CF}"/>
                </a:ext>
              </a:extLst>
            </p:cNvPr>
            <p:cNvSpPr/>
            <p:nvPr/>
          </p:nvSpPr>
          <p:spPr>
            <a:xfrm>
              <a:off x="6569574"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Picture 12">
              <a:extLst>
                <a:ext uri="{FF2B5EF4-FFF2-40B4-BE49-F238E27FC236}">
                  <a16:creationId xmlns:a16="http://schemas.microsoft.com/office/drawing/2014/main" id="{445D49A3-BB2A-495F-99D1-10C7ED35340E}"/>
                </a:ext>
              </a:extLst>
            </p:cNvPr>
            <p:cNvPicPr>
              <a:picLocks noChangeAspect="1"/>
            </p:cNvPicPr>
            <p:nvPr/>
          </p:nvPicPr>
          <p:blipFill>
            <a:blip r:embed="rId6"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6642993" y="1460800"/>
              <a:ext cx="540000" cy="540000"/>
            </a:xfrm>
            <a:prstGeom prst="rect">
              <a:avLst/>
            </a:prstGeom>
          </p:spPr>
        </p:pic>
      </p:grpSp>
      <p:sp>
        <p:nvSpPr>
          <p:cNvPr id="16" name="Rectangle 15">
            <a:extLst>
              <a:ext uri="{FF2B5EF4-FFF2-40B4-BE49-F238E27FC236}">
                <a16:creationId xmlns:a16="http://schemas.microsoft.com/office/drawing/2014/main" id="{E72EAE1B-46C2-4C94-9271-2C1275D3FFE8}"/>
              </a:ext>
            </a:extLst>
          </p:cNvPr>
          <p:cNvSpPr/>
          <p:nvPr/>
        </p:nvSpPr>
        <p:spPr>
          <a:xfrm>
            <a:off x="3748843" y="5475769"/>
            <a:ext cx="1749197" cy="461665"/>
          </a:xfrm>
          <a:prstGeom prst="rect">
            <a:avLst/>
          </a:prstGeom>
        </p:spPr>
        <p:txBody>
          <a:bodyPr wrap="none">
            <a:spAutoFit/>
          </a:bodyPr>
          <a:lstStyle/>
          <a:p>
            <a:pPr algn="ctr"/>
            <a:r>
              <a:rPr lang="hu-HU" sz="1200" b="1" kern="0" dirty="0">
                <a:ea typeface="Arial Unicode MS" pitchFamily="34" charset="-128"/>
                <a:cs typeface="Arial Unicode MS" pitchFamily="34" charset="-128"/>
              </a:rPr>
              <a:t>Értékláncba integrált </a:t>
            </a:r>
            <a:br>
              <a:rPr lang="hu-HU" sz="1200" b="1" kern="0" dirty="0">
                <a:ea typeface="Arial Unicode MS" pitchFamily="34" charset="-128"/>
                <a:cs typeface="Arial Unicode MS" pitchFamily="34" charset="-128"/>
              </a:rPr>
            </a:br>
            <a:r>
              <a:rPr lang="hu-HU" sz="1200" b="1" kern="0" dirty="0">
                <a:ea typeface="Arial Unicode MS" pitchFamily="34" charset="-128"/>
                <a:cs typeface="Arial Unicode MS" pitchFamily="34" charset="-128"/>
              </a:rPr>
              <a:t>pénzügyi folyamatok</a:t>
            </a:r>
            <a:endParaRPr lang="de-DE" sz="1200" b="1" dirty="0"/>
          </a:p>
        </p:txBody>
      </p:sp>
      <p:grpSp>
        <p:nvGrpSpPr>
          <p:cNvPr id="17" name="Group 16">
            <a:extLst>
              <a:ext uri="{FF2B5EF4-FFF2-40B4-BE49-F238E27FC236}">
                <a16:creationId xmlns:a16="http://schemas.microsoft.com/office/drawing/2014/main" id="{3E483FD3-EEA9-40D7-864F-E78B388285CB}"/>
              </a:ext>
            </a:extLst>
          </p:cNvPr>
          <p:cNvGrpSpPr/>
          <p:nvPr/>
        </p:nvGrpSpPr>
        <p:grpSpPr>
          <a:xfrm>
            <a:off x="2847885" y="4036101"/>
            <a:ext cx="3383176" cy="1439667"/>
            <a:chOff x="2885099" y="4447588"/>
            <a:chExt cx="3383959" cy="1440000"/>
          </a:xfrm>
        </p:grpSpPr>
        <p:pic>
          <p:nvPicPr>
            <p:cNvPr id="18" name="Picture 17">
              <a:extLst>
                <a:ext uri="{FF2B5EF4-FFF2-40B4-BE49-F238E27FC236}">
                  <a16:creationId xmlns:a16="http://schemas.microsoft.com/office/drawing/2014/main" id="{97695A01-3B58-4916-8AB7-7D1BD985D22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72392" y="4447588"/>
              <a:ext cx="1440000" cy="1440000"/>
            </a:xfrm>
            <a:prstGeom prst="rect">
              <a:avLst/>
            </a:prstGeom>
            <a:solidFill>
              <a:schemeClr val="bg1"/>
            </a:solidFill>
          </p:spPr>
        </p:pic>
        <p:grpSp>
          <p:nvGrpSpPr>
            <p:cNvPr id="19" name="Group 18">
              <a:extLst>
                <a:ext uri="{FF2B5EF4-FFF2-40B4-BE49-F238E27FC236}">
                  <a16:creationId xmlns:a16="http://schemas.microsoft.com/office/drawing/2014/main" id="{C6056072-D158-4C36-99BB-D066EE793181}"/>
                </a:ext>
              </a:extLst>
            </p:cNvPr>
            <p:cNvGrpSpPr/>
            <p:nvPr/>
          </p:nvGrpSpPr>
          <p:grpSpPr>
            <a:xfrm>
              <a:off x="2885099" y="5041395"/>
              <a:ext cx="3383959" cy="804761"/>
              <a:chOff x="2969076" y="5039038"/>
              <a:chExt cx="3383959" cy="804761"/>
            </a:xfrm>
          </p:grpSpPr>
          <p:sp>
            <p:nvSpPr>
              <p:cNvPr id="20" name="Rectangle 19">
                <a:extLst>
                  <a:ext uri="{FF2B5EF4-FFF2-40B4-BE49-F238E27FC236}">
                    <a16:creationId xmlns:a16="http://schemas.microsoft.com/office/drawing/2014/main" id="{F560E276-055E-4A30-A225-A1BA6DFBE5D1}"/>
                  </a:ext>
                </a:extLst>
              </p:cNvPr>
              <p:cNvSpPr/>
              <p:nvPr/>
            </p:nvSpPr>
            <p:spPr>
              <a:xfrm>
                <a:off x="2969076" y="5039038"/>
                <a:ext cx="3383959" cy="6716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1" name="Picture 20">
                <a:extLst>
                  <a:ext uri="{FF2B5EF4-FFF2-40B4-BE49-F238E27FC236}">
                    <a16:creationId xmlns:a16="http://schemas.microsoft.com/office/drawing/2014/main" id="{E0A686C5-D908-4C38-946F-67F2439CF0C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7419"/>
              <a:stretch/>
            </p:blipFill>
            <p:spPr>
              <a:xfrm>
                <a:off x="4391187" y="5451861"/>
                <a:ext cx="540000" cy="391938"/>
              </a:xfrm>
              <a:prstGeom prst="rect">
                <a:avLst/>
              </a:prstGeom>
            </p:spPr>
          </p:pic>
          <p:cxnSp>
            <p:nvCxnSpPr>
              <p:cNvPr id="22" name="Connector: Elbow 21">
                <a:extLst>
                  <a:ext uri="{FF2B5EF4-FFF2-40B4-BE49-F238E27FC236}">
                    <a16:creationId xmlns:a16="http://schemas.microsoft.com/office/drawing/2014/main" id="{487F96F1-5057-42FE-935F-386AC3A1D70D}"/>
                  </a:ext>
                </a:extLst>
              </p:cNvPr>
              <p:cNvCxnSpPr>
                <a:endCxn id="21" idx="0"/>
              </p:cNvCxnSpPr>
              <p:nvPr/>
            </p:nvCxnSpPr>
            <p:spPr>
              <a:xfrm rot="16200000" flipH="1">
                <a:off x="4398577" y="5189250"/>
                <a:ext cx="142679" cy="382541"/>
              </a:xfrm>
              <a:prstGeom prst="bentConnector3">
                <a:avLst>
                  <a:gd name="adj1" fmla="val 50000"/>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578E84EA-BEAA-4C7E-8475-4CB79446C954}"/>
                  </a:ext>
                </a:extLst>
              </p:cNvPr>
              <p:cNvCxnSpPr>
                <a:endCxn id="21" idx="0"/>
              </p:cNvCxnSpPr>
              <p:nvPr/>
            </p:nvCxnSpPr>
            <p:spPr>
              <a:xfrm rot="16200000" flipH="1">
                <a:off x="4583221" y="5373894"/>
                <a:ext cx="155799" cy="133"/>
              </a:xfrm>
              <a:prstGeom prst="bentConnector3">
                <a:avLst>
                  <a:gd name="adj1" fmla="val 50000"/>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F85FA1A8-72C1-4334-A485-9BC6E54B7FB9}"/>
                  </a:ext>
                </a:extLst>
              </p:cNvPr>
              <p:cNvCxnSpPr/>
              <p:nvPr/>
            </p:nvCxnSpPr>
            <p:spPr>
              <a:xfrm rot="5400000">
                <a:off x="4795093" y="5160245"/>
                <a:ext cx="167236" cy="435047"/>
              </a:xfrm>
              <a:prstGeom prst="bentConnector3">
                <a:avLst>
                  <a:gd name="adj1" fmla="val 50000"/>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sp>
        <p:nvSpPr>
          <p:cNvPr id="25" name="Rectangle 24">
            <a:extLst>
              <a:ext uri="{FF2B5EF4-FFF2-40B4-BE49-F238E27FC236}">
                <a16:creationId xmlns:a16="http://schemas.microsoft.com/office/drawing/2014/main" id="{AB9F1209-3262-40EB-B667-8259F0AD6810}"/>
              </a:ext>
            </a:extLst>
          </p:cNvPr>
          <p:cNvSpPr/>
          <p:nvPr/>
        </p:nvSpPr>
        <p:spPr>
          <a:xfrm>
            <a:off x="4045220" y="2808000"/>
            <a:ext cx="2361544" cy="461665"/>
          </a:xfrm>
          <a:prstGeom prst="rect">
            <a:avLst/>
          </a:prstGeom>
        </p:spPr>
        <p:txBody>
          <a:bodyPr wrap="none">
            <a:spAutoFit/>
          </a:bodyPr>
          <a:lstStyle/>
          <a:p>
            <a:r>
              <a:rPr lang="hu-HU" sz="1200" b="1" kern="0" dirty="0">
                <a:ea typeface="Arial Unicode MS" pitchFamily="34" charset="-128"/>
                <a:cs typeface="Arial Unicode MS" pitchFamily="34" charset="-128"/>
              </a:rPr>
              <a:t>Párhuzamos könyvelés</a:t>
            </a:r>
            <a:br>
              <a:rPr lang="hu-HU" sz="1200" b="1" kern="0" dirty="0">
                <a:ea typeface="Arial Unicode MS" pitchFamily="34" charset="-128"/>
                <a:cs typeface="Arial Unicode MS" pitchFamily="34" charset="-128"/>
              </a:rPr>
            </a:br>
            <a:r>
              <a:rPr lang="hu-HU" sz="1200" b="1" kern="0" dirty="0">
                <a:ea typeface="Arial Unicode MS" pitchFamily="34" charset="-128"/>
                <a:cs typeface="Arial Unicode MS" pitchFamily="34" charset="-128"/>
              </a:rPr>
              <a:t>egyidejűleg több </a:t>
            </a:r>
            <a:r>
              <a:rPr lang="hu-HU" sz="1200" b="1" kern="0" dirty="0" err="1">
                <a:ea typeface="Arial Unicode MS" pitchFamily="34" charset="-128"/>
                <a:cs typeface="Arial Unicode MS" pitchFamily="34" charset="-128"/>
              </a:rPr>
              <a:t>főkőnyvben</a:t>
            </a:r>
            <a:r>
              <a:rPr lang="en-US" sz="1200" b="1" kern="0" dirty="0">
                <a:ea typeface="Arial Unicode MS" pitchFamily="34" charset="-128"/>
                <a:cs typeface="Arial Unicode MS" pitchFamily="34" charset="-128"/>
              </a:rPr>
              <a:t> </a:t>
            </a:r>
            <a:endParaRPr lang="de-DE" sz="1200" b="1" dirty="0"/>
          </a:p>
        </p:txBody>
      </p:sp>
      <p:grpSp>
        <p:nvGrpSpPr>
          <p:cNvPr id="26" name="Group 25">
            <a:extLst>
              <a:ext uri="{FF2B5EF4-FFF2-40B4-BE49-F238E27FC236}">
                <a16:creationId xmlns:a16="http://schemas.microsoft.com/office/drawing/2014/main" id="{1B117C21-E24A-42CD-98D6-F2475B1FB1E8}"/>
              </a:ext>
            </a:extLst>
          </p:cNvPr>
          <p:cNvGrpSpPr/>
          <p:nvPr/>
        </p:nvGrpSpPr>
        <p:grpSpPr>
          <a:xfrm>
            <a:off x="1405085" y="4397584"/>
            <a:ext cx="769790" cy="978182"/>
            <a:chOff x="1018504" y="4090432"/>
            <a:chExt cx="769968" cy="978408"/>
          </a:xfrm>
        </p:grpSpPr>
        <p:sp>
          <p:nvSpPr>
            <p:cNvPr id="27" name="Arrow: Circular 26">
              <a:extLst>
                <a:ext uri="{FF2B5EF4-FFF2-40B4-BE49-F238E27FC236}">
                  <a16:creationId xmlns:a16="http://schemas.microsoft.com/office/drawing/2014/main" id="{DC6012B9-3A8A-4A80-BAE8-C7A8B7DFEE59}"/>
                </a:ext>
              </a:extLst>
            </p:cNvPr>
            <p:cNvSpPr/>
            <p:nvPr/>
          </p:nvSpPr>
          <p:spPr>
            <a:xfrm flipH="1" flipV="1">
              <a:off x="1023254" y="4090432"/>
              <a:ext cx="653890" cy="978408"/>
            </a:xfrm>
            <a:prstGeom prst="circularArrow">
              <a:avLst/>
            </a:prstGeom>
            <a:solidFill>
              <a:schemeClr val="bg1"/>
            </a:solid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grpSp>
          <p:nvGrpSpPr>
            <p:cNvPr id="28" name="Group 27">
              <a:extLst>
                <a:ext uri="{FF2B5EF4-FFF2-40B4-BE49-F238E27FC236}">
                  <a16:creationId xmlns:a16="http://schemas.microsoft.com/office/drawing/2014/main" id="{61A5865C-9F42-4871-BD43-5308536A5609}"/>
                </a:ext>
              </a:extLst>
            </p:cNvPr>
            <p:cNvGrpSpPr/>
            <p:nvPr/>
          </p:nvGrpSpPr>
          <p:grpSpPr>
            <a:xfrm>
              <a:off x="1018504" y="4090432"/>
              <a:ext cx="769968" cy="978408"/>
              <a:chOff x="1018504" y="4090432"/>
              <a:chExt cx="769968" cy="978408"/>
            </a:xfrm>
          </p:grpSpPr>
          <p:sp>
            <p:nvSpPr>
              <p:cNvPr id="29" name="Arrow: Circular 28">
                <a:extLst>
                  <a:ext uri="{FF2B5EF4-FFF2-40B4-BE49-F238E27FC236}">
                    <a16:creationId xmlns:a16="http://schemas.microsoft.com/office/drawing/2014/main" id="{59E8A89A-3240-4093-8F28-A3EC1897EC12}"/>
                  </a:ext>
                </a:extLst>
              </p:cNvPr>
              <p:cNvSpPr/>
              <p:nvPr/>
            </p:nvSpPr>
            <p:spPr>
              <a:xfrm>
                <a:off x="1018504" y="4090432"/>
                <a:ext cx="653890" cy="978408"/>
              </a:xfrm>
              <a:prstGeom prst="circularArrow">
                <a:avLst/>
              </a:prstGeom>
              <a:solidFill>
                <a:schemeClr val="bg1"/>
              </a:solid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pic>
            <p:nvPicPr>
              <p:cNvPr id="30" name="Picture 29">
                <a:extLst>
                  <a:ext uri="{FF2B5EF4-FFF2-40B4-BE49-F238E27FC236}">
                    <a16:creationId xmlns:a16="http://schemas.microsoft.com/office/drawing/2014/main" id="{94A60544-E9E1-4247-B290-67D983ABF3A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48472" y="4297071"/>
                <a:ext cx="540000" cy="540000"/>
              </a:xfrm>
              <a:prstGeom prst="rect">
                <a:avLst/>
              </a:prstGeom>
              <a:solidFill>
                <a:schemeClr val="bg1"/>
              </a:solidFill>
            </p:spPr>
          </p:pic>
        </p:grpSp>
      </p:grpSp>
      <p:sp>
        <p:nvSpPr>
          <p:cNvPr id="31" name="Rectangle 30">
            <a:extLst>
              <a:ext uri="{FF2B5EF4-FFF2-40B4-BE49-F238E27FC236}">
                <a16:creationId xmlns:a16="http://schemas.microsoft.com/office/drawing/2014/main" id="{93685888-4A25-431B-964C-8E6446021595}"/>
              </a:ext>
            </a:extLst>
          </p:cNvPr>
          <p:cNvSpPr/>
          <p:nvPr/>
        </p:nvSpPr>
        <p:spPr>
          <a:xfrm>
            <a:off x="475429" y="5451657"/>
            <a:ext cx="2513051" cy="461665"/>
          </a:xfrm>
          <a:prstGeom prst="rect">
            <a:avLst/>
          </a:prstGeom>
        </p:spPr>
        <p:txBody>
          <a:bodyPr wrap="square">
            <a:spAutoFit/>
          </a:bodyPr>
          <a:lstStyle/>
          <a:p>
            <a:pPr algn="ctr"/>
            <a:r>
              <a:rPr lang="hu-HU" sz="1200" b="1" kern="0" dirty="0">
                <a:ea typeface="Arial Unicode MS" pitchFamily="34" charset="-128"/>
                <a:cs typeface="Arial Unicode MS" pitchFamily="34" charset="-128"/>
              </a:rPr>
              <a:t>Cash-flow és likviditás-</a:t>
            </a:r>
            <a:br>
              <a:rPr lang="hu-HU" sz="1200" b="1" kern="0" dirty="0">
                <a:ea typeface="Arial Unicode MS" pitchFamily="34" charset="-128"/>
                <a:cs typeface="Arial Unicode MS" pitchFamily="34" charset="-128"/>
              </a:rPr>
            </a:br>
            <a:r>
              <a:rPr lang="hu-HU" sz="1200" b="1" kern="0" dirty="0">
                <a:ea typeface="Arial Unicode MS" pitchFamily="34" charset="-128"/>
                <a:cs typeface="Arial Unicode MS" pitchFamily="34" charset="-128"/>
              </a:rPr>
              <a:t>menedzsment</a:t>
            </a:r>
            <a:endParaRPr lang="de-DE" sz="1200" b="1" dirty="0"/>
          </a:p>
        </p:txBody>
      </p:sp>
      <p:grpSp>
        <p:nvGrpSpPr>
          <p:cNvPr id="32" name="Group 31">
            <a:extLst>
              <a:ext uri="{FF2B5EF4-FFF2-40B4-BE49-F238E27FC236}">
                <a16:creationId xmlns:a16="http://schemas.microsoft.com/office/drawing/2014/main" id="{45795EC9-9FA3-4544-A73B-DD0F2FAA6FAF}"/>
              </a:ext>
            </a:extLst>
          </p:cNvPr>
          <p:cNvGrpSpPr/>
          <p:nvPr/>
        </p:nvGrpSpPr>
        <p:grpSpPr>
          <a:xfrm>
            <a:off x="884387" y="3316268"/>
            <a:ext cx="1652107" cy="721870"/>
            <a:chOff x="708472" y="3102401"/>
            <a:chExt cx="1652489" cy="722037"/>
          </a:xfrm>
        </p:grpSpPr>
        <p:pic>
          <p:nvPicPr>
            <p:cNvPr id="33" name="Picture 32">
              <a:extLst>
                <a:ext uri="{FF2B5EF4-FFF2-40B4-BE49-F238E27FC236}">
                  <a16:creationId xmlns:a16="http://schemas.microsoft.com/office/drawing/2014/main" id="{C6CA01F5-224D-49DD-A6F4-5F3D48F98E0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40961" y="3104438"/>
              <a:ext cx="720000" cy="720000"/>
            </a:xfrm>
            <a:prstGeom prst="rect">
              <a:avLst/>
            </a:prstGeom>
            <a:solidFill>
              <a:schemeClr val="bg1"/>
            </a:solidFill>
          </p:spPr>
        </p:pic>
        <p:pic>
          <p:nvPicPr>
            <p:cNvPr id="34" name="Picture 33">
              <a:extLst>
                <a:ext uri="{FF2B5EF4-FFF2-40B4-BE49-F238E27FC236}">
                  <a16:creationId xmlns:a16="http://schemas.microsoft.com/office/drawing/2014/main" id="{1689E1D7-D3D2-465D-A407-955A93E0926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8472" y="3102401"/>
              <a:ext cx="720000" cy="720000"/>
            </a:xfrm>
            <a:prstGeom prst="rect">
              <a:avLst/>
            </a:prstGeom>
            <a:solidFill>
              <a:schemeClr val="bg1"/>
            </a:solidFill>
          </p:spPr>
        </p:pic>
      </p:grpSp>
      <p:sp>
        <p:nvSpPr>
          <p:cNvPr id="35" name="Rectangle 34">
            <a:extLst>
              <a:ext uri="{FF2B5EF4-FFF2-40B4-BE49-F238E27FC236}">
                <a16:creationId xmlns:a16="http://schemas.microsoft.com/office/drawing/2014/main" id="{C2F27478-C6C9-4EA9-A6FC-3651718265A5}"/>
              </a:ext>
            </a:extLst>
          </p:cNvPr>
          <p:cNvSpPr/>
          <p:nvPr/>
        </p:nvSpPr>
        <p:spPr>
          <a:xfrm>
            <a:off x="805412" y="2808000"/>
            <a:ext cx="1837362" cy="461665"/>
          </a:xfrm>
          <a:prstGeom prst="rect">
            <a:avLst/>
          </a:prstGeom>
        </p:spPr>
        <p:txBody>
          <a:bodyPr wrap="none">
            <a:spAutoFit/>
          </a:bodyPr>
          <a:lstStyle/>
          <a:p>
            <a:pPr algn="ctr"/>
            <a:r>
              <a:rPr lang="hu-HU" sz="1200" b="1" kern="0" dirty="0">
                <a:ea typeface="Arial Unicode MS" pitchFamily="34" charset="-128"/>
                <a:cs typeface="Arial Unicode MS" pitchFamily="34" charset="-128"/>
              </a:rPr>
              <a:t>Könyvelés, kontrolling</a:t>
            </a:r>
            <a:br>
              <a:rPr lang="hu-HU" sz="1200" b="1" kern="0" dirty="0">
                <a:ea typeface="Arial Unicode MS" pitchFamily="34" charset="-128"/>
                <a:cs typeface="Arial Unicode MS" pitchFamily="34" charset="-128"/>
              </a:rPr>
            </a:br>
            <a:r>
              <a:rPr lang="hu-HU" sz="1200" b="1" kern="0" dirty="0">
                <a:ea typeface="Arial Unicode MS" pitchFamily="34" charset="-128"/>
                <a:cs typeface="Arial Unicode MS" pitchFamily="34" charset="-128"/>
              </a:rPr>
              <a:t>és vezetői számvitel</a:t>
            </a:r>
            <a:endParaRPr lang="de-DE" sz="1200" b="1" dirty="0"/>
          </a:p>
        </p:txBody>
      </p:sp>
      <p:sp>
        <p:nvSpPr>
          <p:cNvPr id="36" name="Rectangle 35">
            <a:extLst>
              <a:ext uri="{FF2B5EF4-FFF2-40B4-BE49-F238E27FC236}">
                <a16:creationId xmlns:a16="http://schemas.microsoft.com/office/drawing/2014/main" id="{0C95066E-75F9-4443-B47A-97A0AAAF2864}"/>
              </a:ext>
            </a:extLst>
          </p:cNvPr>
          <p:cNvSpPr/>
          <p:nvPr/>
        </p:nvSpPr>
        <p:spPr>
          <a:xfrm>
            <a:off x="6624000" y="2736000"/>
            <a:ext cx="4573423" cy="2277547"/>
          </a:xfrm>
          <a:prstGeom prst="rect">
            <a:avLst/>
          </a:prstGeom>
        </p:spPr>
        <p:txBody>
          <a:bodyPr wrap="square">
            <a:spAutoFit/>
          </a:bodyPr>
          <a:lstStyle/>
          <a:p>
            <a:pPr>
              <a:spcBef>
                <a:spcPct val="50000"/>
              </a:spcBef>
              <a:buClr>
                <a:srgbClr val="F0AB00"/>
              </a:buClr>
              <a:buSzPct val="100000"/>
            </a:pPr>
            <a:r>
              <a:rPr lang="hu-HU" sz="1600" b="1" kern="0" dirty="0">
                <a:ea typeface="Arial Unicode MS" pitchFamily="34" charset="-128"/>
                <a:cs typeface="Arial Unicode MS" pitchFamily="34" charset="-128"/>
              </a:rPr>
              <a:t>Az innováció kulcselemei</a:t>
            </a:r>
            <a:endParaRPr lang="en-US" sz="1600" kern="0" dirty="0">
              <a:solidFill>
                <a:prstClr val="black"/>
              </a:solidFill>
              <a:ea typeface="Arial Unicode MS" pitchFamily="34" charset="-128"/>
              <a:cs typeface="Arial Unicode MS" pitchFamily="34" charset="-128"/>
            </a:endParaRPr>
          </a:p>
          <a:p>
            <a:pPr marL="285693" indent="-285693">
              <a:spcBef>
                <a:spcPct val="50000"/>
              </a:spcBef>
              <a:buClr>
                <a:srgbClr val="F0AB00"/>
              </a:buClr>
              <a:buSzPct val="100000"/>
              <a:buFont typeface="Wingdings" panose="05000000000000000000" pitchFamily="2" charset="2"/>
              <a:buChar char="§"/>
            </a:pPr>
            <a:r>
              <a:rPr lang="hu-HU" sz="1400" kern="0" dirty="0">
                <a:solidFill>
                  <a:prstClr val="black"/>
                </a:solidFill>
                <a:ea typeface="Arial Unicode MS" pitchFamily="34" charset="-128"/>
                <a:cs typeface="Arial Unicode MS" pitchFamily="34" charset="-128"/>
              </a:rPr>
              <a:t>A belső, kontrolling célokat szolgáló vezetői számvitel és a hagyományos könyvelési, jelentési célokat szolgáló számvitel egységes megközelítése</a:t>
            </a:r>
            <a:endParaRPr lang="en-US" sz="1400" kern="0" dirty="0">
              <a:solidFill>
                <a:prstClr val="black"/>
              </a:solidFill>
              <a:ea typeface="Arial Unicode MS" pitchFamily="34" charset="-128"/>
              <a:cs typeface="Arial Unicode MS" pitchFamily="34" charset="-128"/>
            </a:endParaRPr>
          </a:p>
          <a:p>
            <a:pPr marL="285693" indent="-285693">
              <a:spcBef>
                <a:spcPct val="50000"/>
              </a:spcBef>
              <a:buClr>
                <a:srgbClr val="F0AB00"/>
              </a:buClr>
              <a:buSzPct val="100000"/>
              <a:buFont typeface="Wingdings" panose="05000000000000000000" pitchFamily="2" charset="2"/>
              <a:buChar char="§"/>
            </a:pPr>
            <a:r>
              <a:rPr lang="hu-HU" sz="1400" kern="0" dirty="0">
                <a:solidFill>
                  <a:prstClr val="black"/>
                </a:solidFill>
                <a:ea typeface="Arial Unicode MS" pitchFamily="34" charset="-128"/>
                <a:cs typeface="Arial Unicode MS" pitchFamily="34" charset="-128"/>
              </a:rPr>
              <a:t>Könyvelés párhuzamosan több főkönyvben</a:t>
            </a:r>
            <a:endParaRPr lang="en-US" sz="1400" kern="0" dirty="0">
              <a:solidFill>
                <a:prstClr val="black"/>
              </a:solidFill>
              <a:ea typeface="Arial Unicode MS" pitchFamily="34" charset="-128"/>
              <a:cs typeface="Arial Unicode MS" pitchFamily="34" charset="-128"/>
            </a:endParaRPr>
          </a:p>
          <a:p>
            <a:pPr marL="285693" indent="-285693">
              <a:spcBef>
                <a:spcPct val="50000"/>
              </a:spcBef>
              <a:buClr>
                <a:srgbClr val="F0AB00"/>
              </a:buClr>
              <a:buSzPct val="100000"/>
              <a:buFont typeface="Wingdings" panose="05000000000000000000" pitchFamily="2" charset="2"/>
              <a:buChar char="§"/>
            </a:pPr>
            <a:r>
              <a:rPr lang="hu-HU" sz="1400" kern="0" dirty="0">
                <a:solidFill>
                  <a:prstClr val="black"/>
                </a:solidFill>
                <a:ea typeface="Arial Unicode MS" pitchFamily="34" charset="-128"/>
                <a:cs typeface="Arial Unicode MS" pitchFamily="34" charset="-128"/>
              </a:rPr>
              <a:t>Az értéklánc minden működési területébe szorosan integrált pénzügyi nyilvántartás és vezetői számvitel</a:t>
            </a:r>
            <a:endParaRPr lang="en-US" sz="1400" kern="0" dirty="0">
              <a:solidFill>
                <a:prstClr val="black"/>
              </a:solidFill>
              <a:ea typeface="Arial Unicode MS" pitchFamily="34" charset="-128"/>
              <a:cs typeface="Arial Unicode MS" pitchFamily="34" charset="-128"/>
            </a:endParaRPr>
          </a:p>
          <a:p>
            <a:pPr marL="285693" indent="-285693">
              <a:spcBef>
                <a:spcPct val="50000"/>
              </a:spcBef>
              <a:buClr>
                <a:srgbClr val="F0AB00"/>
              </a:buClr>
              <a:buSzPct val="100000"/>
              <a:buFont typeface="Wingdings" panose="05000000000000000000" pitchFamily="2" charset="2"/>
              <a:buChar char="§"/>
            </a:pPr>
            <a:r>
              <a:rPr lang="hu-HU" sz="1400" dirty="0"/>
              <a:t>Cash-flow és likviditásmenedzsment</a:t>
            </a:r>
            <a:endParaRPr lang="en-US" sz="1400" kern="0" dirty="0">
              <a:solidFill>
                <a:srgbClr val="FF0000"/>
              </a:solidFill>
              <a:ea typeface="Arial Unicode MS" pitchFamily="34" charset="-128"/>
              <a:cs typeface="Arial Unicode MS" pitchFamily="34" charset="-128"/>
            </a:endParaRPr>
          </a:p>
        </p:txBody>
      </p:sp>
      <p:grpSp>
        <p:nvGrpSpPr>
          <p:cNvPr id="37" name="Group 36">
            <a:extLst>
              <a:ext uri="{FF2B5EF4-FFF2-40B4-BE49-F238E27FC236}">
                <a16:creationId xmlns:a16="http://schemas.microsoft.com/office/drawing/2014/main" id="{DA7D5946-B29A-4896-88B4-BCB468D7ACAA}"/>
              </a:ext>
            </a:extLst>
          </p:cNvPr>
          <p:cNvGrpSpPr/>
          <p:nvPr/>
        </p:nvGrpSpPr>
        <p:grpSpPr>
          <a:xfrm>
            <a:off x="3512155" y="3353874"/>
            <a:ext cx="2122536" cy="719833"/>
            <a:chOff x="3148893" y="3540719"/>
            <a:chExt cx="2123027" cy="720000"/>
          </a:xfrm>
        </p:grpSpPr>
        <p:pic>
          <p:nvPicPr>
            <p:cNvPr id="38" name="Picture 37">
              <a:extLst>
                <a:ext uri="{FF2B5EF4-FFF2-40B4-BE49-F238E27FC236}">
                  <a16:creationId xmlns:a16="http://schemas.microsoft.com/office/drawing/2014/main" id="{30C72A8E-D786-4508-9617-96093694AF1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551920" y="3540719"/>
              <a:ext cx="720000" cy="720000"/>
            </a:xfrm>
            <a:prstGeom prst="rect">
              <a:avLst/>
            </a:prstGeom>
          </p:spPr>
        </p:pic>
        <p:pic>
          <p:nvPicPr>
            <p:cNvPr id="39" name="Picture 38">
              <a:extLst>
                <a:ext uri="{FF2B5EF4-FFF2-40B4-BE49-F238E27FC236}">
                  <a16:creationId xmlns:a16="http://schemas.microsoft.com/office/drawing/2014/main" id="{5C423286-B345-438B-9AC8-4931D1BB235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148893" y="3540719"/>
              <a:ext cx="720000" cy="720000"/>
            </a:xfrm>
            <a:prstGeom prst="rect">
              <a:avLst/>
            </a:prstGeom>
          </p:spPr>
        </p:pic>
        <p:pic>
          <p:nvPicPr>
            <p:cNvPr id="40" name="Picture 39">
              <a:extLst>
                <a:ext uri="{FF2B5EF4-FFF2-40B4-BE49-F238E27FC236}">
                  <a16:creationId xmlns:a16="http://schemas.microsoft.com/office/drawing/2014/main" id="{665798AF-36CB-46F9-B50C-85DA3FB4EEA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850406" y="3540719"/>
              <a:ext cx="720000" cy="720000"/>
            </a:xfrm>
            <a:prstGeom prst="rect">
              <a:avLst/>
            </a:prstGeom>
          </p:spPr>
        </p:pic>
      </p:grpSp>
    </p:spTree>
    <p:extLst>
      <p:ext uri="{BB962C8B-B14F-4D97-AF65-F5344CB8AC3E}">
        <p14:creationId xmlns:p14="http://schemas.microsoft.com/office/powerpoint/2010/main" val="837494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E3044-40D4-4D22-A0D0-9B86A4BAB391}"/>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SAP Business ByDesign – </a:t>
            </a:r>
            <a:r>
              <a:rPr lang="hu-HU" dirty="0">
                <a:latin typeface="Arial" panose="020B0604020202020204" pitchFamily="34" charset="0"/>
                <a:cs typeface="Arial" panose="020B0604020202020204" pitchFamily="34" charset="0"/>
              </a:rPr>
              <a:t>Vezetői információ</a:t>
            </a:r>
            <a:endParaRPr lang="en-DE" dirty="0"/>
          </a:p>
        </p:txBody>
      </p:sp>
      <p:grpSp>
        <p:nvGrpSpPr>
          <p:cNvPr id="3" name="Group 2">
            <a:extLst>
              <a:ext uri="{FF2B5EF4-FFF2-40B4-BE49-F238E27FC236}">
                <a16:creationId xmlns:a16="http://schemas.microsoft.com/office/drawing/2014/main" id="{1616113B-2698-4798-B2EC-40913559F49E}"/>
              </a:ext>
            </a:extLst>
          </p:cNvPr>
          <p:cNvGrpSpPr/>
          <p:nvPr/>
        </p:nvGrpSpPr>
        <p:grpSpPr>
          <a:xfrm>
            <a:off x="3648869" y="1369224"/>
            <a:ext cx="4897437" cy="670196"/>
            <a:chOff x="2628285" y="1382036"/>
            <a:chExt cx="4898571" cy="670351"/>
          </a:xfrm>
        </p:grpSpPr>
        <p:sp>
          <p:nvSpPr>
            <p:cNvPr id="4" name="Arrow: Striped Right 3">
              <a:extLst>
                <a:ext uri="{FF2B5EF4-FFF2-40B4-BE49-F238E27FC236}">
                  <a16:creationId xmlns:a16="http://schemas.microsoft.com/office/drawing/2014/main" id="{71768AF9-1AA4-45B7-B9DD-13C1430D6DA3}"/>
                </a:ext>
              </a:extLst>
            </p:cNvPr>
            <p:cNvSpPr/>
            <p:nvPr/>
          </p:nvSpPr>
          <p:spPr>
            <a:xfrm>
              <a:off x="2628285" y="1537597"/>
              <a:ext cx="4898571" cy="359229"/>
            </a:xfrm>
            <a:prstGeom prst="strip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 name="Group 4">
              <a:extLst>
                <a:ext uri="{FF2B5EF4-FFF2-40B4-BE49-F238E27FC236}">
                  <a16:creationId xmlns:a16="http://schemas.microsoft.com/office/drawing/2014/main" id="{10E6DB6F-E61C-4A73-80CD-9C941546D921}"/>
                </a:ext>
              </a:extLst>
            </p:cNvPr>
            <p:cNvGrpSpPr/>
            <p:nvPr/>
          </p:nvGrpSpPr>
          <p:grpSpPr>
            <a:xfrm>
              <a:off x="2920350" y="1382036"/>
              <a:ext cx="689116" cy="670351"/>
              <a:chOff x="676684" y="4593111"/>
              <a:chExt cx="689116" cy="670351"/>
            </a:xfrm>
          </p:grpSpPr>
          <p:sp>
            <p:nvSpPr>
              <p:cNvPr id="14" name="Oval 13">
                <a:extLst>
                  <a:ext uri="{FF2B5EF4-FFF2-40B4-BE49-F238E27FC236}">
                    <a16:creationId xmlns:a16="http://schemas.microsoft.com/office/drawing/2014/main" id="{A40FA36A-D9AA-4B5A-8875-161745232874}"/>
                  </a:ext>
                </a:extLst>
              </p:cNvPr>
              <p:cNvSpPr/>
              <p:nvPr/>
            </p:nvSpPr>
            <p:spPr>
              <a:xfrm>
                <a:off x="676684" y="4593111"/>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Picture 14">
                <a:extLst>
                  <a:ext uri="{FF2B5EF4-FFF2-40B4-BE49-F238E27FC236}">
                    <a16:creationId xmlns:a16="http://schemas.microsoft.com/office/drawing/2014/main" id="{2BA95333-7AC7-4C43-83B5-5A55F9F0C6D1}"/>
                  </a:ext>
                </a:extLst>
              </p:cNvPr>
              <p:cNvPicPr>
                <a:picLocks noChangeAspect="1"/>
              </p:cNvPicPr>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751242" y="4658286"/>
                <a:ext cx="540000" cy="540000"/>
              </a:xfrm>
              <a:prstGeom prst="rect">
                <a:avLst/>
              </a:prstGeom>
            </p:spPr>
          </p:pic>
        </p:grpSp>
        <p:sp>
          <p:nvSpPr>
            <p:cNvPr id="6" name="Oval 5">
              <a:extLst>
                <a:ext uri="{FF2B5EF4-FFF2-40B4-BE49-F238E27FC236}">
                  <a16:creationId xmlns:a16="http://schemas.microsoft.com/office/drawing/2014/main" id="{55A3EE75-25B3-4FA1-896A-9C503B0FCF5B}"/>
                </a:ext>
              </a:extLst>
            </p:cNvPr>
            <p:cNvSpPr/>
            <p:nvPr/>
          </p:nvSpPr>
          <p:spPr>
            <a:xfrm>
              <a:off x="3832656"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Picture 6">
              <a:extLst>
                <a:ext uri="{FF2B5EF4-FFF2-40B4-BE49-F238E27FC236}">
                  <a16:creationId xmlns:a16="http://schemas.microsoft.com/office/drawing/2014/main" id="{45E8F129-8CE9-4578-B5A0-2A67CA6E71A3}"/>
                </a:ext>
              </a:extLst>
            </p:cNvPr>
            <p:cNvPicPr>
              <a:picLocks noChangeAspect="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928126" y="1447211"/>
              <a:ext cx="540000" cy="540000"/>
            </a:xfrm>
            <a:prstGeom prst="rect">
              <a:avLst/>
            </a:prstGeom>
          </p:spPr>
        </p:pic>
        <p:sp>
          <p:nvSpPr>
            <p:cNvPr id="8" name="Oval 7">
              <a:extLst>
                <a:ext uri="{FF2B5EF4-FFF2-40B4-BE49-F238E27FC236}">
                  <a16:creationId xmlns:a16="http://schemas.microsoft.com/office/drawing/2014/main" id="{D3861F29-4271-414E-95C3-4E16FB9B507B}"/>
                </a:ext>
              </a:extLst>
            </p:cNvPr>
            <p:cNvSpPr/>
            <p:nvPr/>
          </p:nvSpPr>
          <p:spPr>
            <a:xfrm>
              <a:off x="4744962"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Picture 8" descr="81231_BarChart_R_blue">
              <a:extLst>
                <a:ext uri="{FF2B5EF4-FFF2-40B4-BE49-F238E27FC236}">
                  <a16:creationId xmlns:a16="http://schemas.microsoft.com/office/drawing/2014/main" id="{F32F64AE-87C9-4FFC-8510-822684AE76ED}"/>
                </a:ext>
              </a:extLst>
            </p:cNvPr>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885991" y="1447211"/>
              <a:ext cx="540000" cy="540000"/>
            </a:xfrm>
            <a:prstGeom prst="rect">
              <a:avLst/>
            </a:prstGeom>
            <a:noFill/>
            <a:ln>
              <a:noFill/>
            </a:ln>
          </p:spPr>
        </p:pic>
        <p:sp>
          <p:nvSpPr>
            <p:cNvPr id="10" name="Oval 9">
              <a:extLst>
                <a:ext uri="{FF2B5EF4-FFF2-40B4-BE49-F238E27FC236}">
                  <a16:creationId xmlns:a16="http://schemas.microsoft.com/office/drawing/2014/main" id="{4CB5FA34-9F42-410A-B57C-B547484F3DAC}"/>
                </a:ext>
              </a:extLst>
            </p:cNvPr>
            <p:cNvSpPr/>
            <p:nvPr/>
          </p:nvSpPr>
          <p:spPr>
            <a:xfrm>
              <a:off x="5657268" y="1382036"/>
              <a:ext cx="689116" cy="6703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Picture 10">
              <a:extLst>
                <a:ext uri="{FF2B5EF4-FFF2-40B4-BE49-F238E27FC236}">
                  <a16:creationId xmlns:a16="http://schemas.microsoft.com/office/drawing/2014/main" id="{19383334-3BC6-400E-B7B1-487DF43B5E5E}"/>
                </a:ext>
              </a:extLst>
            </p:cNvPr>
            <p:cNvPicPr>
              <a:picLocks noChangeAspect="1"/>
            </p:cNvPicPr>
            <p:nvPr/>
          </p:nvPicPr>
          <p:blipFill>
            <a:blip r:embed="rId5"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5731826" y="1447211"/>
              <a:ext cx="540000" cy="540000"/>
            </a:xfrm>
            <a:prstGeom prst="rect">
              <a:avLst/>
            </a:prstGeom>
          </p:spPr>
        </p:pic>
        <p:sp>
          <p:nvSpPr>
            <p:cNvPr id="12" name="Oval 11">
              <a:extLst>
                <a:ext uri="{FF2B5EF4-FFF2-40B4-BE49-F238E27FC236}">
                  <a16:creationId xmlns:a16="http://schemas.microsoft.com/office/drawing/2014/main" id="{4D4E36CA-14ED-4980-ADE2-7CA5853FAB87}"/>
                </a:ext>
              </a:extLst>
            </p:cNvPr>
            <p:cNvSpPr/>
            <p:nvPr/>
          </p:nvSpPr>
          <p:spPr>
            <a:xfrm>
              <a:off x="6569574" y="1382036"/>
              <a:ext cx="689116" cy="670351"/>
            </a:xfrm>
            <a:prstGeom prst="ellipse">
              <a:avLst/>
            </a:prstGeom>
            <a:solidFill>
              <a:schemeClr val="bg1"/>
            </a:solidFill>
            <a:ln>
              <a:solidFill>
                <a:srgbClr val="F0A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Picture 12">
              <a:extLst>
                <a:ext uri="{FF2B5EF4-FFF2-40B4-BE49-F238E27FC236}">
                  <a16:creationId xmlns:a16="http://schemas.microsoft.com/office/drawing/2014/main" id="{5D3A9F16-E974-4386-ADA3-6D1173DEB8C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42993" y="1460800"/>
              <a:ext cx="540000" cy="540000"/>
            </a:xfrm>
            <a:prstGeom prst="rect">
              <a:avLst/>
            </a:prstGeom>
          </p:spPr>
        </p:pic>
      </p:grpSp>
      <p:sp>
        <p:nvSpPr>
          <p:cNvPr id="16" name="Rectangle 15">
            <a:extLst>
              <a:ext uri="{FF2B5EF4-FFF2-40B4-BE49-F238E27FC236}">
                <a16:creationId xmlns:a16="http://schemas.microsoft.com/office/drawing/2014/main" id="{A629D139-FC50-4278-928F-A60078480AB9}"/>
              </a:ext>
            </a:extLst>
          </p:cNvPr>
          <p:cNvSpPr/>
          <p:nvPr/>
        </p:nvSpPr>
        <p:spPr>
          <a:xfrm>
            <a:off x="6624000" y="2736000"/>
            <a:ext cx="5117517" cy="2492990"/>
          </a:xfrm>
          <a:prstGeom prst="rect">
            <a:avLst/>
          </a:prstGeom>
        </p:spPr>
        <p:txBody>
          <a:bodyPr wrap="square">
            <a:spAutoFit/>
          </a:bodyPr>
          <a:lstStyle/>
          <a:p>
            <a:pPr>
              <a:spcBef>
                <a:spcPct val="50000"/>
              </a:spcBef>
              <a:buClr>
                <a:srgbClr val="F0AB00"/>
              </a:buClr>
              <a:buSzPct val="100000"/>
            </a:pPr>
            <a:r>
              <a:rPr lang="hu-HU" sz="1600" b="1" kern="0" dirty="0">
                <a:ea typeface="Arial Unicode MS" pitchFamily="34" charset="-128"/>
                <a:cs typeface="Arial Unicode MS" pitchFamily="34" charset="-128"/>
              </a:rPr>
              <a:t>Az innováció kulcselemei</a:t>
            </a:r>
            <a:endParaRPr lang="en-US" sz="1600" kern="0" dirty="0">
              <a:solidFill>
                <a:prstClr val="black"/>
              </a:solidFill>
              <a:ea typeface="Arial Unicode MS" pitchFamily="34" charset="-128"/>
              <a:cs typeface="Arial Unicode MS" pitchFamily="34" charset="-128"/>
            </a:endParaRPr>
          </a:p>
          <a:p>
            <a:pPr marL="285693" indent="-285693">
              <a:spcBef>
                <a:spcPct val="50000"/>
              </a:spcBef>
              <a:buClr>
                <a:srgbClr val="F0AB00"/>
              </a:buClr>
              <a:buSzPct val="100000"/>
              <a:buFont typeface="Wingdings" panose="05000000000000000000" pitchFamily="2" charset="2"/>
              <a:buChar char="§"/>
            </a:pPr>
            <a:r>
              <a:rPr lang="hu-HU" sz="1400" kern="0" dirty="0" err="1">
                <a:solidFill>
                  <a:prstClr val="black"/>
                </a:solidFill>
                <a:ea typeface="Arial Unicode MS" pitchFamily="34" charset="-128"/>
                <a:cs typeface="Arial Unicode MS" pitchFamily="34" charset="-128"/>
              </a:rPr>
              <a:t>Built</a:t>
            </a:r>
            <a:r>
              <a:rPr lang="hu-HU" sz="1400" kern="0" dirty="0">
                <a:solidFill>
                  <a:prstClr val="black"/>
                </a:solidFill>
                <a:ea typeface="Arial Unicode MS" pitchFamily="34" charset="-128"/>
                <a:cs typeface="Arial Unicode MS" pitchFamily="34" charset="-128"/>
              </a:rPr>
              <a:t>-in </a:t>
            </a:r>
            <a:r>
              <a:rPr lang="hu-HU" sz="1400" kern="0" dirty="0" err="1">
                <a:solidFill>
                  <a:prstClr val="black"/>
                </a:solidFill>
                <a:ea typeface="Arial Unicode MS" pitchFamily="34" charset="-128"/>
                <a:cs typeface="Arial Unicode MS" pitchFamily="34" charset="-128"/>
              </a:rPr>
              <a:t>Analytics</a:t>
            </a:r>
            <a:r>
              <a:rPr lang="hu-HU" sz="1400" kern="0" dirty="0">
                <a:solidFill>
                  <a:prstClr val="black"/>
                </a:solidFill>
                <a:ea typeface="Arial Unicode MS" pitchFamily="34" charset="-128"/>
                <a:cs typeface="Arial Unicode MS" pitchFamily="34" charset="-128"/>
              </a:rPr>
              <a:t>: Valós idejű üzleti információk közös adatbázisra épített elemző eszköztár segítségével</a:t>
            </a:r>
            <a:endParaRPr lang="en-US" sz="1400" kern="0" dirty="0">
              <a:solidFill>
                <a:prstClr val="black"/>
              </a:solidFill>
              <a:ea typeface="Arial Unicode MS" pitchFamily="34" charset="-128"/>
              <a:cs typeface="Arial Unicode MS" pitchFamily="34" charset="-128"/>
            </a:endParaRPr>
          </a:p>
          <a:p>
            <a:pPr marL="285693" indent="-285693">
              <a:spcBef>
                <a:spcPct val="50000"/>
              </a:spcBef>
              <a:buClr>
                <a:srgbClr val="F0AB00"/>
              </a:buClr>
              <a:buSzPct val="100000"/>
              <a:buFont typeface="Wingdings" panose="05000000000000000000" pitchFamily="2" charset="2"/>
              <a:buChar char="§"/>
            </a:pPr>
            <a:r>
              <a:rPr lang="hu-HU" sz="1400" dirty="0"/>
              <a:t>Böngészőből</a:t>
            </a:r>
            <a:r>
              <a:rPr lang="en-US" sz="1400" dirty="0"/>
              <a:t>, MS </a:t>
            </a:r>
            <a:r>
              <a:rPr lang="hu-HU" sz="1400" dirty="0"/>
              <a:t>Excelből és</a:t>
            </a:r>
            <a:r>
              <a:rPr lang="en-US" sz="1400" dirty="0"/>
              <a:t> </a:t>
            </a:r>
            <a:r>
              <a:rPr lang="hu-HU" sz="1400" dirty="0"/>
              <a:t>mobileszközökről elérhető üzleti információk egyedi igények alapján</a:t>
            </a:r>
            <a:endParaRPr lang="en-US" sz="1400" dirty="0"/>
          </a:p>
          <a:p>
            <a:pPr marL="285693" indent="-285693">
              <a:spcBef>
                <a:spcPct val="50000"/>
              </a:spcBef>
              <a:buClr>
                <a:srgbClr val="F0AB00"/>
              </a:buClr>
              <a:buSzPct val="100000"/>
              <a:buFont typeface="Wingdings" panose="05000000000000000000" pitchFamily="2" charset="2"/>
              <a:buChar char="§"/>
            </a:pPr>
            <a:r>
              <a:rPr lang="hu-HU" sz="1400" dirty="0"/>
              <a:t>Felhasználói igények szerint definiált jelentése és kimutatások</a:t>
            </a:r>
            <a:endParaRPr lang="en-US" sz="1400" dirty="0"/>
          </a:p>
          <a:p>
            <a:pPr marL="285693" indent="-285693">
              <a:spcBef>
                <a:spcPct val="50000"/>
              </a:spcBef>
              <a:buClr>
                <a:srgbClr val="F0AB00"/>
              </a:buClr>
              <a:buSzPct val="100000"/>
              <a:buFont typeface="Wingdings" panose="05000000000000000000" pitchFamily="2" charset="2"/>
              <a:buChar char="§"/>
            </a:pPr>
            <a:r>
              <a:rPr lang="hu-HU" sz="1400" dirty="0"/>
              <a:t>A memóriából futtatott technológián alapuló </a:t>
            </a:r>
            <a:r>
              <a:rPr lang="en-US" sz="1400" dirty="0"/>
              <a:t>SAP HANA </a:t>
            </a:r>
            <a:r>
              <a:rPr lang="hu-HU" sz="1400" dirty="0"/>
              <a:t>adatbáziskezelő kiemelkedő teljesítményt nyújt</a:t>
            </a:r>
            <a:endParaRPr lang="en-US" sz="1400" dirty="0"/>
          </a:p>
        </p:txBody>
      </p:sp>
      <p:pic>
        <p:nvPicPr>
          <p:cNvPr id="17" name="Picture 16">
            <a:extLst>
              <a:ext uri="{FF2B5EF4-FFF2-40B4-BE49-F238E27FC236}">
                <a16:creationId xmlns:a16="http://schemas.microsoft.com/office/drawing/2014/main" id="{B8ED40C8-01C8-46CC-A318-2D9A7F65D082}"/>
              </a:ext>
            </a:extLst>
          </p:cNvPr>
          <p:cNvPicPr>
            <a:picLocks noChangeAspect="1"/>
          </p:cNvPicPr>
          <p:nvPr/>
        </p:nvPicPr>
        <p:blipFill>
          <a:blip r:embed="rId7"/>
          <a:stretch>
            <a:fillRect/>
          </a:stretch>
        </p:blipFill>
        <p:spPr>
          <a:xfrm>
            <a:off x="960719" y="3261021"/>
            <a:ext cx="1226455" cy="1187725"/>
          </a:xfrm>
          <a:prstGeom prst="rect">
            <a:avLst/>
          </a:prstGeom>
          <a:solidFill>
            <a:schemeClr val="bg1"/>
          </a:solidFill>
        </p:spPr>
      </p:pic>
      <p:sp>
        <p:nvSpPr>
          <p:cNvPr id="18" name="Rectangle 17">
            <a:extLst>
              <a:ext uri="{FF2B5EF4-FFF2-40B4-BE49-F238E27FC236}">
                <a16:creationId xmlns:a16="http://schemas.microsoft.com/office/drawing/2014/main" id="{DBF37DE0-AC38-487C-9D2E-B1EC28933A31}"/>
              </a:ext>
            </a:extLst>
          </p:cNvPr>
          <p:cNvSpPr/>
          <p:nvPr/>
        </p:nvSpPr>
        <p:spPr>
          <a:xfrm>
            <a:off x="758579" y="2770434"/>
            <a:ext cx="1630736" cy="646331"/>
          </a:xfrm>
          <a:prstGeom prst="rect">
            <a:avLst/>
          </a:prstGeom>
        </p:spPr>
        <p:txBody>
          <a:bodyPr wrap="square">
            <a:spAutoFit/>
          </a:bodyPr>
          <a:lstStyle/>
          <a:p>
            <a:pPr algn="ctr"/>
            <a:r>
              <a:rPr lang="hu-HU" sz="1200" b="1" kern="0" dirty="0" err="1">
                <a:ea typeface="Arial Unicode MS" pitchFamily="34" charset="-128"/>
                <a:cs typeface="Arial Unicode MS" pitchFamily="34" charset="-128"/>
              </a:rPr>
              <a:t>Built</a:t>
            </a:r>
            <a:r>
              <a:rPr lang="hu-HU" sz="1200" b="1" kern="0" dirty="0">
                <a:ea typeface="Arial Unicode MS" pitchFamily="34" charset="-128"/>
                <a:cs typeface="Arial Unicode MS" pitchFamily="34" charset="-128"/>
              </a:rPr>
              <a:t>-in </a:t>
            </a:r>
            <a:r>
              <a:rPr lang="hu-HU" sz="1200" b="1" kern="0" dirty="0" err="1">
                <a:ea typeface="Arial Unicode MS" pitchFamily="34" charset="-128"/>
                <a:cs typeface="Arial Unicode MS" pitchFamily="34" charset="-128"/>
              </a:rPr>
              <a:t>Analytics</a:t>
            </a:r>
            <a:r>
              <a:rPr lang="hu-HU" sz="1200" b="1" kern="0" dirty="0">
                <a:ea typeface="Arial Unicode MS" pitchFamily="34" charset="-128"/>
                <a:cs typeface="Arial Unicode MS" pitchFamily="34" charset="-128"/>
              </a:rPr>
              <a:t>, a beépített elemző eszköztár</a:t>
            </a:r>
            <a:endParaRPr lang="de-DE" sz="1200" b="1" dirty="0"/>
          </a:p>
        </p:txBody>
      </p:sp>
      <p:sp>
        <p:nvSpPr>
          <p:cNvPr id="19" name="Rectangle 18">
            <a:extLst>
              <a:ext uri="{FF2B5EF4-FFF2-40B4-BE49-F238E27FC236}">
                <a16:creationId xmlns:a16="http://schemas.microsoft.com/office/drawing/2014/main" id="{32644A3B-50F3-4CE0-8EDA-F84A1DCF974D}"/>
              </a:ext>
            </a:extLst>
          </p:cNvPr>
          <p:cNvSpPr/>
          <p:nvPr/>
        </p:nvSpPr>
        <p:spPr>
          <a:xfrm>
            <a:off x="3343675" y="5534074"/>
            <a:ext cx="2114870" cy="461665"/>
          </a:xfrm>
          <a:prstGeom prst="rect">
            <a:avLst/>
          </a:prstGeom>
        </p:spPr>
        <p:txBody>
          <a:bodyPr wrap="square">
            <a:spAutoFit/>
          </a:bodyPr>
          <a:lstStyle/>
          <a:p>
            <a:pPr algn="ctr"/>
            <a:r>
              <a:rPr lang="hu-HU" sz="1200" b="1" dirty="0"/>
              <a:t>Kulcsfelhasználó</a:t>
            </a:r>
            <a:br>
              <a:rPr lang="hu-HU" sz="1200" b="1" dirty="0"/>
            </a:br>
            <a:r>
              <a:rPr lang="hu-HU" sz="1200" b="1" dirty="0"/>
              <a:t>rugalmasság</a:t>
            </a:r>
            <a:endParaRPr lang="de-DE" sz="1200" b="1" dirty="0"/>
          </a:p>
        </p:txBody>
      </p:sp>
      <p:pic>
        <p:nvPicPr>
          <p:cNvPr id="20" name="Picture 19">
            <a:extLst>
              <a:ext uri="{FF2B5EF4-FFF2-40B4-BE49-F238E27FC236}">
                <a16:creationId xmlns:a16="http://schemas.microsoft.com/office/drawing/2014/main" id="{2D12D0EC-17E4-48CE-8E1C-BD67DBA16F8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9935"/>
          <a:stretch/>
        </p:blipFill>
        <p:spPr>
          <a:xfrm>
            <a:off x="3965968" y="4680760"/>
            <a:ext cx="879164" cy="791817"/>
          </a:xfrm>
          <a:prstGeom prst="rect">
            <a:avLst/>
          </a:prstGeom>
          <a:solidFill>
            <a:schemeClr val="bg1"/>
          </a:solidFill>
        </p:spPr>
      </p:pic>
      <p:pic>
        <p:nvPicPr>
          <p:cNvPr id="21" name="Picture 20">
            <a:extLst>
              <a:ext uri="{FF2B5EF4-FFF2-40B4-BE49-F238E27FC236}">
                <a16:creationId xmlns:a16="http://schemas.microsoft.com/office/drawing/2014/main" id="{DA36214E-439D-411C-9FDD-39EFEF7569F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48780" y="4680760"/>
            <a:ext cx="791817" cy="791817"/>
          </a:xfrm>
          <a:prstGeom prst="rect">
            <a:avLst/>
          </a:prstGeom>
          <a:solidFill>
            <a:schemeClr val="bg1"/>
          </a:solidFill>
        </p:spPr>
      </p:pic>
      <p:sp>
        <p:nvSpPr>
          <p:cNvPr id="22" name="Rectangle 21">
            <a:extLst>
              <a:ext uri="{FF2B5EF4-FFF2-40B4-BE49-F238E27FC236}">
                <a16:creationId xmlns:a16="http://schemas.microsoft.com/office/drawing/2014/main" id="{C01C674A-F367-434F-BE1B-758B04E4F3DD}"/>
              </a:ext>
            </a:extLst>
          </p:cNvPr>
          <p:cNvSpPr/>
          <p:nvPr/>
        </p:nvSpPr>
        <p:spPr>
          <a:xfrm>
            <a:off x="545330" y="5534074"/>
            <a:ext cx="1998718" cy="646331"/>
          </a:xfrm>
          <a:prstGeom prst="rect">
            <a:avLst/>
          </a:prstGeom>
        </p:spPr>
        <p:txBody>
          <a:bodyPr wrap="square">
            <a:spAutoFit/>
          </a:bodyPr>
          <a:lstStyle/>
          <a:p>
            <a:pPr algn="ctr"/>
            <a:r>
              <a:rPr lang="hu-HU" sz="1200" b="1" dirty="0"/>
              <a:t>Kiemelkedő teljesítményű</a:t>
            </a:r>
            <a:br>
              <a:rPr lang="hu-HU" sz="1200" b="1" dirty="0"/>
            </a:br>
            <a:r>
              <a:rPr lang="en-US" sz="1200" b="1" dirty="0"/>
              <a:t>SAP HANA</a:t>
            </a:r>
            <a:r>
              <a:rPr lang="hu-HU" sz="1200" b="1" dirty="0"/>
              <a:t> adatbázis</a:t>
            </a:r>
            <a:endParaRPr lang="de-DE" sz="1200" b="1" dirty="0"/>
          </a:p>
        </p:txBody>
      </p:sp>
      <p:sp>
        <p:nvSpPr>
          <p:cNvPr id="23" name="Rectangle 22">
            <a:extLst>
              <a:ext uri="{FF2B5EF4-FFF2-40B4-BE49-F238E27FC236}">
                <a16:creationId xmlns:a16="http://schemas.microsoft.com/office/drawing/2014/main" id="{421D3B40-0FC9-47E6-B6EF-172F0E2ECF5F}"/>
              </a:ext>
            </a:extLst>
          </p:cNvPr>
          <p:cNvSpPr/>
          <p:nvPr/>
        </p:nvSpPr>
        <p:spPr>
          <a:xfrm>
            <a:off x="3289561" y="2955366"/>
            <a:ext cx="2281614" cy="276935"/>
          </a:xfrm>
          <a:prstGeom prst="rect">
            <a:avLst/>
          </a:prstGeom>
        </p:spPr>
        <p:txBody>
          <a:bodyPr wrap="square">
            <a:spAutoFit/>
          </a:bodyPr>
          <a:lstStyle/>
          <a:p>
            <a:r>
              <a:rPr lang="hu-HU" sz="1200" b="1" dirty="0"/>
              <a:t>Több eszközről elérhető</a:t>
            </a:r>
            <a:endParaRPr lang="de-DE" sz="1200" b="1" dirty="0"/>
          </a:p>
        </p:txBody>
      </p:sp>
      <p:grpSp>
        <p:nvGrpSpPr>
          <p:cNvPr id="24" name="Group 23">
            <a:extLst>
              <a:ext uri="{FF2B5EF4-FFF2-40B4-BE49-F238E27FC236}">
                <a16:creationId xmlns:a16="http://schemas.microsoft.com/office/drawing/2014/main" id="{7811BA80-A20F-4F2E-82DC-2EE7119F7CB6}"/>
              </a:ext>
            </a:extLst>
          </p:cNvPr>
          <p:cNvGrpSpPr/>
          <p:nvPr/>
        </p:nvGrpSpPr>
        <p:grpSpPr>
          <a:xfrm>
            <a:off x="3316817" y="3369135"/>
            <a:ext cx="2227102" cy="719833"/>
            <a:chOff x="3314171" y="2987806"/>
            <a:chExt cx="2227618" cy="720000"/>
          </a:xfrm>
        </p:grpSpPr>
        <p:pic>
          <p:nvPicPr>
            <p:cNvPr id="25" name="Picture 24">
              <a:extLst>
                <a:ext uri="{FF2B5EF4-FFF2-40B4-BE49-F238E27FC236}">
                  <a16:creationId xmlns:a16="http://schemas.microsoft.com/office/drawing/2014/main" id="{C67E8C38-B735-4DAA-AA80-57D0F41B2A3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67980" y="2987806"/>
              <a:ext cx="720000" cy="720000"/>
            </a:xfrm>
            <a:prstGeom prst="rect">
              <a:avLst/>
            </a:prstGeom>
          </p:spPr>
        </p:pic>
        <p:pic>
          <p:nvPicPr>
            <p:cNvPr id="26" name="Picture 25">
              <a:extLst>
                <a:ext uri="{FF2B5EF4-FFF2-40B4-BE49-F238E27FC236}">
                  <a16:creationId xmlns:a16="http://schemas.microsoft.com/office/drawing/2014/main" id="{06E7EE48-445B-4ABC-988D-401D746049F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14171" y="2987806"/>
              <a:ext cx="720000" cy="720000"/>
            </a:xfrm>
            <a:prstGeom prst="rect">
              <a:avLst/>
            </a:prstGeom>
          </p:spPr>
        </p:pic>
        <p:pic>
          <p:nvPicPr>
            <p:cNvPr id="27" name="Picture 26">
              <a:extLst>
                <a:ext uri="{FF2B5EF4-FFF2-40B4-BE49-F238E27FC236}">
                  <a16:creationId xmlns:a16="http://schemas.microsoft.com/office/drawing/2014/main" id="{BDC02C15-90D4-4A85-BE30-E715AFD7D5F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821789" y="2987806"/>
              <a:ext cx="720000" cy="720000"/>
            </a:xfrm>
            <a:prstGeom prst="rect">
              <a:avLst/>
            </a:prstGeom>
          </p:spPr>
        </p:pic>
      </p:grpSp>
    </p:spTree>
    <p:extLst>
      <p:ext uri="{BB962C8B-B14F-4D97-AF65-F5344CB8AC3E}">
        <p14:creationId xmlns:p14="http://schemas.microsoft.com/office/powerpoint/2010/main" val="2604413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p:cNvSpPr>
            <a:spLocks noGrp="1"/>
          </p:cNvSpPr>
          <p:nvPr>
            <p:ph type="title"/>
          </p:nvPr>
        </p:nvSpPr>
        <p:spPr bwMode="gray"/>
        <p:txBody>
          <a:bodyPr/>
          <a:lstStyle/>
          <a:p>
            <a:r>
              <a:rPr lang="hu-HU" dirty="0"/>
              <a:t>Az </a:t>
            </a:r>
            <a:r>
              <a:rPr lang="en-US" dirty="0"/>
              <a:t>SAP Business </a:t>
            </a:r>
            <a:r>
              <a:rPr lang="en-US" dirty="0" err="1"/>
              <a:t>ByDesign</a:t>
            </a:r>
            <a:r>
              <a:rPr lang="en-US" dirty="0"/>
              <a:t> </a:t>
            </a:r>
            <a:r>
              <a:rPr lang="hu-HU" dirty="0"/>
              <a:t>számokban</a:t>
            </a:r>
            <a:endParaRPr lang="en-US" dirty="0"/>
          </a:p>
        </p:txBody>
      </p:sp>
      <p:grpSp>
        <p:nvGrpSpPr>
          <p:cNvPr id="3" name="Group 2">
            <a:extLst>
              <a:ext uri="{FF2B5EF4-FFF2-40B4-BE49-F238E27FC236}">
                <a16:creationId xmlns:a16="http://schemas.microsoft.com/office/drawing/2014/main" id="{E38C1D5C-72E6-4ACF-9B3D-2FBFD7B30D10}"/>
              </a:ext>
            </a:extLst>
          </p:cNvPr>
          <p:cNvGrpSpPr/>
          <p:nvPr/>
        </p:nvGrpSpPr>
        <p:grpSpPr>
          <a:xfrm>
            <a:off x="888049" y="3844089"/>
            <a:ext cx="3898146" cy="2029162"/>
            <a:chOff x="641119" y="2582740"/>
            <a:chExt cx="3898146" cy="2029162"/>
          </a:xfrm>
        </p:grpSpPr>
        <p:sp>
          <p:nvSpPr>
            <p:cNvPr id="4" name="TextBox 67">
              <a:extLst>
                <a:ext uri="{FF2B5EF4-FFF2-40B4-BE49-F238E27FC236}">
                  <a16:creationId xmlns:a16="http://schemas.microsoft.com/office/drawing/2014/main" id="{7E9B4B8E-8C47-4A39-B107-C5E60CE839F6}"/>
                </a:ext>
              </a:extLst>
            </p:cNvPr>
            <p:cNvSpPr txBox="1"/>
            <p:nvPr/>
          </p:nvSpPr>
          <p:spPr>
            <a:xfrm>
              <a:off x="691160" y="3904016"/>
              <a:ext cx="3848105" cy="707886"/>
            </a:xfrm>
            <a:prstGeom prst="rect">
              <a:avLst/>
            </a:prstGeom>
            <a:noFill/>
          </p:spPr>
          <p:txBody>
            <a:bodyPr wrap="square" rtlCol="0">
              <a:spAutoFit/>
            </a:bodyPr>
            <a:lstStyle/>
            <a:p>
              <a:pPr lvl="0" defTabSz="913669" fontAlgn="base">
                <a:spcBef>
                  <a:spcPts val="9592"/>
                </a:spcBef>
                <a:spcAft>
                  <a:spcPct val="0"/>
                </a:spcAft>
                <a:buClr>
                  <a:srgbClr val="F0AB00"/>
                </a:buClr>
                <a:buSzPct val="80000"/>
                <a:defRPr/>
              </a:pPr>
              <a:r>
                <a:rPr lang="en-US" sz="2000" b="1" kern="0" dirty="0">
                  <a:solidFill>
                    <a:schemeClr val="accent1"/>
                  </a:solidFill>
                  <a:ea typeface="Arial Unicode MS" pitchFamily="34" charset="-128"/>
                  <a:cs typeface="Arial Unicode MS" pitchFamily="34" charset="-128"/>
                </a:rPr>
                <a:t>200+</a:t>
              </a:r>
              <a:r>
                <a:rPr lang="en-US" sz="2000" kern="0" dirty="0">
                  <a:solidFill>
                    <a:schemeClr val="accent3"/>
                  </a:solidFill>
                  <a:ea typeface="Arial Unicode MS" pitchFamily="34" charset="-128"/>
                  <a:cs typeface="Arial Unicode MS" pitchFamily="34" charset="-128"/>
                </a:rPr>
                <a:t> </a:t>
              </a:r>
              <a:r>
                <a:rPr kumimoji="0" lang="en-US" sz="1798" i="0" u="none" strike="noStrike" kern="0" cap="none" spc="0" normalizeH="0" baseline="0" noProof="0" dirty="0">
                  <a:ln>
                    <a:noFill/>
                  </a:ln>
                  <a:effectLst/>
                  <a:uLnTx/>
                  <a:uFillTx/>
                  <a:latin typeface="Arial"/>
                  <a:ea typeface="Arial Unicode MS" pitchFamily="34" charset="-128"/>
                  <a:cs typeface="Arial Unicode MS" pitchFamily="34" charset="-128"/>
                </a:rPr>
                <a:t>Software Solution Partner </a:t>
              </a:r>
              <a:r>
                <a:rPr kumimoji="0" lang="hu-HU" sz="1798" i="0" u="none" strike="noStrike" kern="0" cap="none" spc="0" normalizeH="0" baseline="0" noProof="0" dirty="0">
                  <a:ln>
                    <a:noFill/>
                  </a:ln>
                  <a:effectLst/>
                  <a:uLnTx/>
                  <a:uFillTx/>
                  <a:latin typeface="Arial"/>
                  <a:ea typeface="Arial Unicode MS" pitchFamily="34" charset="-128"/>
                  <a:cs typeface="Arial Unicode MS" pitchFamily="34" charset="-128"/>
                </a:rPr>
                <a:t>és</a:t>
              </a:r>
              <a:r>
                <a:rPr kumimoji="0" lang="en-US" sz="1798" b="1" i="0" u="none" strike="noStrike" kern="0" cap="none" spc="0" normalizeH="0" baseline="0" noProof="0" dirty="0">
                  <a:ln>
                    <a:noFill/>
                  </a:ln>
                  <a:effectLst/>
                  <a:uLnTx/>
                  <a:uFillTx/>
                  <a:latin typeface="Arial"/>
                  <a:ea typeface="Arial Unicode MS" pitchFamily="34" charset="-128"/>
                  <a:cs typeface="Arial Unicode MS" pitchFamily="34" charset="-128"/>
                </a:rPr>
                <a:t> </a:t>
              </a:r>
              <a:r>
                <a:rPr kumimoji="0" lang="en-US" sz="20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7.600+</a:t>
              </a:r>
              <a:r>
                <a:rPr kumimoji="0" lang="en-US" sz="1800" b="1" i="0" u="none" strike="noStrike" kern="0" cap="none" spc="0" normalizeH="0" baseline="0" noProof="0" dirty="0">
                  <a:ln>
                    <a:noFill/>
                  </a:ln>
                  <a:solidFill>
                    <a:schemeClr val="accent3"/>
                  </a:solidFill>
                  <a:effectLst/>
                  <a:uLnTx/>
                  <a:uFillTx/>
                  <a:latin typeface="Arial"/>
                  <a:ea typeface="Arial Unicode MS" pitchFamily="34" charset="-128"/>
                  <a:cs typeface="Arial Unicode MS" pitchFamily="34" charset="-128"/>
                </a:rPr>
                <a:t> </a:t>
              </a:r>
              <a:r>
                <a:rPr kumimoji="0" lang="en-US" sz="1798" i="0" u="none" strike="noStrike" kern="0" cap="none" spc="0" normalizeH="0" baseline="0" noProof="0" dirty="0">
                  <a:ln>
                    <a:noFill/>
                  </a:ln>
                  <a:effectLst/>
                  <a:uLnTx/>
                  <a:uFillTx/>
                  <a:latin typeface="Arial"/>
                  <a:ea typeface="Arial Unicode MS" pitchFamily="34" charset="-128"/>
                  <a:cs typeface="Arial Unicode MS" pitchFamily="34" charset="-128"/>
                </a:rPr>
                <a:t>add-on </a:t>
              </a:r>
              <a:r>
                <a:rPr kumimoji="0" lang="hu-HU" sz="1798" i="0" u="none" strike="noStrike" kern="0" cap="none" spc="0" normalizeH="0" baseline="0" noProof="0" dirty="0">
                  <a:ln>
                    <a:noFill/>
                  </a:ln>
                  <a:effectLst/>
                  <a:uLnTx/>
                  <a:uFillTx/>
                  <a:latin typeface="Arial"/>
                  <a:ea typeface="Arial Unicode MS" pitchFamily="34" charset="-128"/>
                  <a:cs typeface="Arial Unicode MS" pitchFamily="34" charset="-128"/>
                </a:rPr>
                <a:t>(bővítés)</a:t>
              </a:r>
              <a:endParaRPr kumimoji="0" lang="en-US" sz="1798" i="0" u="none" strike="noStrike" kern="0" cap="none" spc="0" normalizeH="0" baseline="0" noProof="0" dirty="0">
                <a:ln>
                  <a:noFill/>
                </a:ln>
                <a:effectLst/>
                <a:uLnTx/>
                <a:uFillTx/>
                <a:latin typeface="Arial"/>
                <a:ea typeface="Arial Unicode MS" pitchFamily="34" charset="-128"/>
                <a:cs typeface="Arial Unicode MS" pitchFamily="34" charset="-128"/>
              </a:endParaRPr>
            </a:p>
          </p:txBody>
        </p:sp>
        <p:pic>
          <p:nvPicPr>
            <p:cNvPr id="5" name="Imagen 55">
              <a:extLst>
                <a:ext uri="{FF2B5EF4-FFF2-40B4-BE49-F238E27FC236}">
                  <a16:creationId xmlns:a16="http://schemas.microsoft.com/office/drawing/2014/main" id="{183D5E05-5182-40B1-8294-B39F537B51B2}"/>
                </a:ext>
              </a:extLst>
            </p:cNvPr>
            <p:cNvPicPr>
              <a:picLocks noChangeAspect="1"/>
            </p:cNvPicPr>
            <p:nvPr/>
          </p:nvPicPr>
          <p:blipFill>
            <a:blip r:embed="rId2"/>
            <a:stretch>
              <a:fillRect/>
            </a:stretch>
          </p:blipFill>
          <p:spPr>
            <a:xfrm>
              <a:off x="641119" y="2582740"/>
              <a:ext cx="1368916" cy="1368916"/>
            </a:xfrm>
            <a:prstGeom prst="rect">
              <a:avLst/>
            </a:prstGeom>
          </p:spPr>
        </p:pic>
      </p:grpSp>
      <p:grpSp>
        <p:nvGrpSpPr>
          <p:cNvPr id="6" name="Group 5">
            <a:extLst>
              <a:ext uri="{FF2B5EF4-FFF2-40B4-BE49-F238E27FC236}">
                <a16:creationId xmlns:a16="http://schemas.microsoft.com/office/drawing/2014/main" id="{2C796D99-858C-4B20-A06B-F0ED32475805}"/>
              </a:ext>
            </a:extLst>
          </p:cNvPr>
          <p:cNvGrpSpPr/>
          <p:nvPr/>
        </p:nvGrpSpPr>
        <p:grpSpPr>
          <a:xfrm>
            <a:off x="4728442" y="1388098"/>
            <a:ext cx="2967758" cy="2354250"/>
            <a:chOff x="4059699" y="889736"/>
            <a:chExt cx="2967758" cy="2354250"/>
          </a:xfrm>
        </p:grpSpPr>
        <p:sp>
          <p:nvSpPr>
            <p:cNvPr id="7" name="TextBox 10">
              <a:extLst>
                <a:ext uri="{FF2B5EF4-FFF2-40B4-BE49-F238E27FC236}">
                  <a16:creationId xmlns:a16="http://schemas.microsoft.com/office/drawing/2014/main" id="{632E43A4-E6D4-4A53-A48D-4622ADAE59AE}"/>
                </a:ext>
              </a:extLst>
            </p:cNvPr>
            <p:cNvSpPr txBox="1"/>
            <p:nvPr/>
          </p:nvSpPr>
          <p:spPr>
            <a:xfrm>
              <a:off x="4345773" y="2290520"/>
              <a:ext cx="2681684" cy="953466"/>
            </a:xfrm>
            <a:prstGeom prst="rect">
              <a:avLst/>
            </a:prstGeom>
            <a:noFill/>
          </p:spPr>
          <p:txBody>
            <a:bodyPr wrap="square" rtlCol="0">
              <a:spAutoFit/>
            </a:bodyPr>
            <a:lstStyle/>
            <a:p>
              <a:pPr lvl="0" defTabSz="913669" fontAlgn="base">
                <a:spcBef>
                  <a:spcPts val="9592"/>
                </a:spcBef>
                <a:spcAft>
                  <a:spcPct val="0"/>
                </a:spcAft>
                <a:buClr>
                  <a:srgbClr val="F0AB00"/>
                </a:buClr>
                <a:buSzPct val="80000"/>
                <a:defRPr/>
              </a:pPr>
              <a:r>
                <a:rPr kumimoji="0" lang="en-US" sz="20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1</a:t>
              </a:r>
              <a:r>
                <a:rPr kumimoji="0" lang="hu-HU" sz="20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51</a:t>
              </a:r>
              <a:r>
                <a:rPr kumimoji="0" lang="en-US" sz="1600" b="0" i="0" u="none" strike="noStrike" kern="0" cap="none" spc="0" normalizeH="0" baseline="0" noProof="0" dirty="0">
                  <a:ln>
                    <a:noFill/>
                  </a:ln>
                  <a:solidFill>
                    <a:srgbClr val="FFFFFF"/>
                  </a:solidFill>
                  <a:effectLst/>
                  <a:uLnTx/>
                  <a:uFillTx/>
                  <a:latin typeface="Arial"/>
                  <a:ea typeface="Arial Unicode MS" pitchFamily="34" charset="-128"/>
                  <a:cs typeface="Arial Unicode MS" pitchFamily="34" charset="-128"/>
                </a:rPr>
                <a:t> </a:t>
              </a:r>
              <a:r>
                <a:rPr kumimoji="0" lang="hu-HU" sz="1798" i="0" u="none" strike="noStrike" kern="0" cap="none" spc="0" normalizeH="0" baseline="0" noProof="0" dirty="0">
                  <a:ln>
                    <a:noFill/>
                  </a:ln>
                  <a:effectLst/>
                  <a:uLnTx/>
                  <a:uFillTx/>
                  <a:latin typeface="Arial"/>
                  <a:ea typeface="Arial Unicode MS" pitchFamily="34" charset="-128"/>
                  <a:cs typeface="Arial Unicode MS" pitchFamily="34" charset="-128"/>
                </a:rPr>
                <a:t>országban lett már telepítve </a:t>
              </a:r>
              <a:r>
                <a:rPr lang="en-US" sz="1798" kern="0" dirty="0">
                  <a:ea typeface="Arial Unicode MS" pitchFamily="34" charset="-128"/>
                  <a:cs typeface="Arial Unicode MS" pitchFamily="34" charset="-128"/>
                </a:rPr>
                <a:t>SAP Business </a:t>
              </a:r>
              <a:r>
                <a:rPr lang="en-US" sz="1798" kern="0" dirty="0" err="1">
                  <a:ea typeface="Arial Unicode MS" pitchFamily="34" charset="-128"/>
                  <a:cs typeface="Arial Unicode MS" pitchFamily="34" charset="-128"/>
                </a:rPr>
                <a:t>ByDesig</a:t>
              </a:r>
              <a:r>
                <a:rPr lang="hu-HU" sz="1798" kern="0" dirty="0">
                  <a:ea typeface="Arial Unicode MS" pitchFamily="34" charset="-128"/>
                  <a:cs typeface="Arial Unicode MS" pitchFamily="34" charset="-128"/>
                </a:rPr>
                <a:t>n</a:t>
              </a:r>
              <a:endParaRPr kumimoji="0" lang="en-US" sz="1798" i="0" u="none" strike="noStrike" kern="0" cap="none" spc="0" normalizeH="0" baseline="0" noProof="0" dirty="0">
                <a:ln>
                  <a:noFill/>
                </a:ln>
                <a:effectLst/>
                <a:uLnTx/>
                <a:uFillTx/>
                <a:latin typeface="Arial"/>
                <a:ea typeface="Arial Unicode MS" pitchFamily="34" charset="-128"/>
                <a:cs typeface="Arial Unicode MS" pitchFamily="34" charset="-128"/>
              </a:endParaRPr>
            </a:p>
          </p:txBody>
        </p:sp>
        <p:pic>
          <p:nvPicPr>
            <p:cNvPr id="8" name="Imagen 59">
              <a:extLst>
                <a:ext uri="{FF2B5EF4-FFF2-40B4-BE49-F238E27FC236}">
                  <a16:creationId xmlns:a16="http://schemas.microsoft.com/office/drawing/2014/main" id="{90A20431-B4C4-40F2-A4B0-B9FF6F166593}"/>
                </a:ext>
              </a:extLst>
            </p:cNvPr>
            <p:cNvPicPr>
              <a:picLocks noChangeAspect="1"/>
            </p:cNvPicPr>
            <p:nvPr/>
          </p:nvPicPr>
          <p:blipFill>
            <a:blip r:embed="rId3"/>
            <a:stretch>
              <a:fillRect/>
            </a:stretch>
          </p:blipFill>
          <p:spPr>
            <a:xfrm>
              <a:off x="4059699" y="889736"/>
              <a:ext cx="1573653" cy="1573653"/>
            </a:xfrm>
            <a:prstGeom prst="rect">
              <a:avLst/>
            </a:prstGeom>
          </p:spPr>
        </p:pic>
      </p:grpSp>
      <p:grpSp>
        <p:nvGrpSpPr>
          <p:cNvPr id="9" name="Group 8">
            <a:extLst>
              <a:ext uri="{FF2B5EF4-FFF2-40B4-BE49-F238E27FC236}">
                <a16:creationId xmlns:a16="http://schemas.microsoft.com/office/drawing/2014/main" id="{A417F18E-83F0-4D06-A586-946E5F3DBFF9}"/>
              </a:ext>
            </a:extLst>
          </p:cNvPr>
          <p:cNvGrpSpPr/>
          <p:nvPr/>
        </p:nvGrpSpPr>
        <p:grpSpPr>
          <a:xfrm>
            <a:off x="8421109" y="3924258"/>
            <a:ext cx="3516889" cy="2193626"/>
            <a:chOff x="7698784" y="2786840"/>
            <a:chExt cx="2679622" cy="2193626"/>
          </a:xfrm>
        </p:grpSpPr>
        <p:sp>
          <p:nvSpPr>
            <p:cNvPr id="10" name="TextBox 11">
              <a:extLst>
                <a:ext uri="{FF2B5EF4-FFF2-40B4-BE49-F238E27FC236}">
                  <a16:creationId xmlns:a16="http://schemas.microsoft.com/office/drawing/2014/main" id="{FC9F013A-0551-40A2-A7C3-79962FAB08C6}"/>
                </a:ext>
              </a:extLst>
            </p:cNvPr>
            <p:cNvSpPr txBox="1"/>
            <p:nvPr/>
          </p:nvSpPr>
          <p:spPr>
            <a:xfrm>
              <a:off x="7733443" y="3965765"/>
              <a:ext cx="2644963" cy="1014701"/>
            </a:xfrm>
            <a:prstGeom prst="rect">
              <a:avLst/>
            </a:prstGeom>
            <a:noFill/>
          </p:spPr>
          <p:txBody>
            <a:bodyPr wrap="square" rtlCol="0">
              <a:spAutoFit/>
            </a:bodyPr>
            <a:lstStyle/>
            <a:p>
              <a:pPr lvl="0" defTabSz="913669" fontAlgn="base">
                <a:spcBef>
                  <a:spcPts val="9592"/>
                </a:spcBef>
                <a:spcAft>
                  <a:spcPct val="0"/>
                </a:spcAft>
                <a:buClr>
                  <a:srgbClr val="F0AB00"/>
                </a:buClr>
                <a:buSzPct val="80000"/>
                <a:defRPr/>
              </a:pPr>
              <a:r>
                <a:rPr kumimoji="0" lang="en-US" sz="20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5</a:t>
              </a:r>
              <a:r>
                <a:rPr kumimoji="0" lang="hu-HU" sz="1798" i="0" u="none" strike="noStrike" kern="0" cap="none" spc="0" normalizeH="0" baseline="0" noProof="0" dirty="0">
                  <a:ln>
                    <a:noFill/>
                  </a:ln>
                  <a:effectLst/>
                  <a:uLnTx/>
                  <a:uFillTx/>
                  <a:latin typeface="Arial"/>
                  <a:ea typeface="Arial Unicode MS" pitchFamily="34" charset="-128"/>
                  <a:cs typeface="Arial Unicode MS" pitchFamily="34" charset="-128"/>
                </a:rPr>
                <a:t>-</a:t>
              </a:r>
              <a:r>
                <a:rPr kumimoji="0" lang="hu-HU" sz="1798" i="0" u="none" strike="noStrike" kern="0" cap="none" spc="0" normalizeH="0" baseline="0" noProof="0" dirty="0" err="1">
                  <a:ln>
                    <a:noFill/>
                  </a:ln>
                  <a:effectLst/>
                  <a:uLnTx/>
                  <a:uFillTx/>
                  <a:latin typeface="Arial"/>
                  <a:ea typeface="Arial Unicode MS" pitchFamily="34" charset="-128"/>
                  <a:cs typeface="Arial Unicode MS" pitchFamily="34" charset="-128"/>
                </a:rPr>
                <a:t>től</a:t>
              </a:r>
              <a:r>
                <a:rPr kumimoji="0" lang="en-US" sz="2000" i="0" u="none" strike="noStrike" kern="0" cap="none" spc="0" normalizeH="0" baseline="0" noProof="0" dirty="0">
                  <a:ln>
                    <a:noFill/>
                  </a:ln>
                  <a:effectLst/>
                  <a:uLnTx/>
                  <a:uFillTx/>
                  <a:latin typeface="Arial"/>
                  <a:ea typeface="Arial Unicode MS" pitchFamily="34" charset="-128"/>
                  <a:cs typeface="Arial Unicode MS" pitchFamily="34" charset="-128"/>
                </a:rPr>
                <a:t> </a:t>
              </a:r>
              <a:r>
                <a:rPr kumimoji="0" lang="en-US" sz="20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10.000</a:t>
              </a:r>
              <a:r>
                <a:rPr kumimoji="0" lang="en-US" sz="2398" i="0" u="none" strike="noStrike" kern="0" cap="none" spc="0" normalizeH="0" baseline="0" noProof="0" dirty="0">
                  <a:ln>
                    <a:noFill/>
                  </a:ln>
                  <a:solidFill>
                    <a:srgbClr val="4FB81C"/>
                  </a:solidFill>
                  <a:effectLst/>
                  <a:uLnTx/>
                  <a:uFillTx/>
                  <a:latin typeface="Arial"/>
                  <a:ea typeface="Arial Unicode MS" pitchFamily="34" charset="-128"/>
                  <a:cs typeface="Arial Unicode MS" pitchFamily="34" charset="-128"/>
                </a:rPr>
                <a:t> </a:t>
              </a:r>
              <a:r>
                <a:rPr lang="hu-HU" sz="1798" kern="0" dirty="0">
                  <a:ea typeface="Arial Unicode MS" pitchFamily="34" charset="-128"/>
                  <a:cs typeface="Arial Unicode MS" pitchFamily="34" charset="-128"/>
                </a:rPr>
                <a:t>felhasználóig kiterjeszthető az </a:t>
              </a:r>
              <a:r>
                <a:rPr lang="en-US" sz="1798" kern="0" dirty="0">
                  <a:ea typeface="Arial Unicode MS" pitchFamily="34" charset="-128"/>
                  <a:cs typeface="Arial Unicode MS" pitchFamily="34" charset="-128"/>
                </a:rPr>
                <a:t>SAP Business </a:t>
              </a:r>
              <a:r>
                <a:rPr lang="en-US" sz="1798" kern="0" dirty="0" err="1">
                  <a:ea typeface="Arial Unicode MS" pitchFamily="34" charset="-128"/>
                  <a:cs typeface="Arial Unicode MS" pitchFamily="34" charset="-128"/>
                </a:rPr>
                <a:t>ByDesign</a:t>
              </a:r>
              <a:endParaRPr kumimoji="0" lang="en-US" sz="1798" i="0" u="none" strike="noStrike" kern="0" cap="none" spc="0" normalizeH="0" baseline="0" noProof="0" dirty="0">
                <a:ln>
                  <a:noFill/>
                </a:ln>
                <a:effectLst/>
                <a:uLnTx/>
                <a:uFillTx/>
                <a:latin typeface="Arial"/>
                <a:ea typeface="Arial Unicode MS" pitchFamily="34" charset="-128"/>
                <a:cs typeface="Arial Unicode MS" pitchFamily="34" charset="-128"/>
              </a:endParaRPr>
            </a:p>
          </p:txBody>
        </p:sp>
        <p:pic>
          <p:nvPicPr>
            <p:cNvPr id="11" name="Imagen 65" descr="Imagen que contiene reloj&#10;&#10;Descripción generada automáticamente">
              <a:extLst>
                <a:ext uri="{FF2B5EF4-FFF2-40B4-BE49-F238E27FC236}">
                  <a16:creationId xmlns:a16="http://schemas.microsoft.com/office/drawing/2014/main" id="{8B716FBC-22FB-4598-8684-5D6B55B8BC32}"/>
                </a:ext>
              </a:extLst>
            </p:cNvPr>
            <p:cNvPicPr>
              <a:picLocks noChangeAspect="1"/>
            </p:cNvPicPr>
            <p:nvPr/>
          </p:nvPicPr>
          <p:blipFill>
            <a:blip r:embed="rId4"/>
            <a:stretch>
              <a:fillRect/>
            </a:stretch>
          </p:blipFill>
          <p:spPr>
            <a:xfrm>
              <a:off x="7698784" y="2786840"/>
              <a:ext cx="906964" cy="1188000"/>
            </a:xfrm>
            <a:prstGeom prst="rect">
              <a:avLst/>
            </a:prstGeom>
          </p:spPr>
        </p:pic>
      </p:grpSp>
      <p:grpSp>
        <p:nvGrpSpPr>
          <p:cNvPr id="12" name="Group 11">
            <a:extLst>
              <a:ext uri="{FF2B5EF4-FFF2-40B4-BE49-F238E27FC236}">
                <a16:creationId xmlns:a16="http://schemas.microsoft.com/office/drawing/2014/main" id="{0D109117-FE7A-40B3-983C-BD32C284F287}"/>
              </a:ext>
            </a:extLst>
          </p:cNvPr>
          <p:cNvGrpSpPr/>
          <p:nvPr/>
        </p:nvGrpSpPr>
        <p:grpSpPr>
          <a:xfrm>
            <a:off x="5014927" y="3969748"/>
            <a:ext cx="2145004" cy="1872438"/>
            <a:chOff x="548829" y="4346440"/>
            <a:chExt cx="2145004" cy="1872438"/>
          </a:xfrm>
        </p:grpSpPr>
        <p:sp>
          <p:nvSpPr>
            <p:cNvPr id="13" name="TextBox 63">
              <a:extLst>
                <a:ext uri="{FF2B5EF4-FFF2-40B4-BE49-F238E27FC236}">
                  <a16:creationId xmlns:a16="http://schemas.microsoft.com/office/drawing/2014/main" id="{CA4C00CC-733A-4D23-8401-B32B0C5233E0}"/>
                </a:ext>
              </a:extLst>
            </p:cNvPr>
            <p:cNvSpPr txBox="1"/>
            <p:nvPr/>
          </p:nvSpPr>
          <p:spPr>
            <a:xfrm>
              <a:off x="548829" y="5542090"/>
              <a:ext cx="2145004" cy="676788"/>
            </a:xfrm>
            <a:prstGeom prst="rect">
              <a:avLst/>
            </a:prstGeom>
            <a:noFill/>
          </p:spPr>
          <p:txBody>
            <a:bodyPr wrap="square" rtlCol="0">
              <a:spAutoFit/>
            </a:bodyPr>
            <a:lstStyle/>
            <a:p>
              <a:pPr marL="0" marR="0" lvl="0" indent="0" defTabSz="913669" rtl="0" eaLnBrk="1" fontAlgn="base" latinLnBrk="0" hangingPunct="1">
                <a:lnSpc>
                  <a:spcPct val="100000"/>
                </a:lnSpc>
                <a:spcBef>
                  <a:spcPts val="9592"/>
                </a:spcBef>
                <a:spcAft>
                  <a:spcPct val="0"/>
                </a:spcAft>
                <a:buClr>
                  <a:srgbClr val="F0AB00"/>
                </a:buClr>
                <a:buSzPct val="80000"/>
                <a:buFontTx/>
                <a:buNone/>
                <a:tabLst/>
                <a:defRPr/>
              </a:pPr>
              <a:r>
                <a:rPr kumimoji="0" lang="en-US" sz="20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250</a:t>
              </a:r>
              <a:r>
                <a:rPr kumimoji="0" lang="en-US" sz="2000" b="1" i="0" u="none" strike="noStrike" kern="0" cap="none" spc="0" normalizeH="0" baseline="0" noProof="0" dirty="0">
                  <a:ln>
                    <a:noFill/>
                  </a:ln>
                  <a:solidFill>
                    <a:srgbClr val="F0AB00"/>
                  </a:solidFill>
                  <a:effectLst/>
                  <a:uLnTx/>
                  <a:uFillTx/>
                  <a:latin typeface="Arial"/>
                  <a:ea typeface="Arial Unicode MS" pitchFamily="34" charset="-128"/>
                  <a:cs typeface="Arial Unicode MS" pitchFamily="34" charset="-128"/>
                </a:rPr>
                <a:t> </a:t>
              </a:r>
              <a:r>
                <a:rPr kumimoji="0" lang="en-US" sz="1798" i="0" u="none" strike="noStrike" kern="0" cap="none" spc="0" normalizeH="0" baseline="0" noProof="0" dirty="0">
                  <a:ln>
                    <a:noFill/>
                  </a:ln>
                  <a:effectLst/>
                  <a:uLnTx/>
                  <a:uFillTx/>
                  <a:latin typeface="Arial"/>
                  <a:ea typeface="Arial Unicode MS" pitchFamily="34" charset="-128"/>
                  <a:cs typeface="Arial Unicode MS" pitchFamily="34" charset="-128"/>
                </a:rPr>
                <a:t>Value Added Partner</a:t>
              </a:r>
              <a:r>
                <a:rPr kumimoji="0" lang="hu-HU" sz="1798" i="0" u="none" strike="noStrike" kern="0" cap="none" spc="0" normalizeH="0" baseline="0" noProof="0" dirty="0">
                  <a:ln>
                    <a:noFill/>
                  </a:ln>
                  <a:effectLst/>
                  <a:uLnTx/>
                  <a:uFillTx/>
                  <a:latin typeface="Arial"/>
                  <a:ea typeface="Arial Unicode MS" pitchFamily="34" charset="-128"/>
                  <a:cs typeface="Arial Unicode MS" pitchFamily="34" charset="-128"/>
                </a:rPr>
                <a:t> világszerte</a:t>
              </a:r>
              <a:endParaRPr kumimoji="0" lang="en-US" sz="1798" i="0" u="none" strike="noStrike" kern="0" cap="none" spc="0" normalizeH="0" baseline="0" noProof="0" dirty="0">
                <a:ln>
                  <a:noFill/>
                </a:ln>
                <a:effectLst/>
                <a:uLnTx/>
                <a:uFillTx/>
                <a:latin typeface="Arial"/>
                <a:ea typeface="Arial Unicode MS" pitchFamily="34" charset="-128"/>
                <a:cs typeface="Arial Unicode MS" pitchFamily="34" charset="-128"/>
              </a:endParaRPr>
            </a:p>
          </p:txBody>
        </p:sp>
        <p:pic>
          <p:nvPicPr>
            <p:cNvPr id="14" name="Imagen 67" descr="Imagen que contiene señal, reloj&#10;&#10;Descripción generada automáticamente">
              <a:extLst>
                <a:ext uri="{FF2B5EF4-FFF2-40B4-BE49-F238E27FC236}">
                  <a16:creationId xmlns:a16="http://schemas.microsoft.com/office/drawing/2014/main" id="{F82C2F15-A20F-4CCF-8DF5-CB5FE73AD028}"/>
                </a:ext>
              </a:extLst>
            </p:cNvPr>
            <p:cNvPicPr>
              <a:picLocks noChangeAspect="1"/>
            </p:cNvPicPr>
            <p:nvPr/>
          </p:nvPicPr>
          <p:blipFill>
            <a:blip r:embed="rId5"/>
            <a:stretch>
              <a:fillRect/>
            </a:stretch>
          </p:blipFill>
          <p:spPr>
            <a:xfrm>
              <a:off x="628887" y="4346440"/>
              <a:ext cx="1299776" cy="1299776"/>
            </a:xfrm>
            <a:prstGeom prst="rect">
              <a:avLst/>
            </a:prstGeom>
          </p:spPr>
        </p:pic>
      </p:grpSp>
      <p:grpSp>
        <p:nvGrpSpPr>
          <p:cNvPr id="15" name="Group 14">
            <a:extLst>
              <a:ext uri="{FF2B5EF4-FFF2-40B4-BE49-F238E27FC236}">
                <a16:creationId xmlns:a16="http://schemas.microsoft.com/office/drawing/2014/main" id="{B2F41FA3-233A-4113-94DD-08A5B80C03D3}"/>
              </a:ext>
            </a:extLst>
          </p:cNvPr>
          <p:cNvGrpSpPr/>
          <p:nvPr/>
        </p:nvGrpSpPr>
        <p:grpSpPr>
          <a:xfrm>
            <a:off x="845627" y="1494151"/>
            <a:ext cx="3157715" cy="2248042"/>
            <a:chOff x="845627" y="1494151"/>
            <a:chExt cx="3157715" cy="2248042"/>
          </a:xfrm>
        </p:grpSpPr>
        <p:sp>
          <p:nvSpPr>
            <p:cNvPr id="16" name="TextBox 15">
              <a:extLst>
                <a:ext uri="{FF2B5EF4-FFF2-40B4-BE49-F238E27FC236}">
                  <a16:creationId xmlns:a16="http://schemas.microsoft.com/office/drawing/2014/main" id="{7FE8C0B7-48F0-4310-B05E-832E1EDF6024}"/>
                </a:ext>
              </a:extLst>
            </p:cNvPr>
            <p:cNvSpPr txBox="1"/>
            <p:nvPr/>
          </p:nvSpPr>
          <p:spPr>
            <a:xfrm>
              <a:off x="936704" y="2788727"/>
              <a:ext cx="3066638" cy="953466"/>
            </a:xfrm>
            <a:prstGeom prst="rect">
              <a:avLst/>
            </a:prstGeom>
            <a:noFill/>
          </p:spPr>
          <p:txBody>
            <a:bodyPr wrap="square" rtlCol="0">
              <a:spAutoFit/>
            </a:bodyPr>
            <a:lstStyle/>
            <a:p>
              <a:pPr marL="0" marR="0" lvl="0" indent="0" algn="l" defTabSz="913669" rtl="0" eaLnBrk="1" fontAlgn="base" latinLnBrk="0" hangingPunct="1">
                <a:lnSpc>
                  <a:spcPct val="100000"/>
                </a:lnSpc>
                <a:spcBef>
                  <a:spcPts val="9592"/>
                </a:spcBef>
                <a:spcAft>
                  <a:spcPct val="0"/>
                </a:spcAft>
                <a:buClr>
                  <a:srgbClr val="F0AB00"/>
                </a:buClr>
                <a:buSzPct val="80000"/>
                <a:buFontTx/>
                <a:buNone/>
                <a:tabLst/>
                <a:defRPr/>
              </a:pPr>
              <a:r>
                <a:rPr kumimoji="0" lang="en-US" sz="20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8</a:t>
              </a:r>
              <a:r>
                <a:rPr kumimoji="0" lang="hu-HU" sz="20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en-US" sz="20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798</a:t>
              </a:r>
              <a:r>
                <a:rPr kumimoji="0" lang="en-US" sz="2000" b="0"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 </a:t>
              </a:r>
              <a:r>
                <a:rPr kumimoji="0" lang="hu-HU" sz="1798" i="0" u="none" strike="noStrike" kern="0" cap="none" spc="0" normalizeH="0" baseline="0" noProof="0" dirty="0">
                  <a:ln>
                    <a:noFill/>
                  </a:ln>
                  <a:effectLst/>
                  <a:uLnTx/>
                  <a:uFillTx/>
                  <a:latin typeface="Arial"/>
                  <a:ea typeface="Arial Unicode MS" pitchFamily="34" charset="-128"/>
                  <a:cs typeface="Arial Unicode MS" pitchFamily="34" charset="-128"/>
                </a:rPr>
                <a:t>üzleti vállalkozás használja a</a:t>
              </a:r>
              <a:r>
                <a:rPr lang="hu-HU" sz="1798" kern="0" dirty="0">
                  <a:ea typeface="Arial Unicode MS" pitchFamily="34" charset="-128"/>
                  <a:cs typeface="Arial Unicode MS" pitchFamily="34" charset="-128"/>
                </a:rPr>
                <a:t>z </a:t>
              </a:r>
              <a:r>
                <a:rPr kumimoji="0" lang="en-US" sz="1798" i="0" u="none" strike="noStrike" kern="0" cap="none" spc="0" normalizeH="0" baseline="0" noProof="0" dirty="0">
                  <a:ln>
                    <a:noFill/>
                  </a:ln>
                  <a:effectLst/>
                  <a:uLnTx/>
                  <a:uFillTx/>
                  <a:latin typeface="Arial"/>
                  <a:ea typeface="Arial Unicode MS" pitchFamily="34" charset="-128"/>
                  <a:cs typeface="Arial Unicode MS" pitchFamily="34" charset="-128"/>
                </a:rPr>
                <a:t>SAP Business </a:t>
              </a:r>
              <a:r>
                <a:rPr kumimoji="0" lang="en-US" sz="1798" i="0" u="none" strike="noStrike" kern="0" cap="none" spc="0" normalizeH="0" baseline="0" noProof="0" dirty="0" err="1">
                  <a:ln>
                    <a:noFill/>
                  </a:ln>
                  <a:effectLst/>
                  <a:uLnTx/>
                  <a:uFillTx/>
                  <a:latin typeface="Arial"/>
                  <a:ea typeface="Arial Unicode MS" pitchFamily="34" charset="-128"/>
                  <a:cs typeface="Arial Unicode MS" pitchFamily="34" charset="-128"/>
                </a:rPr>
                <a:t>ByDesign</a:t>
              </a:r>
              <a:r>
                <a:rPr kumimoji="0" lang="hu-HU" sz="1798" i="0" u="none" strike="noStrike" kern="0" cap="none" spc="0" normalizeH="0" baseline="0" noProof="0" dirty="0">
                  <a:ln>
                    <a:noFill/>
                  </a:ln>
                  <a:effectLst/>
                  <a:uLnTx/>
                  <a:uFillTx/>
                  <a:latin typeface="Arial"/>
                  <a:ea typeface="Arial Unicode MS" pitchFamily="34" charset="-128"/>
                  <a:cs typeface="Arial Unicode MS" pitchFamily="34" charset="-128"/>
                </a:rPr>
                <a:t>-t</a:t>
              </a:r>
              <a:endParaRPr kumimoji="0" lang="en-US" sz="1798" i="0" u="none" strike="noStrike" kern="0" cap="none" spc="0" normalizeH="0" baseline="0" noProof="0" dirty="0">
                <a:ln>
                  <a:noFill/>
                </a:ln>
                <a:effectLst/>
                <a:uLnTx/>
                <a:uFillTx/>
                <a:latin typeface="Arial"/>
                <a:ea typeface="Arial Unicode MS" pitchFamily="34" charset="-128"/>
                <a:cs typeface="Arial Unicode MS" pitchFamily="34" charset="-128"/>
              </a:endParaRPr>
            </a:p>
          </p:txBody>
        </p:sp>
        <p:pic>
          <p:nvPicPr>
            <p:cNvPr id="17" name="Picture 16">
              <a:extLst>
                <a:ext uri="{FF2B5EF4-FFF2-40B4-BE49-F238E27FC236}">
                  <a16:creationId xmlns:a16="http://schemas.microsoft.com/office/drawing/2014/main" id="{E4FD1277-66EF-47C9-A47C-3684BB5AA9C9}"/>
                </a:ext>
              </a:extLst>
            </p:cNvPr>
            <p:cNvPicPr>
              <a:picLocks noChangeAspect="1"/>
            </p:cNvPicPr>
            <p:nvPr/>
          </p:nvPicPr>
          <p:blipFill>
            <a:blip r:embed="rId6"/>
            <a:stretch>
              <a:fillRect/>
            </a:stretch>
          </p:blipFill>
          <p:spPr>
            <a:xfrm>
              <a:off x="845627" y="1494151"/>
              <a:ext cx="1332000" cy="1332000"/>
            </a:xfrm>
            <a:prstGeom prst="rect">
              <a:avLst/>
            </a:prstGeom>
          </p:spPr>
        </p:pic>
      </p:grpSp>
      <p:grpSp>
        <p:nvGrpSpPr>
          <p:cNvPr id="18" name="Group 17">
            <a:extLst>
              <a:ext uri="{FF2B5EF4-FFF2-40B4-BE49-F238E27FC236}">
                <a16:creationId xmlns:a16="http://schemas.microsoft.com/office/drawing/2014/main" id="{6A4751EE-9053-40A2-A01B-2118D3DEE738}"/>
              </a:ext>
            </a:extLst>
          </p:cNvPr>
          <p:cNvGrpSpPr/>
          <p:nvPr/>
        </p:nvGrpSpPr>
        <p:grpSpPr>
          <a:xfrm>
            <a:off x="8307642" y="1458151"/>
            <a:ext cx="3664723" cy="2007988"/>
            <a:chOff x="8307642" y="1458151"/>
            <a:chExt cx="3664723" cy="2007988"/>
          </a:xfrm>
        </p:grpSpPr>
        <p:sp>
          <p:nvSpPr>
            <p:cNvPr id="19" name="Rectangle 12">
              <a:extLst>
                <a:ext uri="{FF2B5EF4-FFF2-40B4-BE49-F238E27FC236}">
                  <a16:creationId xmlns:a16="http://schemas.microsoft.com/office/drawing/2014/main" id="{E4060D27-945A-455B-88E7-AF4487482578}"/>
                </a:ext>
              </a:extLst>
            </p:cNvPr>
            <p:cNvSpPr/>
            <p:nvPr/>
          </p:nvSpPr>
          <p:spPr>
            <a:xfrm>
              <a:off x="8471151" y="2789351"/>
              <a:ext cx="3501214" cy="676788"/>
            </a:xfrm>
            <a:prstGeom prst="rect">
              <a:avLst/>
            </a:prstGeom>
          </p:spPr>
          <p:txBody>
            <a:bodyPr wrap="square">
              <a:spAutoFit/>
            </a:bodyPr>
            <a:lstStyle/>
            <a:p>
              <a:pPr lvl="0" defTabSz="913669" fontAlgn="base">
                <a:spcBef>
                  <a:spcPts val="9592"/>
                </a:spcBef>
                <a:spcAft>
                  <a:spcPct val="0"/>
                </a:spcAft>
                <a:buClr>
                  <a:srgbClr val="F0AB00"/>
                </a:buClr>
                <a:buSzPct val="80000"/>
                <a:defRPr/>
              </a:pPr>
              <a:r>
                <a:rPr kumimoji="0" lang="en-US" sz="20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21</a:t>
              </a:r>
              <a:r>
                <a:rPr kumimoji="0" lang="en-US" sz="2000" b="0" i="0" u="none" strike="noStrike" kern="0" cap="none" spc="0" normalizeH="0" baseline="0" noProof="0" dirty="0">
                  <a:ln>
                    <a:noFill/>
                  </a:ln>
                  <a:solidFill>
                    <a:srgbClr val="F0AB00"/>
                  </a:solidFill>
                  <a:effectLst/>
                  <a:uLnTx/>
                  <a:uFillTx/>
                  <a:latin typeface="Arial"/>
                  <a:ea typeface="Arial Unicode MS" pitchFamily="34" charset="-128"/>
                  <a:cs typeface="Arial Unicode MS" pitchFamily="34" charset="-128"/>
                </a:rPr>
                <a:t> </a:t>
              </a:r>
              <a:r>
                <a:rPr kumimoji="0" lang="hu-HU" sz="1798" i="0" u="none" strike="noStrike" kern="0" cap="none" spc="0" normalizeH="0" baseline="0" noProof="0" dirty="0">
                  <a:ln>
                    <a:noFill/>
                  </a:ln>
                  <a:effectLst/>
                  <a:uLnTx/>
                  <a:uFillTx/>
                  <a:latin typeface="Arial"/>
                  <a:ea typeface="Arial Unicode MS" pitchFamily="34" charset="-128"/>
                  <a:cs typeface="Arial Unicode MS" pitchFamily="34" charset="-128"/>
                </a:rPr>
                <a:t>országban lokalizált, </a:t>
              </a:r>
              <a:r>
                <a:rPr kumimoji="0" lang="en-US" sz="2000" b="1" i="0" u="none" strike="noStrike" kern="0" cap="none" spc="0" normalizeH="0" baseline="0" noProof="0" dirty="0">
                  <a:ln>
                    <a:noFill/>
                  </a:ln>
                  <a:solidFill>
                    <a:schemeClr val="accent1"/>
                  </a:solidFill>
                  <a:effectLst/>
                  <a:uLnTx/>
                  <a:uFillTx/>
                  <a:latin typeface="Arial"/>
                  <a:ea typeface="Arial Unicode MS" pitchFamily="34" charset="-128"/>
                  <a:cs typeface="Arial Unicode MS" pitchFamily="34" charset="-128"/>
                </a:rPr>
                <a:t>13</a:t>
              </a:r>
              <a:r>
                <a:rPr kumimoji="0" lang="en-US" sz="2000" b="0" i="0" u="none" strike="noStrike" kern="0" cap="none" spc="0" normalizeH="0" baseline="0" noProof="0" dirty="0">
                  <a:ln>
                    <a:noFill/>
                  </a:ln>
                  <a:solidFill>
                    <a:srgbClr val="FFFFFF"/>
                  </a:solidFill>
                  <a:effectLst/>
                  <a:uLnTx/>
                  <a:uFillTx/>
                  <a:latin typeface="Arial"/>
                  <a:ea typeface="Arial Unicode MS" pitchFamily="34" charset="-128"/>
                  <a:cs typeface="Arial Unicode MS" pitchFamily="34" charset="-128"/>
                </a:rPr>
                <a:t> </a:t>
              </a:r>
              <a:r>
                <a:rPr kumimoji="0" lang="hu-HU" sz="1798" i="0" u="none" strike="noStrike" kern="0" cap="none" spc="0" normalizeH="0" baseline="0" noProof="0" dirty="0">
                  <a:ln>
                    <a:noFill/>
                  </a:ln>
                  <a:effectLst/>
                  <a:uLnTx/>
                  <a:uFillTx/>
                  <a:latin typeface="Arial"/>
                  <a:ea typeface="Arial Unicode MS" pitchFamily="34" charset="-128"/>
                  <a:cs typeface="Arial Unicode MS" pitchFamily="34" charset="-128"/>
                </a:rPr>
                <a:t>nyelven elérhető</a:t>
              </a:r>
              <a:r>
                <a:rPr kumimoji="0" lang="en-US" sz="1798" b="1" i="0" u="none" strike="noStrike" kern="0" cap="none" spc="0" normalizeH="0" baseline="0" noProof="0" dirty="0">
                  <a:ln>
                    <a:noFill/>
                  </a:ln>
                  <a:effectLst/>
                  <a:uLnTx/>
                  <a:uFillTx/>
                  <a:latin typeface="Arial"/>
                  <a:ea typeface="Arial Unicode MS" pitchFamily="34" charset="-128"/>
                  <a:cs typeface="Arial Unicode MS" pitchFamily="34" charset="-128"/>
                </a:rPr>
                <a:t> </a:t>
              </a:r>
            </a:p>
          </p:txBody>
        </p:sp>
        <p:pic>
          <p:nvPicPr>
            <p:cNvPr id="20" name="Picture 19">
              <a:extLst>
                <a:ext uri="{FF2B5EF4-FFF2-40B4-BE49-F238E27FC236}">
                  <a16:creationId xmlns:a16="http://schemas.microsoft.com/office/drawing/2014/main" id="{F3860CF7-4A57-4BF6-B541-EB615688E981}"/>
                </a:ext>
              </a:extLst>
            </p:cNvPr>
            <p:cNvPicPr>
              <a:picLocks noChangeAspect="1"/>
            </p:cNvPicPr>
            <p:nvPr/>
          </p:nvPicPr>
          <p:blipFill>
            <a:blip r:embed="rId7"/>
            <a:stretch>
              <a:fillRect/>
            </a:stretch>
          </p:blipFill>
          <p:spPr>
            <a:xfrm>
              <a:off x="8307642" y="1458151"/>
              <a:ext cx="1770360" cy="1368000"/>
            </a:xfrm>
            <a:prstGeom prst="rect">
              <a:avLst/>
            </a:prstGeom>
          </p:spPr>
        </p:pic>
      </p:grpSp>
    </p:spTree>
    <p:extLst>
      <p:ext uri="{BB962C8B-B14F-4D97-AF65-F5344CB8AC3E}">
        <p14:creationId xmlns:p14="http://schemas.microsoft.com/office/powerpoint/2010/main" val="1057813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49A66-CE70-47B3-A896-FB20EF2580F4}"/>
              </a:ext>
            </a:extLst>
          </p:cNvPr>
          <p:cNvSpPr>
            <a:spLocks noGrp="1"/>
          </p:cNvSpPr>
          <p:nvPr>
            <p:ph type="title"/>
          </p:nvPr>
        </p:nvSpPr>
        <p:spPr/>
        <p:txBody>
          <a:bodyPr/>
          <a:lstStyle/>
          <a:p>
            <a:r>
              <a:rPr lang="en-US" dirty="0"/>
              <a:t>SAP Business ByDesign Launch </a:t>
            </a:r>
            <a:r>
              <a:rPr lang="en-US" dirty="0">
                <a:solidFill>
                  <a:srgbClr val="F0AB00"/>
                </a:solidFill>
              </a:rPr>
              <a:t>Implementation</a:t>
            </a:r>
            <a:r>
              <a:rPr lang="en-US" dirty="0"/>
              <a:t> </a:t>
            </a:r>
            <a:r>
              <a:rPr lang="en-US" dirty="0">
                <a:solidFill>
                  <a:schemeClr val="accent1"/>
                </a:solidFill>
              </a:rPr>
              <a:t>Methodology</a:t>
            </a:r>
            <a:endParaRPr lang="en-DE" dirty="0"/>
          </a:p>
        </p:txBody>
      </p:sp>
      <p:cxnSp>
        <p:nvCxnSpPr>
          <p:cNvPr id="3" name="Straight Arrow Connector 2">
            <a:extLst>
              <a:ext uri="{FF2B5EF4-FFF2-40B4-BE49-F238E27FC236}">
                <a16:creationId xmlns:a16="http://schemas.microsoft.com/office/drawing/2014/main" id="{D30C7957-4F53-456F-9E9A-B158F9D94759}"/>
              </a:ext>
            </a:extLst>
          </p:cNvPr>
          <p:cNvCxnSpPr>
            <a:cxnSpLocks/>
          </p:cNvCxnSpPr>
          <p:nvPr/>
        </p:nvCxnSpPr>
        <p:spPr>
          <a:xfrm flipH="1">
            <a:off x="2480886" y="2300093"/>
            <a:ext cx="1" cy="3254443"/>
          </a:xfrm>
          <a:prstGeom prst="straightConnector1">
            <a:avLst/>
          </a:prstGeom>
          <a:ln w="6350">
            <a:solidFill>
              <a:schemeClr val="tx2">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 name="Flowchart: Alternate Process 3">
            <a:extLst>
              <a:ext uri="{FF2B5EF4-FFF2-40B4-BE49-F238E27FC236}">
                <a16:creationId xmlns:a16="http://schemas.microsoft.com/office/drawing/2014/main" id="{3BE6F105-59D5-4C84-841F-8AF0F0887CCC}"/>
              </a:ext>
            </a:extLst>
          </p:cNvPr>
          <p:cNvSpPr/>
          <p:nvPr/>
        </p:nvSpPr>
        <p:spPr bwMode="gray">
          <a:xfrm>
            <a:off x="810733" y="1728126"/>
            <a:ext cx="2249800" cy="265311"/>
          </a:xfrm>
          <a:prstGeom prst="flowChartAlternateProcess">
            <a:avLst/>
          </a:prstGeom>
          <a:noFill/>
          <a:ln w="6350" algn="ctr">
            <a:solidFill>
              <a:schemeClr val="tx2">
                <a:lumMod val="75000"/>
              </a:schemeClr>
            </a:solid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dirty="0" err="1">
                <a:solidFill>
                  <a:srgbClr val="F0AB00"/>
                </a:solidFill>
                <a:ea typeface="Arial Unicode MS" pitchFamily="34" charset="-128"/>
                <a:cs typeface="Arial Unicode MS" pitchFamily="34" charset="-128"/>
              </a:rPr>
              <a:t>Coreteam</a:t>
            </a:r>
            <a:r>
              <a:rPr lang="en-US" sz="1400" kern="0" dirty="0">
                <a:solidFill>
                  <a:srgbClr val="003283"/>
                </a:solidFill>
                <a:ea typeface="Arial Unicode MS" pitchFamily="34" charset="-128"/>
                <a:cs typeface="Arial Unicode MS" pitchFamily="34" charset="-128"/>
              </a:rPr>
              <a:t> </a:t>
            </a:r>
          </a:p>
        </p:txBody>
      </p:sp>
      <p:pic>
        <p:nvPicPr>
          <p:cNvPr id="5" name="Picture 4">
            <a:hlinkClick r:id="rId2" action="ppaction://hlinkfile"/>
            <a:extLst>
              <a:ext uri="{FF2B5EF4-FFF2-40B4-BE49-F238E27FC236}">
                <a16:creationId xmlns:a16="http://schemas.microsoft.com/office/drawing/2014/main" id="{2DDDF82A-B4E6-479E-8AE3-3B1E951A83FA}"/>
              </a:ext>
            </a:extLst>
          </p:cNvPr>
          <p:cNvPicPr>
            <a:picLocks noChangeAspect="1"/>
          </p:cNvPicPr>
          <p:nvPr/>
        </p:nvPicPr>
        <p:blipFill>
          <a:blip r:embed="rId3"/>
          <a:stretch>
            <a:fillRect/>
          </a:stretch>
        </p:blipFill>
        <p:spPr>
          <a:xfrm>
            <a:off x="177875" y="2382356"/>
            <a:ext cx="2408535" cy="907111"/>
          </a:xfrm>
          <a:prstGeom prst="rect">
            <a:avLst/>
          </a:prstGeom>
        </p:spPr>
      </p:pic>
      <p:sp>
        <p:nvSpPr>
          <p:cNvPr id="6" name="Chevron 5">
            <a:extLst>
              <a:ext uri="{FF2B5EF4-FFF2-40B4-BE49-F238E27FC236}">
                <a16:creationId xmlns:a16="http://schemas.microsoft.com/office/drawing/2014/main" id="{EC5BF35A-2156-4406-A755-EF67556CF8FB}"/>
              </a:ext>
            </a:extLst>
          </p:cNvPr>
          <p:cNvSpPr/>
          <p:nvPr/>
        </p:nvSpPr>
        <p:spPr bwMode="gray">
          <a:xfrm>
            <a:off x="716530" y="1303464"/>
            <a:ext cx="2116516" cy="344736"/>
          </a:xfrm>
          <a:prstGeom prst="chevron">
            <a:avLst/>
          </a:prstGeom>
          <a:solidFill>
            <a:schemeClr val="accent1"/>
          </a:solid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pPr>
            <a:r>
              <a:rPr lang="en-US" sz="1999" kern="0" dirty="0">
                <a:solidFill>
                  <a:srgbClr val="000000"/>
                </a:solidFill>
                <a:ea typeface="Arial Unicode MS" pitchFamily="34" charset="-128"/>
                <a:cs typeface="Arial Unicode MS" pitchFamily="34" charset="-128"/>
              </a:rPr>
              <a:t>Discovery</a:t>
            </a:r>
          </a:p>
        </p:txBody>
      </p:sp>
      <p:sp>
        <p:nvSpPr>
          <p:cNvPr id="7" name="Chevron 6">
            <a:extLst>
              <a:ext uri="{FF2B5EF4-FFF2-40B4-BE49-F238E27FC236}">
                <a16:creationId xmlns:a16="http://schemas.microsoft.com/office/drawing/2014/main" id="{DC9FC2DB-7D17-403B-969E-4CD37DFE616D}"/>
              </a:ext>
            </a:extLst>
          </p:cNvPr>
          <p:cNvSpPr/>
          <p:nvPr/>
        </p:nvSpPr>
        <p:spPr bwMode="gray">
          <a:xfrm>
            <a:off x="2889167" y="1303464"/>
            <a:ext cx="2116516" cy="344736"/>
          </a:xfrm>
          <a:prstGeom prst="chevron">
            <a:avLst/>
          </a:prstGeom>
          <a:solidFill>
            <a:schemeClr val="accent1"/>
          </a:solid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pPr>
            <a:r>
              <a:rPr lang="en-US" sz="1999" kern="0">
                <a:solidFill>
                  <a:srgbClr val="000000"/>
                </a:solidFill>
                <a:ea typeface="Arial Unicode MS" pitchFamily="34" charset="-128"/>
                <a:cs typeface="Arial Unicode MS" pitchFamily="34" charset="-128"/>
              </a:rPr>
              <a:t>Prepare</a:t>
            </a:r>
          </a:p>
        </p:txBody>
      </p:sp>
      <p:sp>
        <p:nvSpPr>
          <p:cNvPr id="8" name="Chevron 7">
            <a:extLst>
              <a:ext uri="{FF2B5EF4-FFF2-40B4-BE49-F238E27FC236}">
                <a16:creationId xmlns:a16="http://schemas.microsoft.com/office/drawing/2014/main" id="{93702DC4-32D0-4F08-9432-5BC4A361B79C}"/>
              </a:ext>
            </a:extLst>
          </p:cNvPr>
          <p:cNvSpPr/>
          <p:nvPr/>
        </p:nvSpPr>
        <p:spPr bwMode="gray">
          <a:xfrm>
            <a:off x="5005683" y="1303464"/>
            <a:ext cx="2116516" cy="344736"/>
          </a:xfrm>
          <a:prstGeom prst="chevron">
            <a:avLst/>
          </a:prstGeom>
          <a:solidFill>
            <a:schemeClr val="accent1"/>
          </a:solid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pPr>
            <a:r>
              <a:rPr lang="en-US" sz="1999" kern="0">
                <a:solidFill>
                  <a:srgbClr val="000000"/>
                </a:solidFill>
                <a:ea typeface="Arial Unicode MS" pitchFamily="34" charset="-128"/>
                <a:cs typeface="Arial Unicode MS" pitchFamily="34" charset="-128"/>
              </a:rPr>
              <a:t>Realize</a:t>
            </a:r>
          </a:p>
        </p:txBody>
      </p:sp>
      <p:sp>
        <p:nvSpPr>
          <p:cNvPr id="9" name="Chevron 8">
            <a:extLst>
              <a:ext uri="{FF2B5EF4-FFF2-40B4-BE49-F238E27FC236}">
                <a16:creationId xmlns:a16="http://schemas.microsoft.com/office/drawing/2014/main" id="{C1BB329A-AEBC-4887-9F67-E48EAC1EEB3B}"/>
              </a:ext>
            </a:extLst>
          </p:cNvPr>
          <p:cNvSpPr/>
          <p:nvPr/>
        </p:nvSpPr>
        <p:spPr bwMode="gray">
          <a:xfrm>
            <a:off x="7122199" y="1303464"/>
            <a:ext cx="2116516" cy="344736"/>
          </a:xfrm>
          <a:prstGeom prst="chevron">
            <a:avLst/>
          </a:prstGeom>
          <a:solidFill>
            <a:schemeClr val="accent1"/>
          </a:solid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pPr>
            <a:r>
              <a:rPr lang="en-US" sz="1999" kern="0">
                <a:solidFill>
                  <a:srgbClr val="000000"/>
                </a:solidFill>
                <a:ea typeface="Arial Unicode MS" pitchFamily="34" charset="-128"/>
                <a:cs typeface="Arial Unicode MS" pitchFamily="34" charset="-128"/>
              </a:rPr>
              <a:t>Verify</a:t>
            </a:r>
          </a:p>
        </p:txBody>
      </p:sp>
      <p:sp>
        <p:nvSpPr>
          <p:cNvPr id="10" name="Chevron 9">
            <a:extLst>
              <a:ext uri="{FF2B5EF4-FFF2-40B4-BE49-F238E27FC236}">
                <a16:creationId xmlns:a16="http://schemas.microsoft.com/office/drawing/2014/main" id="{5363E0FB-0B5C-4D3D-82EE-44D869FE65E3}"/>
              </a:ext>
            </a:extLst>
          </p:cNvPr>
          <p:cNvSpPr/>
          <p:nvPr/>
        </p:nvSpPr>
        <p:spPr bwMode="gray">
          <a:xfrm>
            <a:off x="9238715" y="1303464"/>
            <a:ext cx="2116516" cy="344736"/>
          </a:xfrm>
          <a:prstGeom prst="chevron">
            <a:avLst/>
          </a:prstGeom>
          <a:solidFill>
            <a:schemeClr val="accent1"/>
          </a:solid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pPr>
            <a:r>
              <a:rPr lang="en-US" sz="1999" kern="0">
                <a:solidFill>
                  <a:srgbClr val="000000"/>
                </a:solidFill>
                <a:ea typeface="Arial Unicode MS" pitchFamily="34" charset="-128"/>
                <a:cs typeface="Arial Unicode MS" pitchFamily="34" charset="-128"/>
              </a:rPr>
              <a:t>Launch</a:t>
            </a:r>
          </a:p>
        </p:txBody>
      </p:sp>
      <p:sp>
        <p:nvSpPr>
          <p:cNvPr id="11" name="Flowchart: Alternate Process 10">
            <a:extLst>
              <a:ext uri="{FF2B5EF4-FFF2-40B4-BE49-F238E27FC236}">
                <a16:creationId xmlns:a16="http://schemas.microsoft.com/office/drawing/2014/main" id="{4A14EA19-D557-4AD2-B0D7-6EAA836E7AA7}"/>
              </a:ext>
            </a:extLst>
          </p:cNvPr>
          <p:cNvSpPr/>
          <p:nvPr/>
        </p:nvSpPr>
        <p:spPr bwMode="gray">
          <a:xfrm>
            <a:off x="2889166" y="1720855"/>
            <a:ext cx="8466064"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000000"/>
                </a:solidFill>
                <a:ea typeface="Arial Unicode MS" pitchFamily="34" charset="-128"/>
                <a:cs typeface="Arial Unicode MS" pitchFamily="34" charset="-128"/>
              </a:rPr>
              <a:t>Project Management and Change Management</a:t>
            </a:r>
          </a:p>
        </p:txBody>
      </p:sp>
      <p:sp>
        <p:nvSpPr>
          <p:cNvPr id="12" name="Flowchart: Alternate Process 11">
            <a:extLst>
              <a:ext uri="{FF2B5EF4-FFF2-40B4-BE49-F238E27FC236}">
                <a16:creationId xmlns:a16="http://schemas.microsoft.com/office/drawing/2014/main" id="{A0EA6F88-D26A-4741-A8C2-37B6EC54B376}"/>
              </a:ext>
            </a:extLst>
          </p:cNvPr>
          <p:cNvSpPr/>
          <p:nvPr/>
        </p:nvSpPr>
        <p:spPr bwMode="gray">
          <a:xfrm>
            <a:off x="2908208" y="2035026"/>
            <a:ext cx="2097475"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000000"/>
                </a:solidFill>
                <a:ea typeface="Arial Unicode MS" pitchFamily="34" charset="-128"/>
                <a:cs typeface="Arial Unicode MS" pitchFamily="34" charset="-128"/>
              </a:rPr>
              <a:t>Solution Design</a:t>
            </a:r>
          </a:p>
        </p:txBody>
      </p:sp>
      <p:sp>
        <p:nvSpPr>
          <p:cNvPr id="13" name="Flowchart: Alternate Process 12">
            <a:extLst>
              <a:ext uri="{FF2B5EF4-FFF2-40B4-BE49-F238E27FC236}">
                <a16:creationId xmlns:a16="http://schemas.microsoft.com/office/drawing/2014/main" id="{1EC2C27C-96B2-4792-9F48-3E57D48C21E5}"/>
              </a:ext>
            </a:extLst>
          </p:cNvPr>
          <p:cNvSpPr/>
          <p:nvPr/>
        </p:nvSpPr>
        <p:spPr bwMode="gray">
          <a:xfrm>
            <a:off x="2908209" y="2343182"/>
            <a:ext cx="2097475"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dirty="0">
                <a:solidFill>
                  <a:srgbClr val="000000"/>
                </a:solidFill>
                <a:ea typeface="Arial Unicode MS" pitchFamily="34" charset="-128"/>
                <a:cs typeface="Arial Unicode MS" pitchFamily="34" charset="-128"/>
              </a:rPr>
              <a:t>Integration Preparation</a:t>
            </a:r>
          </a:p>
        </p:txBody>
      </p:sp>
      <p:sp>
        <p:nvSpPr>
          <p:cNvPr id="14" name="Flowchart: Alternate Process 13">
            <a:extLst>
              <a:ext uri="{FF2B5EF4-FFF2-40B4-BE49-F238E27FC236}">
                <a16:creationId xmlns:a16="http://schemas.microsoft.com/office/drawing/2014/main" id="{96B5AFEF-98A9-48B4-B284-1B7BE2961438}"/>
              </a:ext>
            </a:extLst>
          </p:cNvPr>
          <p:cNvSpPr/>
          <p:nvPr/>
        </p:nvSpPr>
        <p:spPr bwMode="gray">
          <a:xfrm>
            <a:off x="4316205" y="2662691"/>
            <a:ext cx="649496"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dirty="0">
                <a:solidFill>
                  <a:srgbClr val="000000"/>
                </a:solidFill>
                <a:ea typeface="Arial Unicode MS" pitchFamily="34" charset="-128"/>
                <a:cs typeface="Arial Unicode MS" pitchFamily="34" charset="-128"/>
              </a:rPr>
              <a:t>…</a:t>
            </a:r>
          </a:p>
        </p:txBody>
      </p:sp>
      <p:grpSp>
        <p:nvGrpSpPr>
          <p:cNvPr id="15" name="Group 14">
            <a:extLst>
              <a:ext uri="{FF2B5EF4-FFF2-40B4-BE49-F238E27FC236}">
                <a16:creationId xmlns:a16="http://schemas.microsoft.com/office/drawing/2014/main" id="{75FF0120-F849-4BF7-9547-F8B32EA55EBC}"/>
              </a:ext>
            </a:extLst>
          </p:cNvPr>
          <p:cNvGrpSpPr/>
          <p:nvPr/>
        </p:nvGrpSpPr>
        <p:grpSpPr>
          <a:xfrm>
            <a:off x="4563137" y="2035024"/>
            <a:ext cx="737574" cy="900000"/>
            <a:chOff x="4562382" y="2401354"/>
            <a:chExt cx="737937" cy="944080"/>
          </a:xfrm>
        </p:grpSpPr>
        <p:sp>
          <p:nvSpPr>
            <p:cNvPr id="16" name="Block Arc 15">
              <a:extLst>
                <a:ext uri="{FF2B5EF4-FFF2-40B4-BE49-F238E27FC236}">
                  <a16:creationId xmlns:a16="http://schemas.microsoft.com/office/drawing/2014/main" id="{C5698A25-4C3C-42D4-8137-ACEADC30F1EE}"/>
                </a:ext>
              </a:extLst>
            </p:cNvPr>
            <p:cNvSpPr/>
            <p:nvPr/>
          </p:nvSpPr>
          <p:spPr bwMode="gray">
            <a:xfrm rot="5400000">
              <a:off x="4459311" y="2504425"/>
              <a:ext cx="944080" cy="737937"/>
            </a:xfrm>
            <a:prstGeom prst="blockArc">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endParaRPr lang="en-US" sz="1400" kern="0">
                <a:solidFill>
                  <a:srgbClr val="000000"/>
                </a:solidFill>
                <a:ea typeface="Arial Unicode MS" pitchFamily="34" charset="-128"/>
                <a:cs typeface="Arial Unicode MS" pitchFamily="34" charset="-128"/>
              </a:endParaRPr>
            </a:p>
          </p:txBody>
        </p:sp>
        <p:sp>
          <p:nvSpPr>
            <p:cNvPr id="17" name="Rectangle 16">
              <a:extLst>
                <a:ext uri="{FF2B5EF4-FFF2-40B4-BE49-F238E27FC236}">
                  <a16:creationId xmlns:a16="http://schemas.microsoft.com/office/drawing/2014/main" id="{1D863F7E-4EC0-4E1D-8EE4-762F17DD9755}"/>
                </a:ext>
              </a:extLst>
            </p:cNvPr>
            <p:cNvSpPr/>
            <p:nvPr/>
          </p:nvSpPr>
          <p:spPr bwMode="gray">
            <a:xfrm>
              <a:off x="4896058" y="2542172"/>
              <a:ext cx="256673" cy="665748"/>
            </a:xfrm>
            <a:prstGeom prst="rect">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endParaRPr lang="en-US" sz="1400" kern="0">
                <a:solidFill>
                  <a:srgbClr val="000000"/>
                </a:solidFill>
                <a:ea typeface="Arial Unicode MS" pitchFamily="34" charset="-128"/>
                <a:cs typeface="Arial Unicode MS" pitchFamily="34" charset="-128"/>
              </a:endParaRPr>
            </a:p>
          </p:txBody>
        </p:sp>
      </p:grpSp>
      <p:sp>
        <p:nvSpPr>
          <p:cNvPr id="18" name="Flowchart: Alternate Process 17">
            <a:extLst>
              <a:ext uri="{FF2B5EF4-FFF2-40B4-BE49-F238E27FC236}">
                <a16:creationId xmlns:a16="http://schemas.microsoft.com/office/drawing/2014/main" id="{53AA5C6F-55D7-4E54-AD30-4A3FE266E2DB}"/>
              </a:ext>
            </a:extLst>
          </p:cNvPr>
          <p:cNvSpPr/>
          <p:nvPr/>
        </p:nvSpPr>
        <p:spPr bwMode="gray">
          <a:xfrm>
            <a:off x="1116876" y="2038412"/>
            <a:ext cx="1901344" cy="261680"/>
          </a:xfrm>
          <a:prstGeom prst="flowChartAlternateProcess">
            <a:avLst/>
          </a:prstGeom>
          <a:noFill/>
          <a:ln w="6350" algn="ctr">
            <a:solidFill>
              <a:schemeClr val="tx2">
                <a:lumMod val="75000"/>
              </a:schemeClr>
            </a:solid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dirty="0">
                <a:solidFill>
                  <a:srgbClr val="F0AB00"/>
                </a:solidFill>
                <a:ea typeface="Arial Unicode MS" pitchFamily="34" charset="-128"/>
                <a:cs typeface="Arial Unicode MS" pitchFamily="34" charset="-128"/>
              </a:rPr>
              <a:t>Solution</a:t>
            </a:r>
            <a:r>
              <a:rPr lang="en-US" sz="1400" kern="0" dirty="0">
                <a:solidFill>
                  <a:srgbClr val="003283"/>
                </a:solidFill>
                <a:ea typeface="Arial Unicode MS" pitchFamily="34" charset="-128"/>
                <a:cs typeface="Arial Unicode MS" pitchFamily="34" charset="-128"/>
              </a:rPr>
              <a:t>     </a:t>
            </a:r>
            <a:r>
              <a:rPr lang="en-US" sz="1400" kern="0" dirty="0" err="1">
                <a:solidFill>
                  <a:srgbClr val="F0AB00"/>
                </a:solidFill>
                <a:ea typeface="Arial Unicode MS" pitchFamily="34" charset="-128"/>
                <a:cs typeface="Arial Unicode MS" pitchFamily="34" charset="-128"/>
              </a:rPr>
              <a:t>Testdrive</a:t>
            </a:r>
            <a:endParaRPr lang="en-US" sz="1400" kern="0" dirty="0">
              <a:solidFill>
                <a:srgbClr val="F0AB00"/>
              </a:solidFill>
              <a:ea typeface="Arial Unicode MS" pitchFamily="34" charset="-128"/>
              <a:cs typeface="Arial Unicode MS" pitchFamily="34" charset="-128"/>
            </a:endParaRPr>
          </a:p>
        </p:txBody>
      </p:sp>
      <p:sp>
        <p:nvSpPr>
          <p:cNvPr id="19" name="Flowchart: Alternate Process 18">
            <a:extLst>
              <a:ext uri="{FF2B5EF4-FFF2-40B4-BE49-F238E27FC236}">
                <a16:creationId xmlns:a16="http://schemas.microsoft.com/office/drawing/2014/main" id="{E7FF1AF3-C892-40E3-96FA-18B690CAF984}"/>
              </a:ext>
            </a:extLst>
          </p:cNvPr>
          <p:cNvSpPr/>
          <p:nvPr/>
        </p:nvSpPr>
        <p:spPr bwMode="gray">
          <a:xfrm>
            <a:off x="3650792" y="2980042"/>
            <a:ext cx="3471407"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000000"/>
                </a:solidFill>
                <a:ea typeface="Arial Unicode MS" pitchFamily="34" charset="-128"/>
                <a:cs typeface="Arial Unicode MS" pitchFamily="34" charset="-128"/>
              </a:rPr>
              <a:t>Project Team Enablement</a:t>
            </a:r>
          </a:p>
        </p:txBody>
      </p:sp>
      <p:grpSp>
        <p:nvGrpSpPr>
          <p:cNvPr id="20" name="Group 19">
            <a:extLst>
              <a:ext uri="{FF2B5EF4-FFF2-40B4-BE49-F238E27FC236}">
                <a16:creationId xmlns:a16="http://schemas.microsoft.com/office/drawing/2014/main" id="{EE60E321-E9CA-48F1-AD84-A760C5622456}"/>
              </a:ext>
            </a:extLst>
          </p:cNvPr>
          <p:cNvGrpSpPr/>
          <p:nvPr/>
        </p:nvGrpSpPr>
        <p:grpSpPr>
          <a:xfrm>
            <a:off x="6695688" y="2980043"/>
            <a:ext cx="737574" cy="898917"/>
            <a:chOff x="4562382" y="2405814"/>
            <a:chExt cx="737937" cy="944080"/>
          </a:xfrm>
        </p:grpSpPr>
        <p:sp>
          <p:nvSpPr>
            <p:cNvPr id="21" name="Block Arc 20">
              <a:extLst>
                <a:ext uri="{FF2B5EF4-FFF2-40B4-BE49-F238E27FC236}">
                  <a16:creationId xmlns:a16="http://schemas.microsoft.com/office/drawing/2014/main" id="{826FA82F-C6E9-46FB-B3EE-7B3C62BF8556}"/>
                </a:ext>
              </a:extLst>
            </p:cNvPr>
            <p:cNvSpPr/>
            <p:nvPr/>
          </p:nvSpPr>
          <p:spPr bwMode="gray">
            <a:xfrm rot="5400000">
              <a:off x="4459311" y="2508885"/>
              <a:ext cx="944080" cy="737937"/>
            </a:xfrm>
            <a:prstGeom prst="blockArc">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endParaRPr lang="en-US" sz="1400" kern="0">
                <a:solidFill>
                  <a:srgbClr val="000000"/>
                </a:solidFill>
                <a:ea typeface="Arial Unicode MS" pitchFamily="34" charset="-128"/>
                <a:cs typeface="Arial Unicode MS" pitchFamily="34" charset="-128"/>
              </a:endParaRPr>
            </a:p>
          </p:txBody>
        </p:sp>
        <p:sp>
          <p:nvSpPr>
            <p:cNvPr id="22" name="Rectangle 21">
              <a:extLst>
                <a:ext uri="{FF2B5EF4-FFF2-40B4-BE49-F238E27FC236}">
                  <a16:creationId xmlns:a16="http://schemas.microsoft.com/office/drawing/2014/main" id="{B35A9080-B16F-4778-8C2B-28E16093355D}"/>
                </a:ext>
              </a:extLst>
            </p:cNvPr>
            <p:cNvSpPr/>
            <p:nvPr/>
          </p:nvSpPr>
          <p:spPr bwMode="gray">
            <a:xfrm>
              <a:off x="4896058" y="2542172"/>
              <a:ext cx="256673" cy="665748"/>
            </a:xfrm>
            <a:prstGeom prst="rect">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endParaRPr lang="en-US" sz="1400" kern="0">
                <a:solidFill>
                  <a:srgbClr val="000000"/>
                </a:solidFill>
                <a:ea typeface="Arial Unicode MS" pitchFamily="34" charset="-128"/>
                <a:cs typeface="Arial Unicode MS" pitchFamily="34" charset="-128"/>
              </a:endParaRPr>
            </a:p>
          </p:txBody>
        </p:sp>
      </p:grpSp>
      <p:grpSp>
        <p:nvGrpSpPr>
          <p:cNvPr id="23" name="Group 22">
            <a:extLst>
              <a:ext uri="{FF2B5EF4-FFF2-40B4-BE49-F238E27FC236}">
                <a16:creationId xmlns:a16="http://schemas.microsoft.com/office/drawing/2014/main" id="{3F9074EA-F80D-43EA-BD0F-75B1E65DD601}"/>
              </a:ext>
            </a:extLst>
          </p:cNvPr>
          <p:cNvGrpSpPr/>
          <p:nvPr/>
        </p:nvGrpSpPr>
        <p:grpSpPr>
          <a:xfrm>
            <a:off x="6298842" y="3290204"/>
            <a:ext cx="437734" cy="593267"/>
            <a:chOff x="4562382" y="2405814"/>
            <a:chExt cx="737937" cy="944080"/>
          </a:xfrm>
        </p:grpSpPr>
        <p:sp>
          <p:nvSpPr>
            <p:cNvPr id="24" name="Block Arc 23">
              <a:extLst>
                <a:ext uri="{FF2B5EF4-FFF2-40B4-BE49-F238E27FC236}">
                  <a16:creationId xmlns:a16="http://schemas.microsoft.com/office/drawing/2014/main" id="{501532FB-E791-4861-B99C-66D3001197F9}"/>
                </a:ext>
              </a:extLst>
            </p:cNvPr>
            <p:cNvSpPr/>
            <p:nvPr/>
          </p:nvSpPr>
          <p:spPr bwMode="gray">
            <a:xfrm rot="5400000">
              <a:off x="4459311" y="2508885"/>
              <a:ext cx="944080" cy="737937"/>
            </a:xfrm>
            <a:prstGeom prst="blockArc">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endParaRPr lang="en-US" sz="1400" kern="0">
                <a:solidFill>
                  <a:srgbClr val="000000"/>
                </a:solidFill>
                <a:ea typeface="Arial Unicode MS" pitchFamily="34" charset="-128"/>
                <a:cs typeface="Arial Unicode MS" pitchFamily="34" charset="-128"/>
              </a:endParaRPr>
            </a:p>
          </p:txBody>
        </p:sp>
        <p:sp>
          <p:nvSpPr>
            <p:cNvPr id="25" name="Rectangle 24">
              <a:extLst>
                <a:ext uri="{FF2B5EF4-FFF2-40B4-BE49-F238E27FC236}">
                  <a16:creationId xmlns:a16="http://schemas.microsoft.com/office/drawing/2014/main" id="{37910412-CB74-4280-90E3-B0DBFC316CFF}"/>
                </a:ext>
              </a:extLst>
            </p:cNvPr>
            <p:cNvSpPr/>
            <p:nvPr/>
          </p:nvSpPr>
          <p:spPr bwMode="gray">
            <a:xfrm>
              <a:off x="4896058" y="2542172"/>
              <a:ext cx="256673" cy="665748"/>
            </a:xfrm>
            <a:prstGeom prst="rect">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endParaRPr lang="en-US" sz="1400" kern="0">
                <a:solidFill>
                  <a:srgbClr val="000000"/>
                </a:solidFill>
                <a:ea typeface="Arial Unicode MS" pitchFamily="34" charset="-128"/>
                <a:cs typeface="Arial Unicode MS" pitchFamily="34" charset="-128"/>
              </a:endParaRPr>
            </a:p>
          </p:txBody>
        </p:sp>
      </p:grpSp>
      <p:sp>
        <p:nvSpPr>
          <p:cNvPr id="26" name="Flowchart: Alternate Process 25">
            <a:extLst>
              <a:ext uri="{FF2B5EF4-FFF2-40B4-BE49-F238E27FC236}">
                <a16:creationId xmlns:a16="http://schemas.microsoft.com/office/drawing/2014/main" id="{C22BBE7B-1721-4467-857E-0DAE9E0C6A5E}"/>
              </a:ext>
            </a:extLst>
          </p:cNvPr>
          <p:cNvSpPr/>
          <p:nvPr/>
        </p:nvSpPr>
        <p:spPr bwMode="gray">
          <a:xfrm>
            <a:off x="4816280" y="3606377"/>
            <a:ext cx="2313936"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000000"/>
                </a:solidFill>
                <a:ea typeface="Arial Unicode MS" pitchFamily="34" charset="-128"/>
                <a:cs typeface="Arial Unicode MS" pitchFamily="34" charset="-128"/>
              </a:rPr>
              <a:t>Solution Walkthrough</a:t>
            </a:r>
          </a:p>
        </p:txBody>
      </p:sp>
      <p:grpSp>
        <p:nvGrpSpPr>
          <p:cNvPr id="27" name="Group 26">
            <a:extLst>
              <a:ext uri="{FF2B5EF4-FFF2-40B4-BE49-F238E27FC236}">
                <a16:creationId xmlns:a16="http://schemas.microsoft.com/office/drawing/2014/main" id="{EADC7A6B-CB7B-4BE9-ACAD-440909FBA3EE}"/>
              </a:ext>
            </a:extLst>
          </p:cNvPr>
          <p:cNvGrpSpPr/>
          <p:nvPr/>
        </p:nvGrpSpPr>
        <p:grpSpPr>
          <a:xfrm rot="5400000">
            <a:off x="6501087" y="3391571"/>
            <a:ext cx="450129" cy="266140"/>
            <a:chOff x="9369655" y="4001350"/>
            <a:chExt cx="450350" cy="266271"/>
          </a:xfrm>
        </p:grpSpPr>
        <p:sp>
          <p:nvSpPr>
            <p:cNvPr id="28" name="Curved Right Arrow 32">
              <a:extLst>
                <a:ext uri="{FF2B5EF4-FFF2-40B4-BE49-F238E27FC236}">
                  <a16:creationId xmlns:a16="http://schemas.microsoft.com/office/drawing/2014/main" id="{CD6F464B-4AE8-43E5-8E9E-B76BFB683F2A}"/>
                </a:ext>
              </a:extLst>
            </p:cNvPr>
            <p:cNvSpPr/>
            <p:nvPr/>
          </p:nvSpPr>
          <p:spPr bwMode="gray">
            <a:xfrm>
              <a:off x="9369655" y="4013706"/>
              <a:ext cx="225135" cy="253915"/>
            </a:xfrm>
            <a:prstGeom prst="curvedRightArrow">
              <a:avLst/>
            </a:prstGeom>
            <a:solidFill>
              <a:schemeClr val="accent1"/>
            </a:solid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pPr>
              <a:endParaRPr lang="en-US" sz="1999" kern="0">
                <a:solidFill>
                  <a:srgbClr val="FFFFFF"/>
                </a:solidFill>
                <a:ea typeface="Arial Unicode MS" pitchFamily="34" charset="-128"/>
                <a:cs typeface="Arial Unicode MS" pitchFamily="34" charset="-128"/>
              </a:endParaRPr>
            </a:p>
          </p:txBody>
        </p:sp>
        <p:sp>
          <p:nvSpPr>
            <p:cNvPr id="29" name="Curved Right Arrow 33">
              <a:extLst>
                <a:ext uri="{FF2B5EF4-FFF2-40B4-BE49-F238E27FC236}">
                  <a16:creationId xmlns:a16="http://schemas.microsoft.com/office/drawing/2014/main" id="{94CFD613-54EF-43F8-A93F-D01E487DA01C}"/>
                </a:ext>
              </a:extLst>
            </p:cNvPr>
            <p:cNvSpPr/>
            <p:nvPr/>
          </p:nvSpPr>
          <p:spPr bwMode="gray">
            <a:xfrm rot="10800000">
              <a:off x="9594788" y="4001350"/>
              <a:ext cx="225217" cy="240756"/>
            </a:xfrm>
            <a:prstGeom prst="curvedRightArrow">
              <a:avLst/>
            </a:prstGeom>
            <a:solidFill>
              <a:schemeClr val="accent1"/>
            </a:solid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pPr>
              <a:endParaRPr lang="en-US" sz="1999" kern="0">
                <a:solidFill>
                  <a:srgbClr val="FFFFFF"/>
                </a:solidFill>
                <a:ea typeface="Arial Unicode MS" pitchFamily="34" charset="-128"/>
                <a:cs typeface="Arial Unicode MS" pitchFamily="34" charset="-128"/>
              </a:endParaRPr>
            </a:p>
          </p:txBody>
        </p:sp>
      </p:grpSp>
      <p:grpSp>
        <p:nvGrpSpPr>
          <p:cNvPr id="30" name="Group 29">
            <a:extLst>
              <a:ext uri="{FF2B5EF4-FFF2-40B4-BE49-F238E27FC236}">
                <a16:creationId xmlns:a16="http://schemas.microsoft.com/office/drawing/2014/main" id="{E180CB9B-52DA-4146-8BFE-95E0224510D4}"/>
              </a:ext>
            </a:extLst>
          </p:cNvPr>
          <p:cNvGrpSpPr/>
          <p:nvPr/>
        </p:nvGrpSpPr>
        <p:grpSpPr>
          <a:xfrm rot="5400000">
            <a:off x="1756547" y="1898366"/>
            <a:ext cx="450129" cy="266140"/>
            <a:chOff x="9369655" y="4001350"/>
            <a:chExt cx="450350" cy="266271"/>
          </a:xfrm>
        </p:grpSpPr>
        <p:sp>
          <p:nvSpPr>
            <p:cNvPr id="31" name="Curved Right Arrow 39">
              <a:extLst>
                <a:ext uri="{FF2B5EF4-FFF2-40B4-BE49-F238E27FC236}">
                  <a16:creationId xmlns:a16="http://schemas.microsoft.com/office/drawing/2014/main" id="{4CF1CCC1-2C67-4BD5-B657-910EF0E75D92}"/>
                </a:ext>
              </a:extLst>
            </p:cNvPr>
            <p:cNvSpPr/>
            <p:nvPr/>
          </p:nvSpPr>
          <p:spPr bwMode="gray">
            <a:xfrm>
              <a:off x="9369655" y="4013706"/>
              <a:ext cx="225135" cy="253915"/>
            </a:xfrm>
            <a:prstGeom prst="curvedRightArrow">
              <a:avLst/>
            </a:prstGeom>
            <a:solidFill>
              <a:schemeClr val="accent1"/>
            </a:solid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pPr>
              <a:endParaRPr lang="en-US" sz="1999" kern="0">
                <a:solidFill>
                  <a:srgbClr val="FFFFFF"/>
                </a:solidFill>
                <a:ea typeface="Arial Unicode MS" pitchFamily="34" charset="-128"/>
                <a:cs typeface="Arial Unicode MS" pitchFamily="34" charset="-128"/>
              </a:endParaRPr>
            </a:p>
          </p:txBody>
        </p:sp>
        <p:sp>
          <p:nvSpPr>
            <p:cNvPr id="32" name="Curved Right Arrow 40">
              <a:extLst>
                <a:ext uri="{FF2B5EF4-FFF2-40B4-BE49-F238E27FC236}">
                  <a16:creationId xmlns:a16="http://schemas.microsoft.com/office/drawing/2014/main" id="{CA151BB8-0DFC-4620-A665-D0409168152F}"/>
                </a:ext>
              </a:extLst>
            </p:cNvPr>
            <p:cNvSpPr/>
            <p:nvPr/>
          </p:nvSpPr>
          <p:spPr bwMode="gray">
            <a:xfrm rot="10800000">
              <a:off x="9594788" y="4001350"/>
              <a:ext cx="225217" cy="240756"/>
            </a:xfrm>
            <a:prstGeom prst="curvedRightArrow">
              <a:avLst/>
            </a:prstGeom>
            <a:solidFill>
              <a:schemeClr val="accent1"/>
            </a:solid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pPr>
              <a:endParaRPr lang="en-US" sz="1999" kern="0">
                <a:solidFill>
                  <a:srgbClr val="FFFFFF"/>
                </a:solidFill>
                <a:ea typeface="Arial Unicode MS" pitchFamily="34" charset="-128"/>
                <a:cs typeface="Arial Unicode MS" pitchFamily="34" charset="-128"/>
              </a:endParaRPr>
            </a:p>
          </p:txBody>
        </p:sp>
      </p:grpSp>
      <p:sp>
        <p:nvSpPr>
          <p:cNvPr id="33" name="Flowchart: Alternate Process 32">
            <a:extLst>
              <a:ext uri="{FF2B5EF4-FFF2-40B4-BE49-F238E27FC236}">
                <a16:creationId xmlns:a16="http://schemas.microsoft.com/office/drawing/2014/main" id="{CEF403C3-73EF-45FC-821A-32303AEE0AD4}"/>
              </a:ext>
            </a:extLst>
          </p:cNvPr>
          <p:cNvSpPr/>
          <p:nvPr/>
        </p:nvSpPr>
        <p:spPr bwMode="gray">
          <a:xfrm>
            <a:off x="4520147" y="4289837"/>
            <a:ext cx="4192125"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dirty="0">
                <a:solidFill>
                  <a:srgbClr val="000000"/>
                </a:solidFill>
                <a:ea typeface="Arial Unicode MS" pitchFamily="34" charset="-128"/>
                <a:cs typeface="Arial Unicode MS" pitchFamily="34" charset="-128"/>
              </a:rPr>
              <a:t>Integration Setup</a:t>
            </a:r>
          </a:p>
        </p:txBody>
      </p:sp>
      <p:grpSp>
        <p:nvGrpSpPr>
          <p:cNvPr id="34" name="Group 33">
            <a:extLst>
              <a:ext uri="{FF2B5EF4-FFF2-40B4-BE49-F238E27FC236}">
                <a16:creationId xmlns:a16="http://schemas.microsoft.com/office/drawing/2014/main" id="{7098B67E-CD36-4661-9343-CF18CD54F995}"/>
              </a:ext>
            </a:extLst>
          </p:cNvPr>
          <p:cNvGrpSpPr/>
          <p:nvPr/>
        </p:nvGrpSpPr>
        <p:grpSpPr>
          <a:xfrm>
            <a:off x="8594378" y="4604009"/>
            <a:ext cx="737574" cy="907482"/>
            <a:chOff x="4562382" y="2405814"/>
            <a:chExt cx="737937" cy="944080"/>
          </a:xfrm>
        </p:grpSpPr>
        <p:sp>
          <p:nvSpPr>
            <p:cNvPr id="35" name="Block Arc 34">
              <a:extLst>
                <a:ext uri="{FF2B5EF4-FFF2-40B4-BE49-F238E27FC236}">
                  <a16:creationId xmlns:a16="http://schemas.microsoft.com/office/drawing/2014/main" id="{FE037139-753A-4CB0-9EC3-0CD1A76D06AF}"/>
                </a:ext>
              </a:extLst>
            </p:cNvPr>
            <p:cNvSpPr/>
            <p:nvPr/>
          </p:nvSpPr>
          <p:spPr bwMode="gray">
            <a:xfrm rot="5400000">
              <a:off x="4459311" y="2508885"/>
              <a:ext cx="944080" cy="737937"/>
            </a:xfrm>
            <a:prstGeom prst="blockArc">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endParaRPr lang="en-US" sz="1400" kern="0">
                <a:solidFill>
                  <a:srgbClr val="000000"/>
                </a:solidFill>
                <a:ea typeface="Arial Unicode MS" pitchFamily="34" charset="-128"/>
                <a:cs typeface="Arial Unicode MS" pitchFamily="34" charset="-128"/>
              </a:endParaRPr>
            </a:p>
          </p:txBody>
        </p:sp>
        <p:sp>
          <p:nvSpPr>
            <p:cNvPr id="36" name="Rectangle 35">
              <a:extLst>
                <a:ext uri="{FF2B5EF4-FFF2-40B4-BE49-F238E27FC236}">
                  <a16:creationId xmlns:a16="http://schemas.microsoft.com/office/drawing/2014/main" id="{4103E0CE-579F-43BB-8CBF-40CC5EC3073F}"/>
                </a:ext>
              </a:extLst>
            </p:cNvPr>
            <p:cNvSpPr/>
            <p:nvPr/>
          </p:nvSpPr>
          <p:spPr bwMode="gray">
            <a:xfrm>
              <a:off x="4896058" y="2542172"/>
              <a:ext cx="256673" cy="665748"/>
            </a:xfrm>
            <a:prstGeom prst="rect">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endParaRPr lang="en-US" sz="1400" kern="0">
                <a:solidFill>
                  <a:srgbClr val="000000"/>
                </a:solidFill>
                <a:ea typeface="Arial Unicode MS" pitchFamily="34" charset="-128"/>
                <a:cs typeface="Arial Unicode MS" pitchFamily="34" charset="-128"/>
              </a:endParaRPr>
            </a:p>
          </p:txBody>
        </p:sp>
      </p:grpSp>
      <p:grpSp>
        <p:nvGrpSpPr>
          <p:cNvPr id="37" name="Group 36">
            <a:extLst>
              <a:ext uri="{FF2B5EF4-FFF2-40B4-BE49-F238E27FC236}">
                <a16:creationId xmlns:a16="http://schemas.microsoft.com/office/drawing/2014/main" id="{227976E5-E30B-4657-84C6-321180B4F715}"/>
              </a:ext>
            </a:extLst>
          </p:cNvPr>
          <p:cNvGrpSpPr/>
          <p:nvPr/>
        </p:nvGrpSpPr>
        <p:grpSpPr>
          <a:xfrm>
            <a:off x="8276646" y="3971884"/>
            <a:ext cx="437734" cy="900000"/>
            <a:chOff x="4562382" y="2405814"/>
            <a:chExt cx="737937" cy="944080"/>
          </a:xfrm>
        </p:grpSpPr>
        <p:sp>
          <p:nvSpPr>
            <p:cNvPr id="38" name="Block Arc 37">
              <a:extLst>
                <a:ext uri="{FF2B5EF4-FFF2-40B4-BE49-F238E27FC236}">
                  <a16:creationId xmlns:a16="http://schemas.microsoft.com/office/drawing/2014/main" id="{AD8655E8-3198-4523-B8DC-FEF960EF706E}"/>
                </a:ext>
              </a:extLst>
            </p:cNvPr>
            <p:cNvSpPr/>
            <p:nvPr/>
          </p:nvSpPr>
          <p:spPr bwMode="gray">
            <a:xfrm rot="5400000">
              <a:off x="4459311" y="2508885"/>
              <a:ext cx="944080" cy="737937"/>
            </a:xfrm>
            <a:prstGeom prst="blockArc">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endParaRPr lang="en-US" sz="1400" kern="0">
                <a:solidFill>
                  <a:srgbClr val="000000"/>
                </a:solidFill>
                <a:ea typeface="Arial Unicode MS" pitchFamily="34" charset="-128"/>
                <a:cs typeface="Arial Unicode MS" pitchFamily="34" charset="-128"/>
              </a:endParaRPr>
            </a:p>
          </p:txBody>
        </p:sp>
        <p:sp>
          <p:nvSpPr>
            <p:cNvPr id="39" name="Rectangle 38">
              <a:extLst>
                <a:ext uri="{FF2B5EF4-FFF2-40B4-BE49-F238E27FC236}">
                  <a16:creationId xmlns:a16="http://schemas.microsoft.com/office/drawing/2014/main" id="{4926C9E6-6AFA-4242-B7DD-269C005E2F0A}"/>
                </a:ext>
              </a:extLst>
            </p:cNvPr>
            <p:cNvSpPr/>
            <p:nvPr/>
          </p:nvSpPr>
          <p:spPr bwMode="gray">
            <a:xfrm>
              <a:off x="4896058" y="2542172"/>
              <a:ext cx="256673" cy="665748"/>
            </a:xfrm>
            <a:prstGeom prst="rect">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endParaRPr lang="en-US" sz="1400" kern="0">
                <a:solidFill>
                  <a:srgbClr val="000000"/>
                </a:solidFill>
                <a:ea typeface="Arial Unicode MS" pitchFamily="34" charset="-128"/>
                <a:cs typeface="Arial Unicode MS" pitchFamily="34" charset="-128"/>
              </a:endParaRPr>
            </a:p>
          </p:txBody>
        </p:sp>
      </p:grpSp>
      <p:sp>
        <p:nvSpPr>
          <p:cNvPr id="40" name="Flowchart: Alternate Process 39">
            <a:extLst>
              <a:ext uri="{FF2B5EF4-FFF2-40B4-BE49-F238E27FC236}">
                <a16:creationId xmlns:a16="http://schemas.microsoft.com/office/drawing/2014/main" id="{E1D9FB57-A781-4E8B-B8DA-67E49D2A9D4A}"/>
              </a:ext>
            </a:extLst>
          </p:cNvPr>
          <p:cNvSpPr/>
          <p:nvPr/>
        </p:nvSpPr>
        <p:spPr bwMode="gray">
          <a:xfrm>
            <a:off x="6234807" y="4606010"/>
            <a:ext cx="2764890"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000000"/>
                </a:solidFill>
                <a:ea typeface="Arial Unicode MS" pitchFamily="34" charset="-128"/>
                <a:cs typeface="Arial Unicode MS" pitchFamily="34" charset="-128"/>
              </a:rPr>
              <a:t>Solution Testing</a:t>
            </a:r>
          </a:p>
        </p:txBody>
      </p:sp>
      <p:sp>
        <p:nvSpPr>
          <p:cNvPr id="41" name="Flowchart: Alternate Process 40">
            <a:extLst>
              <a:ext uri="{FF2B5EF4-FFF2-40B4-BE49-F238E27FC236}">
                <a16:creationId xmlns:a16="http://schemas.microsoft.com/office/drawing/2014/main" id="{254B437D-296B-461D-AEBF-D7B753315254}"/>
              </a:ext>
            </a:extLst>
          </p:cNvPr>
          <p:cNvSpPr/>
          <p:nvPr/>
        </p:nvSpPr>
        <p:spPr bwMode="gray">
          <a:xfrm>
            <a:off x="6933789" y="4920180"/>
            <a:ext cx="2027827"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000000"/>
                </a:solidFill>
                <a:ea typeface="Arial Unicode MS" pitchFamily="34" charset="-128"/>
                <a:cs typeface="Arial Unicode MS" pitchFamily="34" charset="-128"/>
              </a:rPr>
              <a:t>Cutover Planning</a:t>
            </a:r>
          </a:p>
        </p:txBody>
      </p:sp>
      <p:sp>
        <p:nvSpPr>
          <p:cNvPr id="42" name="Flowchart: Alternate Process 41">
            <a:extLst>
              <a:ext uri="{FF2B5EF4-FFF2-40B4-BE49-F238E27FC236}">
                <a16:creationId xmlns:a16="http://schemas.microsoft.com/office/drawing/2014/main" id="{F675527F-21CA-4170-A849-C8F947E371D8}"/>
              </a:ext>
            </a:extLst>
          </p:cNvPr>
          <p:cNvSpPr/>
          <p:nvPr/>
        </p:nvSpPr>
        <p:spPr bwMode="gray">
          <a:xfrm>
            <a:off x="8310219" y="5238909"/>
            <a:ext cx="689479"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000000"/>
                </a:solidFill>
                <a:ea typeface="Arial Unicode MS" pitchFamily="34" charset="-128"/>
                <a:cs typeface="Arial Unicode MS" pitchFamily="34" charset="-128"/>
              </a:rPr>
              <a:t>…</a:t>
            </a:r>
          </a:p>
        </p:txBody>
      </p:sp>
      <p:grpSp>
        <p:nvGrpSpPr>
          <p:cNvPr id="43" name="Group 42">
            <a:extLst>
              <a:ext uri="{FF2B5EF4-FFF2-40B4-BE49-F238E27FC236}">
                <a16:creationId xmlns:a16="http://schemas.microsoft.com/office/drawing/2014/main" id="{68B85F5F-8212-4999-A1C2-E63A089424BF}"/>
              </a:ext>
            </a:extLst>
          </p:cNvPr>
          <p:cNvGrpSpPr/>
          <p:nvPr/>
        </p:nvGrpSpPr>
        <p:grpSpPr>
          <a:xfrm>
            <a:off x="10346117" y="5558769"/>
            <a:ext cx="737574" cy="903600"/>
            <a:chOff x="4562382" y="2405814"/>
            <a:chExt cx="737937" cy="944080"/>
          </a:xfrm>
        </p:grpSpPr>
        <p:sp>
          <p:nvSpPr>
            <p:cNvPr id="44" name="Block Arc 43">
              <a:extLst>
                <a:ext uri="{FF2B5EF4-FFF2-40B4-BE49-F238E27FC236}">
                  <a16:creationId xmlns:a16="http://schemas.microsoft.com/office/drawing/2014/main" id="{E057C3B4-F6E8-44D3-9578-CC1B26076285}"/>
                </a:ext>
              </a:extLst>
            </p:cNvPr>
            <p:cNvSpPr/>
            <p:nvPr/>
          </p:nvSpPr>
          <p:spPr bwMode="gray">
            <a:xfrm rot="5400000">
              <a:off x="4459311" y="2508885"/>
              <a:ext cx="944080" cy="737937"/>
            </a:xfrm>
            <a:prstGeom prst="blockArc">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endParaRPr lang="en-US" sz="1400" kern="0">
                <a:solidFill>
                  <a:srgbClr val="000000"/>
                </a:solidFill>
                <a:ea typeface="Arial Unicode MS" pitchFamily="34" charset="-128"/>
                <a:cs typeface="Arial Unicode MS" pitchFamily="34" charset="-128"/>
              </a:endParaRPr>
            </a:p>
          </p:txBody>
        </p:sp>
        <p:sp>
          <p:nvSpPr>
            <p:cNvPr id="45" name="Rectangle 44">
              <a:extLst>
                <a:ext uri="{FF2B5EF4-FFF2-40B4-BE49-F238E27FC236}">
                  <a16:creationId xmlns:a16="http://schemas.microsoft.com/office/drawing/2014/main" id="{3A7F731A-9589-45E8-ADD1-89B56C689DE5}"/>
                </a:ext>
              </a:extLst>
            </p:cNvPr>
            <p:cNvSpPr/>
            <p:nvPr/>
          </p:nvSpPr>
          <p:spPr bwMode="gray">
            <a:xfrm>
              <a:off x="4896058" y="2542172"/>
              <a:ext cx="256673" cy="665748"/>
            </a:xfrm>
            <a:prstGeom prst="rect">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endParaRPr lang="en-US" sz="1400" kern="0">
                <a:solidFill>
                  <a:srgbClr val="000000"/>
                </a:solidFill>
                <a:ea typeface="Arial Unicode MS" pitchFamily="34" charset="-128"/>
                <a:cs typeface="Arial Unicode MS" pitchFamily="34" charset="-128"/>
              </a:endParaRPr>
            </a:p>
          </p:txBody>
        </p:sp>
      </p:grpSp>
      <p:sp>
        <p:nvSpPr>
          <p:cNvPr id="46" name="Flowchart: Alternate Process 45">
            <a:extLst>
              <a:ext uri="{FF2B5EF4-FFF2-40B4-BE49-F238E27FC236}">
                <a16:creationId xmlns:a16="http://schemas.microsoft.com/office/drawing/2014/main" id="{7576206E-3222-41BC-9CF3-7E75C103AC7E}"/>
              </a:ext>
            </a:extLst>
          </p:cNvPr>
          <p:cNvSpPr/>
          <p:nvPr/>
        </p:nvSpPr>
        <p:spPr bwMode="gray">
          <a:xfrm>
            <a:off x="4896650" y="5558041"/>
            <a:ext cx="5854787"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000000"/>
                </a:solidFill>
                <a:ea typeface="Arial Unicode MS" pitchFamily="34" charset="-128"/>
                <a:cs typeface="Arial Unicode MS" pitchFamily="34" charset="-128"/>
              </a:rPr>
              <a:t>Solution Adoption</a:t>
            </a:r>
          </a:p>
        </p:txBody>
      </p:sp>
      <p:sp>
        <p:nvSpPr>
          <p:cNvPr id="47" name="Flowchart: Alternate Process 46">
            <a:extLst>
              <a:ext uri="{FF2B5EF4-FFF2-40B4-BE49-F238E27FC236}">
                <a16:creationId xmlns:a16="http://schemas.microsoft.com/office/drawing/2014/main" id="{E7672DF7-CA3A-4174-BB6A-49E97F28B006}"/>
              </a:ext>
            </a:extLst>
          </p:cNvPr>
          <p:cNvSpPr/>
          <p:nvPr/>
        </p:nvSpPr>
        <p:spPr bwMode="gray">
          <a:xfrm>
            <a:off x="8685528" y="5872212"/>
            <a:ext cx="2027827"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000000"/>
                </a:solidFill>
                <a:ea typeface="Arial Unicode MS" pitchFamily="34" charset="-128"/>
                <a:cs typeface="Arial Unicode MS" pitchFamily="34" charset="-128"/>
              </a:rPr>
              <a:t>Cutover Execution</a:t>
            </a:r>
          </a:p>
        </p:txBody>
      </p:sp>
      <p:sp>
        <p:nvSpPr>
          <p:cNvPr id="48" name="Flowchart: Alternate Process 47">
            <a:extLst>
              <a:ext uri="{FF2B5EF4-FFF2-40B4-BE49-F238E27FC236}">
                <a16:creationId xmlns:a16="http://schemas.microsoft.com/office/drawing/2014/main" id="{B333F936-FF76-4AB6-980C-5ABEC47D9338}"/>
              </a:ext>
            </a:extLst>
          </p:cNvPr>
          <p:cNvSpPr/>
          <p:nvPr/>
        </p:nvSpPr>
        <p:spPr bwMode="gray">
          <a:xfrm>
            <a:off x="10061958" y="6190941"/>
            <a:ext cx="689479"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000000"/>
                </a:solidFill>
                <a:ea typeface="Arial Unicode MS" pitchFamily="34" charset="-128"/>
                <a:cs typeface="Arial Unicode MS" pitchFamily="34" charset="-128"/>
              </a:rPr>
              <a:t>…</a:t>
            </a:r>
          </a:p>
        </p:txBody>
      </p:sp>
      <p:sp>
        <p:nvSpPr>
          <p:cNvPr id="49" name="Flowchart: Alternate Process 48">
            <a:extLst>
              <a:ext uri="{FF2B5EF4-FFF2-40B4-BE49-F238E27FC236}">
                <a16:creationId xmlns:a16="http://schemas.microsoft.com/office/drawing/2014/main" id="{AD5C126A-7045-42AD-B256-1199938E8FE0}"/>
              </a:ext>
            </a:extLst>
          </p:cNvPr>
          <p:cNvSpPr/>
          <p:nvPr/>
        </p:nvSpPr>
        <p:spPr bwMode="gray">
          <a:xfrm>
            <a:off x="2936423" y="6125877"/>
            <a:ext cx="332254" cy="205311"/>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Aft>
                <a:spcPct val="0"/>
              </a:spcAft>
              <a:buClr>
                <a:srgbClr val="F0AB00"/>
              </a:buClr>
              <a:buSzPct val="80000"/>
            </a:pPr>
            <a:r>
              <a:rPr lang="en-US" sz="1400" kern="0" dirty="0">
                <a:solidFill>
                  <a:srgbClr val="000000"/>
                </a:solidFill>
                <a:ea typeface="Arial Unicode MS" pitchFamily="34" charset="-128"/>
                <a:cs typeface="Arial Unicode MS" pitchFamily="34" charset="-128"/>
              </a:rPr>
              <a:t>…</a:t>
            </a:r>
          </a:p>
        </p:txBody>
      </p:sp>
      <p:sp>
        <p:nvSpPr>
          <p:cNvPr id="50" name="TextBox 49">
            <a:extLst>
              <a:ext uri="{FF2B5EF4-FFF2-40B4-BE49-F238E27FC236}">
                <a16:creationId xmlns:a16="http://schemas.microsoft.com/office/drawing/2014/main" id="{390FA7F1-F59F-4637-AC8D-62B07348F0E3}"/>
              </a:ext>
            </a:extLst>
          </p:cNvPr>
          <p:cNvSpPr txBox="1"/>
          <p:nvPr/>
        </p:nvSpPr>
        <p:spPr>
          <a:xfrm>
            <a:off x="3302541" y="6193767"/>
            <a:ext cx="3444761" cy="153812"/>
          </a:xfrm>
          <a:prstGeom prst="rect">
            <a:avLst/>
          </a:prstGeom>
          <a:noFill/>
        </p:spPr>
        <p:txBody>
          <a:bodyPr wrap="none" lIns="0" tIns="0" rIns="0" bIns="0" rtlCol="0">
            <a:spAutoFit/>
          </a:bodyPr>
          <a:lstStyle/>
          <a:p>
            <a:pPr defTabSz="914126" fontAlgn="base">
              <a:spcBef>
                <a:spcPts val="600"/>
              </a:spcBef>
              <a:spcAft>
                <a:spcPct val="0"/>
              </a:spcAft>
              <a:buClr>
                <a:srgbClr val="F0AB00"/>
              </a:buClr>
              <a:buSzPct val="80000"/>
            </a:pPr>
            <a:r>
              <a:rPr lang="en-US" sz="1000" i="1" kern="0" dirty="0">
                <a:ea typeface="Arial Unicode MS" pitchFamily="34" charset="-128"/>
                <a:cs typeface="Arial Unicode MS" pitchFamily="34" charset="-128"/>
              </a:rPr>
              <a:t>Indicates other streams can be plugged into the methodology</a:t>
            </a:r>
          </a:p>
        </p:txBody>
      </p:sp>
      <p:sp>
        <p:nvSpPr>
          <p:cNvPr id="51" name="Flowchart: Alternate Process 50">
            <a:extLst>
              <a:ext uri="{FF2B5EF4-FFF2-40B4-BE49-F238E27FC236}">
                <a16:creationId xmlns:a16="http://schemas.microsoft.com/office/drawing/2014/main" id="{AA97956C-ED1B-42EF-B70F-5BEFD0ED011F}"/>
              </a:ext>
            </a:extLst>
          </p:cNvPr>
          <p:cNvSpPr/>
          <p:nvPr/>
        </p:nvSpPr>
        <p:spPr bwMode="gray">
          <a:xfrm>
            <a:off x="2030826" y="5556777"/>
            <a:ext cx="2967619" cy="265834"/>
          </a:xfrm>
          <a:prstGeom prst="flowChartAlternateProcess">
            <a:avLst/>
          </a:prstGeom>
          <a:noFill/>
          <a:ln w="6350" algn="ctr">
            <a:solidFill>
              <a:schemeClr val="tx2">
                <a:lumMod val="75000"/>
              </a:schemeClr>
            </a:solid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F0AB00"/>
                </a:solidFill>
                <a:ea typeface="Arial Unicode MS" pitchFamily="34" charset="-128"/>
                <a:cs typeface="Arial Unicode MS" pitchFamily="34" charset="-128"/>
              </a:rPr>
              <a:t>Solution Acceptance</a:t>
            </a:r>
          </a:p>
        </p:txBody>
      </p:sp>
      <p:pic>
        <p:nvPicPr>
          <p:cNvPr id="52" name="Picture 51">
            <a:extLst>
              <a:ext uri="{FF2B5EF4-FFF2-40B4-BE49-F238E27FC236}">
                <a16:creationId xmlns:a16="http://schemas.microsoft.com/office/drawing/2014/main" id="{B3A1A912-58EC-47EF-8815-0CDF98B10A8A}"/>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486710" y="2164441"/>
            <a:ext cx="639892" cy="543625"/>
          </a:xfrm>
          <a:prstGeom prst="rect">
            <a:avLst/>
          </a:prstGeom>
        </p:spPr>
      </p:pic>
      <p:pic>
        <p:nvPicPr>
          <p:cNvPr id="53" name="Picture 52">
            <a:extLst>
              <a:ext uri="{FF2B5EF4-FFF2-40B4-BE49-F238E27FC236}">
                <a16:creationId xmlns:a16="http://schemas.microsoft.com/office/drawing/2014/main" id="{B9CB69D9-F15A-49A3-BA90-DC47A2834A21}"/>
              </a:ext>
            </a:extLst>
          </p:cNvPr>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46134" y="3091272"/>
            <a:ext cx="673004" cy="620333"/>
          </a:xfrm>
          <a:prstGeom prst="rect">
            <a:avLst/>
          </a:prstGeom>
        </p:spPr>
      </p:pic>
      <p:pic>
        <p:nvPicPr>
          <p:cNvPr id="54" name="Picture 53">
            <a:extLst>
              <a:ext uri="{FF2B5EF4-FFF2-40B4-BE49-F238E27FC236}">
                <a16:creationId xmlns:a16="http://schemas.microsoft.com/office/drawing/2014/main" id="{31A97269-6503-40F5-A782-0F07B646352E}"/>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498065" y="4754022"/>
            <a:ext cx="563892" cy="537293"/>
          </a:xfrm>
          <a:prstGeom prst="rect">
            <a:avLst/>
          </a:prstGeom>
        </p:spPr>
      </p:pic>
      <p:pic>
        <p:nvPicPr>
          <p:cNvPr id="55" name="Picture 54">
            <a:extLst>
              <a:ext uri="{FF2B5EF4-FFF2-40B4-BE49-F238E27FC236}">
                <a16:creationId xmlns:a16="http://schemas.microsoft.com/office/drawing/2014/main" id="{8D18D8A1-6A59-45E4-8F1B-CF1079E005D1}"/>
              </a:ext>
            </a:extLst>
          </p:cNvPr>
          <p:cNvPicPr>
            <a:picLocks noChangeAspect="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177011" y="5818966"/>
            <a:ext cx="586546" cy="529784"/>
          </a:xfrm>
          <a:prstGeom prst="rect">
            <a:avLst/>
          </a:prstGeom>
        </p:spPr>
      </p:pic>
      <p:sp>
        <p:nvSpPr>
          <p:cNvPr id="56" name="Flowchart: Alternate Process 55">
            <a:extLst>
              <a:ext uri="{FF2B5EF4-FFF2-40B4-BE49-F238E27FC236}">
                <a16:creationId xmlns:a16="http://schemas.microsoft.com/office/drawing/2014/main" id="{DF191CB2-0CF4-4557-89BE-623F31228608}"/>
              </a:ext>
            </a:extLst>
          </p:cNvPr>
          <p:cNvSpPr/>
          <p:nvPr/>
        </p:nvSpPr>
        <p:spPr bwMode="gray">
          <a:xfrm>
            <a:off x="1707135" y="3291707"/>
            <a:ext cx="2967619" cy="265067"/>
          </a:xfrm>
          <a:prstGeom prst="flowChartAlternateProcess">
            <a:avLst/>
          </a:prstGeom>
          <a:solidFill>
            <a:schemeClr val="bg1"/>
          </a:solidFill>
          <a:ln w="6350" algn="ctr">
            <a:solidFill>
              <a:schemeClr val="tx2">
                <a:lumMod val="75000"/>
              </a:schemeClr>
            </a:solid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F0AB00"/>
                </a:solidFill>
                <a:ea typeface="Arial Unicode MS" pitchFamily="34" charset="-128"/>
                <a:cs typeface="Arial Unicode MS" pitchFamily="34" charset="-128"/>
              </a:rPr>
              <a:t>Solution     Prototyping</a:t>
            </a:r>
          </a:p>
        </p:txBody>
      </p:sp>
      <p:cxnSp>
        <p:nvCxnSpPr>
          <p:cNvPr id="57" name="Straight Arrow Connector 56">
            <a:extLst>
              <a:ext uri="{FF2B5EF4-FFF2-40B4-BE49-F238E27FC236}">
                <a16:creationId xmlns:a16="http://schemas.microsoft.com/office/drawing/2014/main" id="{3AD4D20C-325F-48BB-9558-C8A527078309}"/>
              </a:ext>
            </a:extLst>
          </p:cNvPr>
          <p:cNvCxnSpPr>
            <a:cxnSpLocks/>
          </p:cNvCxnSpPr>
          <p:nvPr/>
        </p:nvCxnSpPr>
        <p:spPr>
          <a:xfrm>
            <a:off x="2659663" y="3548264"/>
            <a:ext cx="3552" cy="2009279"/>
          </a:xfrm>
          <a:prstGeom prst="straightConnector1">
            <a:avLst/>
          </a:prstGeom>
          <a:ln w="6350">
            <a:solidFill>
              <a:schemeClr val="tx2">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8" name="Flowchart: Alternate Process 57">
            <a:extLst>
              <a:ext uri="{FF2B5EF4-FFF2-40B4-BE49-F238E27FC236}">
                <a16:creationId xmlns:a16="http://schemas.microsoft.com/office/drawing/2014/main" id="{19FABC34-C35F-46E6-A882-EB448654EB32}"/>
              </a:ext>
            </a:extLst>
          </p:cNvPr>
          <p:cNvSpPr/>
          <p:nvPr/>
        </p:nvSpPr>
        <p:spPr bwMode="gray">
          <a:xfrm>
            <a:off x="810732" y="3977170"/>
            <a:ext cx="2924231" cy="265067"/>
          </a:xfrm>
          <a:prstGeom prst="flowChartAlternateProcess">
            <a:avLst/>
          </a:prstGeom>
          <a:solidFill>
            <a:schemeClr val="bg1"/>
          </a:solidFill>
          <a:ln w="6350" algn="ctr">
            <a:solidFill>
              <a:schemeClr val="tx2">
                <a:lumMod val="75000"/>
              </a:schemeClr>
            </a:solid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F0AB00"/>
                </a:solidFill>
                <a:ea typeface="Arial Unicode MS" pitchFamily="34" charset="-128"/>
                <a:cs typeface="Arial Unicode MS" pitchFamily="34" charset="-128"/>
              </a:rPr>
              <a:t>Data Migration</a:t>
            </a:r>
          </a:p>
        </p:txBody>
      </p:sp>
      <p:sp>
        <p:nvSpPr>
          <p:cNvPr id="59" name="Flowchart: Alternate Process 58">
            <a:extLst>
              <a:ext uri="{FF2B5EF4-FFF2-40B4-BE49-F238E27FC236}">
                <a16:creationId xmlns:a16="http://schemas.microsoft.com/office/drawing/2014/main" id="{8A71DE89-CD4E-4EE6-8FC6-28865FB1F9F6}"/>
              </a:ext>
            </a:extLst>
          </p:cNvPr>
          <p:cNvSpPr/>
          <p:nvPr/>
        </p:nvSpPr>
        <p:spPr bwMode="gray">
          <a:xfrm>
            <a:off x="3554076" y="3970155"/>
            <a:ext cx="4986650"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000000"/>
                </a:solidFill>
                <a:ea typeface="Arial Unicode MS" pitchFamily="34" charset="-128"/>
                <a:cs typeface="Arial Unicode MS" pitchFamily="34" charset="-128"/>
              </a:rPr>
              <a:t>Data Migration</a:t>
            </a:r>
          </a:p>
        </p:txBody>
      </p:sp>
      <p:sp>
        <p:nvSpPr>
          <p:cNvPr id="60" name="Flowchart: Alternate Process 59">
            <a:extLst>
              <a:ext uri="{FF2B5EF4-FFF2-40B4-BE49-F238E27FC236}">
                <a16:creationId xmlns:a16="http://schemas.microsoft.com/office/drawing/2014/main" id="{39506556-05A8-4231-8C31-E8E45C85699E}"/>
              </a:ext>
            </a:extLst>
          </p:cNvPr>
          <p:cNvSpPr/>
          <p:nvPr/>
        </p:nvSpPr>
        <p:spPr bwMode="gray">
          <a:xfrm>
            <a:off x="4563138" y="3290203"/>
            <a:ext cx="1985034" cy="272582"/>
          </a:xfrm>
          <a:prstGeom prst="flowChartAlternateProcess">
            <a:avLst/>
          </a:prstGeom>
          <a:solidFill>
            <a:schemeClr val="tx2">
              <a:lumMod val="75000"/>
            </a:schemeClr>
          </a:solidFill>
          <a:ln w="6350" algn="ctr">
            <a:noFill/>
            <a:miter lim="800000"/>
            <a:headEnd/>
            <a:tailEnd/>
          </a:ln>
        </p:spPr>
        <p:txBody>
          <a:bodyPr lIns="89956" tIns="71964" rIns="89956" bIns="71964" rtlCol="0" anchor="ctr"/>
          <a:lstStyle/>
          <a:p>
            <a:pPr defTabSz="913943" fontAlgn="base">
              <a:spcBef>
                <a:spcPct val="50000"/>
              </a:spcBef>
              <a:spcAft>
                <a:spcPct val="0"/>
              </a:spcAft>
              <a:buClr>
                <a:srgbClr val="F0AB00"/>
              </a:buClr>
              <a:buSzPct val="80000"/>
            </a:pPr>
            <a:r>
              <a:rPr lang="en-US" sz="1400" kern="0">
                <a:solidFill>
                  <a:srgbClr val="000000"/>
                </a:solidFill>
                <a:ea typeface="Arial Unicode MS" pitchFamily="34" charset="-128"/>
                <a:cs typeface="Arial Unicode MS" pitchFamily="34" charset="-128"/>
              </a:rPr>
              <a:t>Solution Configuration</a:t>
            </a:r>
          </a:p>
        </p:txBody>
      </p:sp>
      <p:grpSp>
        <p:nvGrpSpPr>
          <p:cNvPr id="61" name="Group 60">
            <a:extLst>
              <a:ext uri="{FF2B5EF4-FFF2-40B4-BE49-F238E27FC236}">
                <a16:creationId xmlns:a16="http://schemas.microsoft.com/office/drawing/2014/main" id="{9BC5885F-268F-48A8-B787-24F5A5623317}"/>
              </a:ext>
            </a:extLst>
          </p:cNvPr>
          <p:cNvGrpSpPr/>
          <p:nvPr/>
        </p:nvGrpSpPr>
        <p:grpSpPr>
          <a:xfrm rot="5400000">
            <a:off x="8176090" y="4324450"/>
            <a:ext cx="589614" cy="266140"/>
            <a:chOff x="9369655" y="4001350"/>
            <a:chExt cx="450350" cy="266271"/>
          </a:xfrm>
        </p:grpSpPr>
        <p:sp>
          <p:nvSpPr>
            <p:cNvPr id="62" name="Curved Right Arrow 51">
              <a:extLst>
                <a:ext uri="{FF2B5EF4-FFF2-40B4-BE49-F238E27FC236}">
                  <a16:creationId xmlns:a16="http://schemas.microsoft.com/office/drawing/2014/main" id="{7ACA0C62-E59A-426D-AF84-34750FFA8002}"/>
                </a:ext>
              </a:extLst>
            </p:cNvPr>
            <p:cNvSpPr/>
            <p:nvPr/>
          </p:nvSpPr>
          <p:spPr bwMode="gray">
            <a:xfrm>
              <a:off x="9369655" y="4013706"/>
              <a:ext cx="225135" cy="253915"/>
            </a:xfrm>
            <a:prstGeom prst="curvedRightArrow">
              <a:avLst/>
            </a:prstGeom>
            <a:solidFill>
              <a:schemeClr val="accent1"/>
            </a:solid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pPr>
              <a:endParaRPr lang="en-US" sz="1999" kern="0">
                <a:solidFill>
                  <a:srgbClr val="FFFFFF"/>
                </a:solidFill>
                <a:ea typeface="Arial Unicode MS" pitchFamily="34" charset="-128"/>
                <a:cs typeface="Arial Unicode MS" pitchFamily="34" charset="-128"/>
              </a:endParaRPr>
            </a:p>
          </p:txBody>
        </p:sp>
        <p:sp>
          <p:nvSpPr>
            <p:cNvPr id="63" name="Curved Right Arrow 52">
              <a:extLst>
                <a:ext uri="{FF2B5EF4-FFF2-40B4-BE49-F238E27FC236}">
                  <a16:creationId xmlns:a16="http://schemas.microsoft.com/office/drawing/2014/main" id="{1D17490A-F38D-4E04-B796-100DC086C54A}"/>
                </a:ext>
              </a:extLst>
            </p:cNvPr>
            <p:cNvSpPr/>
            <p:nvPr/>
          </p:nvSpPr>
          <p:spPr bwMode="gray">
            <a:xfrm rot="10800000">
              <a:off x="9594788" y="4001350"/>
              <a:ext cx="225217" cy="240756"/>
            </a:xfrm>
            <a:prstGeom prst="curvedRightArrow">
              <a:avLst/>
            </a:prstGeom>
            <a:solidFill>
              <a:schemeClr val="accent1"/>
            </a:solid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pPr>
              <a:endParaRPr lang="en-US" sz="1999" kern="0">
                <a:solidFill>
                  <a:srgbClr val="FFFFFF"/>
                </a:solidFill>
                <a:ea typeface="Arial Unicode MS" pitchFamily="34" charset="-128"/>
                <a:cs typeface="Arial Unicode MS" pitchFamily="34" charset="-128"/>
              </a:endParaRPr>
            </a:p>
          </p:txBody>
        </p:sp>
      </p:grpSp>
    </p:spTree>
    <p:extLst>
      <p:ext uri="{BB962C8B-B14F-4D97-AF65-F5344CB8AC3E}">
        <p14:creationId xmlns:p14="http://schemas.microsoft.com/office/powerpoint/2010/main" val="2274449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p:cNvSpPr>
            <a:spLocks noGrp="1"/>
          </p:cNvSpPr>
          <p:nvPr>
            <p:ph type="title"/>
          </p:nvPr>
        </p:nvSpPr>
        <p:spPr bwMode="gray"/>
        <p:txBody>
          <a:bodyPr/>
          <a:lstStyle/>
          <a:p>
            <a:r>
              <a:rPr lang="en-US" dirty="0">
                <a:latin typeface="Arial" panose="020B0604020202020204" pitchFamily="34" charset="0"/>
                <a:cs typeface="Arial" panose="020B0604020202020204" pitchFamily="34" charset="0"/>
              </a:rPr>
              <a:t>SAP Business ByDesign – </a:t>
            </a:r>
            <a:r>
              <a:rPr lang="hu-HU" dirty="0">
                <a:latin typeface="Arial" panose="020B0604020202020204" pitchFamily="34" charset="0"/>
                <a:cs typeface="Arial" panose="020B0604020202020204" pitchFamily="34" charset="0"/>
              </a:rPr>
              <a:t>Főbb alapelvek</a:t>
            </a:r>
            <a:endParaRPr lang="en-US" dirty="0"/>
          </a:p>
        </p:txBody>
      </p:sp>
      <p:pic>
        <p:nvPicPr>
          <p:cNvPr id="3" name="Picture 2">
            <a:extLst>
              <a:ext uri="{FF2B5EF4-FFF2-40B4-BE49-F238E27FC236}">
                <a16:creationId xmlns:a16="http://schemas.microsoft.com/office/drawing/2014/main" id="{8B26684B-A194-471E-BA1E-974AD9D570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99049" y="1814766"/>
            <a:ext cx="1439667" cy="1439667"/>
          </a:xfrm>
          <a:prstGeom prst="rect">
            <a:avLst/>
          </a:prstGeom>
        </p:spPr>
      </p:pic>
      <p:sp>
        <p:nvSpPr>
          <p:cNvPr id="4" name="Rectangle 3">
            <a:extLst>
              <a:ext uri="{FF2B5EF4-FFF2-40B4-BE49-F238E27FC236}">
                <a16:creationId xmlns:a16="http://schemas.microsoft.com/office/drawing/2014/main" id="{B82A7E9E-0F88-43E8-91A8-DB91C4B41A86}"/>
              </a:ext>
            </a:extLst>
          </p:cNvPr>
          <p:cNvSpPr/>
          <p:nvPr/>
        </p:nvSpPr>
        <p:spPr>
          <a:xfrm>
            <a:off x="8219053" y="3660930"/>
            <a:ext cx="3199659" cy="2005677"/>
          </a:xfrm>
          <a:prstGeom prst="rect">
            <a:avLst/>
          </a:prstGeom>
        </p:spPr>
        <p:txBody>
          <a:bodyPr wrap="square">
            <a:spAutoFit/>
          </a:bodyPr>
          <a:lstStyle/>
          <a:p>
            <a:pPr>
              <a:spcAft>
                <a:spcPts val="714"/>
              </a:spcAft>
            </a:pPr>
            <a:r>
              <a:rPr lang="hu-HU" sz="1600" b="1" dirty="0">
                <a:latin typeface="Arial" panose="020B0604020202020204" pitchFamily="34" charset="0"/>
                <a:cs typeface="Arial" panose="020B0604020202020204" pitchFamily="34" charset="0"/>
              </a:rPr>
              <a:t>Átláthatóság</a:t>
            </a:r>
            <a:endParaRPr lang="en-US" sz="1600" b="1" dirty="0">
              <a:latin typeface="Arial" panose="020B0604020202020204" pitchFamily="34" charset="0"/>
              <a:cs typeface="Arial" panose="020B0604020202020204" pitchFamily="34" charset="0"/>
            </a:endParaRPr>
          </a:p>
          <a:p>
            <a:pPr marL="285693" indent="-285693">
              <a:spcBef>
                <a:spcPts val="600"/>
              </a:spcBef>
              <a:spcAft>
                <a:spcPts val="714"/>
              </a:spcAft>
              <a:buClr>
                <a:schemeClr val="accent1"/>
              </a:buClr>
              <a:buFont typeface="Wingdings" panose="05000000000000000000" pitchFamily="2" charset="2"/>
              <a:buChar char="§"/>
            </a:pPr>
            <a:r>
              <a:rPr lang="hu-HU" sz="1600" dirty="0">
                <a:latin typeface="Arial" panose="020B0604020202020204" pitchFamily="34" charset="0"/>
                <a:cs typeface="Arial" panose="020B0604020202020204" pitchFamily="34" charset="0"/>
              </a:rPr>
              <a:t>Ügyfélkereső</a:t>
            </a:r>
            <a:endParaRPr lang="en-US" sz="1600" dirty="0">
              <a:latin typeface="Arial" panose="020B0604020202020204" pitchFamily="34" charset="0"/>
              <a:cs typeface="Arial" panose="020B0604020202020204" pitchFamily="34" charset="0"/>
            </a:endParaRPr>
          </a:p>
          <a:p>
            <a:pPr marL="285693" indent="-285693">
              <a:spcAft>
                <a:spcPts val="714"/>
              </a:spcAft>
              <a:buClr>
                <a:schemeClr val="accent1"/>
              </a:buClr>
              <a:buFont typeface="Wingdings" panose="05000000000000000000" pitchFamily="2" charset="2"/>
              <a:buChar char="§"/>
            </a:pPr>
            <a:r>
              <a:rPr lang="hu-HU" sz="1600" dirty="0">
                <a:latin typeface="Arial" panose="020B0604020202020204" pitchFamily="34" charset="0"/>
                <a:cs typeface="Arial" panose="020B0604020202020204" pitchFamily="34" charset="0"/>
              </a:rPr>
              <a:t>Bizonylatlánc</a:t>
            </a:r>
            <a:endParaRPr lang="en-US" sz="1600" dirty="0">
              <a:latin typeface="Arial" panose="020B0604020202020204" pitchFamily="34" charset="0"/>
              <a:cs typeface="Arial" panose="020B0604020202020204" pitchFamily="34" charset="0"/>
            </a:endParaRPr>
          </a:p>
          <a:p>
            <a:pPr marL="285693" indent="-285693">
              <a:spcAft>
                <a:spcPts val="714"/>
              </a:spcAft>
              <a:buClr>
                <a:schemeClr val="accent1"/>
              </a:buClr>
              <a:buFont typeface="Wingdings" panose="05000000000000000000" pitchFamily="2" charset="2"/>
              <a:buChar char="§"/>
            </a:pPr>
            <a:r>
              <a:rPr lang="en-US" sz="1600" dirty="0">
                <a:latin typeface="Arial" panose="020B0604020202020204" pitchFamily="34" charset="0"/>
                <a:cs typeface="Arial" panose="020B0604020202020204" pitchFamily="34" charset="0"/>
              </a:rPr>
              <a:t>Mashup</a:t>
            </a:r>
            <a:r>
              <a:rPr lang="hu-HU" sz="1600" dirty="0">
                <a:latin typeface="Arial" panose="020B0604020202020204" pitchFamily="34" charset="0"/>
                <a:cs typeface="Arial" panose="020B0604020202020204" pitchFamily="34" charset="0"/>
              </a:rPr>
              <a:t>-ok</a:t>
            </a:r>
            <a:endParaRPr lang="en-US" sz="1600" dirty="0">
              <a:latin typeface="Arial" panose="020B0604020202020204" pitchFamily="34" charset="0"/>
              <a:cs typeface="Arial" panose="020B0604020202020204" pitchFamily="34" charset="0"/>
            </a:endParaRPr>
          </a:p>
          <a:p>
            <a:pPr marL="285693" indent="-285693">
              <a:spcAft>
                <a:spcPts val="714"/>
              </a:spcAft>
              <a:buClr>
                <a:schemeClr val="accent1"/>
              </a:buClr>
              <a:buFont typeface="Wingdings" panose="05000000000000000000" pitchFamily="2" charset="2"/>
              <a:buChar char="§"/>
            </a:pPr>
            <a:r>
              <a:rPr lang="hu-HU" sz="1600" dirty="0">
                <a:latin typeface="Arial" panose="020B0604020202020204" pitchFamily="34" charset="0"/>
                <a:cs typeface="Arial" panose="020B0604020202020204" pitchFamily="34" charset="0"/>
              </a:rPr>
              <a:t>Beépített jelentés- és elemzéskészítés</a:t>
            </a:r>
            <a:endParaRPr lang="en-US" sz="16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5F330C8-A9D6-4DDE-AA96-55A6F9FE09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162" y="1814766"/>
            <a:ext cx="1439667" cy="1439667"/>
          </a:xfrm>
          <a:prstGeom prst="rect">
            <a:avLst/>
          </a:prstGeom>
        </p:spPr>
      </p:pic>
      <p:pic>
        <p:nvPicPr>
          <p:cNvPr id="6" name="Picture 5">
            <a:extLst>
              <a:ext uri="{FF2B5EF4-FFF2-40B4-BE49-F238E27FC236}">
                <a16:creationId xmlns:a16="http://schemas.microsoft.com/office/drawing/2014/main" id="{6743BF0B-17FD-4472-B3C4-9ACB7F949B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10974" y="1814766"/>
            <a:ext cx="1438276" cy="1439667"/>
          </a:xfrm>
          <a:prstGeom prst="rect">
            <a:avLst/>
          </a:prstGeom>
        </p:spPr>
      </p:pic>
      <p:sp>
        <p:nvSpPr>
          <p:cNvPr id="7" name="Rectangle 6">
            <a:extLst>
              <a:ext uri="{FF2B5EF4-FFF2-40B4-BE49-F238E27FC236}">
                <a16:creationId xmlns:a16="http://schemas.microsoft.com/office/drawing/2014/main" id="{5F7B3F50-D174-4EB0-A3B2-D5259E6B605B}"/>
              </a:ext>
            </a:extLst>
          </p:cNvPr>
          <p:cNvSpPr/>
          <p:nvPr/>
        </p:nvSpPr>
        <p:spPr>
          <a:xfrm>
            <a:off x="558211" y="3660931"/>
            <a:ext cx="3099953" cy="2239074"/>
          </a:xfrm>
          <a:prstGeom prst="rect">
            <a:avLst/>
          </a:prstGeom>
        </p:spPr>
        <p:txBody>
          <a:bodyPr wrap="square">
            <a:spAutoFit/>
          </a:bodyPr>
          <a:lstStyle/>
          <a:p>
            <a:pPr>
              <a:spcAft>
                <a:spcPts val="714"/>
              </a:spcAft>
            </a:pPr>
            <a:r>
              <a:rPr lang="hu-HU" sz="1600" b="1" dirty="0">
                <a:latin typeface="Arial" panose="020B0604020202020204" pitchFamily="34" charset="0"/>
                <a:cs typeface="Arial" panose="020B0604020202020204" pitchFamily="34" charset="0"/>
              </a:rPr>
              <a:t>Hatékonyság</a:t>
            </a:r>
            <a:endParaRPr lang="en-US" sz="1600" b="1" dirty="0">
              <a:latin typeface="Arial" panose="020B0604020202020204" pitchFamily="34" charset="0"/>
              <a:cs typeface="Arial" panose="020B0604020202020204" pitchFamily="34" charset="0"/>
            </a:endParaRPr>
          </a:p>
          <a:p>
            <a:pPr marL="285693" indent="-285693">
              <a:spcBef>
                <a:spcPts val="600"/>
              </a:spcBef>
              <a:spcAft>
                <a:spcPts val="714"/>
              </a:spcAft>
              <a:buClr>
                <a:schemeClr val="accent1"/>
              </a:buClr>
              <a:buFont typeface="Wingdings" panose="05000000000000000000" pitchFamily="2" charset="2"/>
              <a:buChar char="§"/>
            </a:pPr>
            <a:r>
              <a:rPr lang="hu-HU" sz="1600" dirty="0">
                <a:latin typeface="Arial" panose="020B0604020202020204" pitchFamily="34" charset="0"/>
                <a:cs typeface="Arial" panose="020B0604020202020204" pitchFamily="34" charset="0"/>
              </a:rPr>
              <a:t>Egységes felhasználói felület és navigációs elvek</a:t>
            </a:r>
          </a:p>
          <a:p>
            <a:pPr marL="285693" indent="-285693">
              <a:spcBef>
                <a:spcPts val="600"/>
              </a:spcBef>
              <a:spcAft>
                <a:spcPts val="714"/>
              </a:spcAft>
              <a:buClr>
                <a:schemeClr val="accent1"/>
              </a:buClr>
              <a:buFont typeface="Wingdings" panose="05000000000000000000" pitchFamily="2" charset="2"/>
              <a:buChar char="§"/>
            </a:pPr>
            <a:r>
              <a:rPr lang="hu-HU" sz="1600" dirty="0">
                <a:latin typeface="Arial" panose="020B0604020202020204" pitchFamily="34" charset="0"/>
                <a:cs typeface="Arial" panose="020B0604020202020204" pitchFamily="34" charset="0"/>
              </a:rPr>
              <a:t>Beépített Súgó és Oktatási Központ</a:t>
            </a:r>
            <a:endParaRPr lang="en-US" sz="1600" dirty="0">
              <a:latin typeface="Arial" panose="020B0604020202020204" pitchFamily="34" charset="0"/>
              <a:cs typeface="Arial" panose="020B0604020202020204" pitchFamily="34" charset="0"/>
            </a:endParaRPr>
          </a:p>
          <a:p>
            <a:pPr marL="285693" indent="-285693">
              <a:spcAft>
                <a:spcPts val="714"/>
              </a:spcAft>
              <a:buClr>
                <a:schemeClr val="accent1"/>
              </a:buClr>
              <a:buFont typeface="Wingdings" panose="05000000000000000000" pitchFamily="2" charset="2"/>
              <a:buChar char="§"/>
            </a:pPr>
            <a:r>
              <a:rPr lang="hu-HU" sz="1600" dirty="0">
                <a:latin typeface="Arial" panose="020B0604020202020204" pitchFamily="34" charset="0"/>
                <a:cs typeface="Arial" panose="020B0604020202020204" pitchFamily="34" charset="0"/>
              </a:rPr>
              <a:t>Dolgozói „Személyes asszisztens”</a:t>
            </a:r>
            <a:endParaRPr lang="en-US" sz="16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A979D431-64F5-4284-A377-67B0E43A3393}"/>
              </a:ext>
            </a:extLst>
          </p:cNvPr>
          <p:cNvSpPr/>
          <p:nvPr/>
        </p:nvSpPr>
        <p:spPr>
          <a:xfrm>
            <a:off x="4418037" y="3660930"/>
            <a:ext cx="3534161" cy="1759456"/>
          </a:xfrm>
          <a:prstGeom prst="rect">
            <a:avLst/>
          </a:prstGeom>
        </p:spPr>
        <p:txBody>
          <a:bodyPr wrap="square">
            <a:spAutoFit/>
          </a:bodyPr>
          <a:lstStyle/>
          <a:p>
            <a:pPr marL="0" lvl="2">
              <a:spcAft>
                <a:spcPts val="714"/>
              </a:spcAft>
              <a:buClr>
                <a:srgbClr val="FFC000"/>
              </a:buClr>
              <a:buNone/>
            </a:pPr>
            <a:r>
              <a:rPr lang="hu-HU" sz="1600" b="1" dirty="0">
                <a:latin typeface="Arial" panose="020B0604020202020204" pitchFamily="34" charset="0"/>
                <a:cs typeface="Arial" panose="020B0604020202020204" pitchFamily="34" charset="0"/>
              </a:rPr>
              <a:t>Rugalmas alakíthatóság</a:t>
            </a:r>
            <a:endParaRPr lang="en-US" sz="1600" b="1" dirty="0">
              <a:latin typeface="Arial" panose="020B0604020202020204" pitchFamily="34" charset="0"/>
              <a:cs typeface="Arial" panose="020B0604020202020204" pitchFamily="34" charset="0"/>
            </a:endParaRPr>
          </a:p>
          <a:p>
            <a:pPr marL="285693" lvl="2" indent="-285693">
              <a:spcBef>
                <a:spcPts val="600"/>
              </a:spcBef>
              <a:spcAft>
                <a:spcPts val="714"/>
              </a:spcAft>
              <a:buClr>
                <a:schemeClr val="accent1"/>
              </a:buClr>
              <a:buSzPct val="100000"/>
              <a:buFont typeface="Wingdings" panose="05000000000000000000" pitchFamily="2" charset="2"/>
              <a:buChar char="§"/>
            </a:pPr>
            <a:r>
              <a:rPr lang="hu-HU" sz="1600" dirty="0">
                <a:latin typeface="Arial" panose="020B0604020202020204" pitchFamily="34" charset="0"/>
                <a:cs typeface="Arial" panose="020B0604020202020204" pitchFamily="34" charset="0"/>
              </a:rPr>
              <a:t>Változó szervezethez illeszkedő</a:t>
            </a:r>
            <a:endParaRPr lang="en-US" sz="1600" dirty="0">
              <a:latin typeface="Arial" panose="020B0604020202020204" pitchFamily="34" charset="0"/>
              <a:cs typeface="Arial" panose="020B0604020202020204" pitchFamily="34" charset="0"/>
            </a:endParaRPr>
          </a:p>
          <a:p>
            <a:pPr marL="285693" lvl="2" indent="-285693">
              <a:spcAft>
                <a:spcPts val="714"/>
              </a:spcAft>
              <a:buClr>
                <a:schemeClr val="accent1"/>
              </a:buClr>
              <a:buSzPct val="100000"/>
              <a:buFont typeface="Wingdings" panose="05000000000000000000" pitchFamily="2" charset="2"/>
              <a:buChar char="§"/>
            </a:pPr>
            <a:r>
              <a:rPr lang="hu-HU" sz="1600" dirty="0">
                <a:latin typeface="Arial" panose="020B0604020202020204" pitchFamily="34" charset="0"/>
                <a:cs typeface="Arial" panose="020B0604020202020204" pitchFamily="34" charset="0"/>
              </a:rPr>
              <a:t>Üzleti konfiguráció</a:t>
            </a:r>
            <a:endParaRPr lang="en-US" sz="1600" dirty="0">
              <a:latin typeface="Arial" panose="020B0604020202020204" pitchFamily="34" charset="0"/>
              <a:cs typeface="Arial" panose="020B0604020202020204" pitchFamily="34" charset="0"/>
            </a:endParaRPr>
          </a:p>
          <a:p>
            <a:pPr marL="285693" lvl="2" indent="-285693">
              <a:spcAft>
                <a:spcPts val="714"/>
              </a:spcAft>
              <a:buClr>
                <a:schemeClr val="accent1"/>
              </a:buClr>
              <a:buSzPct val="100000"/>
              <a:buFont typeface="Wingdings" panose="05000000000000000000" pitchFamily="2" charset="2"/>
              <a:buChar char="§"/>
            </a:pPr>
            <a:r>
              <a:rPr lang="hu-HU" sz="1600" dirty="0">
                <a:latin typeface="Arial" panose="020B0604020202020204" pitchFamily="34" charset="0"/>
                <a:cs typeface="Arial" panose="020B0604020202020204" pitchFamily="34" charset="0"/>
              </a:rPr>
              <a:t>Személyes üzemmód</a:t>
            </a:r>
            <a:endParaRPr lang="en-US" sz="1600" dirty="0">
              <a:latin typeface="Arial" panose="020B0604020202020204" pitchFamily="34" charset="0"/>
              <a:cs typeface="Arial" panose="020B0604020202020204" pitchFamily="34" charset="0"/>
            </a:endParaRPr>
          </a:p>
          <a:p>
            <a:pPr marL="285693" lvl="2" indent="-285693">
              <a:spcAft>
                <a:spcPts val="714"/>
              </a:spcAft>
              <a:buClr>
                <a:schemeClr val="accent1"/>
              </a:buClr>
              <a:buSzPct val="100000"/>
              <a:buFont typeface="Wingdings" panose="05000000000000000000" pitchFamily="2" charset="2"/>
              <a:buChar char="§"/>
            </a:pPr>
            <a:r>
              <a:rPr lang="hu-HU" sz="1600" dirty="0">
                <a:latin typeface="Arial" panose="020B0604020202020204" pitchFamily="34" charset="0"/>
                <a:cs typeface="Arial" panose="020B0604020202020204" pitchFamily="34" charset="0"/>
              </a:rPr>
              <a:t>Kulcsfelhasználói kiterjesztések</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4566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p:cNvSpPr>
            <a:spLocks noGrp="1"/>
          </p:cNvSpPr>
          <p:nvPr>
            <p:ph type="title"/>
          </p:nvPr>
        </p:nvSpPr>
        <p:spPr bwMode="gray">
          <a:xfrm>
            <a:off x="504001" y="504000"/>
            <a:ext cx="11186476" cy="369332"/>
          </a:xfrm>
        </p:spPr>
        <p:txBody>
          <a:bodyPr/>
          <a:lstStyle/>
          <a:p>
            <a:r>
              <a:rPr lang="en-US" dirty="0">
                <a:latin typeface="Arial" panose="020B0604020202020204" pitchFamily="34" charset="0"/>
                <a:cs typeface="Arial" panose="020B0604020202020204" pitchFamily="34" charset="0"/>
              </a:rPr>
              <a:t>SAP Business ByDesign – </a:t>
            </a:r>
            <a:r>
              <a:rPr lang="hu-HU" dirty="0">
                <a:latin typeface="Arial" panose="020B0604020202020204" pitchFamily="34" charset="0"/>
                <a:cs typeface="Arial" panose="020B0604020202020204" pitchFamily="34" charset="0"/>
              </a:rPr>
              <a:t>Egységes</a:t>
            </a:r>
            <a:r>
              <a:rPr lang="fr-FR" dirty="0">
                <a:latin typeface="Arial" panose="020B0604020202020204" pitchFamily="34" charset="0"/>
                <a:cs typeface="Arial" panose="020B0604020202020204" pitchFamily="34" charset="0"/>
              </a:rPr>
              <a:t> </a:t>
            </a:r>
            <a:r>
              <a:rPr lang="hu-HU" dirty="0">
                <a:latin typeface="Arial" panose="020B0604020202020204" pitchFamily="34" charset="0"/>
                <a:cs typeface="Arial" panose="020B0604020202020204" pitchFamily="34" charset="0"/>
              </a:rPr>
              <a:t>vizualitás és navigációs elvek</a:t>
            </a:r>
            <a:endParaRPr lang="en-US" dirty="0"/>
          </a:p>
        </p:txBody>
      </p:sp>
      <p:sp>
        <p:nvSpPr>
          <p:cNvPr id="3" name="Rectangle 2">
            <a:extLst>
              <a:ext uri="{FF2B5EF4-FFF2-40B4-BE49-F238E27FC236}">
                <a16:creationId xmlns:a16="http://schemas.microsoft.com/office/drawing/2014/main" id="{A2D8C0DB-F42D-4B23-ADCF-DD9A02710365}"/>
              </a:ext>
            </a:extLst>
          </p:cNvPr>
          <p:cNvSpPr/>
          <p:nvPr/>
        </p:nvSpPr>
        <p:spPr>
          <a:xfrm>
            <a:off x="7725756" y="1497600"/>
            <a:ext cx="4001579" cy="2579822"/>
          </a:xfrm>
          <a:prstGeom prst="rect">
            <a:avLst/>
          </a:prstGeom>
        </p:spPr>
        <p:txBody>
          <a:bodyPr wrap="square" lIns="108853" tIns="54426" rIns="108853" bIns="54426">
            <a:spAutoFit/>
          </a:bodyPr>
          <a:lstStyle/>
          <a:p>
            <a:pPr marL="0" lvl="1" defTabSz="1088558">
              <a:spcBef>
                <a:spcPts val="600"/>
              </a:spcBef>
              <a:spcAft>
                <a:spcPts val="714"/>
              </a:spcAft>
              <a:buClr>
                <a:srgbClr val="FFC000"/>
              </a:buClr>
              <a:buNone/>
            </a:pPr>
            <a:r>
              <a:rPr lang="hu-HU" sz="1600" b="1" dirty="0">
                <a:ea typeface="Arial Unicode MS" pitchFamily="34" charset="-128"/>
                <a:cs typeface="Calibri" pitchFamily="34" charset="0"/>
              </a:rPr>
              <a:t>Jobb felhasználói élmény</a:t>
            </a:r>
            <a:endParaRPr lang="en-US" sz="1600" b="1" dirty="0">
              <a:ea typeface="Arial Unicode MS" pitchFamily="34" charset="-128"/>
              <a:cs typeface="Calibri" pitchFamily="34" charset="0"/>
            </a:endParaRPr>
          </a:p>
          <a:p>
            <a:pPr marL="168275" lvl="1" indent="-168275" defTabSz="1088558">
              <a:spcBef>
                <a:spcPts val="600"/>
              </a:spcBef>
              <a:spcAft>
                <a:spcPts val="714"/>
              </a:spcAft>
              <a:buClr>
                <a:srgbClr val="FFC000"/>
              </a:buClr>
              <a:buFont typeface="Wingdings" panose="05000000000000000000" pitchFamily="2" charset="2"/>
              <a:buChar char="§"/>
            </a:pPr>
            <a:r>
              <a:rPr lang="hu-HU" sz="1400" dirty="0">
                <a:ea typeface="Arial Unicode MS" pitchFamily="34" charset="-128"/>
                <a:cs typeface="Calibri" pitchFamily="34" charset="0"/>
              </a:rPr>
              <a:t>Moduláris felépítés</a:t>
            </a:r>
            <a:br>
              <a:rPr lang="en-US" sz="1400" dirty="0">
                <a:ea typeface="Arial Unicode MS" pitchFamily="34" charset="-128"/>
                <a:cs typeface="Calibri" pitchFamily="34" charset="0"/>
              </a:rPr>
            </a:br>
            <a:r>
              <a:rPr lang="hu-HU" sz="1400" dirty="0">
                <a:ea typeface="Arial Unicode MS" pitchFamily="34" charset="-128"/>
                <a:cs typeface="Calibri" pitchFamily="34" charset="0"/>
              </a:rPr>
              <a:t>Az </a:t>
            </a:r>
            <a:r>
              <a:rPr lang="en-US" sz="1400" dirty="0">
                <a:ea typeface="Arial Unicode MS" pitchFamily="34" charset="-128"/>
                <a:cs typeface="Calibri" pitchFamily="34" charset="0"/>
              </a:rPr>
              <a:t>SAP Business </a:t>
            </a:r>
            <a:r>
              <a:rPr lang="en-US" sz="1400" dirty="0" err="1">
                <a:ea typeface="Arial Unicode MS" pitchFamily="34" charset="-128"/>
                <a:cs typeface="Calibri" pitchFamily="34" charset="0"/>
              </a:rPr>
              <a:t>ByDesign</a:t>
            </a:r>
            <a:r>
              <a:rPr lang="en-US" sz="1400" dirty="0">
                <a:ea typeface="Arial Unicode MS" pitchFamily="34" charset="-128"/>
                <a:cs typeface="Calibri" pitchFamily="34" charset="0"/>
              </a:rPr>
              <a:t> </a:t>
            </a:r>
            <a:r>
              <a:rPr lang="hu-HU" sz="1400" dirty="0">
                <a:ea typeface="Arial Unicode MS" pitchFamily="34" charset="-128"/>
                <a:cs typeface="Calibri" pitchFamily="34" charset="0"/>
              </a:rPr>
              <a:t>funkcionalitások közvetlen elérése</a:t>
            </a:r>
            <a:endParaRPr lang="en-US" sz="1400" dirty="0">
              <a:ea typeface="Arial Unicode MS" pitchFamily="34" charset="-128"/>
              <a:cs typeface="Calibri" pitchFamily="34" charset="0"/>
            </a:endParaRPr>
          </a:p>
          <a:p>
            <a:pPr marL="168275" lvl="1" indent="-168275" defTabSz="1088558">
              <a:spcBef>
                <a:spcPts val="600"/>
              </a:spcBef>
              <a:spcAft>
                <a:spcPts val="714"/>
              </a:spcAft>
              <a:buClr>
                <a:srgbClr val="FFC000"/>
              </a:buClr>
              <a:buFont typeface="Wingdings" panose="05000000000000000000" pitchFamily="2" charset="2"/>
              <a:buChar char="§"/>
            </a:pPr>
            <a:r>
              <a:rPr lang="hu-HU" sz="1400" dirty="0">
                <a:ea typeface="Arial Unicode MS" pitchFamily="34" charset="-128"/>
                <a:cs typeface="Calibri" pitchFamily="34" charset="0"/>
              </a:rPr>
              <a:t>Egységes vizualitás</a:t>
            </a:r>
            <a:r>
              <a:rPr lang="en-US" sz="1400" dirty="0">
                <a:ea typeface="Arial Unicode MS" pitchFamily="34" charset="-128"/>
                <a:cs typeface="Calibri" pitchFamily="34" charset="0"/>
              </a:rPr>
              <a:t> </a:t>
            </a:r>
            <a:br>
              <a:rPr lang="en-US" sz="1400" dirty="0">
                <a:ea typeface="Arial Unicode MS" pitchFamily="34" charset="-128"/>
                <a:cs typeface="Calibri" pitchFamily="34" charset="0"/>
              </a:rPr>
            </a:br>
            <a:r>
              <a:rPr lang="hu-HU" sz="1400" dirty="0">
                <a:ea typeface="Arial Unicode MS" pitchFamily="34" charset="-128"/>
                <a:cs typeface="Calibri" pitchFamily="34" charset="0"/>
              </a:rPr>
              <a:t>Menüalapú hierarchikus szerkezet, melyben könnyű eligazodni</a:t>
            </a:r>
            <a:endParaRPr lang="en-US" sz="1400" dirty="0">
              <a:ea typeface="Arial Unicode MS" pitchFamily="34" charset="-128"/>
              <a:cs typeface="Calibri" pitchFamily="34" charset="0"/>
            </a:endParaRPr>
          </a:p>
          <a:p>
            <a:pPr marL="168275" lvl="1" indent="-168275" defTabSz="1088558">
              <a:spcBef>
                <a:spcPts val="600"/>
              </a:spcBef>
              <a:spcAft>
                <a:spcPts val="714"/>
              </a:spcAft>
              <a:buClr>
                <a:srgbClr val="FFC000"/>
              </a:buClr>
              <a:buFont typeface="Wingdings" panose="05000000000000000000" pitchFamily="2" charset="2"/>
              <a:buChar char="§"/>
            </a:pPr>
            <a:r>
              <a:rPr lang="hu-HU" sz="1400" dirty="0">
                <a:ea typeface="Arial Unicode MS" pitchFamily="34" charset="-128"/>
                <a:cs typeface="Calibri" pitchFamily="34" charset="0"/>
              </a:rPr>
              <a:t>Egyszerű</a:t>
            </a:r>
            <a:r>
              <a:rPr lang="en-US" sz="1400" dirty="0">
                <a:ea typeface="Arial Unicode MS" pitchFamily="34" charset="-128"/>
                <a:cs typeface="Calibri" pitchFamily="34" charset="0"/>
              </a:rPr>
              <a:t> </a:t>
            </a:r>
            <a:r>
              <a:rPr lang="en-US" sz="1400" dirty="0" err="1">
                <a:ea typeface="Arial Unicode MS" pitchFamily="34" charset="-128"/>
                <a:cs typeface="Calibri" pitchFamily="34" charset="0"/>
              </a:rPr>
              <a:t>navig</a:t>
            </a:r>
            <a:r>
              <a:rPr lang="hu-HU" sz="1400" dirty="0" err="1">
                <a:ea typeface="Arial Unicode MS" pitchFamily="34" charset="-128"/>
                <a:cs typeface="Calibri" pitchFamily="34" charset="0"/>
              </a:rPr>
              <a:t>áció</a:t>
            </a:r>
            <a:r>
              <a:rPr lang="en-US" sz="1400" dirty="0">
                <a:ea typeface="Arial Unicode MS" pitchFamily="34" charset="-128"/>
                <a:cs typeface="Calibri" pitchFamily="34" charset="0"/>
              </a:rPr>
              <a:t> </a:t>
            </a:r>
            <a:br>
              <a:rPr lang="en-US" sz="1400" dirty="0">
                <a:ea typeface="Arial Unicode MS" pitchFamily="34" charset="-128"/>
                <a:cs typeface="Calibri" pitchFamily="34" charset="0"/>
              </a:rPr>
            </a:br>
            <a:r>
              <a:rPr lang="hu-HU" sz="1400" dirty="0">
                <a:ea typeface="Arial Unicode MS" pitchFamily="34" charset="-128"/>
                <a:cs typeface="Calibri" pitchFamily="34" charset="0"/>
              </a:rPr>
              <a:t>Könnyen áttekinthető navigációs elvek</a:t>
            </a:r>
            <a:endParaRPr lang="en-US" sz="1400" dirty="0">
              <a:ea typeface="Arial Unicode MS" pitchFamily="34" charset="-128"/>
              <a:cs typeface="Calibri" pitchFamily="34" charset="0"/>
            </a:endParaRPr>
          </a:p>
        </p:txBody>
      </p:sp>
      <p:pic>
        <p:nvPicPr>
          <p:cNvPr id="4" name="Picture 3">
            <a:extLst>
              <a:ext uri="{FF2B5EF4-FFF2-40B4-BE49-F238E27FC236}">
                <a16:creationId xmlns:a16="http://schemas.microsoft.com/office/drawing/2014/main" id="{ADC0EDB1-F0C8-435E-AC13-8DB89FF7EF83}"/>
              </a:ext>
            </a:extLst>
          </p:cNvPr>
          <p:cNvPicPr>
            <a:picLocks noChangeAspect="1"/>
          </p:cNvPicPr>
          <p:nvPr/>
        </p:nvPicPr>
        <p:blipFill rotWithShape="1">
          <a:blip r:embed="rId2"/>
          <a:srcRect t="8522"/>
          <a:stretch/>
        </p:blipFill>
        <p:spPr>
          <a:xfrm>
            <a:off x="504001" y="1497600"/>
            <a:ext cx="7009357" cy="4186274"/>
          </a:xfrm>
          <a:prstGeom prst="rect">
            <a:avLst/>
          </a:prstGeom>
        </p:spPr>
      </p:pic>
    </p:spTree>
    <p:extLst>
      <p:ext uri="{BB962C8B-B14F-4D97-AF65-F5344CB8AC3E}">
        <p14:creationId xmlns:p14="http://schemas.microsoft.com/office/powerpoint/2010/main" val="4838321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p:cNvSpPr>
            <a:spLocks noGrp="1"/>
          </p:cNvSpPr>
          <p:nvPr>
            <p:ph type="title"/>
          </p:nvPr>
        </p:nvSpPr>
        <p:spPr bwMode="gray"/>
        <p:txBody>
          <a:bodyPr/>
          <a:lstStyle/>
          <a:p>
            <a:r>
              <a:rPr lang="en-US" dirty="0">
                <a:latin typeface="Arial" panose="020B0604020202020204" pitchFamily="34" charset="0"/>
                <a:cs typeface="Arial" panose="020B0604020202020204" pitchFamily="34" charset="0"/>
              </a:rPr>
              <a:t>SAP Business ByDesign – </a:t>
            </a:r>
            <a:r>
              <a:rPr lang="hu-HU" dirty="0">
                <a:latin typeface="Arial" panose="020B0604020202020204" pitchFamily="34" charset="0"/>
                <a:cs typeface="Arial" panose="020B0604020202020204" pitchFamily="34" charset="0"/>
              </a:rPr>
              <a:t>Beépített Súgó és Oktatási Központ</a:t>
            </a:r>
            <a:endParaRPr lang="en-US" dirty="0"/>
          </a:p>
        </p:txBody>
      </p:sp>
      <p:sp>
        <p:nvSpPr>
          <p:cNvPr id="3" name="Rectangle 2">
            <a:extLst>
              <a:ext uri="{FF2B5EF4-FFF2-40B4-BE49-F238E27FC236}">
                <a16:creationId xmlns:a16="http://schemas.microsoft.com/office/drawing/2014/main" id="{EAB995D7-951E-4FFB-A549-FF4DFACCD3C2}"/>
              </a:ext>
            </a:extLst>
          </p:cNvPr>
          <p:cNvSpPr/>
          <p:nvPr/>
        </p:nvSpPr>
        <p:spPr>
          <a:xfrm>
            <a:off x="7128000" y="1497600"/>
            <a:ext cx="4612404" cy="1466697"/>
          </a:xfrm>
          <a:prstGeom prst="rect">
            <a:avLst/>
          </a:prstGeom>
        </p:spPr>
        <p:txBody>
          <a:bodyPr wrap="square" lIns="108853" tIns="54426" rIns="108853" bIns="54426">
            <a:spAutoFit/>
          </a:bodyPr>
          <a:lstStyle/>
          <a:p>
            <a:pPr>
              <a:spcAft>
                <a:spcPts val="300"/>
              </a:spcAft>
              <a:buClr>
                <a:schemeClr val="accent1"/>
              </a:buClr>
            </a:pPr>
            <a:r>
              <a:rPr lang="hu-HU" sz="1600" b="1" dirty="0">
                <a:ea typeface="Arial Unicode MS" pitchFamily="34" charset="-128"/>
                <a:cs typeface="Arial Unicode MS" pitchFamily="34" charset="-128"/>
              </a:rPr>
              <a:t>Tartalom vezérelt Súgó</a:t>
            </a:r>
            <a:br>
              <a:rPr lang="en-US" sz="1600" b="1" dirty="0">
                <a:ea typeface="Arial Unicode MS" pitchFamily="34" charset="-128"/>
                <a:cs typeface="Arial Unicode MS" pitchFamily="34" charset="-128"/>
              </a:rPr>
            </a:br>
            <a:endParaRPr lang="en-US" sz="1600" b="1" dirty="0">
              <a:ea typeface="Arial Unicode MS" pitchFamily="34" charset="-128"/>
              <a:cs typeface="Arial Unicode MS" pitchFamily="34" charset="-128"/>
            </a:endParaRPr>
          </a:p>
          <a:p>
            <a:pPr marL="285693" indent="-285693">
              <a:spcAft>
                <a:spcPts val="714"/>
              </a:spcAft>
              <a:buClr>
                <a:srgbClr val="FFC000"/>
              </a:buClr>
              <a:buFont typeface="Wingdings" panose="05000000000000000000" pitchFamily="2" charset="2"/>
              <a:buChar char="§"/>
            </a:pPr>
            <a:r>
              <a:rPr lang="hu-HU" sz="1400" dirty="0">
                <a:ea typeface="Arial Unicode MS" pitchFamily="34" charset="-128"/>
                <a:cs typeface="Arial Unicode MS" pitchFamily="34" charset="-128"/>
              </a:rPr>
              <a:t>Bármelyik képernyőről közvetlenül nyitható</a:t>
            </a:r>
            <a:endParaRPr lang="en-US" sz="1400" dirty="0">
              <a:ea typeface="Arial Unicode MS" pitchFamily="34" charset="-128"/>
              <a:cs typeface="Arial Unicode MS" pitchFamily="34" charset="-128"/>
            </a:endParaRPr>
          </a:p>
          <a:p>
            <a:pPr marL="285693" indent="-285693">
              <a:spcAft>
                <a:spcPts val="714"/>
              </a:spcAft>
              <a:buClr>
                <a:srgbClr val="FFC000"/>
              </a:buClr>
              <a:buFont typeface="Wingdings" panose="05000000000000000000" pitchFamily="2" charset="2"/>
              <a:buChar char="§"/>
            </a:pPr>
            <a:r>
              <a:rPr lang="hu-HU" sz="1400" dirty="0">
                <a:ea typeface="Arial Unicode MS" pitchFamily="34" charset="-128"/>
                <a:cs typeface="Arial Unicode MS" pitchFamily="34" charset="-128"/>
              </a:rPr>
              <a:t>Tartalomra és felhasználóra optimalizált</a:t>
            </a:r>
            <a:endParaRPr lang="en-US" sz="1400" dirty="0">
              <a:ea typeface="Arial Unicode MS" pitchFamily="34" charset="-128"/>
              <a:cs typeface="Arial Unicode MS" pitchFamily="34" charset="-128"/>
            </a:endParaRPr>
          </a:p>
          <a:p>
            <a:pPr marL="285693" indent="-285693">
              <a:spcAft>
                <a:spcPts val="714"/>
              </a:spcAft>
              <a:buClr>
                <a:srgbClr val="FFC000"/>
              </a:buClr>
              <a:buFont typeface="Wingdings" panose="05000000000000000000" pitchFamily="2" charset="2"/>
              <a:buChar char="§"/>
            </a:pPr>
            <a:r>
              <a:rPr lang="hu-HU" sz="1400" dirty="0">
                <a:ea typeface="Arial Unicode MS" pitchFamily="34" charset="-128"/>
                <a:cs typeface="Arial Unicode MS" pitchFamily="34" charset="-128"/>
              </a:rPr>
              <a:t>Tartalomhoz kapcsolódó oktatási anyagok</a:t>
            </a:r>
            <a:endParaRPr lang="en-US" sz="1400" dirty="0">
              <a:ea typeface="Arial Unicode MS" pitchFamily="34" charset="-128"/>
              <a:cs typeface="Arial Unicode MS" pitchFamily="34" charset="-128"/>
            </a:endParaRPr>
          </a:p>
        </p:txBody>
      </p:sp>
      <p:grpSp>
        <p:nvGrpSpPr>
          <p:cNvPr id="4" name="Group 3">
            <a:extLst>
              <a:ext uri="{FF2B5EF4-FFF2-40B4-BE49-F238E27FC236}">
                <a16:creationId xmlns:a16="http://schemas.microsoft.com/office/drawing/2014/main" id="{9CAF53C0-D56E-41C0-ADA8-EDC740BDC311}"/>
              </a:ext>
            </a:extLst>
          </p:cNvPr>
          <p:cNvGrpSpPr/>
          <p:nvPr/>
        </p:nvGrpSpPr>
        <p:grpSpPr>
          <a:xfrm>
            <a:off x="504001" y="1497877"/>
            <a:ext cx="6762920" cy="4856123"/>
            <a:chOff x="454074" y="829293"/>
            <a:chExt cx="6762920" cy="4856123"/>
          </a:xfrm>
        </p:grpSpPr>
        <p:pic>
          <p:nvPicPr>
            <p:cNvPr id="5" name="Picture 4">
              <a:extLst>
                <a:ext uri="{FF2B5EF4-FFF2-40B4-BE49-F238E27FC236}">
                  <a16:creationId xmlns:a16="http://schemas.microsoft.com/office/drawing/2014/main" id="{B6CFEF6B-83D9-4163-9B60-441D444FB8F5}"/>
                </a:ext>
              </a:extLst>
            </p:cNvPr>
            <p:cNvPicPr>
              <a:picLocks noChangeAspect="1"/>
            </p:cNvPicPr>
            <p:nvPr/>
          </p:nvPicPr>
          <p:blipFill>
            <a:blip r:embed="rId2"/>
            <a:stretch>
              <a:fillRect/>
            </a:stretch>
          </p:blipFill>
          <p:spPr>
            <a:xfrm>
              <a:off x="454074" y="829293"/>
              <a:ext cx="6383692" cy="2903798"/>
            </a:xfrm>
            <a:prstGeom prst="rect">
              <a:avLst/>
            </a:prstGeom>
          </p:spPr>
        </p:pic>
        <p:sp>
          <p:nvSpPr>
            <p:cNvPr id="6" name="Rectangle 5">
              <a:extLst>
                <a:ext uri="{FF2B5EF4-FFF2-40B4-BE49-F238E27FC236}">
                  <a16:creationId xmlns:a16="http://schemas.microsoft.com/office/drawing/2014/main" id="{4BC46F47-D43F-4269-9AE0-E50D35BFAF31}"/>
                </a:ext>
              </a:extLst>
            </p:cNvPr>
            <p:cNvSpPr/>
            <p:nvPr/>
          </p:nvSpPr>
          <p:spPr bwMode="gray">
            <a:xfrm>
              <a:off x="478242" y="2418693"/>
              <a:ext cx="1182533" cy="192555"/>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7" name="Rectangle 6">
              <a:extLst>
                <a:ext uri="{FF2B5EF4-FFF2-40B4-BE49-F238E27FC236}">
                  <a16:creationId xmlns:a16="http://schemas.microsoft.com/office/drawing/2014/main" id="{B98B304A-8882-487C-86A7-D55CB3E84764}"/>
                </a:ext>
              </a:extLst>
            </p:cNvPr>
            <p:cNvSpPr/>
            <p:nvPr/>
          </p:nvSpPr>
          <p:spPr bwMode="gray">
            <a:xfrm>
              <a:off x="5581904" y="1281418"/>
              <a:ext cx="1182533" cy="1402770"/>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cxnSp>
          <p:nvCxnSpPr>
            <p:cNvPr id="8" name="Straight Arrow Connector 7">
              <a:extLst>
                <a:ext uri="{FF2B5EF4-FFF2-40B4-BE49-F238E27FC236}">
                  <a16:creationId xmlns:a16="http://schemas.microsoft.com/office/drawing/2014/main" id="{FBA31904-4C71-45F6-B60B-391423F8BA7D}"/>
                </a:ext>
              </a:extLst>
            </p:cNvPr>
            <p:cNvCxnSpPr>
              <a:cxnSpLocks/>
              <a:stCxn id="6" idx="3"/>
              <a:endCxn id="7" idx="1"/>
            </p:cNvCxnSpPr>
            <p:nvPr/>
          </p:nvCxnSpPr>
          <p:spPr>
            <a:xfrm flipV="1">
              <a:off x="1660775" y="1982803"/>
              <a:ext cx="3921129" cy="532168"/>
            </a:xfrm>
            <a:prstGeom prst="straightConnector1">
              <a:avLst/>
            </a:prstGeom>
            <a:ln w="25400">
              <a:solidFill>
                <a:schemeClr val="accent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EF2800E-72BE-43E0-A233-0A35B0059AF4}"/>
                </a:ext>
              </a:extLst>
            </p:cNvPr>
            <p:cNvCxnSpPr>
              <a:cxnSpLocks/>
              <a:stCxn id="10" idx="2"/>
              <a:endCxn id="11" idx="0"/>
            </p:cNvCxnSpPr>
            <p:nvPr/>
          </p:nvCxnSpPr>
          <p:spPr>
            <a:xfrm flipH="1">
              <a:off x="4508872" y="1548000"/>
              <a:ext cx="1611162" cy="1136188"/>
            </a:xfrm>
            <a:prstGeom prst="straightConnector1">
              <a:avLst/>
            </a:prstGeom>
            <a:ln w="25400">
              <a:solidFill>
                <a:schemeClr val="accent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822F3D77-EC6D-440F-A121-25D5562F5175}"/>
                </a:ext>
              </a:extLst>
            </p:cNvPr>
            <p:cNvSpPr/>
            <p:nvPr/>
          </p:nvSpPr>
          <p:spPr bwMode="gray">
            <a:xfrm>
              <a:off x="5757333" y="1425790"/>
              <a:ext cx="725402" cy="122210"/>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pic>
          <p:nvPicPr>
            <p:cNvPr id="11" name="Picture 10">
              <a:extLst>
                <a:ext uri="{FF2B5EF4-FFF2-40B4-BE49-F238E27FC236}">
                  <a16:creationId xmlns:a16="http://schemas.microsoft.com/office/drawing/2014/main" id="{32DB8DD1-9725-4B38-BE12-86D447976481}"/>
                </a:ext>
              </a:extLst>
            </p:cNvPr>
            <p:cNvPicPr>
              <a:picLocks noChangeAspect="1"/>
            </p:cNvPicPr>
            <p:nvPr/>
          </p:nvPicPr>
          <p:blipFill rotWithShape="1">
            <a:blip r:embed="rId3"/>
            <a:srcRect t="14204"/>
            <a:stretch/>
          </p:blipFill>
          <p:spPr>
            <a:xfrm>
              <a:off x="1800750" y="2684188"/>
              <a:ext cx="5416244" cy="3001228"/>
            </a:xfrm>
            <a:prstGeom prst="rect">
              <a:avLst/>
            </a:prstGeom>
            <a:ln w="19050">
              <a:solidFill>
                <a:schemeClr val="tx1"/>
              </a:solidFill>
            </a:ln>
          </p:spPr>
        </p:pic>
      </p:grpSp>
    </p:spTree>
    <p:extLst>
      <p:ext uri="{BB962C8B-B14F-4D97-AF65-F5344CB8AC3E}">
        <p14:creationId xmlns:p14="http://schemas.microsoft.com/office/powerpoint/2010/main" val="3117818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p:cNvSpPr>
            <a:spLocks noGrp="1"/>
          </p:cNvSpPr>
          <p:nvPr>
            <p:ph type="title"/>
          </p:nvPr>
        </p:nvSpPr>
        <p:spPr bwMode="gray"/>
        <p:txBody>
          <a:bodyPr/>
          <a:lstStyle/>
          <a:p>
            <a:r>
              <a:rPr lang="en-US" dirty="0">
                <a:latin typeface="Arial" panose="020B0604020202020204" pitchFamily="34" charset="0"/>
                <a:cs typeface="Arial" panose="020B0604020202020204" pitchFamily="34" charset="0"/>
              </a:rPr>
              <a:t>SAP Business ByDesign – </a:t>
            </a:r>
            <a:r>
              <a:rPr lang="hu-HU" dirty="0">
                <a:latin typeface="Arial" panose="020B0604020202020204" pitchFamily="34" charset="0"/>
                <a:cs typeface="Arial" panose="020B0604020202020204" pitchFamily="34" charset="0"/>
              </a:rPr>
              <a:t>Beépített Súgó és Oktatási Központ</a:t>
            </a:r>
            <a:endParaRPr lang="en-US" dirty="0"/>
          </a:p>
        </p:txBody>
      </p:sp>
      <p:pic>
        <p:nvPicPr>
          <p:cNvPr id="3" name="Picture 2">
            <a:extLst>
              <a:ext uri="{FF2B5EF4-FFF2-40B4-BE49-F238E27FC236}">
                <a16:creationId xmlns:a16="http://schemas.microsoft.com/office/drawing/2014/main" id="{87FDD0C1-B78E-4099-B078-D0E6073154D1}"/>
              </a:ext>
            </a:extLst>
          </p:cNvPr>
          <p:cNvPicPr>
            <a:picLocks noChangeAspect="1"/>
          </p:cNvPicPr>
          <p:nvPr/>
        </p:nvPicPr>
        <p:blipFill>
          <a:blip r:embed="rId2"/>
          <a:stretch>
            <a:fillRect/>
          </a:stretch>
        </p:blipFill>
        <p:spPr>
          <a:xfrm>
            <a:off x="504001" y="1497600"/>
            <a:ext cx="5528310" cy="4255921"/>
          </a:xfrm>
          <a:prstGeom prst="rect">
            <a:avLst/>
          </a:prstGeom>
          <a:ln>
            <a:solidFill>
              <a:schemeClr val="bg2"/>
            </a:solidFill>
          </a:ln>
        </p:spPr>
      </p:pic>
      <p:sp>
        <p:nvSpPr>
          <p:cNvPr id="4" name="Rectangle 3">
            <a:extLst>
              <a:ext uri="{FF2B5EF4-FFF2-40B4-BE49-F238E27FC236}">
                <a16:creationId xmlns:a16="http://schemas.microsoft.com/office/drawing/2014/main" id="{F864B307-7BF9-4D52-92BD-27D83FBC2592}"/>
              </a:ext>
            </a:extLst>
          </p:cNvPr>
          <p:cNvSpPr/>
          <p:nvPr/>
        </p:nvSpPr>
        <p:spPr>
          <a:xfrm>
            <a:off x="7128000" y="1477052"/>
            <a:ext cx="4741730" cy="1779603"/>
          </a:xfrm>
          <a:prstGeom prst="rect">
            <a:avLst/>
          </a:prstGeom>
        </p:spPr>
        <p:txBody>
          <a:bodyPr wrap="square" lIns="108853" tIns="54426" rIns="108853" bIns="54426">
            <a:spAutoFit/>
          </a:bodyPr>
          <a:lstStyle/>
          <a:p>
            <a:pPr>
              <a:spcAft>
                <a:spcPts val="300"/>
              </a:spcAft>
              <a:buClr>
                <a:schemeClr val="accent1"/>
              </a:buClr>
            </a:pPr>
            <a:r>
              <a:rPr lang="hu-HU" sz="1600" b="1" dirty="0">
                <a:ea typeface="Arial Unicode MS" pitchFamily="34" charset="-128"/>
                <a:cs typeface="Arial Unicode MS" pitchFamily="34" charset="-128"/>
              </a:rPr>
              <a:t>Személyre szabott képzés és oktatás</a:t>
            </a:r>
            <a:endParaRPr lang="en-US" sz="1600" b="1" dirty="0">
              <a:ea typeface="Arial Unicode MS" pitchFamily="34" charset="-128"/>
              <a:cs typeface="Arial Unicode MS" pitchFamily="34" charset="-128"/>
            </a:endParaRPr>
          </a:p>
          <a:p>
            <a:pPr>
              <a:spcAft>
                <a:spcPts val="300"/>
              </a:spcAft>
              <a:buClr>
                <a:schemeClr val="accent1"/>
              </a:buClr>
            </a:pPr>
            <a:endParaRPr lang="en-US" sz="1400" b="1" dirty="0">
              <a:ea typeface="Arial Unicode MS" pitchFamily="34" charset="-128"/>
              <a:cs typeface="Arial Unicode MS" pitchFamily="34" charset="-128"/>
            </a:endParaRPr>
          </a:p>
          <a:p>
            <a:pPr marL="285693" indent="-285693">
              <a:spcAft>
                <a:spcPts val="714"/>
              </a:spcAft>
              <a:buClr>
                <a:srgbClr val="FFC000"/>
              </a:buClr>
              <a:buFont typeface="Wingdings" panose="05000000000000000000" pitchFamily="2" charset="2"/>
              <a:buChar char="§"/>
            </a:pPr>
            <a:r>
              <a:rPr lang="hu-HU" sz="1400" dirty="0">
                <a:ea typeface="Arial Unicode MS" pitchFamily="34" charset="-128"/>
                <a:cs typeface="Arial Unicode MS" pitchFamily="34" charset="-128"/>
              </a:rPr>
              <a:t>Bárhonnan elérhető a Súgóból</a:t>
            </a:r>
            <a:endParaRPr lang="en-US" sz="1400" dirty="0">
              <a:ea typeface="Arial Unicode MS" pitchFamily="34" charset="-128"/>
              <a:cs typeface="Arial Unicode MS" pitchFamily="34" charset="-128"/>
            </a:endParaRPr>
          </a:p>
          <a:p>
            <a:pPr marL="285693" indent="-285693">
              <a:spcAft>
                <a:spcPts val="714"/>
              </a:spcAft>
              <a:buClr>
                <a:srgbClr val="FFC000"/>
              </a:buClr>
              <a:buFont typeface="Wingdings" panose="05000000000000000000" pitchFamily="2" charset="2"/>
              <a:buChar char="§"/>
            </a:pPr>
            <a:r>
              <a:rPr lang="hu-HU" sz="1400" dirty="0">
                <a:ea typeface="Arial Unicode MS" pitchFamily="34" charset="-128"/>
                <a:cs typeface="Arial Unicode MS" pitchFamily="34" charset="-128"/>
              </a:rPr>
              <a:t>Személyes fejlődést támogató</a:t>
            </a:r>
          </a:p>
          <a:p>
            <a:pPr marL="285693" indent="-285693">
              <a:spcAft>
                <a:spcPts val="714"/>
              </a:spcAft>
              <a:buClr>
                <a:srgbClr val="FFC000"/>
              </a:buClr>
              <a:buFont typeface="Wingdings" panose="05000000000000000000" pitchFamily="2" charset="2"/>
              <a:buChar char="§"/>
            </a:pPr>
            <a:r>
              <a:rPr lang="hu-HU" sz="1400" dirty="0">
                <a:ea typeface="Arial Unicode MS" pitchFamily="34" charset="-128"/>
                <a:cs typeface="Arial Unicode MS" pitchFamily="34" charset="-128"/>
              </a:rPr>
              <a:t>Szabadon ütemezhető</a:t>
            </a:r>
            <a:endParaRPr lang="en-US" sz="1400" dirty="0">
              <a:ea typeface="Arial Unicode MS" pitchFamily="34" charset="-128"/>
              <a:cs typeface="Arial Unicode MS" pitchFamily="34" charset="-128"/>
            </a:endParaRPr>
          </a:p>
          <a:p>
            <a:pPr marL="285693" indent="-285693">
              <a:spcAft>
                <a:spcPts val="714"/>
              </a:spcAft>
              <a:buClr>
                <a:srgbClr val="FFC000"/>
              </a:buClr>
              <a:buFont typeface="Wingdings" panose="05000000000000000000" pitchFamily="2" charset="2"/>
              <a:buChar char="§"/>
            </a:pPr>
            <a:r>
              <a:rPr lang="hu-HU" sz="1400" dirty="0">
                <a:ea typeface="Arial Unicode MS" pitchFamily="34" charset="-128"/>
                <a:cs typeface="Arial Unicode MS" pitchFamily="34" charset="-128"/>
              </a:rPr>
              <a:t>Szerepkörhöz igazodó</a:t>
            </a:r>
            <a:endParaRPr lang="en-US" sz="1400" dirty="0">
              <a:ea typeface="Arial Unicode MS" pitchFamily="34" charset="-128"/>
              <a:cs typeface="Arial Unicode MS" pitchFamily="34" charset="-128"/>
            </a:endParaRPr>
          </a:p>
        </p:txBody>
      </p:sp>
      <p:pic>
        <p:nvPicPr>
          <p:cNvPr id="5" name="Picture 4">
            <a:extLst>
              <a:ext uri="{FF2B5EF4-FFF2-40B4-BE49-F238E27FC236}">
                <a16:creationId xmlns:a16="http://schemas.microsoft.com/office/drawing/2014/main" id="{4B3D76B9-9BE3-4C8A-BAA6-2D5CA1C5B37A}"/>
              </a:ext>
            </a:extLst>
          </p:cNvPr>
          <p:cNvPicPr>
            <a:picLocks noChangeAspect="1"/>
          </p:cNvPicPr>
          <p:nvPr/>
        </p:nvPicPr>
        <p:blipFill>
          <a:blip r:embed="rId3"/>
          <a:stretch>
            <a:fillRect/>
          </a:stretch>
        </p:blipFill>
        <p:spPr>
          <a:xfrm>
            <a:off x="4000509" y="3336016"/>
            <a:ext cx="5289067" cy="2975100"/>
          </a:xfrm>
          <a:prstGeom prst="rect">
            <a:avLst/>
          </a:prstGeom>
          <a:ln>
            <a:solidFill>
              <a:schemeClr val="bg2"/>
            </a:solidFill>
          </a:ln>
        </p:spPr>
      </p:pic>
    </p:spTree>
    <p:extLst>
      <p:ext uri="{BB962C8B-B14F-4D97-AF65-F5344CB8AC3E}">
        <p14:creationId xmlns:p14="http://schemas.microsoft.com/office/powerpoint/2010/main" val="3551772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p:cNvSpPr>
            <a:spLocks noGrp="1"/>
          </p:cNvSpPr>
          <p:nvPr>
            <p:ph type="title"/>
          </p:nvPr>
        </p:nvSpPr>
        <p:spPr bwMode="gray"/>
        <p:txBody>
          <a:bodyPr/>
          <a:lstStyle/>
          <a:p>
            <a:r>
              <a:rPr lang="en-US" dirty="0">
                <a:latin typeface="Arial" panose="020B0604020202020204" pitchFamily="34" charset="0"/>
                <a:cs typeface="Arial" panose="020B0604020202020204" pitchFamily="34" charset="0"/>
              </a:rPr>
              <a:t>SAP Business ByDesign – </a:t>
            </a:r>
            <a:r>
              <a:rPr lang="hu-HU" dirty="0">
                <a:latin typeface="Arial" panose="020B0604020202020204" pitchFamily="34" charset="0"/>
                <a:cs typeface="Arial" panose="020B0604020202020204" pitchFamily="34" charset="0"/>
              </a:rPr>
              <a:t>Dolgozói „Személyes Asszisztens”</a:t>
            </a:r>
            <a:endParaRPr lang="en-US" dirty="0"/>
          </a:p>
        </p:txBody>
      </p:sp>
      <p:sp>
        <p:nvSpPr>
          <p:cNvPr id="3" name="Rectangle 2">
            <a:extLst>
              <a:ext uri="{FF2B5EF4-FFF2-40B4-BE49-F238E27FC236}">
                <a16:creationId xmlns:a16="http://schemas.microsoft.com/office/drawing/2014/main" id="{F29F0ADD-DD8A-4204-9918-B6E53FF6F887}"/>
              </a:ext>
            </a:extLst>
          </p:cNvPr>
          <p:cNvSpPr/>
          <p:nvPr/>
        </p:nvSpPr>
        <p:spPr>
          <a:xfrm>
            <a:off x="7128000" y="1497600"/>
            <a:ext cx="4906300" cy="1948880"/>
          </a:xfrm>
          <a:prstGeom prst="rect">
            <a:avLst/>
          </a:prstGeom>
        </p:spPr>
        <p:txBody>
          <a:bodyPr wrap="square" lIns="108853" tIns="54426" rIns="108853" bIns="54426">
            <a:spAutoFit/>
          </a:bodyPr>
          <a:lstStyle/>
          <a:p>
            <a:pPr>
              <a:buClr>
                <a:schemeClr val="accent1"/>
              </a:buClr>
            </a:pPr>
            <a:r>
              <a:rPr lang="hu-HU" sz="1600" b="1" dirty="0">
                <a:latin typeface="Arial" panose="020B0604020202020204" pitchFamily="34" charset="0"/>
                <a:ea typeface="Arial Unicode MS" pitchFamily="34" charset="-128"/>
                <a:cs typeface="Arial" panose="020B0604020202020204" pitchFamily="34" charset="0"/>
              </a:rPr>
              <a:t>A napi munkavégzés és adminisztráció gyűjtőhelye</a:t>
            </a:r>
            <a:endParaRPr lang="en-US" sz="1600" b="1" dirty="0">
              <a:latin typeface="Arial" panose="020B0604020202020204" pitchFamily="34" charset="0"/>
              <a:ea typeface="Arial Unicode MS" pitchFamily="34" charset="-128"/>
              <a:cs typeface="Arial" panose="020B0604020202020204" pitchFamily="34" charset="0"/>
            </a:endParaRPr>
          </a:p>
          <a:p>
            <a:endParaRPr lang="en-US" sz="1400" b="1" dirty="0">
              <a:latin typeface="Arial" panose="020B0604020202020204" pitchFamily="34" charset="0"/>
              <a:ea typeface="Arial Unicode MS" pitchFamily="34" charset="-128"/>
              <a:cs typeface="Arial" panose="020B0604020202020204" pitchFamily="34" charset="0"/>
            </a:endParaRPr>
          </a:p>
          <a:p>
            <a:pPr marL="0" lvl="1" indent="-285693">
              <a:spcAft>
                <a:spcPts val="714"/>
              </a:spcAft>
              <a:buClr>
                <a:srgbClr val="FFC000"/>
              </a:buClr>
              <a:buFont typeface="Wingdings" panose="05000000000000000000" pitchFamily="2" charset="2"/>
              <a:buChar char="§"/>
            </a:pPr>
            <a:r>
              <a:rPr lang="hu-HU" sz="1400" dirty="0">
                <a:latin typeface="Arial" panose="020B0604020202020204" pitchFamily="34" charset="0"/>
                <a:ea typeface="Arial Unicode MS" pitchFamily="34" charset="-128"/>
                <a:cs typeface="Arial" panose="020B0604020202020204" pitchFamily="34" charset="0"/>
              </a:rPr>
              <a:t>Szabadság kérelmek</a:t>
            </a:r>
            <a:endParaRPr lang="en-US" sz="1400" dirty="0">
              <a:latin typeface="Arial" panose="020B0604020202020204" pitchFamily="34" charset="0"/>
              <a:ea typeface="Arial Unicode MS" pitchFamily="34" charset="-128"/>
              <a:cs typeface="Arial" panose="020B0604020202020204" pitchFamily="34" charset="0"/>
            </a:endParaRPr>
          </a:p>
          <a:p>
            <a:pPr marL="0" lvl="1" indent="-285693">
              <a:spcAft>
                <a:spcPts val="714"/>
              </a:spcAft>
              <a:buClr>
                <a:srgbClr val="FFC000"/>
              </a:buClr>
              <a:buFont typeface="Wingdings" panose="05000000000000000000" pitchFamily="2" charset="2"/>
              <a:buChar char="§"/>
            </a:pPr>
            <a:r>
              <a:rPr lang="hu-HU" sz="1400" dirty="0">
                <a:latin typeface="Arial" panose="020B0604020202020204" pitchFamily="34" charset="0"/>
                <a:ea typeface="Arial Unicode MS" pitchFamily="34" charset="-128"/>
                <a:cs typeface="Arial" panose="020B0604020202020204" pitchFamily="34" charset="0"/>
              </a:rPr>
              <a:t>Költségelszámolások</a:t>
            </a:r>
            <a:endParaRPr lang="en-US" sz="1400" dirty="0">
              <a:latin typeface="Arial" panose="020B0604020202020204" pitchFamily="34" charset="0"/>
              <a:ea typeface="Arial Unicode MS" pitchFamily="34" charset="-128"/>
              <a:cs typeface="Arial" panose="020B0604020202020204" pitchFamily="34" charset="0"/>
            </a:endParaRPr>
          </a:p>
          <a:p>
            <a:pPr marL="0" lvl="1" indent="-285693">
              <a:spcAft>
                <a:spcPts val="714"/>
              </a:spcAft>
              <a:buClr>
                <a:srgbClr val="FFC000"/>
              </a:buClr>
              <a:buFont typeface="Wingdings" panose="05000000000000000000" pitchFamily="2" charset="2"/>
              <a:buChar char="§"/>
            </a:pPr>
            <a:r>
              <a:rPr lang="hu-HU" sz="1400" dirty="0">
                <a:latin typeface="Arial" panose="020B0604020202020204" pitchFamily="34" charset="0"/>
                <a:ea typeface="Arial Unicode MS" pitchFamily="34" charset="-128"/>
                <a:cs typeface="Arial" panose="020B0604020202020204" pitchFamily="34" charset="0"/>
              </a:rPr>
              <a:t>Személyes adatok karbantartása</a:t>
            </a:r>
            <a:endParaRPr lang="en-US" sz="1400" dirty="0">
              <a:latin typeface="Arial" panose="020B0604020202020204" pitchFamily="34" charset="0"/>
              <a:ea typeface="Arial Unicode MS" pitchFamily="34" charset="-128"/>
              <a:cs typeface="Arial" panose="020B0604020202020204" pitchFamily="34" charset="0"/>
            </a:endParaRPr>
          </a:p>
          <a:p>
            <a:pPr marL="0" lvl="1" indent="-285693">
              <a:spcAft>
                <a:spcPts val="714"/>
              </a:spcAft>
              <a:buClr>
                <a:srgbClr val="FFC000"/>
              </a:buClr>
              <a:buFont typeface="Wingdings" panose="05000000000000000000" pitchFamily="2" charset="2"/>
              <a:buChar char="§"/>
            </a:pPr>
            <a:r>
              <a:rPr lang="hu-HU" sz="1400" dirty="0">
                <a:latin typeface="Arial" panose="020B0604020202020204" pitchFamily="34" charset="0"/>
                <a:ea typeface="Arial Unicode MS" pitchFamily="34" charset="-128"/>
                <a:cs typeface="Arial" panose="020B0604020202020204" pitchFamily="34" charset="0"/>
              </a:rPr>
              <a:t>…</a:t>
            </a:r>
            <a:endParaRPr lang="en-US" sz="1400" dirty="0">
              <a:latin typeface="Arial" panose="020B0604020202020204" pitchFamily="34" charset="0"/>
              <a:ea typeface="Arial Unicode MS" pitchFamily="34" charset="-128"/>
              <a:cs typeface="Arial" panose="020B0604020202020204" pitchFamily="34" charset="0"/>
            </a:endParaRPr>
          </a:p>
        </p:txBody>
      </p:sp>
      <p:pic>
        <p:nvPicPr>
          <p:cNvPr id="4" name="Picture 3">
            <a:extLst>
              <a:ext uri="{FF2B5EF4-FFF2-40B4-BE49-F238E27FC236}">
                <a16:creationId xmlns:a16="http://schemas.microsoft.com/office/drawing/2014/main" id="{25877D46-4563-42D0-B6DF-B83C3006612F}"/>
              </a:ext>
            </a:extLst>
          </p:cNvPr>
          <p:cNvPicPr>
            <a:picLocks noChangeAspect="1"/>
          </p:cNvPicPr>
          <p:nvPr/>
        </p:nvPicPr>
        <p:blipFill>
          <a:blip r:embed="rId2"/>
          <a:stretch>
            <a:fillRect/>
          </a:stretch>
        </p:blipFill>
        <p:spPr>
          <a:xfrm>
            <a:off x="504000" y="1497600"/>
            <a:ext cx="6094594" cy="4024412"/>
          </a:xfrm>
          <a:prstGeom prst="rect">
            <a:avLst/>
          </a:prstGeom>
          <a:ln>
            <a:solidFill>
              <a:schemeClr val="bg2"/>
            </a:solidFill>
          </a:ln>
        </p:spPr>
      </p:pic>
    </p:spTree>
    <p:extLst>
      <p:ext uri="{BB962C8B-B14F-4D97-AF65-F5344CB8AC3E}">
        <p14:creationId xmlns:p14="http://schemas.microsoft.com/office/powerpoint/2010/main" val="450359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p:cNvSpPr>
            <a:spLocks noGrp="1"/>
          </p:cNvSpPr>
          <p:nvPr>
            <p:ph type="title"/>
          </p:nvPr>
        </p:nvSpPr>
        <p:spPr bwMode="gray"/>
        <p:txBody>
          <a:bodyPr/>
          <a:lstStyle/>
          <a:p>
            <a:r>
              <a:rPr lang="en-US" dirty="0">
                <a:latin typeface="Arial" panose="020B0604020202020204" pitchFamily="34" charset="0"/>
                <a:cs typeface="Arial" panose="020B0604020202020204" pitchFamily="34" charset="0"/>
              </a:rPr>
              <a:t>SAP Business ByDesign – </a:t>
            </a:r>
            <a:r>
              <a:rPr lang="hu-HU" dirty="0">
                <a:latin typeface="Arial" panose="020B0604020202020204" pitchFamily="34" charset="0"/>
                <a:cs typeface="Arial" panose="020B0604020202020204" pitchFamily="34" charset="0"/>
              </a:rPr>
              <a:t>Szervezetmenedzsment</a:t>
            </a:r>
            <a:endParaRPr lang="en-US" dirty="0"/>
          </a:p>
        </p:txBody>
      </p:sp>
      <p:sp>
        <p:nvSpPr>
          <p:cNvPr id="3" name="Rectangle 2">
            <a:extLst>
              <a:ext uri="{FF2B5EF4-FFF2-40B4-BE49-F238E27FC236}">
                <a16:creationId xmlns:a16="http://schemas.microsoft.com/office/drawing/2014/main" id="{A784C40A-1DC3-4877-8C39-BDFA1FFCB4B4}"/>
              </a:ext>
            </a:extLst>
          </p:cNvPr>
          <p:cNvSpPr/>
          <p:nvPr/>
        </p:nvSpPr>
        <p:spPr>
          <a:xfrm>
            <a:off x="7693240" y="1497600"/>
            <a:ext cx="4501935" cy="1397150"/>
          </a:xfrm>
          <a:prstGeom prst="rect">
            <a:avLst/>
          </a:prstGeom>
        </p:spPr>
        <p:txBody>
          <a:bodyPr wrap="square" lIns="108853" tIns="54426" rIns="108853" bIns="54426">
            <a:spAutoFit/>
          </a:bodyPr>
          <a:lstStyle/>
          <a:p>
            <a:pPr marL="0" lvl="1">
              <a:buClr>
                <a:schemeClr val="accent1"/>
              </a:buClr>
              <a:buNone/>
            </a:pPr>
            <a:r>
              <a:rPr lang="hu-HU" sz="1600" b="1" dirty="0">
                <a:latin typeface="Arial" panose="020B0604020202020204" pitchFamily="34" charset="0"/>
                <a:ea typeface="Arial Unicode MS" pitchFamily="34" charset="-128"/>
                <a:cs typeface="Arial" panose="020B0604020202020204" pitchFamily="34" charset="0"/>
              </a:rPr>
              <a:t>A szervezeti felépítés képi megjelenítése</a:t>
            </a:r>
            <a:endParaRPr lang="en-US" sz="1600" b="1" dirty="0">
              <a:latin typeface="Arial" panose="020B0604020202020204" pitchFamily="34" charset="0"/>
              <a:ea typeface="Arial Unicode MS" pitchFamily="34" charset="-128"/>
              <a:cs typeface="Arial" panose="020B0604020202020204" pitchFamily="34" charset="0"/>
            </a:endParaRPr>
          </a:p>
          <a:p>
            <a:pPr indent="-542816">
              <a:buClr>
                <a:schemeClr val="accent1"/>
              </a:buClr>
            </a:pPr>
            <a:endParaRPr lang="en-US" sz="1400" b="1" dirty="0">
              <a:latin typeface="Arial" panose="020B0604020202020204" pitchFamily="34" charset="0"/>
              <a:ea typeface="Arial Unicode MS" pitchFamily="34" charset="-128"/>
              <a:cs typeface="Arial" panose="020B0604020202020204" pitchFamily="34" charset="0"/>
            </a:endParaRPr>
          </a:p>
          <a:p>
            <a:pPr marL="358703" lvl="1" indent="-358703">
              <a:spcAft>
                <a:spcPts val="714"/>
              </a:spcAft>
              <a:buClr>
                <a:srgbClr val="FFC000"/>
              </a:buClr>
              <a:buFont typeface="Wingdings" panose="05000000000000000000" pitchFamily="2" charset="2"/>
              <a:buChar char="§"/>
            </a:pPr>
            <a:r>
              <a:rPr lang="hu-HU" sz="1400" dirty="0">
                <a:latin typeface="Arial" panose="020B0604020202020204" pitchFamily="34" charset="0"/>
                <a:ea typeface="Arial Unicode MS" pitchFamily="34" charset="-128"/>
                <a:cs typeface="Arial" panose="020B0604020202020204" pitchFamily="34" charset="0"/>
              </a:rPr>
              <a:t>A szervezeti felépítés karbantartása</a:t>
            </a:r>
            <a:endParaRPr lang="en-US" sz="1400" dirty="0">
              <a:latin typeface="Arial" panose="020B0604020202020204" pitchFamily="34" charset="0"/>
              <a:ea typeface="Arial Unicode MS" pitchFamily="34" charset="-128"/>
              <a:cs typeface="Arial" panose="020B0604020202020204" pitchFamily="34" charset="0"/>
            </a:endParaRPr>
          </a:p>
          <a:p>
            <a:pPr marL="358703" lvl="1" indent="-358703">
              <a:spcAft>
                <a:spcPts val="714"/>
              </a:spcAft>
              <a:buClr>
                <a:srgbClr val="FFC000"/>
              </a:buClr>
              <a:buFont typeface="Wingdings" panose="05000000000000000000" pitchFamily="2" charset="2"/>
              <a:buChar char="§"/>
            </a:pPr>
            <a:r>
              <a:rPr lang="hu-HU" sz="1400" dirty="0">
                <a:latin typeface="Arial" panose="020B0604020202020204" pitchFamily="34" charset="0"/>
                <a:ea typeface="Arial Unicode MS" pitchFamily="34" charset="-128"/>
                <a:cs typeface="Arial" panose="020B0604020202020204" pitchFamily="34" charset="0"/>
              </a:rPr>
              <a:t>A szervezeti egységek meghatározása</a:t>
            </a:r>
            <a:endParaRPr lang="en-US" sz="1400" dirty="0">
              <a:latin typeface="Arial" panose="020B0604020202020204" pitchFamily="34" charset="0"/>
              <a:ea typeface="Arial Unicode MS" pitchFamily="34" charset="-128"/>
              <a:cs typeface="Arial" panose="020B0604020202020204" pitchFamily="34" charset="0"/>
            </a:endParaRPr>
          </a:p>
          <a:p>
            <a:pPr marL="358703" lvl="1" indent="-358703">
              <a:spcAft>
                <a:spcPts val="714"/>
              </a:spcAft>
              <a:buClr>
                <a:srgbClr val="FFC000"/>
              </a:buClr>
              <a:buFont typeface="Wingdings" panose="05000000000000000000" pitchFamily="2" charset="2"/>
              <a:buChar char="§"/>
            </a:pPr>
            <a:r>
              <a:rPr lang="hu-HU" sz="1400" dirty="0">
                <a:latin typeface="Arial" panose="020B0604020202020204" pitchFamily="34" charset="0"/>
                <a:ea typeface="Arial Unicode MS" pitchFamily="34" charset="-128"/>
                <a:cs typeface="Arial" panose="020B0604020202020204" pitchFamily="34" charset="0"/>
              </a:rPr>
              <a:t>A szervezeti funkciók kiosztása</a:t>
            </a:r>
            <a:endParaRPr lang="en-US" sz="1400" dirty="0">
              <a:latin typeface="Arial" panose="020B0604020202020204" pitchFamily="34" charset="0"/>
              <a:ea typeface="Arial Unicode MS" pitchFamily="34" charset="-128"/>
              <a:cs typeface="Arial" panose="020B0604020202020204" pitchFamily="34" charset="0"/>
            </a:endParaRPr>
          </a:p>
        </p:txBody>
      </p:sp>
      <p:pic>
        <p:nvPicPr>
          <p:cNvPr id="4" name="Picture 3">
            <a:extLst>
              <a:ext uri="{FF2B5EF4-FFF2-40B4-BE49-F238E27FC236}">
                <a16:creationId xmlns:a16="http://schemas.microsoft.com/office/drawing/2014/main" id="{DAC97EA7-609E-49D2-AC3E-1D3C7303C098}"/>
              </a:ext>
            </a:extLst>
          </p:cNvPr>
          <p:cNvPicPr>
            <a:picLocks noChangeAspect="1"/>
          </p:cNvPicPr>
          <p:nvPr/>
        </p:nvPicPr>
        <p:blipFill>
          <a:blip r:embed="rId2"/>
          <a:stretch>
            <a:fillRect/>
          </a:stretch>
        </p:blipFill>
        <p:spPr>
          <a:xfrm>
            <a:off x="504000" y="1497600"/>
            <a:ext cx="7130342" cy="3660896"/>
          </a:xfrm>
          <a:prstGeom prst="rect">
            <a:avLst/>
          </a:prstGeom>
          <a:ln>
            <a:solidFill>
              <a:schemeClr val="bg2"/>
            </a:solidFill>
          </a:ln>
        </p:spPr>
      </p:pic>
      <p:grpSp>
        <p:nvGrpSpPr>
          <p:cNvPr id="5" name="Group 4">
            <a:extLst>
              <a:ext uri="{FF2B5EF4-FFF2-40B4-BE49-F238E27FC236}">
                <a16:creationId xmlns:a16="http://schemas.microsoft.com/office/drawing/2014/main" id="{41737DA2-3077-4067-A1FA-E4EBC3177DD5}"/>
              </a:ext>
            </a:extLst>
          </p:cNvPr>
          <p:cNvGrpSpPr/>
          <p:nvPr/>
        </p:nvGrpSpPr>
        <p:grpSpPr>
          <a:xfrm>
            <a:off x="2642634" y="3004291"/>
            <a:ext cx="8226266" cy="2988001"/>
            <a:chOff x="3256783" y="3223095"/>
            <a:chExt cx="8226266" cy="2988001"/>
          </a:xfrm>
        </p:grpSpPr>
        <p:pic>
          <p:nvPicPr>
            <p:cNvPr id="6" name="Picture 5">
              <a:extLst>
                <a:ext uri="{FF2B5EF4-FFF2-40B4-BE49-F238E27FC236}">
                  <a16:creationId xmlns:a16="http://schemas.microsoft.com/office/drawing/2014/main" id="{55C988E5-8ED6-4584-98DA-0570B46F9B67}"/>
                </a:ext>
              </a:extLst>
            </p:cNvPr>
            <p:cNvPicPr>
              <a:picLocks noChangeAspect="1"/>
            </p:cNvPicPr>
            <p:nvPr/>
          </p:nvPicPr>
          <p:blipFill>
            <a:blip r:embed="rId3"/>
            <a:stretch>
              <a:fillRect/>
            </a:stretch>
          </p:blipFill>
          <p:spPr>
            <a:xfrm>
              <a:off x="5632782" y="3229970"/>
              <a:ext cx="5850267" cy="2981126"/>
            </a:xfrm>
            <a:prstGeom prst="rect">
              <a:avLst/>
            </a:prstGeom>
            <a:ln>
              <a:solidFill>
                <a:schemeClr val="bg2"/>
              </a:solidFill>
            </a:ln>
            <a:effectLst>
              <a:outerShdw blurRad="50800" dist="38100" dir="8100000" algn="tr" rotWithShape="0">
                <a:prstClr val="black">
                  <a:alpha val="40000"/>
                </a:prstClr>
              </a:outerShdw>
            </a:effectLst>
          </p:spPr>
        </p:pic>
        <p:sp>
          <p:nvSpPr>
            <p:cNvPr id="7" name="Isosceles Triangle 6">
              <a:extLst>
                <a:ext uri="{FF2B5EF4-FFF2-40B4-BE49-F238E27FC236}">
                  <a16:creationId xmlns:a16="http://schemas.microsoft.com/office/drawing/2014/main" id="{79FF9703-478F-41F1-A466-FB13AC1858F9}"/>
                </a:ext>
              </a:extLst>
            </p:cNvPr>
            <p:cNvSpPr/>
            <p:nvPr/>
          </p:nvSpPr>
          <p:spPr bwMode="gray">
            <a:xfrm rot="16200000">
              <a:off x="2950783" y="3529095"/>
              <a:ext cx="2988000" cy="2376000"/>
            </a:xfrm>
            <a:prstGeom prst="triangle">
              <a:avLst>
                <a:gd name="adj" fmla="val 100000"/>
              </a:avLst>
            </a:prstGeom>
            <a:gradFill>
              <a:gsLst>
                <a:gs pos="0">
                  <a:schemeClr val="bg1">
                    <a:lumMod val="95000"/>
                  </a:schemeClr>
                </a:gs>
                <a:gs pos="74000">
                  <a:schemeClr val="bg1">
                    <a:lumMod val="85000"/>
                  </a:schemeClr>
                </a:gs>
                <a:gs pos="100000">
                  <a:schemeClr val="bg1">
                    <a:lumMod val="75000"/>
                  </a:schemeClr>
                </a:gs>
                <a:gs pos="100000">
                  <a:schemeClr val="bg2"/>
                </a:gs>
              </a:gsLst>
              <a:lin ang="5400000" scaled="1"/>
            </a:gradFill>
            <a:ln w="25400" algn="ctr">
              <a:noFill/>
              <a:miter lim="800000"/>
              <a:headEnd/>
              <a:tailEnd/>
            </a:ln>
            <a:effectLst>
              <a:outerShdw blurRad="50800" dist="38100" dir="8100000" algn="tr" rotWithShape="0">
                <a:prstClr val="black">
                  <a:alpha val="40000"/>
                </a:prstClr>
              </a:outerShdw>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DE" sz="1800" b="0" i="0" u="none" strike="noStrike" kern="0" cap="none" spc="0" normalizeH="0" baseline="0" noProof="0" dirty="0" err="1">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197374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C0E91-6F18-4713-AD85-14461990F351}"/>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SAP Business ByDesign – </a:t>
            </a:r>
            <a:r>
              <a:rPr lang="hu-HU" dirty="0">
                <a:latin typeface="Arial" panose="020B0604020202020204" pitchFamily="34" charset="0"/>
                <a:cs typeface="Arial" panose="020B0604020202020204" pitchFamily="34" charset="0"/>
              </a:rPr>
              <a:t>Bizonylatlánc</a:t>
            </a:r>
            <a:endParaRPr lang="en-DE" dirty="0"/>
          </a:p>
        </p:txBody>
      </p:sp>
      <p:sp>
        <p:nvSpPr>
          <p:cNvPr id="3" name="Rectangle 2">
            <a:extLst>
              <a:ext uri="{FF2B5EF4-FFF2-40B4-BE49-F238E27FC236}">
                <a16:creationId xmlns:a16="http://schemas.microsoft.com/office/drawing/2014/main" id="{82F6F656-5B4E-4C53-8A60-14C8837B8F2A}"/>
              </a:ext>
            </a:extLst>
          </p:cNvPr>
          <p:cNvSpPr/>
          <p:nvPr/>
        </p:nvSpPr>
        <p:spPr>
          <a:xfrm>
            <a:off x="9116706" y="1497600"/>
            <a:ext cx="2902423" cy="2259221"/>
          </a:xfrm>
          <a:prstGeom prst="rect">
            <a:avLst/>
          </a:prstGeom>
        </p:spPr>
        <p:txBody>
          <a:bodyPr wrap="square" lIns="108853" tIns="54426" rIns="108853" bIns="54426">
            <a:spAutoFit/>
          </a:bodyPr>
          <a:lstStyle/>
          <a:p>
            <a:pPr>
              <a:buClr>
                <a:schemeClr val="accent1"/>
              </a:buClr>
            </a:pPr>
            <a:r>
              <a:rPr lang="hu-HU" sz="1600" b="1" dirty="0">
                <a:ea typeface="Arial Unicode MS" pitchFamily="34" charset="-128"/>
                <a:cs typeface="Arial Unicode MS" pitchFamily="34" charset="-128"/>
              </a:rPr>
              <a:t>A folyamatok megjelenítése</a:t>
            </a:r>
            <a:endParaRPr lang="en-US" sz="1600" b="1" dirty="0">
              <a:ea typeface="Arial Unicode MS" pitchFamily="34" charset="-128"/>
              <a:cs typeface="Arial Unicode MS" pitchFamily="34" charset="-128"/>
            </a:endParaRPr>
          </a:p>
          <a:p>
            <a:pPr>
              <a:buClr>
                <a:schemeClr val="accent1"/>
              </a:buClr>
            </a:pPr>
            <a:endParaRPr lang="en-US" sz="1400" b="1" dirty="0">
              <a:ea typeface="Arial Unicode MS" pitchFamily="34" charset="-128"/>
              <a:cs typeface="Arial Unicode MS" pitchFamily="34" charset="-128"/>
            </a:endParaRPr>
          </a:p>
          <a:p>
            <a:pPr marL="179964" lvl="1" indent="-179964">
              <a:spcAft>
                <a:spcPts val="714"/>
              </a:spcAft>
              <a:buClr>
                <a:srgbClr val="FFC000"/>
              </a:buClr>
              <a:buFont typeface="Wingdings" panose="05000000000000000000" pitchFamily="2" charset="2"/>
              <a:buChar char="§"/>
            </a:pPr>
            <a:r>
              <a:rPr lang="hu-HU" sz="1400" dirty="0">
                <a:ea typeface="Arial Unicode MS" pitchFamily="34" charset="-128"/>
                <a:cs typeface="Arial Unicode MS" pitchFamily="34" charset="-128"/>
              </a:rPr>
              <a:t>A működési folyamatok képi megjelenítése</a:t>
            </a:r>
            <a:endParaRPr lang="en-US" sz="1400" dirty="0">
              <a:ea typeface="Arial Unicode MS" pitchFamily="34" charset="-128"/>
              <a:cs typeface="Arial Unicode MS" pitchFamily="34" charset="-128"/>
            </a:endParaRPr>
          </a:p>
          <a:p>
            <a:pPr marL="179964" lvl="1" indent="-179964">
              <a:spcAft>
                <a:spcPts val="714"/>
              </a:spcAft>
              <a:buClr>
                <a:srgbClr val="FFC000"/>
              </a:buClr>
              <a:buFont typeface="Wingdings" panose="05000000000000000000" pitchFamily="2" charset="2"/>
              <a:buChar char="§"/>
            </a:pPr>
            <a:r>
              <a:rPr lang="hu-HU" sz="1400" dirty="0">
                <a:ea typeface="Arial Unicode MS" pitchFamily="34" charset="-128"/>
                <a:cs typeface="Arial Unicode MS" pitchFamily="34" charset="-128"/>
              </a:rPr>
              <a:t>A folyamot az elejétől a végéig kísérő dokumentumok, bizonylatok lánca</a:t>
            </a:r>
            <a:endParaRPr lang="en-US" sz="1400" dirty="0">
              <a:ea typeface="Arial Unicode MS" pitchFamily="34" charset="-128"/>
              <a:cs typeface="Arial Unicode MS" pitchFamily="34" charset="-128"/>
            </a:endParaRPr>
          </a:p>
          <a:p>
            <a:pPr marL="179964" lvl="1" indent="-179964">
              <a:spcAft>
                <a:spcPts val="714"/>
              </a:spcAft>
              <a:buClr>
                <a:srgbClr val="FFC000"/>
              </a:buClr>
              <a:buFont typeface="Wingdings" panose="05000000000000000000" pitchFamily="2" charset="2"/>
              <a:buChar char="§"/>
            </a:pPr>
            <a:r>
              <a:rPr lang="hu-HU" sz="1400" dirty="0">
                <a:ea typeface="Arial Unicode MS" pitchFamily="34" charset="-128"/>
                <a:cs typeface="Arial Unicode MS" pitchFamily="34" charset="-128"/>
              </a:rPr>
              <a:t>A jogszabályi megfelelőség szolgálatában</a:t>
            </a:r>
            <a:endParaRPr lang="en-US" sz="1400" dirty="0">
              <a:ea typeface="Arial Unicode MS" pitchFamily="34" charset="-128"/>
              <a:cs typeface="Arial Unicode MS" pitchFamily="34" charset="-128"/>
            </a:endParaRPr>
          </a:p>
        </p:txBody>
      </p:sp>
      <p:pic>
        <p:nvPicPr>
          <p:cNvPr id="4" name="Picture 3">
            <a:extLst>
              <a:ext uri="{FF2B5EF4-FFF2-40B4-BE49-F238E27FC236}">
                <a16:creationId xmlns:a16="http://schemas.microsoft.com/office/drawing/2014/main" id="{A3AFBB47-79CE-46E2-87F6-4CC4907E5251}"/>
              </a:ext>
            </a:extLst>
          </p:cNvPr>
          <p:cNvPicPr>
            <a:picLocks noChangeAspect="1"/>
          </p:cNvPicPr>
          <p:nvPr/>
        </p:nvPicPr>
        <p:blipFill>
          <a:blip r:embed="rId2"/>
          <a:stretch>
            <a:fillRect/>
          </a:stretch>
        </p:blipFill>
        <p:spPr>
          <a:xfrm>
            <a:off x="504001" y="1497600"/>
            <a:ext cx="8476226" cy="2844889"/>
          </a:xfrm>
          <a:prstGeom prst="rect">
            <a:avLst/>
          </a:prstGeom>
          <a:ln>
            <a:solidFill>
              <a:schemeClr val="bg2"/>
            </a:solidFill>
          </a:ln>
        </p:spPr>
      </p:pic>
    </p:spTree>
    <p:extLst>
      <p:ext uri="{BB962C8B-B14F-4D97-AF65-F5344CB8AC3E}">
        <p14:creationId xmlns:p14="http://schemas.microsoft.com/office/powerpoint/2010/main" val="900073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03D7F-D5AF-4900-8068-AF212029AF2B}"/>
              </a:ext>
            </a:extLst>
          </p:cNvPr>
          <p:cNvSpPr>
            <a:spLocks noGrp="1"/>
          </p:cNvSpPr>
          <p:nvPr>
            <p:ph type="title"/>
          </p:nvPr>
        </p:nvSpPr>
        <p:spPr>
          <a:xfrm>
            <a:off x="504001" y="504000"/>
            <a:ext cx="11186476" cy="369332"/>
          </a:xfrm>
        </p:spPr>
        <p:txBody>
          <a:bodyPr/>
          <a:lstStyle/>
          <a:p>
            <a:r>
              <a:rPr lang="hu-HU" dirty="0"/>
              <a:t>Csoportszintű ERP </a:t>
            </a:r>
            <a:r>
              <a:rPr lang="en-US" dirty="0"/>
              <a:t>SAP Business </a:t>
            </a:r>
            <a:r>
              <a:rPr lang="en-US" dirty="0" err="1"/>
              <a:t>ByDesign</a:t>
            </a:r>
            <a:r>
              <a:rPr lang="hu-HU" dirty="0"/>
              <a:t>-</a:t>
            </a:r>
            <a:r>
              <a:rPr lang="hu-HU" dirty="0" err="1"/>
              <a:t>nal</a:t>
            </a:r>
            <a:endParaRPr lang="en-DE" dirty="0"/>
          </a:p>
        </p:txBody>
      </p:sp>
      <p:sp>
        <p:nvSpPr>
          <p:cNvPr id="3" name="Text Placeholder 1">
            <a:extLst>
              <a:ext uri="{FF2B5EF4-FFF2-40B4-BE49-F238E27FC236}">
                <a16:creationId xmlns:a16="http://schemas.microsoft.com/office/drawing/2014/main" id="{639121FB-ACF7-45B1-B612-1ECE4CF1DF19}"/>
              </a:ext>
            </a:extLst>
          </p:cNvPr>
          <p:cNvSpPr txBox="1">
            <a:spLocks/>
          </p:cNvSpPr>
          <p:nvPr/>
        </p:nvSpPr>
        <p:spPr>
          <a:xfrm>
            <a:off x="504000" y="1620000"/>
            <a:ext cx="3891832" cy="2339604"/>
          </a:xfrm>
          <a:prstGeom prst="rect">
            <a:avLst/>
          </a:prstGeom>
        </p:spPr>
        <p:txBody>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lvl="1">
              <a:buFont typeface="Wingdings" pitchFamily="2" charset="2"/>
              <a:buNone/>
            </a:pPr>
            <a:r>
              <a:rPr lang="hu-HU" sz="1600" b="1" dirty="0"/>
              <a:t>Egységes megoldás</a:t>
            </a:r>
            <a:endParaRPr lang="en-US" sz="1600" b="1" dirty="0"/>
          </a:p>
          <a:p>
            <a:pPr marL="179352" lvl="1" indent="-179352"/>
            <a:r>
              <a:rPr lang="hu-HU" sz="1600" dirty="0"/>
              <a:t>Többszintű vállalatcsoportokra</a:t>
            </a:r>
            <a:endParaRPr lang="en-US" sz="1600" dirty="0"/>
          </a:p>
          <a:p>
            <a:pPr marL="179352" lvl="1" indent="-179352"/>
            <a:r>
              <a:rPr lang="hu-HU" sz="1600" dirty="0"/>
              <a:t>Csoporton belüli szinergiák</a:t>
            </a:r>
            <a:endParaRPr lang="en-US" sz="1600" dirty="0"/>
          </a:p>
          <a:p>
            <a:pPr marL="179352" lvl="1" indent="-179352"/>
            <a:r>
              <a:rPr lang="hu-HU" sz="1600" dirty="0"/>
              <a:t>Költségcsökkentés és egyszerűsítés</a:t>
            </a:r>
            <a:endParaRPr lang="en-US" sz="1600" dirty="0"/>
          </a:p>
          <a:p>
            <a:pPr marL="179352" lvl="1" indent="-179352"/>
            <a:r>
              <a:rPr lang="hu-HU" sz="1600" dirty="0"/>
              <a:t>Egységes</a:t>
            </a:r>
            <a:r>
              <a:rPr lang="en-US" sz="1600" dirty="0"/>
              <a:t> </a:t>
            </a:r>
            <a:r>
              <a:rPr lang="hu-HU" sz="1600" dirty="0"/>
              <a:t>vállalatirányítás</a:t>
            </a:r>
            <a:r>
              <a:rPr lang="en-US" sz="1600" dirty="0"/>
              <a:t>, </a:t>
            </a:r>
            <a:r>
              <a:rPr lang="hu-HU" sz="1600" dirty="0"/>
              <a:t>kockázatkezelés</a:t>
            </a:r>
            <a:r>
              <a:rPr lang="en-US" sz="1600" dirty="0"/>
              <a:t> </a:t>
            </a:r>
            <a:r>
              <a:rPr lang="hu-HU" sz="1600" dirty="0"/>
              <a:t>és jogszabályi megfelelőség az ökoszisztéma egyes minden pontján</a:t>
            </a:r>
            <a:endParaRPr lang="en-US" sz="1600" dirty="0"/>
          </a:p>
          <a:p>
            <a:endParaRPr lang="en-DE" dirty="0"/>
          </a:p>
        </p:txBody>
      </p:sp>
      <p:grpSp>
        <p:nvGrpSpPr>
          <p:cNvPr id="4" name="Group 3">
            <a:extLst>
              <a:ext uri="{FF2B5EF4-FFF2-40B4-BE49-F238E27FC236}">
                <a16:creationId xmlns:a16="http://schemas.microsoft.com/office/drawing/2014/main" id="{4F83F51E-18C8-4A00-A33C-08A93AF64DA7}"/>
              </a:ext>
            </a:extLst>
          </p:cNvPr>
          <p:cNvGrpSpPr/>
          <p:nvPr/>
        </p:nvGrpSpPr>
        <p:grpSpPr>
          <a:xfrm>
            <a:off x="3888297" y="1620000"/>
            <a:ext cx="8170872" cy="4995921"/>
            <a:chOff x="3888297" y="1620000"/>
            <a:chExt cx="8170872" cy="4995921"/>
          </a:xfrm>
        </p:grpSpPr>
        <p:sp>
          <p:nvSpPr>
            <p:cNvPr id="5" name="TextBox 14">
              <a:extLst>
                <a:ext uri="{FF2B5EF4-FFF2-40B4-BE49-F238E27FC236}">
                  <a16:creationId xmlns:a16="http://schemas.microsoft.com/office/drawing/2014/main" id="{4A49420F-2A6E-44AD-97F8-6EA2045EA49C}"/>
                </a:ext>
              </a:extLst>
            </p:cNvPr>
            <p:cNvSpPr txBox="1"/>
            <p:nvPr/>
          </p:nvSpPr>
          <p:spPr>
            <a:xfrm>
              <a:off x="7372005" y="6400477"/>
              <a:ext cx="1125308"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hu-HU" sz="1400" kern="0" dirty="0">
                  <a:ea typeface="Arial Unicode MS" pitchFamily="34" charset="-128"/>
                  <a:cs typeface="Arial Unicode MS" pitchFamily="34" charset="-128"/>
                </a:rPr>
                <a:t>Ökoszisztéma</a:t>
              </a:r>
              <a:endParaRPr lang="en-US" sz="1400" kern="0" dirty="0">
                <a:ea typeface="Arial Unicode MS" pitchFamily="34" charset="-128"/>
                <a:cs typeface="Arial Unicode MS" pitchFamily="34" charset="-128"/>
              </a:endParaRPr>
            </a:p>
          </p:txBody>
        </p:sp>
        <p:cxnSp>
          <p:nvCxnSpPr>
            <p:cNvPr id="6" name="Straight Arrow Connector 5">
              <a:extLst>
                <a:ext uri="{FF2B5EF4-FFF2-40B4-BE49-F238E27FC236}">
                  <a16:creationId xmlns:a16="http://schemas.microsoft.com/office/drawing/2014/main" id="{A4A0F9C8-6219-4E6E-AA83-760CD312FB0E}"/>
                </a:ext>
              </a:extLst>
            </p:cNvPr>
            <p:cNvCxnSpPr>
              <a:cxnSpLocks/>
            </p:cNvCxnSpPr>
            <p:nvPr/>
          </p:nvCxnSpPr>
          <p:spPr>
            <a:xfrm flipH="1">
              <a:off x="5240047" y="2718253"/>
              <a:ext cx="2074126" cy="2636882"/>
            </a:xfrm>
            <a:prstGeom prst="straightConnector1">
              <a:avLst/>
            </a:prstGeom>
            <a:ln w="25400">
              <a:solidFill>
                <a:schemeClr val="tx2"/>
              </a:solidFill>
              <a:headEnd type="none" w="med" len="med"/>
              <a:tailEnd type="none"/>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0761DDEB-5A80-4B9B-8DE4-84109894C630}"/>
                </a:ext>
              </a:extLst>
            </p:cNvPr>
            <p:cNvGrpSpPr/>
            <p:nvPr/>
          </p:nvGrpSpPr>
          <p:grpSpPr>
            <a:xfrm>
              <a:off x="7133521" y="1620000"/>
              <a:ext cx="1602298" cy="1261665"/>
              <a:chOff x="1543914" y="1795110"/>
              <a:chExt cx="1602298" cy="1261665"/>
            </a:xfrm>
          </p:grpSpPr>
          <p:pic>
            <p:nvPicPr>
              <p:cNvPr id="43" name="Picture 42">
                <a:extLst>
                  <a:ext uri="{FF2B5EF4-FFF2-40B4-BE49-F238E27FC236}">
                    <a16:creationId xmlns:a16="http://schemas.microsoft.com/office/drawing/2014/main" id="{4D1CFB47-FCE2-4D71-90FC-648C778A5489}"/>
                  </a:ext>
                </a:extLst>
              </p:cNvPr>
              <p:cNvPicPr>
                <a:picLocks noChangeAspect="1"/>
              </p:cNvPicPr>
              <p:nvPr/>
            </p:nvPicPr>
            <p:blipFill>
              <a:blip r:embed="rId2"/>
              <a:stretch>
                <a:fillRect/>
              </a:stretch>
            </p:blipFill>
            <p:spPr>
              <a:xfrm>
                <a:off x="1822053" y="1959495"/>
                <a:ext cx="1097280" cy="1097280"/>
              </a:xfrm>
              <a:prstGeom prst="rect">
                <a:avLst/>
              </a:prstGeom>
            </p:spPr>
          </p:pic>
          <p:sp>
            <p:nvSpPr>
              <p:cNvPr id="44" name="TextBox 43">
                <a:extLst>
                  <a:ext uri="{FF2B5EF4-FFF2-40B4-BE49-F238E27FC236}">
                    <a16:creationId xmlns:a16="http://schemas.microsoft.com/office/drawing/2014/main" id="{55744E85-B230-4EE6-9D14-151907F3A432}"/>
                  </a:ext>
                </a:extLst>
              </p:cNvPr>
              <p:cNvSpPr txBox="1"/>
              <p:nvPr/>
            </p:nvSpPr>
            <p:spPr>
              <a:xfrm>
                <a:off x="1543914" y="1795110"/>
                <a:ext cx="1602298" cy="215444"/>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400" kern="0" dirty="0">
                    <a:ea typeface="Arial Unicode MS" pitchFamily="34" charset="-128"/>
                    <a:cs typeface="Arial Unicode MS" pitchFamily="34" charset="-128"/>
                  </a:rPr>
                  <a:t>SAP Business Suite</a:t>
                </a:r>
              </a:p>
            </p:txBody>
          </p:sp>
        </p:grpSp>
        <p:grpSp>
          <p:nvGrpSpPr>
            <p:cNvPr id="8" name="Group 7">
              <a:extLst>
                <a:ext uri="{FF2B5EF4-FFF2-40B4-BE49-F238E27FC236}">
                  <a16:creationId xmlns:a16="http://schemas.microsoft.com/office/drawing/2014/main" id="{EBCD3624-CDD7-42C4-9ECD-1809600309C0}"/>
                </a:ext>
              </a:extLst>
            </p:cNvPr>
            <p:cNvGrpSpPr/>
            <p:nvPr/>
          </p:nvGrpSpPr>
          <p:grpSpPr>
            <a:xfrm>
              <a:off x="9389596" y="3350983"/>
              <a:ext cx="1166195" cy="1260294"/>
              <a:chOff x="7217079" y="2113674"/>
              <a:chExt cx="1166195" cy="1260294"/>
            </a:xfrm>
          </p:grpSpPr>
          <p:sp>
            <p:nvSpPr>
              <p:cNvPr id="39" name="TextBox 38">
                <a:extLst>
                  <a:ext uri="{FF2B5EF4-FFF2-40B4-BE49-F238E27FC236}">
                    <a16:creationId xmlns:a16="http://schemas.microsoft.com/office/drawing/2014/main" id="{70844A0C-D163-467D-9331-1BD5EC7F6853}"/>
                  </a:ext>
                </a:extLst>
              </p:cNvPr>
              <p:cNvSpPr txBox="1"/>
              <p:nvPr/>
            </p:nvSpPr>
            <p:spPr>
              <a:xfrm>
                <a:off x="7217079" y="3004636"/>
                <a:ext cx="1166195" cy="369332"/>
              </a:xfrm>
              <a:prstGeom prst="rect">
                <a:avLst/>
              </a:prstGeom>
              <a:noFill/>
            </p:spPr>
            <p:txBody>
              <a:bodyPr wrap="square" lIns="0" tIns="0" rIns="0" bIns="0" rtlCol="0">
                <a:spAutoFit/>
              </a:bodyPr>
              <a:lstStyle/>
              <a:p>
                <a:pPr algn="ctr"/>
                <a:r>
                  <a:rPr lang="hu-HU" sz="1200" dirty="0"/>
                  <a:t>Akvizíció</a:t>
                </a:r>
                <a:r>
                  <a:rPr lang="en-US" sz="1200" dirty="0"/>
                  <a:t> </a:t>
                </a:r>
                <a:r>
                  <a:rPr lang="hu-HU" sz="1200" dirty="0"/>
                  <a:t>és</a:t>
                </a:r>
                <a:r>
                  <a:rPr lang="en-US" sz="1200" dirty="0"/>
                  <a:t> </a:t>
                </a:r>
                <a:r>
                  <a:rPr lang="hu-HU" sz="1200" dirty="0"/>
                  <a:t>eladás</a:t>
                </a:r>
                <a:endParaRPr lang="en-US" sz="1200" dirty="0"/>
              </a:p>
            </p:txBody>
          </p:sp>
          <p:sp>
            <p:nvSpPr>
              <p:cNvPr id="40" name="Freihandform: Form 112">
                <a:extLst>
                  <a:ext uri="{FF2B5EF4-FFF2-40B4-BE49-F238E27FC236}">
                    <a16:creationId xmlns:a16="http://schemas.microsoft.com/office/drawing/2014/main" id="{0E40438B-9E16-4044-AEA8-D061EA3354E3}"/>
                  </a:ext>
                </a:extLst>
              </p:cNvPr>
              <p:cNvSpPr/>
              <p:nvPr/>
            </p:nvSpPr>
            <p:spPr bwMode="gray">
              <a:xfrm>
                <a:off x="7595438" y="2426091"/>
                <a:ext cx="409480" cy="528516"/>
              </a:xfrm>
              <a:custGeom>
                <a:avLst/>
                <a:gdLst>
                  <a:gd name="connsiteX0" fmla="*/ 0 w 409575"/>
                  <a:gd name="connsiteY0" fmla="*/ 528638 h 531019"/>
                  <a:gd name="connsiteX1" fmla="*/ 0 w 409575"/>
                  <a:gd name="connsiteY1" fmla="*/ 154781 h 531019"/>
                  <a:gd name="connsiteX2" fmla="*/ 114300 w 409575"/>
                  <a:gd name="connsiteY2" fmla="*/ 154781 h 531019"/>
                  <a:gd name="connsiteX3" fmla="*/ 114300 w 409575"/>
                  <a:gd name="connsiteY3" fmla="*/ 0 h 531019"/>
                  <a:gd name="connsiteX4" fmla="*/ 145257 w 409575"/>
                  <a:gd name="connsiteY4" fmla="*/ 0 h 531019"/>
                  <a:gd name="connsiteX5" fmla="*/ 145257 w 409575"/>
                  <a:gd name="connsiteY5" fmla="*/ 40481 h 531019"/>
                  <a:gd name="connsiteX6" fmla="*/ 409575 w 409575"/>
                  <a:gd name="connsiteY6" fmla="*/ 40481 h 531019"/>
                  <a:gd name="connsiteX7" fmla="*/ 409575 w 409575"/>
                  <a:gd name="connsiteY7" fmla="*/ 531019 h 531019"/>
                  <a:gd name="connsiteX8" fmla="*/ 0 w 409575"/>
                  <a:gd name="connsiteY8" fmla="*/ 528638 h 531019"/>
                  <a:gd name="connsiteX0" fmla="*/ 0 w 409575"/>
                  <a:gd name="connsiteY0" fmla="*/ 528638 h 531019"/>
                  <a:gd name="connsiteX1" fmla="*/ 0 w 409575"/>
                  <a:gd name="connsiteY1" fmla="*/ 154781 h 531019"/>
                  <a:gd name="connsiteX2" fmla="*/ 114300 w 409575"/>
                  <a:gd name="connsiteY2" fmla="*/ 154781 h 531019"/>
                  <a:gd name="connsiteX3" fmla="*/ 114300 w 409575"/>
                  <a:gd name="connsiteY3" fmla="*/ 0 h 531019"/>
                  <a:gd name="connsiteX4" fmla="*/ 145257 w 409575"/>
                  <a:gd name="connsiteY4" fmla="*/ 2381 h 531019"/>
                  <a:gd name="connsiteX5" fmla="*/ 145257 w 409575"/>
                  <a:gd name="connsiteY5" fmla="*/ 40481 h 531019"/>
                  <a:gd name="connsiteX6" fmla="*/ 409575 w 409575"/>
                  <a:gd name="connsiteY6" fmla="*/ 40481 h 531019"/>
                  <a:gd name="connsiteX7" fmla="*/ 409575 w 409575"/>
                  <a:gd name="connsiteY7" fmla="*/ 531019 h 531019"/>
                  <a:gd name="connsiteX8" fmla="*/ 0 w 409575"/>
                  <a:gd name="connsiteY8" fmla="*/ 528638 h 531019"/>
                  <a:gd name="connsiteX0" fmla="*/ 0 w 409575"/>
                  <a:gd name="connsiteY0" fmla="*/ 526257 h 528638"/>
                  <a:gd name="connsiteX1" fmla="*/ 0 w 409575"/>
                  <a:gd name="connsiteY1" fmla="*/ 152400 h 528638"/>
                  <a:gd name="connsiteX2" fmla="*/ 114300 w 409575"/>
                  <a:gd name="connsiteY2" fmla="*/ 152400 h 528638"/>
                  <a:gd name="connsiteX3" fmla="*/ 114300 w 409575"/>
                  <a:gd name="connsiteY3" fmla="*/ 0 h 528638"/>
                  <a:gd name="connsiteX4" fmla="*/ 145257 w 409575"/>
                  <a:gd name="connsiteY4" fmla="*/ 0 h 528638"/>
                  <a:gd name="connsiteX5" fmla="*/ 145257 w 409575"/>
                  <a:gd name="connsiteY5" fmla="*/ 38100 h 528638"/>
                  <a:gd name="connsiteX6" fmla="*/ 409575 w 409575"/>
                  <a:gd name="connsiteY6" fmla="*/ 38100 h 528638"/>
                  <a:gd name="connsiteX7" fmla="*/ 409575 w 409575"/>
                  <a:gd name="connsiteY7" fmla="*/ 528638 h 528638"/>
                  <a:gd name="connsiteX8" fmla="*/ 0 w 409575"/>
                  <a:gd name="connsiteY8" fmla="*/ 526257 h 528638"/>
                  <a:gd name="connsiteX0" fmla="*/ 0 w 409575"/>
                  <a:gd name="connsiteY0" fmla="*/ 526257 h 528638"/>
                  <a:gd name="connsiteX1" fmla="*/ 0 w 409575"/>
                  <a:gd name="connsiteY1" fmla="*/ 152400 h 528638"/>
                  <a:gd name="connsiteX2" fmla="*/ 114300 w 409575"/>
                  <a:gd name="connsiteY2" fmla="*/ 152400 h 528638"/>
                  <a:gd name="connsiteX3" fmla="*/ 111919 w 409575"/>
                  <a:gd name="connsiteY3" fmla="*/ 0 h 528638"/>
                  <a:gd name="connsiteX4" fmla="*/ 145257 w 409575"/>
                  <a:gd name="connsiteY4" fmla="*/ 0 h 528638"/>
                  <a:gd name="connsiteX5" fmla="*/ 145257 w 409575"/>
                  <a:gd name="connsiteY5" fmla="*/ 38100 h 528638"/>
                  <a:gd name="connsiteX6" fmla="*/ 409575 w 409575"/>
                  <a:gd name="connsiteY6" fmla="*/ 38100 h 528638"/>
                  <a:gd name="connsiteX7" fmla="*/ 409575 w 409575"/>
                  <a:gd name="connsiteY7" fmla="*/ 528638 h 528638"/>
                  <a:gd name="connsiteX8" fmla="*/ 0 w 409575"/>
                  <a:gd name="connsiteY8" fmla="*/ 526257 h 528638"/>
                  <a:gd name="connsiteX0" fmla="*/ 0 w 409575"/>
                  <a:gd name="connsiteY0" fmla="*/ 526257 h 528638"/>
                  <a:gd name="connsiteX1" fmla="*/ 0 w 409575"/>
                  <a:gd name="connsiteY1" fmla="*/ 152400 h 528638"/>
                  <a:gd name="connsiteX2" fmla="*/ 109537 w 409575"/>
                  <a:gd name="connsiteY2" fmla="*/ 150019 h 528638"/>
                  <a:gd name="connsiteX3" fmla="*/ 111919 w 409575"/>
                  <a:gd name="connsiteY3" fmla="*/ 0 h 528638"/>
                  <a:gd name="connsiteX4" fmla="*/ 145257 w 409575"/>
                  <a:gd name="connsiteY4" fmla="*/ 0 h 528638"/>
                  <a:gd name="connsiteX5" fmla="*/ 145257 w 409575"/>
                  <a:gd name="connsiteY5" fmla="*/ 38100 h 528638"/>
                  <a:gd name="connsiteX6" fmla="*/ 409575 w 409575"/>
                  <a:gd name="connsiteY6" fmla="*/ 38100 h 528638"/>
                  <a:gd name="connsiteX7" fmla="*/ 409575 w 409575"/>
                  <a:gd name="connsiteY7" fmla="*/ 528638 h 528638"/>
                  <a:gd name="connsiteX8" fmla="*/ 0 w 409575"/>
                  <a:gd name="connsiteY8" fmla="*/ 526257 h 528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9575" h="528638">
                    <a:moveTo>
                      <a:pt x="0" y="526257"/>
                    </a:moveTo>
                    <a:lnTo>
                      <a:pt x="0" y="152400"/>
                    </a:lnTo>
                    <a:lnTo>
                      <a:pt x="109537" y="150019"/>
                    </a:lnTo>
                    <a:cubicBezTo>
                      <a:pt x="108743" y="99219"/>
                      <a:pt x="112713" y="50800"/>
                      <a:pt x="111919" y="0"/>
                    </a:cubicBezTo>
                    <a:lnTo>
                      <a:pt x="145257" y="0"/>
                    </a:lnTo>
                    <a:lnTo>
                      <a:pt x="145257" y="38100"/>
                    </a:lnTo>
                    <a:lnTo>
                      <a:pt x="409575" y="38100"/>
                    </a:lnTo>
                    <a:lnTo>
                      <a:pt x="409575" y="528638"/>
                    </a:lnTo>
                    <a:lnTo>
                      <a:pt x="0" y="526257"/>
                    </a:lnTo>
                    <a:close/>
                  </a:path>
                </a:pathLst>
              </a:custGeom>
              <a:solidFill>
                <a:schemeClr val="bg1"/>
              </a:solidFill>
              <a:ln w="6350" algn="ctr">
                <a:noFill/>
                <a:miter lim="800000"/>
                <a:headEnd/>
                <a:tailEnd/>
              </a:ln>
            </p:spPr>
            <p:txBody>
              <a:bodyPr lIns="89979" tIns="71983" rIns="89979" bIns="71983" rtlCol="0" anchor="ctr"/>
              <a:lstStyle/>
              <a:p>
                <a:pPr algn="ctr" defTabSz="914217">
                  <a:spcBef>
                    <a:spcPct val="50000"/>
                  </a:spcBef>
                  <a:buClr>
                    <a:srgbClr val="F0AB00"/>
                  </a:buClr>
                  <a:buSzPct val="80000"/>
                </a:pPr>
                <a:endParaRPr lang="de-DE" sz="1800" kern="0" err="1">
                  <a:ea typeface="Arial Unicode MS" pitchFamily="34" charset="-128"/>
                  <a:cs typeface="Arial Unicode MS" pitchFamily="34" charset="-128"/>
                </a:endParaRPr>
              </a:p>
            </p:txBody>
          </p:sp>
          <p:pic>
            <p:nvPicPr>
              <p:cNvPr id="41" name="Grafik 37">
                <a:extLst>
                  <a:ext uri="{FF2B5EF4-FFF2-40B4-BE49-F238E27FC236}">
                    <a16:creationId xmlns:a16="http://schemas.microsoft.com/office/drawing/2014/main" id="{AE8C6FFE-4387-4673-9D44-3E244E846CF0}"/>
                  </a:ext>
                </a:extLst>
              </p:cNvPr>
              <p:cNvPicPr>
                <a:picLocks noChangeAspect="1"/>
              </p:cNvPicPr>
              <p:nvPr/>
            </p:nvPicPr>
            <p:blipFill>
              <a:blip r:embed="rId3"/>
              <a:stretch>
                <a:fillRect/>
              </a:stretch>
            </p:blipFill>
            <p:spPr>
              <a:xfrm>
                <a:off x="7445805" y="2311088"/>
                <a:ext cx="713619" cy="713619"/>
              </a:xfrm>
              <a:prstGeom prst="rect">
                <a:avLst/>
              </a:prstGeom>
            </p:spPr>
          </p:pic>
          <p:pic>
            <p:nvPicPr>
              <p:cNvPr id="42" name="Picture 41">
                <a:extLst>
                  <a:ext uri="{FF2B5EF4-FFF2-40B4-BE49-F238E27FC236}">
                    <a16:creationId xmlns:a16="http://schemas.microsoft.com/office/drawing/2014/main" id="{55F29C0E-0A1B-4D56-B2D5-79C7D2B25605}"/>
                  </a:ext>
                </a:extLst>
              </p:cNvPr>
              <p:cNvPicPr>
                <a:picLocks noChangeAspect="1"/>
              </p:cNvPicPr>
              <p:nvPr/>
            </p:nvPicPr>
            <p:blipFill>
              <a:blip r:embed="rId4"/>
              <a:stretch>
                <a:fillRect/>
              </a:stretch>
            </p:blipFill>
            <p:spPr>
              <a:xfrm>
                <a:off x="7252187" y="2113674"/>
                <a:ext cx="1095981" cy="198000"/>
              </a:xfrm>
              <a:prstGeom prst="rect">
                <a:avLst/>
              </a:prstGeom>
            </p:spPr>
          </p:pic>
        </p:grpSp>
        <p:grpSp>
          <p:nvGrpSpPr>
            <p:cNvPr id="9" name="Group 8">
              <a:extLst>
                <a:ext uri="{FF2B5EF4-FFF2-40B4-BE49-F238E27FC236}">
                  <a16:creationId xmlns:a16="http://schemas.microsoft.com/office/drawing/2014/main" id="{A96D1AB6-A27C-460B-91DD-237195EC0C01}"/>
                </a:ext>
              </a:extLst>
            </p:cNvPr>
            <p:cNvGrpSpPr/>
            <p:nvPr/>
          </p:nvGrpSpPr>
          <p:grpSpPr>
            <a:xfrm>
              <a:off x="4420302" y="3346697"/>
              <a:ext cx="1422388" cy="1071298"/>
              <a:chOff x="3807812" y="5259912"/>
              <a:chExt cx="1422388" cy="1071298"/>
            </a:xfrm>
          </p:grpSpPr>
          <p:sp>
            <p:nvSpPr>
              <p:cNvPr id="37" name="TextBox 36">
                <a:extLst>
                  <a:ext uri="{FF2B5EF4-FFF2-40B4-BE49-F238E27FC236}">
                    <a16:creationId xmlns:a16="http://schemas.microsoft.com/office/drawing/2014/main" id="{21C2AC4B-C21B-4AEF-BDF3-B12E8EEDAB24}"/>
                  </a:ext>
                </a:extLst>
              </p:cNvPr>
              <p:cNvSpPr txBox="1"/>
              <p:nvPr/>
            </p:nvSpPr>
            <p:spPr>
              <a:xfrm>
                <a:off x="3807812" y="6146544"/>
                <a:ext cx="1422388" cy="184666"/>
              </a:xfrm>
              <a:prstGeom prst="rect">
                <a:avLst/>
              </a:prstGeom>
              <a:noFill/>
            </p:spPr>
            <p:txBody>
              <a:bodyPr wrap="square" lIns="0" tIns="0" rIns="0" bIns="0" rtlCol="0">
                <a:spAutoFit/>
              </a:bodyPr>
              <a:lstStyle/>
              <a:p>
                <a:r>
                  <a:rPr lang="hu-HU" sz="1200" dirty="0"/>
                  <a:t>Leányvállalatok</a:t>
                </a:r>
                <a:endParaRPr lang="en-US" sz="1200" dirty="0"/>
              </a:p>
            </p:txBody>
          </p:sp>
          <p:pic>
            <p:nvPicPr>
              <p:cNvPr id="38" name="Picture 37">
                <a:extLst>
                  <a:ext uri="{FF2B5EF4-FFF2-40B4-BE49-F238E27FC236}">
                    <a16:creationId xmlns:a16="http://schemas.microsoft.com/office/drawing/2014/main" id="{F85215C6-2A79-4E2D-BE03-C5101E8587B4}"/>
                  </a:ext>
                </a:extLst>
              </p:cNvPr>
              <p:cNvPicPr>
                <a:picLocks noChangeAspect="1"/>
              </p:cNvPicPr>
              <p:nvPr/>
            </p:nvPicPr>
            <p:blipFill>
              <a:blip r:embed="rId4"/>
              <a:stretch>
                <a:fillRect/>
              </a:stretch>
            </p:blipFill>
            <p:spPr>
              <a:xfrm>
                <a:off x="3952230" y="5259912"/>
                <a:ext cx="1095981" cy="198000"/>
              </a:xfrm>
              <a:prstGeom prst="rect">
                <a:avLst/>
              </a:prstGeom>
            </p:spPr>
          </p:pic>
        </p:grpSp>
        <p:grpSp>
          <p:nvGrpSpPr>
            <p:cNvPr id="10" name="Group 9">
              <a:extLst>
                <a:ext uri="{FF2B5EF4-FFF2-40B4-BE49-F238E27FC236}">
                  <a16:creationId xmlns:a16="http://schemas.microsoft.com/office/drawing/2014/main" id="{00317FDA-7953-4452-9E3E-AFA6E6D80EC4}"/>
                </a:ext>
              </a:extLst>
            </p:cNvPr>
            <p:cNvGrpSpPr/>
            <p:nvPr/>
          </p:nvGrpSpPr>
          <p:grpSpPr>
            <a:xfrm>
              <a:off x="7095860" y="3346697"/>
              <a:ext cx="1225552" cy="1260022"/>
              <a:chOff x="5480889" y="3261368"/>
              <a:chExt cx="1225552" cy="1260022"/>
            </a:xfrm>
          </p:grpSpPr>
          <p:sp>
            <p:nvSpPr>
              <p:cNvPr id="34" name="TextBox 33">
                <a:extLst>
                  <a:ext uri="{FF2B5EF4-FFF2-40B4-BE49-F238E27FC236}">
                    <a16:creationId xmlns:a16="http://schemas.microsoft.com/office/drawing/2014/main" id="{5849F452-5219-422F-8A66-5363612A9D2C}"/>
                  </a:ext>
                </a:extLst>
              </p:cNvPr>
              <p:cNvSpPr txBox="1"/>
              <p:nvPr/>
            </p:nvSpPr>
            <p:spPr>
              <a:xfrm>
                <a:off x="5480889" y="4152058"/>
                <a:ext cx="1225552" cy="369332"/>
              </a:xfrm>
              <a:prstGeom prst="rect">
                <a:avLst/>
              </a:prstGeom>
              <a:solidFill>
                <a:schemeClr val="bg1"/>
              </a:solidFill>
            </p:spPr>
            <p:txBody>
              <a:bodyPr wrap="square" lIns="0" tIns="0" rIns="0" bIns="0" rtlCol="0">
                <a:spAutoFit/>
              </a:bodyPr>
              <a:lstStyle/>
              <a:p>
                <a:pPr algn="ctr"/>
                <a:r>
                  <a:rPr lang="en-US" sz="1200" dirty="0"/>
                  <a:t>Joint Venture</a:t>
                </a:r>
                <a:r>
                  <a:rPr lang="hu-HU" sz="1200" dirty="0"/>
                  <a:t>-</a:t>
                </a:r>
                <a:r>
                  <a:rPr lang="hu-HU" sz="1200" dirty="0" err="1"/>
                  <a:t>ök</a:t>
                </a:r>
                <a:r>
                  <a:rPr lang="en-US" sz="1200" dirty="0"/>
                  <a:t> </a:t>
                </a:r>
                <a:r>
                  <a:rPr lang="hu-HU" sz="1200" dirty="0"/>
                  <a:t>és Start-</a:t>
                </a:r>
                <a:r>
                  <a:rPr lang="hu-HU" sz="1200" dirty="0" err="1"/>
                  <a:t>upok</a:t>
                </a:r>
                <a:endParaRPr lang="en-US" sz="1200" dirty="0"/>
              </a:p>
            </p:txBody>
          </p:sp>
          <p:pic>
            <p:nvPicPr>
              <p:cNvPr id="35" name="Picture 34">
                <a:extLst>
                  <a:ext uri="{FF2B5EF4-FFF2-40B4-BE49-F238E27FC236}">
                    <a16:creationId xmlns:a16="http://schemas.microsoft.com/office/drawing/2014/main" id="{327F1BE6-51A5-443D-A756-1746C22C3A79}"/>
                  </a:ext>
                </a:extLst>
              </p:cNvPr>
              <p:cNvPicPr>
                <a:picLocks noChangeAspect="1"/>
              </p:cNvPicPr>
              <p:nvPr/>
            </p:nvPicPr>
            <p:blipFill>
              <a:blip r:embed="rId4"/>
              <a:stretch>
                <a:fillRect/>
              </a:stretch>
            </p:blipFill>
            <p:spPr>
              <a:xfrm>
                <a:off x="5545674" y="3261368"/>
                <a:ext cx="1095981" cy="198000"/>
              </a:xfrm>
              <a:prstGeom prst="rect">
                <a:avLst/>
              </a:prstGeom>
            </p:spPr>
          </p:pic>
          <p:pic>
            <p:nvPicPr>
              <p:cNvPr id="36" name="Grafik 37">
                <a:extLst>
                  <a:ext uri="{FF2B5EF4-FFF2-40B4-BE49-F238E27FC236}">
                    <a16:creationId xmlns:a16="http://schemas.microsoft.com/office/drawing/2014/main" id="{F5571F04-07DF-4CEE-87FF-E1DC3136D3DF}"/>
                  </a:ext>
                </a:extLst>
              </p:cNvPr>
              <p:cNvPicPr>
                <a:picLocks noChangeAspect="1"/>
              </p:cNvPicPr>
              <p:nvPr/>
            </p:nvPicPr>
            <p:blipFill>
              <a:blip r:embed="rId3"/>
              <a:stretch>
                <a:fillRect/>
              </a:stretch>
            </p:blipFill>
            <p:spPr>
              <a:xfrm>
                <a:off x="5757034" y="3459604"/>
                <a:ext cx="713619" cy="713619"/>
              </a:xfrm>
              <a:prstGeom prst="rect">
                <a:avLst/>
              </a:prstGeom>
            </p:spPr>
          </p:pic>
        </p:grpSp>
        <p:pic>
          <p:nvPicPr>
            <p:cNvPr id="11" name="Grafik 37">
              <a:extLst>
                <a:ext uri="{FF2B5EF4-FFF2-40B4-BE49-F238E27FC236}">
                  <a16:creationId xmlns:a16="http://schemas.microsoft.com/office/drawing/2014/main" id="{04538B4D-C2DA-49D1-96D6-27861E6D4105}"/>
                </a:ext>
              </a:extLst>
            </p:cNvPr>
            <p:cNvPicPr>
              <a:picLocks noChangeAspect="1"/>
            </p:cNvPicPr>
            <p:nvPr/>
          </p:nvPicPr>
          <p:blipFill>
            <a:blip r:embed="rId3"/>
            <a:stretch>
              <a:fillRect/>
            </a:stretch>
          </p:blipFill>
          <p:spPr>
            <a:xfrm>
              <a:off x="4755172" y="3540378"/>
              <a:ext cx="713619" cy="713619"/>
            </a:xfrm>
            <a:prstGeom prst="rect">
              <a:avLst/>
            </a:prstGeom>
          </p:spPr>
        </p:pic>
        <p:grpSp>
          <p:nvGrpSpPr>
            <p:cNvPr id="12" name="Group 11">
              <a:extLst>
                <a:ext uri="{FF2B5EF4-FFF2-40B4-BE49-F238E27FC236}">
                  <a16:creationId xmlns:a16="http://schemas.microsoft.com/office/drawing/2014/main" id="{01C022C2-78BE-48D2-8EBD-37CC51E04656}"/>
                </a:ext>
              </a:extLst>
            </p:cNvPr>
            <p:cNvGrpSpPr/>
            <p:nvPr/>
          </p:nvGrpSpPr>
          <p:grpSpPr>
            <a:xfrm>
              <a:off x="10103455" y="5535589"/>
              <a:ext cx="1887876" cy="792000"/>
              <a:chOff x="4662096" y="5012196"/>
              <a:chExt cx="1887876" cy="792000"/>
            </a:xfrm>
          </p:grpSpPr>
          <p:grpSp>
            <p:nvGrpSpPr>
              <p:cNvPr id="30" name="Gruppieren 108">
                <a:extLst>
                  <a:ext uri="{FF2B5EF4-FFF2-40B4-BE49-F238E27FC236}">
                    <a16:creationId xmlns:a16="http://schemas.microsoft.com/office/drawing/2014/main" id="{2B8C7F88-F211-45B5-83C5-F6355C7C1F7D}"/>
                  </a:ext>
                </a:extLst>
              </p:cNvPr>
              <p:cNvGrpSpPr/>
              <p:nvPr/>
            </p:nvGrpSpPr>
            <p:grpSpPr>
              <a:xfrm>
                <a:off x="4662096" y="5012196"/>
                <a:ext cx="1656266" cy="792000"/>
                <a:chOff x="7198761" y="1555180"/>
                <a:chExt cx="1656649" cy="792184"/>
              </a:xfrm>
            </p:grpSpPr>
            <p:pic>
              <p:nvPicPr>
                <p:cNvPr id="32" name="Grafik 23">
                  <a:extLst>
                    <a:ext uri="{FF2B5EF4-FFF2-40B4-BE49-F238E27FC236}">
                      <a16:creationId xmlns:a16="http://schemas.microsoft.com/office/drawing/2014/main" id="{DDEE533B-CE9A-4774-9B49-7E1E279C74DD}"/>
                    </a:ext>
                  </a:extLst>
                </p:cNvPr>
                <p:cNvPicPr>
                  <a:picLocks noChangeAspect="1"/>
                </p:cNvPicPr>
                <p:nvPr/>
              </p:nvPicPr>
              <p:blipFill>
                <a:blip r:embed="rId5"/>
                <a:stretch>
                  <a:fillRect/>
                </a:stretch>
              </p:blipFill>
              <p:spPr>
                <a:xfrm flipH="1">
                  <a:off x="7198761" y="1555180"/>
                  <a:ext cx="792184" cy="792184"/>
                </a:xfrm>
                <a:prstGeom prst="rect">
                  <a:avLst/>
                </a:prstGeom>
              </p:spPr>
            </p:pic>
            <p:sp>
              <p:nvSpPr>
                <p:cNvPr id="33" name="TextBox 21">
                  <a:extLst>
                    <a:ext uri="{FF2B5EF4-FFF2-40B4-BE49-F238E27FC236}">
                      <a16:creationId xmlns:a16="http://schemas.microsoft.com/office/drawing/2014/main" id="{4EE085F9-22D3-489C-9A51-A010D34829AE}"/>
                    </a:ext>
                  </a:extLst>
                </p:cNvPr>
                <p:cNvSpPr txBox="1"/>
                <p:nvPr/>
              </p:nvSpPr>
              <p:spPr>
                <a:xfrm>
                  <a:off x="8017744" y="1984574"/>
                  <a:ext cx="837666" cy="215443"/>
                </a:xfrm>
                <a:prstGeom prst="rect">
                  <a:avLst/>
                </a:prstGeom>
                <a:noFill/>
              </p:spPr>
              <p:txBody>
                <a:bodyPr wrap="square" lIns="0" tIns="0" rIns="0" bIns="0" rtlCol="0">
                  <a:spAutoFit/>
                </a:bodyPr>
                <a:lstStyle/>
                <a:p>
                  <a:r>
                    <a:rPr lang="hu-HU" sz="1400" dirty="0"/>
                    <a:t>Vevők</a:t>
                  </a:r>
                  <a:endParaRPr lang="en-US" sz="1400" dirty="0"/>
                </a:p>
              </p:txBody>
            </p:sp>
          </p:grpSp>
          <p:pic>
            <p:nvPicPr>
              <p:cNvPr id="31" name="Picture 30">
                <a:extLst>
                  <a:ext uri="{FF2B5EF4-FFF2-40B4-BE49-F238E27FC236}">
                    <a16:creationId xmlns:a16="http://schemas.microsoft.com/office/drawing/2014/main" id="{97AAAB79-FF2E-4502-8B58-E234C976ACB0}"/>
                  </a:ext>
                </a:extLst>
              </p:cNvPr>
              <p:cNvPicPr>
                <a:picLocks noChangeAspect="1"/>
              </p:cNvPicPr>
              <p:nvPr/>
            </p:nvPicPr>
            <p:blipFill>
              <a:blip r:embed="rId4"/>
              <a:stretch>
                <a:fillRect/>
              </a:stretch>
            </p:blipFill>
            <p:spPr>
              <a:xfrm>
                <a:off x="5453991" y="5187998"/>
                <a:ext cx="1095981" cy="198000"/>
              </a:xfrm>
              <a:prstGeom prst="rect">
                <a:avLst/>
              </a:prstGeom>
            </p:spPr>
          </p:pic>
        </p:grpSp>
        <p:grpSp>
          <p:nvGrpSpPr>
            <p:cNvPr id="13" name="Group 12">
              <a:extLst>
                <a:ext uri="{FF2B5EF4-FFF2-40B4-BE49-F238E27FC236}">
                  <a16:creationId xmlns:a16="http://schemas.microsoft.com/office/drawing/2014/main" id="{AC896554-E9CE-49C7-BEFF-ADD54C6E547B}"/>
                </a:ext>
              </a:extLst>
            </p:cNvPr>
            <p:cNvGrpSpPr/>
            <p:nvPr/>
          </p:nvGrpSpPr>
          <p:grpSpPr>
            <a:xfrm>
              <a:off x="7261991" y="5403146"/>
              <a:ext cx="2103981" cy="1008000"/>
              <a:chOff x="9923230" y="3529048"/>
              <a:chExt cx="2103981" cy="1008000"/>
            </a:xfrm>
          </p:grpSpPr>
          <p:grpSp>
            <p:nvGrpSpPr>
              <p:cNvPr id="26" name="Gruppieren 109">
                <a:extLst>
                  <a:ext uri="{FF2B5EF4-FFF2-40B4-BE49-F238E27FC236}">
                    <a16:creationId xmlns:a16="http://schemas.microsoft.com/office/drawing/2014/main" id="{831433C8-CA13-4404-B969-8EA2D2121A12}"/>
                  </a:ext>
                </a:extLst>
              </p:cNvPr>
              <p:cNvGrpSpPr/>
              <p:nvPr/>
            </p:nvGrpSpPr>
            <p:grpSpPr>
              <a:xfrm>
                <a:off x="9923230" y="3529048"/>
                <a:ext cx="1845472" cy="1008000"/>
                <a:chOff x="6447780" y="2906026"/>
                <a:chExt cx="1845899" cy="1008234"/>
              </a:xfrm>
            </p:grpSpPr>
            <p:pic>
              <p:nvPicPr>
                <p:cNvPr id="28" name="Grafik 27">
                  <a:extLst>
                    <a:ext uri="{FF2B5EF4-FFF2-40B4-BE49-F238E27FC236}">
                      <a16:creationId xmlns:a16="http://schemas.microsoft.com/office/drawing/2014/main" id="{0ED02110-A387-41E0-B058-788BA0AE0B27}"/>
                    </a:ext>
                  </a:extLst>
                </p:cNvPr>
                <p:cNvPicPr>
                  <a:picLocks noChangeAspect="1"/>
                </p:cNvPicPr>
                <p:nvPr/>
              </p:nvPicPr>
              <p:blipFill>
                <a:blip r:embed="rId6"/>
                <a:stretch>
                  <a:fillRect/>
                </a:stretch>
              </p:blipFill>
              <p:spPr>
                <a:xfrm flipH="1">
                  <a:off x="6447780" y="2906026"/>
                  <a:ext cx="1008233" cy="1008234"/>
                </a:xfrm>
                <a:prstGeom prst="rect">
                  <a:avLst/>
                </a:prstGeom>
              </p:spPr>
            </p:pic>
            <p:sp>
              <p:nvSpPr>
                <p:cNvPr id="29" name="TextBox 21">
                  <a:extLst>
                    <a:ext uri="{FF2B5EF4-FFF2-40B4-BE49-F238E27FC236}">
                      <a16:creationId xmlns:a16="http://schemas.microsoft.com/office/drawing/2014/main" id="{1F023421-AE00-4897-9994-21C8012BB104}"/>
                    </a:ext>
                  </a:extLst>
                </p:cNvPr>
                <p:cNvSpPr txBox="1"/>
                <p:nvPr/>
              </p:nvSpPr>
              <p:spPr>
                <a:xfrm>
                  <a:off x="7456013" y="3448835"/>
                  <a:ext cx="837666" cy="215443"/>
                </a:xfrm>
                <a:prstGeom prst="rect">
                  <a:avLst/>
                </a:prstGeom>
                <a:noFill/>
              </p:spPr>
              <p:txBody>
                <a:bodyPr wrap="square" lIns="0" tIns="0" rIns="0" bIns="0" rtlCol="0">
                  <a:spAutoFit/>
                </a:bodyPr>
                <a:lstStyle/>
                <a:p>
                  <a:r>
                    <a:rPr lang="hu-HU" sz="1400" dirty="0"/>
                    <a:t>Szállítók</a:t>
                  </a:r>
                  <a:endParaRPr lang="en-US" sz="1400" dirty="0"/>
                </a:p>
              </p:txBody>
            </p:sp>
          </p:grpSp>
          <p:pic>
            <p:nvPicPr>
              <p:cNvPr id="27" name="Picture 26">
                <a:extLst>
                  <a:ext uri="{FF2B5EF4-FFF2-40B4-BE49-F238E27FC236}">
                    <a16:creationId xmlns:a16="http://schemas.microsoft.com/office/drawing/2014/main" id="{DDF704B6-941F-428E-BFFE-CB0619889503}"/>
                  </a:ext>
                </a:extLst>
              </p:cNvPr>
              <p:cNvPicPr>
                <a:picLocks noChangeAspect="1"/>
              </p:cNvPicPr>
              <p:nvPr/>
            </p:nvPicPr>
            <p:blipFill>
              <a:blip r:embed="rId4"/>
              <a:stretch>
                <a:fillRect/>
              </a:stretch>
            </p:blipFill>
            <p:spPr>
              <a:xfrm>
                <a:off x="10931230" y="3835048"/>
                <a:ext cx="1095981" cy="198000"/>
              </a:xfrm>
              <a:prstGeom prst="rect">
                <a:avLst/>
              </a:prstGeom>
            </p:spPr>
          </p:pic>
        </p:grpSp>
        <p:grpSp>
          <p:nvGrpSpPr>
            <p:cNvPr id="14" name="Group 13">
              <a:extLst>
                <a:ext uri="{FF2B5EF4-FFF2-40B4-BE49-F238E27FC236}">
                  <a16:creationId xmlns:a16="http://schemas.microsoft.com/office/drawing/2014/main" id="{C16F8E99-CCE7-4D9F-8B0D-DEC80BE1EFC7}"/>
                </a:ext>
              </a:extLst>
            </p:cNvPr>
            <p:cNvGrpSpPr/>
            <p:nvPr/>
          </p:nvGrpSpPr>
          <p:grpSpPr>
            <a:xfrm>
              <a:off x="3965690" y="5507360"/>
              <a:ext cx="1887876" cy="792000"/>
              <a:chOff x="4662096" y="5012196"/>
              <a:chExt cx="1887876" cy="792000"/>
            </a:xfrm>
          </p:grpSpPr>
          <p:grpSp>
            <p:nvGrpSpPr>
              <p:cNvPr id="22" name="Gruppieren 108">
                <a:extLst>
                  <a:ext uri="{FF2B5EF4-FFF2-40B4-BE49-F238E27FC236}">
                    <a16:creationId xmlns:a16="http://schemas.microsoft.com/office/drawing/2014/main" id="{CD6BAC70-B45C-4BD9-A586-5CBEEC95E94D}"/>
                  </a:ext>
                </a:extLst>
              </p:cNvPr>
              <p:cNvGrpSpPr/>
              <p:nvPr/>
            </p:nvGrpSpPr>
            <p:grpSpPr>
              <a:xfrm>
                <a:off x="4662096" y="5012196"/>
                <a:ext cx="1656266" cy="792000"/>
                <a:chOff x="7198761" y="1555180"/>
                <a:chExt cx="1656649" cy="792184"/>
              </a:xfrm>
            </p:grpSpPr>
            <p:pic>
              <p:nvPicPr>
                <p:cNvPr id="24" name="Grafik 23">
                  <a:extLst>
                    <a:ext uri="{FF2B5EF4-FFF2-40B4-BE49-F238E27FC236}">
                      <a16:creationId xmlns:a16="http://schemas.microsoft.com/office/drawing/2014/main" id="{90B28683-DF21-4147-93C2-98D09D9328D7}"/>
                    </a:ext>
                  </a:extLst>
                </p:cNvPr>
                <p:cNvPicPr>
                  <a:picLocks noChangeAspect="1"/>
                </p:cNvPicPr>
                <p:nvPr/>
              </p:nvPicPr>
              <p:blipFill>
                <a:blip r:embed="rId5"/>
                <a:stretch>
                  <a:fillRect/>
                </a:stretch>
              </p:blipFill>
              <p:spPr>
                <a:xfrm flipH="1">
                  <a:off x="7198761" y="1555180"/>
                  <a:ext cx="792184" cy="792184"/>
                </a:xfrm>
                <a:prstGeom prst="rect">
                  <a:avLst/>
                </a:prstGeom>
              </p:spPr>
            </p:pic>
            <p:sp>
              <p:nvSpPr>
                <p:cNvPr id="25" name="TextBox 21">
                  <a:extLst>
                    <a:ext uri="{FF2B5EF4-FFF2-40B4-BE49-F238E27FC236}">
                      <a16:creationId xmlns:a16="http://schemas.microsoft.com/office/drawing/2014/main" id="{FA1B85F8-461E-4561-AC84-BA00B2D17A04}"/>
                    </a:ext>
                  </a:extLst>
                </p:cNvPr>
                <p:cNvSpPr txBox="1"/>
                <p:nvPr/>
              </p:nvSpPr>
              <p:spPr>
                <a:xfrm>
                  <a:off x="8017744" y="1984574"/>
                  <a:ext cx="837666" cy="215443"/>
                </a:xfrm>
                <a:prstGeom prst="rect">
                  <a:avLst/>
                </a:prstGeom>
                <a:noFill/>
              </p:spPr>
              <p:txBody>
                <a:bodyPr wrap="square" lIns="0" tIns="0" rIns="0" bIns="0" rtlCol="0">
                  <a:spAutoFit/>
                </a:bodyPr>
                <a:lstStyle/>
                <a:p>
                  <a:r>
                    <a:rPr lang="hu-HU" sz="1400" dirty="0"/>
                    <a:t>Vevők</a:t>
                  </a:r>
                  <a:endParaRPr lang="en-US" sz="1400" dirty="0"/>
                </a:p>
              </p:txBody>
            </p:sp>
          </p:grpSp>
          <p:pic>
            <p:nvPicPr>
              <p:cNvPr id="23" name="Picture 22">
                <a:extLst>
                  <a:ext uri="{FF2B5EF4-FFF2-40B4-BE49-F238E27FC236}">
                    <a16:creationId xmlns:a16="http://schemas.microsoft.com/office/drawing/2014/main" id="{83402512-9464-4F1C-9326-C54FAD67C25C}"/>
                  </a:ext>
                </a:extLst>
              </p:cNvPr>
              <p:cNvPicPr>
                <a:picLocks noChangeAspect="1"/>
              </p:cNvPicPr>
              <p:nvPr/>
            </p:nvPicPr>
            <p:blipFill>
              <a:blip r:embed="rId4"/>
              <a:stretch>
                <a:fillRect/>
              </a:stretch>
            </p:blipFill>
            <p:spPr>
              <a:xfrm>
                <a:off x="5453991" y="5187998"/>
                <a:ext cx="1095981" cy="198000"/>
              </a:xfrm>
              <a:prstGeom prst="rect">
                <a:avLst/>
              </a:prstGeom>
            </p:spPr>
          </p:pic>
        </p:grpSp>
        <p:cxnSp>
          <p:nvCxnSpPr>
            <p:cNvPr id="15" name="Straight Arrow Connector 14">
              <a:extLst>
                <a:ext uri="{FF2B5EF4-FFF2-40B4-BE49-F238E27FC236}">
                  <a16:creationId xmlns:a16="http://schemas.microsoft.com/office/drawing/2014/main" id="{A2732880-563F-49FA-A478-4D3647681019}"/>
                </a:ext>
              </a:extLst>
            </p:cNvPr>
            <p:cNvCxnSpPr>
              <a:cxnSpLocks/>
            </p:cNvCxnSpPr>
            <p:nvPr/>
          </p:nvCxnSpPr>
          <p:spPr>
            <a:xfrm flipH="1">
              <a:off x="5397146" y="2523851"/>
              <a:ext cx="1913794" cy="729630"/>
            </a:xfrm>
            <a:prstGeom prst="straightConnector1">
              <a:avLst/>
            </a:prstGeom>
            <a:ln w="25400">
              <a:solidFill>
                <a:schemeClr val="tx2"/>
              </a:solidFill>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5572FC7-F9F5-4842-A622-8CE9C79E4435}"/>
                </a:ext>
              </a:extLst>
            </p:cNvPr>
            <p:cNvCxnSpPr>
              <a:cxnSpLocks/>
            </p:cNvCxnSpPr>
            <p:nvPr/>
          </p:nvCxnSpPr>
          <p:spPr>
            <a:xfrm>
              <a:off x="8508940" y="2494729"/>
              <a:ext cx="1327151" cy="710076"/>
            </a:xfrm>
            <a:prstGeom prst="straightConnector1">
              <a:avLst/>
            </a:prstGeom>
            <a:ln w="25400">
              <a:solidFill>
                <a:schemeClr val="tx2"/>
              </a:solidFill>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FFCCD4A-420F-4CC0-B31E-45F1C16BC04A}"/>
                </a:ext>
              </a:extLst>
            </p:cNvPr>
            <p:cNvCxnSpPr>
              <a:cxnSpLocks/>
            </p:cNvCxnSpPr>
            <p:nvPr/>
          </p:nvCxnSpPr>
          <p:spPr>
            <a:xfrm>
              <a:off x="7715471" y="2808805"/>
              <a:ext cx="0" cy="396000"/>
            </a:xfrm>
            <a:prstGeom prst="straightConnector1">
              <a:avLst/>
            </a:prstGeom>
            <a:ln w="25400">
              <a:solidFill>
                <a:schemeClr val="tx2"/>
              </a:solidFill>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0907554-9D35-47D7-B707-191A63B0FD85}"/>
                </a:ext>
              </a:extLst>
            </p:cNvPr>
            <p:cNvCxnSpPr>
              <a:cxnSpLocks/>
            </p:cNvCxnSpPr>
            <p:nvPr/>
          </p:nvCxnSpPr>
          <p:spPr>
            <a:xfrm>
              <a:off x="10555791" y="4417995"/>
              <a:ext cx="664484" cy="974482"/>
            </a:xfrm>
            <a:prstGeom prst="straightConnector1">
              <a:avLst/>
            </a:prstGeom>
            <a:ln w="25400">
              <a:solidFill>
                <a:schemeClr val="tx2"/>
              </a:solidFill>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71AF3DD-962D-47D8-A735-5D361AFEB57E}"/>
                </a:ext>
              </a:extLst>
            </p:cNvPr>
            <p:cNvCxnSpPr>
              <a:cxnSpLocks/>
            </p:cNvCxnSpPr>
            <p:nvPr/>
          </p:nvCxnSpPr>
          <p:spPr>
            <a:xfrm>
              <a:off x="5131496" y="4482989"/>
              <a:ext cx="0" cy="900000"/>
            </a:xfrm>
            <a:prstGeom prst="straightConnector1">
              <a:avLst/>
            </a:prstGeom>
            <a:ln w="25400">
              <a:solidFill>
                <a:schemeClr val="tx2"/>
              </a:solidFill>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F3E65AE-79AB-4504-AA65-E9133B75EFBD}"/>
                </a:ext>
              </a:extLst>
            </p:cNvPr>
            <p:cNvCxnSpPr>
              <a:cxnSpLocks/>
            </p:cNvCxnSpPr>
            <p:nvPr/>
          </p:nvCxnSpPr>
          <p:spPr>
            <a:xfrm>
              <a:off x="8321412" y="2771264"/>
              <a:ext cx="0" cy="2611725"/>
            </a:xfrm>
            <a:prstGeom prst="straightConnector1">
              <a:avLst/>
            </a:prstGeom>
            <a:ln w="25400">
              <a:solidFill>
                <a:schemeClr val="tx2"/>
              </a:solidFill>
              <a:headEnd type="none" w="med" len="med"/>
              <a:tailEnd type="non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CB8F87F0-C9F8-4A55-8C26-93EC3D9EB98A}"/>
                </a:ext>
              </a:extLst>
            </p:cNvPr>
            <p:cNvSpPr/>
            <p:nvPr/>
          </p:nvSpPr>
          <p:spPr bwMode="gray">
            <a:xfrm>
              <a:off x="3888297" y="5469146"/>
              <a:ext cx="8170872" cy="865331"/>
            </a:xfrm>
            <a:prstGeom prst="rect">
              <a:avLst/>
            </a:prstGeom>
            <a:noFill/>
            <a:ln w="25400" algn="ctr">
              <a:solidFill>
                <a:schemeClr val="accent2"/>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DE" sz="1800" b="0" i="0" u="none" strike="noStrike" kern="0" cap="none" spc="0" normalizeH="0" baseline="0" noProof="0" dirty="0" err="1">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547475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001FC-9B98-441C-9525-26811F4B34EE}"/>
              </a:ext>
            </a:extLst>
          </p:cNvPr>
          <p:cNvSpPr>
            <a:spLocks noGrp="1"/>
          </p:cNvSpPr>
          <p:nvPr>
            <p:ph type="title"/>
          </p:nvPr>
        </p:nvSpPr>
        <p:spPr>
          <a:xfrm>
            <a:off x="504001" y="504000"/>
            <a:ext cx="11186476" cy="677108"/>
          </a:xfrm>
        </p:spPr>
        <p:txBody>
          <a:bodyPr/>
          <a:lstStyle/>
          <a:p>
            <a:r>
              <a:rPr lang="hu-HU" dirty="0" err="1"/>
              <a:t>Built</a:t>
            </a:r>
            <a:r>
              <a:rPr lang="hu-HU" dirty="0"/>
              <a:t>-in </a:t>
            </a:r>
            <a:r>
              <a:rPr lang="hu-HU" dirty="0" err="1"/>
              <a:t>Analytics</a:t>
            </a:r>
            <a:r>
              <a:rPr lang="hu-HU" dirty="0"/>
              <a:t> – üzleti döntéshozatal valós adatokra építve</a:t>
            </a:r>
            <a:br>
              <a:rPr lang="en-US" dirty="0"/>
            </a:br>
            <a:r>
              <a:rPr lang="hu-HU" sz="2000" b="0" dirty="0"/>
              <a:t>Az üzleti adatok széles tárháza</a:t>
            </a:r>
            <a:endParaRPr lang="en-DE" dirty="0"/>
          </a:p>
        </p:txBody>
      </p:sp>
      <p:grpSp>
        <p:nvGrpSpPr>
          <p:cNvPr id="3" name="Group 2">
            <a:extLst>
              <a:ext uri="{FF2B5EF4-FFF2-40B4-BE49-F238E27FC236}">
                <a16:creationId xmlns:a16="http://schemas.microsoft.com/office/drawing/2014/main" id="{8E889CE3-8EE8-4AFF-A293-35D6FE895F6B}"/>
              </a:ext>
            </a:extLst>
          </p:cNvPr>
          <p:cNvGrpSpPr/>
          <p:nvPr/>
        </p:nvGrpSpPr>
        <p:grpSpPr>
          <a:xfrm>
            <a:off x="504001" y="1490297"/>
            <a:ext cx="5228584" cy="1768718"/>
            <a:chOff x="503611" y="1619251"/>
            <a:chExt cx="4384911" cy="1768718"/>
          </a:xfrm>
        </p:grpSpPr>
        <p:sp>
          <p:nvSpPr>
            <p:cNvPr id="4" name="Text Placeholder 2">
              <a:extLst>
                <a:ext uri="{FF2B5EF4-FFF2-40B4-BE49-F238E27FC236}">
                  <a16:creationId xmlns:a16="http://schemas.microsoft.com/office/drawing/2014/main" id="{B02A1943-1357-4718-B99B-F1BFD182873B}"/>
                </a:ext>
              </a:extLst>
            </p:cNvPr>
            <p:cNvSpPr txBox="1">
              <a:spLocks/>
            </p:cNvSpPr>
            <p:nvPr/>
          </p:nvSpPr>
          <p:spPr bwMode="black">
            <a:xfrm>
              <a:off x="503611" y="1619251"/>
              <a:ext cx="4384911" cy="1768718"/>
            </a:xfrm>
            <a:prstGeom prst="rect">
              <a:avLst/>
            </a:prstGeom>
          </p:spPr>
          <p:txBody>
            <a:bodyPr vert="horz" lIns="0" tIns="0" rIns="0" bIns="0" rtlCol="0">
              <a:normAutofit/>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a:spcAft>
                  <a:spcPts val="600"/>
                </a:spcAft>
              </a:pPr>
              <a:r>
                <a:rPr lang="en-US" sz="1600" b="1" dirty="0"/>
                <a:t>SAP Business ByDesign Built-in Analytics</a:t>
              </a:r>
            </a:p>
            <a:p>
              <a:pPr algn="ctr">
                <a:spcAft>
                  <a:spcPts val="600"/>
                </a:spcAft>
              </a:pPr>
              <a:r>
                <a:rPr lang="hu-HU" sz="1200" kern="0" dirty="0">
                  <a:solidFill>
                    <a:prstClr val="black"/>
                  </a:solidFill>
                  <a:ea typeface="Arial Unicode MS" pitchFamily="34" charset="-128"/>
                  <a:cs typeface="Arial Unicode MS" pitchFamily="34" charset="-128"/>
                </a:rPr>
                <a:t>Az integrált üzleti folyamatokra épülő elemző eszköztár támogatja a valós idejű adatokra alapozott üzleti döntéshozatalt</a:t>
              </a:r>
              <a:endParaRPr lang="en-US" sz="1200" dirty="0"/>
            </a:p>
          </p:txBody>
        </p:sp>
        <p:cxnSp>
          <p:nvCxnSpPr>
            <p:cNvPr id="5" name="Straight Connector 4">
              <a:extLst>
                <a:ext uri="{FF2B5EF4-FFF2-40B4-BE49-F238E27FC236}">
                  <a16:creationId xmlns:a16="http://schemas.microsoft.com/office/drawing/2014/main" id="{F419132C-F55A-4A10-9B4A-A08410684670}"/>
                </a:ext>
              </a:extLst>
            </p:cNvPr>
            <p:cNvCxnSpPr>
              <a:cxnSpLocks/>
            </p:cNvCxnSpPr>
            <p:nvPr/>
          </p:nvCxnSpPr>
          <p:spPr>
            <a:xfrm>
              <a:off x="673993" y="1943354"/>
              <a:ext cx="4166374" cy="0"/>
            </a:xfrm>
            <a:prstGeom prst="line">
              <a:avLst/>
            </a:prstGeom>
            <a:ln w="25400" cmpd="sng">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6" name="Text Placeholder 2">
            <a:extLst>
              <a:ext uri="{FF2B5EF4-FFF2-40B4-BE49-F238E27FC236}">
                <a16:creationId xmlns:a16="http://schemas.microsoft.com/office/drawing/2014/main" id="{2369C095-EB94-4E0F-B986-EEB18F118CB8}"/>
              </a:ext>
            </a:extLst>
          </p:cNvPr>
          <p:cNvSpPr txBox="1">
            <a:spLocks/>
          </p:cNvSpPr>
          <p:nvPr/>
        </p:nvSpPr>
        <p:spPr bwMode="black">
          <a:xfrm>
            <a:off x="6315394" y="1490297"/>
            <a:ext cx="5450186" cy="1505408"/>
          </a:xfrm>
          <a:prstGeom prst="rect">
            <a:avLst/>
          </a:prstGeom>
        </p:spPr>
        <p:txBody>
          <a:bodyPr vert="horz" lIns="0" tIns="0" rIns="0" bIns="0" rtlCol="0">
            <a:normAutofit/>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a:spcAft>
                <a:spcPts val="600"/>
              </a:spcAft>
            </a:pPr>
            <a:r>
              <a:rPr lang="hu-HU" sz="1600" b="1" dirty="0"/>
              <a:t>Felsőfokú elemzési és üzleti intelligencia lehetőségek </a:t>
            </a:r>
            <a:endParaRPr lang="en-US" sz="1600" b="1" dirty="0"/>
          </a:p>
          <a:p>
            <a:pPr algn="ctr">
              <a:spcAft>
                <a:spcPts val="600"/>
              </a:spcAft>
            </a:pPr>
            <a:r>
              <a:rPr lang="hu-HU" sz="1200" dirty="0"/>
              <a:t>A belső elemző eszköztárhoz integrálható külső üzletiintelligencia-megoldások további lehetőségeket nyitnak </a:t>
            </a:r>
            <a:endParaRPr lang="en-US" sz="1200" dirty="0"/>
          </a:p>
        </p:txBody>
      </p:sp>
      <p:cxnSp>
        <p:nvCxnSpPr>
          <p:cNvPr id="7" name="Straight Connector 6">
            <a:extLst>
              <a:ext uri="{FF2B5EF4-FFF2-40B4-BE49-F238E27FC236}">
                <a16:creationId xmlns:a16="http://schemas.microsoft.com/office/drawing/2014/main" id="{1BADD75C-9819-481A-8CDC-F3337BA9CE07}"/>
              </a:ext>
            </a:extLst>
          </p:cNvPr>
          <p:cNvCxnSpPr>
            <a:cxnSpLocks/>
          </p:cNvCxnSpPr>
          <p:nvPr/>
        </p:nvCxnSpPr>
        <p:spPr>
          <a:xfrm>
            <a:off x="6462357" y="1814146"/>
            <a:ext cx="5220000" cy="0"/>
          </a:xfrm>
          <a:prstGeom prst="line">
            <a:avLst/>
          </a:prstGeom>
          <a:ln w="25400" cmpd="sng">
            <a:solidFill>
              <a:schemeClr val="tx2"/>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DE190EBF-8F16-49A0-8970-7B539C7C5DE8}"/>
              </a:ext>
            </a:extLst>
          </p:cNvPr>
          <p:cNvGrpSpPr/>
          <p:nvPr/>
        </p:nvGrpSpPr>
        <p:grpSpPr>
          <a:xfrm>
            <a:off x="1212856" y="3752879"/>
            <a:ext cx="3808799" cy="2665932"/>
            <a:chOff x="504001" y="3617169"/>
            <a:chExt cx="3808799" cy="2665932"/>
          </a:xfrm>
        </p:grpSpPr>
        <p:sp>
          <p:nvSpPr>
            <p:cNvPr id="9" name="TextBox 8">
              <a:extLst>
                <a:ext uri="{FF2B5EF4-FFF2-40B4-BE49-F238E27FC236}">
                  <a16:creationId xmlns:a16="http://schemas.microsoft.com/office/drawing/2014/main" id="{2F8626F5-40CB-43BC-84DB-2A2CEAC8F673}"/>
                </a:ext>
              </a:extLst>
            </p:cNvPr>
            <p:cNvSpPr txBox="1"/>
            <p:nvPr/>
          </p:nvSpPr>
          <p:spPr>
            <a:xfrm>
              <a:off x="913403" y="5822849"/>
              <a:ext cx="836768" cy="369332"/>
            </a:xfrm>
            <a:prstGeom prst="rect">
              <a:avLst/>
            </a:prstGeom>
            <a:noFill/>
          </p:spPr>
          <p:txBody>
            <a:bodyPr wrap="none" lIns="0" tIns="0" rIns="0" bIns="0" rtlCol="0">
              <a:spAutoFit/>
            </a:bodyPr>
            <a:lstStyle/>
            <a:p>
              <a:pPr algn="ctr" fontAlgn="base">
                <a:spcBef>
                  <a:spcPts val="600"/>
                </a:spcBef>
                <a:spcAft>
                  <a:spcPct val="0"/>
                </a:spcAft>
                <a:buClr>
                  <a:srgbClr val="F0AB00"/>
                </a:buClr>
                <a:buSzPct val="80000"/>
              </a:pPr>
              <a:r>
                <a:rPr lang="hu-HU" sz="1200" kern="0" dirty="0">
                  <a:ea typeface="Arial Unicode MS" pitchFamily="34" charset="-128"/>
                  <a:cs typeface="Arial Unicode MS" pitchFamily="34" charset="-128"/>
                </a:rPr>
                <a:t>Táblázatok,/</a:t>
              </a:r>
              <a:br>
                <a:rPr lang="hu-HU" sz="1200" kern="0" dirty="0">
                  <a:ea typeface="Arial Unicode MS" pitchFamily="34" charset="-128"/>
                  <a:cs typeface="Arial Unicode MS" pitchFamily="34" charset="-128"/>
                </a:rPr>
              </a:br>
              <a:r>
                <a:rPr lang="hu-HU" sz="1200" kern="0" dirty="0">
                  <a:ea typeface="Arial Unicode MS" pitchFamily="34" charset="-128"/>
                  <a:cs typeface="Arial Unicode MS" pitchFamily="34" charset="-128"/>
                </a:rPr>
                <a:t>Adatbázisok</a:t>
              </a:r>
              <a:endParaRPr lang="en-US" sz="1200" kern="0" dirty="0">
                <a:ea typeface="Arial Unicode MS" pitchFamily="34" charset="-128"/>
                <a:cs typeface="Arial Unicode MS" pitchFamily="34" charset="-128"/>
              </a:endParaRPr>
            </a:p>
          </p:txBody>
        </p:sp>
        <p:sp>
          <p:nvSpPr>
            <p:cNvPr id="10" name="TextBox 9">
              <a:extLst>
                <a:ext uri="{FF2B5EF4-FFF2-40B4-BE49-F238E27FC236}">
                  <a16:creationId xmlns:a16="http://schemas.microsoft.com/office/drawing/2014/main" id="{32075FFD-DC74-4826-BE3C-8FA1025A7B50}"/>
                </a:ext>
              </a:extLst>
            </p:cNvPr>
            <p:cNvSpPr txBox="1"/>
            <p:nvPr/>
          </p:nvSpPr>
          <p:spPr>
            <a:xfrm>
              <a:off x="877265" y="5175888"/>
              <a:ext cx="1652697" cy="369332"/>
            </a:xfrm>
            <a:prstGeom prst="rect">
              <a:avLst/>
            </a:prstGeom>
            <a:noFill/>
          </p:spPr>
          <p:txBody>
            <a:bodyPr wrap="none" lIns="0" tIns="0" rIns="0" bIns="0" rtlCol="0">
              <a:spAutoFit/>
            </a:bodyPr>
            <a:lstStyle/>
            <a:p>
              <a:pPr fontAlgn="base">
                <a:spcBef>
                  <a:spcPts val="600"/>
                </a:spcBef>
                <a:spcAft>
                  <a:spcPct val="0"/>
                </a:spcAft>
                <a:buClr>
                  <a:srgbClr val="F0AB00"/>
                </a:buClr>
                <a:buSzPct val="80000"/>
              </a:pPr>
              <a:r>
                <a:rPr lang="hu-HU" sz="1200" kern="0" dirty="0">
                  <a:ea typeface="Arial Unicode MS" pitchFamily="34" charset="-128"/>
                  <a:cs typeface="Arial Unicode MS" pitchFamily="34" charset="-128"/>
                </a:rPr>
                <a:t>Kimutatások</a:t>
              </a:r>
              <a:r>
                <a:rPr lang="en-US" sz="1200" kern="0" dirty="0">
                  <a:ea typeface="Arial Unicode MS" pitchFamily="34" charset="-128"/>
                  <a:cs typeface="Arial Unicode MS" pitchFamily="34" charset="-128"/>
                </a:rPr>
                <a:t> / </a:t>
              </a:r>
              <a:br>
                <a:rPr lang="hu-HU" sz="1200" kern="0" dirty="0">
                  <a:ea typeface="Arial Unicode MS" pitchFamily="34" charset="-128"/>
                  <a:cs typeface="Arial Unicode MS" pitchFamily="34" charset="-128"/>
                </a:rPr>
              </a:br>
              <a:r>
                <a:rPr lang="hu-HU" sz="1200" kern="0" dirty="0">
                  <a:ea typeface="Arial Unicode MS" pitchFamily="34" charset="-128"/>
                  <a:cs typeface="Arial Unicode MS" pitchFamily="34" charset="-128"/>
                </a:rPr>
                <a:t>Többdimenziós elemzés</a:t>
              </a:r>
              <a:endParaRPr lang="en-US" sz="1200" kern="0" dirty="0">
                <a:ea typeface="Arial Unicode MS" pitchFamily="34" charset="-128"/>
                <a:cs typeface="Arial Unicode MS" pitchFamily="34" charset="-128"/>
              </a:endParaRPr>
            </a:p>
          </p:txBody>
        </p:sp>
        <p:sp>
          <p:nvSpPr>
            <p:cNvPr id="11" name="TextBox 10">
              <a:extLst>
                <a:ext uri="{FF2B5EF4-FFF2-40B4-BE49-F238E27FC236}">
                  <a16:creationId xmlns:a16="http://schemas.microsoft.com/office/drawing/2014/main" id="{87CED8C5-E729-4210-80B3-41B5AF2D80F7}"/>
                </a:ext>
              </a:extLst>
            </p:cNvPr>
            <p:cNvSpPr txBox="1"/>
            <p:nvPr/>
          </p:nvSpPr>
          <p:spPr>
            <a:xfrm>
              <a:off x="893800" y="4528926"/>
              <a:ext cx="570669" cy="184666"/>
            </a:xfrm>
            <a:prstGeom prst="rect">
              <a:avLst/>
            </a:prstGeom>
            <a:noFill/>
          </p:spPr>
          <p:txBody>
            <a:bodyPr wrap="none" lIns="0" tIns="0" rIns="0" bIns="0" rtlCol="0">
              <a:spAutoFit/>
            </a:bodyPr>
            <a:lstStyle/>
            <a:p>
              <a:pPr algn="ctr" fontAlgn="base">
                <a:spcBef>
                  <a:spcPts val="600"/>
                </a:spcBef>
                <a:spcAft>
                  <a:spcPct val="0"/>
                </a:spcAft>
                <a:buClr>
                  <a:srgbClr val="F0AB00"/>
                </a:buClr>
                <a:buSzPct val="80000"/>
              </a:pPr>
              <a:r>
                <a:rPr lang="hu-HU" sz="1200" kern="0" dirty="0">
                  <a:ea typeface="Arial Unicode MS" pitchFamily="34" charset="-128"/>
                  <a:cs typeface="Arial Unicode MS" pitchFamily="34" charset="-128"/>
                </a:rPr>
                <a:t>Riportok</a:t>
              </a:r>
              <a:endParaRPr lang="en-US" sz="1200" kern="0" dirty="0">
                <a:ea typeface="Arial Unicode MS" pitchFamily="34" charset="-128"/>
                <a:cs typeface="Arial Unicode MS" pitchFamily="34" charset="-128"/>
              </a:endParaRPr>
            </a:p>
          </p:txBody>
        </p:sp>
        <p:sp>
          <p:nvSpPr>
            <p:cNvPr id="12" name="TextBox 11">
              <a:extLst>
                <a:ext uri="{FF2B5EF4-FFF2-40B4-BE49-F238E27FC236}">
                  <a16:creationId xmlns:a16="http://schemas.microsoft.com/office/drawing/2014/main" id="{D1AF0CBF-3F0A-4154-A192-0C5953C116E7}"/>
                </a:ext>
              </a:extLst>
            </p:cNvPr>
            <p:cNvSpPr txBox="1"/>
            <p:nvPr/>
          </p:nvSpPr>
          <p:spPr>
            <a:xfrm>
              <a:off x="870704" y="3881964"/>
              <a:ext cx="461665" cy="184666"/>
            </a:xfrm>
            <a:prstGeom prst="rect">
              <a:avLst/>
            </a:prstGeom>
            <a:noFill/>
          </p:spPr>
          <p:txBody>
            <a:bodyPr wrap="none" lIns="0" tIns="0" rIns="0" bIns="0" rtlCol="0">
              <a:spAutoFit/>
            </a:bodyPr>
            <a:lstStyle/>
            <a:p>
              <a:pPr algn="ctr" fontAlgn="base">
                <a:spcBef>
                  <a:spcPts val="600"/>
                </a:spcBef>
                <a:spcAft>
                  <a:spcPct val="0"/>
                </a:spcAft>
                <a:buClr>
                  <a:srgbClr val="F0AB00"/>
                </a:buClr>
                <a:buSzPct val="80000"/>
              </a:pPr>
              <a:r>
                <a:rPr lang="en-US" sz="1200" kern="0" dirty="0">
                  <a:ea typeface="Arial Unicode MS" pitchFamily="34" charset="-128"/>
                  <a:cs typeface="Arial Unicode MS" pitchFamily="34" charset="-128"/>
                </a:rPr>
                <a:t>KPI</a:t>
              </a:r>
              <a:r>
                <a:rPr lang="hu-HU" sz="1200" kern="0" dirty="0">
                  <a:ea typeface="Arial Unicode MS" pitchFamily="34" charset="-128"/>
                  <a:cs typeface="Arial Unicode MS" pitchFamily="34" charset="-128"/>
                </a:rPr>
                <a:t>-ok</a:t>
              </a:r>
              <a:endParaRPr lang="en-US" sz="1200" kern="0" dirty="0">
                <a:ea typeface="Arial Unicode MS" pitchFamily="34" charset="-128"/>
                <a:cs typeface="Arial Unicode MS" pitchFamily="34" charset="-128"/>
              </a:endParaRPr>
            </a:p>
          </p:txBody>
        </p:sp>
        <p:sp>
          <p:nvSpPr>
            <p:cNvPr id="13" name="Rectangle: Rounded Corners 12">
              <a:extLst>
                <a:ext uri="{FF2B5EF4-FFF2-40B4-BE49-F238E27FC236}">
                  <a16:creationId xmlns:a16="http://schemas.microsoft.com/office/drawing/2014/main" id="{79D04E42-7829-47B2-87DE-3394B7536809}"/>
                </a:ext>
              </a:extLst>
            </p:cNvPr>
            <p:cNvSpPr/>
            <p:nvPr/>
          </p:nvSpPr>
          <p:spPr bwMode="gray">
            <a:xfrm>
              <a:off x="504001" y="3617169"/>
              <a:ext cx="3808799" cy="2665932"/>
            </a:xfrm>
            <a:prstGeom prst="roundRect">
              <a:avLst>
                <a:gd name="adj" fmla="val 0"/>
              </a:avLst>
            </a:prstGeom>
            <a:noFill/>
            <a:ln w="25400" algn="ctr">
              <a:solidFill>
                <a:schemeClr val="tx1"/>
              </a:solidFill>
              <a:prstDash val="sysDot"/>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sz="1800" b="0" i="0" u="none" strike="noStrike" kern="0" cap="none" spc="0" normalizeH="0" baseline="0" noProof="0" dirty="0" err="1">
                <a:ln>
                  <a:noFill/>
                </a:ln>
                <a:effectLst/>
                <a:uLnTx/>
                <a:uFillTx/>
                <a:ea typeface="Arial Unicode MS" pitchFamily="34" charset="-128"/>
                <a:cs typeface="Arial Unicode MS" pitchFamily="34" charset="-128"/>
              </a:endParaRPr>
            </a:p>
          </p:txBody>
        </p:sp>
        <p:pic>
          <p:nvPicPr>
            <p:cNvPr id="14" name="Picture 13">
              <a:extLst>
                <a:ext uri="{FF2B5EF4-FFF2-40B4-BE49-F238E27FC236}">
                  <a16:creationId xmlns:a16="http://schemas.microsoft.com/office/drawing/2014/main" id="{99A70733-0F1A-43FF-8664-BDD6848B3D94}"/>
                </a:ext>
              </a:extLst>
            </p:cNvPr>
            <p:cNvPicPr>
              <a:picLocks noChangeAspect="1"/>
            </p:cNvPicPr>
            <p:nvPr/>
          </p:nvPicPr>
          <p:blipFill>
            <a:blip r:embed="rId2"/>
            <a:stretch>
              <a:fillRect/>
            </a:stretch>
          </p:blipFill>
          <p:spPr>
            <a:xfrm>
              <a:off x="2828634" y="4333259"/>
              <a:ext cx="1010629" cy="576000"/>
            </a:xfrm>
            <a:prstGeom prst="rect">
              <a:avLst/>
            </a:prstGeom>
          </p:spPr>
        </p:pic>
        <p:pic>
          <p:nvPicPr>
            <p:cNvPr id="15" name="Picture 14">
              <a:extLst>
                <a:ext uri="{FF2B5EF4-FFF2-40B4-BE49-F238E27FC236}">
                  <a16:creationId xmlns:a16="http://schemas.microsoft.com/office/drawing/2014/main" id="{7368DA43-DA70-476B-92EE-B62117703592}"/>
                </a:ext>
              </a:extLst>
            </p:cNvPr>
            <p:cNvPicPr>
              <a:picLocks noChangeAspect="1"/>
            </p:cNvPicPr>
            <p:nvPr/>
          </p:nvPicPr>
          <p:blipFill>
            <a:blip r:embed="rId3"/>
            <a:stretch>
              <a:fillRect/>
            </a:stretch>
          </p:blipFill>
          <p:spPr>
            <a:xfrm>
              <a:off x="2828634" y="4980797"/>
              <a:ext cx="1010629" cy="576000"/>
            </a:xfrm>
            <a:prstGeom prst="rect">
              <a:avLst/>
            </a:prstGeom>
          </p:spPr>
        </p:pic>
        <p:pic>
          <p:nvPicPr>
            <p:cNvPr id="16" name="Picture 15">
              <a:extLst>
                <a:ext uri="{FF2B5EF4-FFF2-40B4-BE49-F238E27FC236}">
                  <a16:creationId xmlns:a16="http://schemas.microsoft.com/office/drawing/2014/main" id="{B5B272E5-55FF-446B-8580-BF1FCDD79C7C}"/>
                </a:ext>
              </a:extLst>
            </p:cNvPr>
            <p:cNvPicPr>
              <a:picLocks noChangeAspect="1"/>
            </p:cNvPicPr>
            <p:nvPr/>
          </p:nvPicPr>
          <p:blipFill>
            <a:blip r:embed="rId4"/>
            <a:stretch>
              <a:fillRect/>
            </a:stretch>
          </p:blipFill>
          <p:spPr>
            <a:xfrm>
              <a:off x="2828634" y="3685918"/>
              <a:ext cx="1010628" cy="576000"/>
            </a:xfrm>
            <a:prstGeom prst="rect">
              <a:avLst/>
            </a:prstGeom>
          </p:spPr>
        </p:pic>
        <p:pic>
          <p:nvPicPr>
            <p:cNvPr id="17" name="Picture 16">
              <a:extLst>
                <a:ext uri="{FF2B5EF4-FFF2-40B4-BE49-F238E27FC236}">
                  <a16:creationId xmlns:a16="http://schemas.microsoft.com/office/drawing/2014/main" id="{A6D4787D-4A32-4C30-9A02-831137347AAF}"/>
                </a:ext>
              </a:extLst>
            </p:cNvPr>
            <p:cNvPicPr>
              <a:picLocks noChangeAspect="1"/>
            </p:cNvPicPr>
            <p:nvPr/>
          </p:nvPicPr>
          <p:blipFill>
            <a:blip r:embed="rId5"/>
            <a:stretch>
              <a:fillRect/>
            </a:stretch>
          </p:blipFill>
          <p:spPr>
            <a:xfrm>
              <a:off x="2820283" y="5628138"/>
              <a:ext cx="1027331" cy="585520"/>
            </a:xfrm>
            <a:prstGeom prst="rect">
              <a:avLst/>
            </a:prstGeom>
          </p:spPr>
        </p:pic>
      </p:grpSp>
      <p:pic>
        <p:nvPicPr>
          <p:cNvPr id="18" name="Picture 17">
            <a:extLst>
              <a:ext uri="{FF2B5EF4-FFF2-40B4-BE49-F238E27FC236}">
                <a16:creationId xmlns:a16="http://schemas.microsoft.com/office/drawing/2014/main" id="{59022E24-3D74-4F74-91AF-B738547A3F6C}"/>
              </a:ext>
            </a:extLst>
          </p:cNvPr>
          <p:cNvPicPr>
            <a:picLocks noChangeAspect="1"/>
          </p:cNvPicPr>
          <p:nvPr/>
        </p:nvPicPr>
        <p:blipFill>
          <a:blip r:embed="rId6"/>
          <a:stretch>
            <a:fillRect/>
          </a:stretch>
        </p:blipFill>
        <p:spPr>
          <a:xfrm>
            <a:off x="2238167" y="2586533"/>
            <a:ext cx="1752593" cy="306588"/>
          </a:xfrm>
          <a:prstGeom prst="rect">
            <a:avLst/>
          </a:prstGeom>
        </p:spPr>
      </p:pic>
      <p:sp>
        <p:nvSpPr>
          <p:cNvPr id="19" name="Rectangle 18">
            <a:extLst>
              <a:ext uri="{FF2B5EF4-FFF2-40B4-BE49-F238E27FC236}">
                <a16:creationId xmlns:a16="http://schemas.microsoft.com/office/drawing/2014/main" id="{EF978B25-A098-4DE6-920B-AE64B29AA8C9}"/>
              </a:ext>
            </a:extLst>
          </p:cNvPr>
          <p:cNvSpPr/>
          <p:nvPr/>
        </p:nvSpPr>
        <p:spPr bwMode="gray">
          <a:xfrm>
            <a:off x="924255" y="2995704"/>
            <a:ext cx="4380419" cy="536005"/>
          </a:xfrm>
          <a:prstGeom prst="rect">
            <a:avLst/>
          </a:prstGeom>
          <a:noFill/>
          <a:ln w="25400" algn="ctr">
            <a:solidFill>
              <a:schemeClr val="accent2"/>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hu-HU" sz="1800" b="0" i="0" u="none" strike="noStrike" kern="0" cap="none" spc="0" normalizeH="0" baseline="0" noProof="0" dirty="0">
                <a:ln>
                  <a:noFill/>
                </a:ln>
                <a:effectLst/>
                <a:uLnTx/>
                <a:uFillTx/>
                <a:ea typeface="Arial Unicode MS" pitchFamily="34" charset="-128"/>
                <a:cs typeface="Arial Unicode MS" pitchFamily="34" charset="-128"/>
              </a:rPr>
              <a:t>Exkluzív elemzési eszköztár</a:t>
            </a:r>
            <a:br>
              <a:rPr kumimoji="0" lang="hu-HU" sz="1800" b="0" i="0" u="none" strike="noStrike" kern="0" cap="none" spc="0" normalizeH="0" baseline="0" noProof="0" dirty="0">
                <a:ln>
                  <a:noFill/>
                </a:ln>
                <a:effectLst/>
                <a:uLnTx/>
                <a:uFillTx/>
                <a:ea typeface="Arial Unicode MS" pitchFamily="34" charset="-128"/>
                <a:cs typeface="Arial Unicode MS" pitchFamily="34" charset="-128"/>
              </a:rPr>
            </a:br>
            <a:r>
              <a:rPr kumimoji="0" lang="hu-HU" sz="1800" b="0" i="0" u="none" strike="noStrike" kern="0" cap="none" spc="0" normalizeH="0" baseline="0" noProof="0" dirty="0">
                <a:ln>
                  <a:noFill/>
                </a:ln>
                <a:effectLst/>
                <a:uLnTx/>
                <a:uFillTx/>
                <a:ea typeface="Arial Unicode MS" pitchFamily="34" charset="-128"/>
                <a:cs typeface="Arial Unicode MS" pitchFamily="34" charset="-128"/>
              </a:rPr>
              <a:t>a </a:t>
            </a:r>
            <a:r>
              <a:rPr kumimoji="0" lang="hu-HU" sz="1800" b="1" i="0" u="none" strike="noStrike" kern="0" cap="none" spc="0" normalizeH="0" baseline="0" noProof="0" dirty="0">
                <a:ln>
                  <a:noFill/>
                </a:ln>
                <a:effectLst/>
                <a:uLnTx/>
                <a:uFillTx/>
                <a:ea typeface="Arial Unicode MS" pitchFamily="34" charset="-128"/>
                <a:cs typeface="Arial Unicode MS" pitchFamily="34" charset="-128"/>
              </a:rPr>
              <a:t>platformon</a:t>
            </a:r>
            <a:r>
              <a:rPr kumimoji="0" lang="hu-HU" sz="1800" b="0" i="0" u="none" strike="noStrike" kern="0" cap="none" spc="0" normalizeH="0" baseline="0" noProof="0" dirty="0">
                <a:ln>
                  <a:noFill/>
                </a:ln>
                <a:effectLst/>
                <a:uLnTx/>
                <a:uFillTx/>
                <a:ea typeface="Arial Unicode MS" pitchFamily="34" charset="-128"/>
                <a:cs typeface="Arial Unicode MS" pitchFamily="34" charset="-128"/>
              </a:rPr>
              <a:t> </a:t>
            </a:r>
            <a:r>
              <a:rPr kumimoji="0" lang="hu-HU" sz="1800" b="1" i="0" u="none" strike="noStrike" kern="0" cap="none" spc="0" normalizeH="0" baseline="0" noProof="0" dirty="0">
                <a:ln>
                  <a:noFill/>
                </a:ln>
                <a:effectLst/>
                <a:uLnTx/>
                <a:uFillTx/>
                <a:ea typeface="Arial Unicode MS" pitchFamily="34" charset="-128"/>
                <a:cs typeface="Arial Unicode MS" pitchFamily="34" charset="-128"/>
              </a:rPr>
              <a:t>belül</a:t>
            </a:r>
            <a:endParaRPr kumimoji="0" lang="en-DE" sz="1800" b="1"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20" name="Rectangle 19">
            <a:extLst>
              <a:ext uri="{FF2B5EF4-FFF2-40B4-BE49-F238E27FC236}">
                <a16:creationId xmlns:a16="http://schemas.microsoft.com/office/drawing/2014/main" id="{6ADCF63F-7B82-4FAF-8EC6-A33E9A8503AD}"/>
              </a:ext>
            </a:extLst>
          </p:cNvPr>
          <p:cNvSpPr/>
          <p:nvPr/>
        </p:nvSpPr>
        <p:spPr bwMode="gray">
          <a:xfrm>
            <a:off x="6882146" y="2995705"/>
            <a:ext cx="4392000" cy="531264"/>
          </a:xfrm>
          <a:prstGeom prst="rect">
            <a:avLst/>
          </a:prstGeom>
          <a:noFill/>
          <a:ln w="25400" algn="ctr">
            <a:solidFill>
              <a:schemeClr val="accent2"/>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hu-HU" sz="1800" b="0" i="0" u="none" strike="noStrike" kern="0" cap="none" spc="0" normalizeH="0" baseline="0" noProof="0" dirty="0">
                <a:ln>
                  <a:noFill/>
                </a:ln>
                <a:effectLst/>
                <a:uLnTx/>
                <a:uFillTx/>
                <a:ea typeface="Arial Unicode MS" pitchFamily="34" charset="-128"/>
                <a:cs typeface="Arial Unicode MS" pitchFamily="34" charset="-128"/>
              </a:rPr>
              <a:t>Üzleti intelligencia</a:t>
            </a:r>
            <a:br>
              <a:rPr kumimoji="0" lang="hu-HU" sz="1800" b="0" i="0" u="none" strike="noStrike" kern="0" cap="none" spc="0" normalizeH="0" baseline="0" noProof="0" dirty="0">
                <a:ln>
                  <a:noFill/>
                </a:ln>
                <a:effectLst/>
                <a:uLnTx/>
                <a:uFillTx/>
                <a:ea typeface="Arial Unicode MS" pitchFamily="34" charset="-128"/>
                <a:cs typeface="Arial Unicode MS" pitchFamily="34" charset="-128"/>
              </a:rPr>
            </a:br>
            <a:r>
              <a:rPr kumimoji="0" lang="hu-HU" sz="1800" b="0" i="0" u="none" strike="noStrike" kern="0" cap="none" spc="0" normalizeH="0" baseline="0" noProof="0" dirty="0">
                <a:ln>
                  <a:noFill/>
                </a:ln>
                <a:effectLst/>
                <a:uLnTx/>
                <a:uFillTx/>
                <a:ea typeface="Arial Unicode MS" pitchFamily="34" charset="-128"/>
                <a:cs typeface="Arial Unicode MS" pitchFamily="34" charset="-128"/>
              </a:rPr>
              <a:t>a </a:t>
            </a:r>
            <a:r>
              <a:rPr kumimoji="0" lang="hu-HU" sz="1800" b="1" i="0" u="none" strike="noStrike" kern="0" cap="none" spc="0" normalizeH="0" baseline="0" noProof="0" dirty="0">
                <a:ln>
                  <a:noFill/>
                </a:ln>
                <a:effectLst/>
                <a:uLnTx/>
                <a:uFillTx/>
                <a:ea typeface="Arial Unicode MS" pitchFamily="34" charset="-128"/>
                <a:cs typeface="Arial Unicode MS" pitchFamily="34" charset="-128"/>
              </a:rPr>
              <a:t>platformon</a:t>
            </a:r>
            <a:r>
              <a:rPr kumimoji="0" lang="hu-HU" sz="1800" b="0" i="0" u="none" strike="noStrike" kern="0" cap="none" spc="0" normalizeH="0" baseline="0" noProof="0" dirty="0">
                <a:ln>
                  <a:noFill/>
                </a:ln>
                <a:effectLst/>
                <a:uLnTx/>
                <a:uFillTx/>
                <a:ea typeface="Arial Unicode MS" pitchFamily="34" charset="-128"/>
                <a:cs typeface="Arial Unicode MS" pitchFamily="34" charset="-128"/>
              </a:rPr>
              <a:t> </a:t>
            </a:r>
            <a:r>
              <a:rPr kumimoji="0" lang="hu-HU" sz="1800" b="1" i="0" u="none" strike="noStrike" kern="0" cap="none" spc="0" normalizeH="0" baseline="0" noProof="0" dirty="0">
                <a:ln>
                  <a:noFill/>
                </a:ln>
                <a:effectLst/>
                <a:uLnTx/>
                <a:uFillTx/>
                <a:ea typeface="Arial Unicode MS" pitchFamily="34" charset="-128"/>
                <a:cs typeface="Arial Unicode MS" pitchFamily="34" charset="-128"/>
              </a:rPr>
              <a:t>túl</a:t>
            </a:r>
            <a:endParaRPr kumimoji="0" lang="en-DE" sz="1800" b="1" i="0" u="none" strike="noStrike" kern="0" cap="none" spc="0" normalizeH="0" baseline="0" noProof="0" dirty="0" err="1">
              <a:ln>
                <a:noFill/>
              </a:ln>
              <a:solidFill>
                <a:schemeClr val="bg1"/>
              </a:solidFill>
              <a:effectLst/>
              <a:uLnTx/>
              <a:uFillTx/>
              <a:ea typeface="Arial Unicode MS" pitchFamily="34" charset="-128"/>
              <a:cs typeface="Arial Unicode MS" pitchFamily="34" charset="-128"/>
            </a:endParaRPr>
          </a:p>
        </p:txBody>
      </p:sp>
      <p:pic>
        <p:nvPicPr>
          <p:cNvPr id="21" name="Picture 20">
            <a:extLst>
              <a:ext uri="{FF2B5EF4-FFF2-40B4-BE49-F238E27FC236}">
                <a16:creationId xmlns:a16="http://schemas.microsoft.com/office/drawing/2014/main" id="{6D24BA91-5FAA-466C-8B3E-94D283F67368}"/>
              </a:ext>
            </a:extLst>
          </p:cNvPr>
          <p:cNvPicPr>
            <a:picLocks noChangeAspect="1"/>
          </p:cNvPicPr>
          <p:nvPr/>
        </p:nvPicPr>
        <p:blipFill>
          <a:blip r:embed="rId7"/>
          <a:stretch>
            <a:fillRect/>
          </a:stretch>
        </p:blipFill>
        <p:spPr>
          <a:xfrm>
            <a:off x="7807608" y="2610915"/>
            <a:ext cx="2529497" cy="292324"/>
          </a:xfrm>
          <a:prstGeom prst="rect">
            <a:avLst/>
          </a:prstGeom>
        </p:spPr>
      </p:pic>
      <p:grpSp>
        <p:nvGrpSpPr>
          <p:cNvPr id="33" name="Group 32">
            <a:extLst>
              <a:ext uri="{FF2B5EF4-FFF2-40B4-BE49-F238E27FC236}">
                <a16:creationId xmlns:a16="http://schemas.microsoft.com/office/drawing/2014/main" id="{3FC60540-C2B3-4FEE-B69B-8795F623A3E6}"/>
              </a:ext>
            </a:extLst>
          </p:cNvPr>
          <p:cNvGrpSpPr/>
          <p:nvPr/>
        </p:nvGrpSpPr>
        <p:grpSpPr>
          <a:xfrm>
            <a:off x="6976251" y="3753218"/>
            <a:ext cx="4176726" cy="2665932"/>
            <a:chOff x="6976251" y="3710888"/>
            <a:chExt cx="4176726" cy="2665932"/>
          </a:xfrm>
        </p:grpSpPr>
        <p:sp>
          <p:nvSpPr>
            <p:cNvPr id="22" name="Rectangle: Rounded Corners 21">
              <a:extLst>
                <a:ext uri="{FF2B5EF4-FFF2-40B4-BE49-F238E27FC236}">
                  <a16:creationId xmlns:a16="http://schemas.microsoft.com/office/drawing/2014/main" id="{08B7DC6A-1BF7-4699-8429-E4D01BF38C31}"/>
                </a:ext>
              </a:extLst>
            </p:cNvPr>
            <p:cNvSpPr/>
            <p:nvPr/>
          </p:nvSpPr>
          <p:spPr bwMode="gray">
            <a:xfrm>
              <a:off x="6976251" y="3710888"/>
              <a:ext cx="4176726" cy="2665932"/>
            </a:xfrm>
            <a:prstGeom prst="roundRect">
              <a:avLst>
                <a:gd name="adj" fmla="val 0"/>
              </a:avLst>
            </a:prstGeom>
            <a:noFill/>
            <a:ln w="25400" algn="ctr">
              <a:solidFill>
                <a:schemeClr val="tx1"/>
              </a:solidFill>
              <a:prstDash val="sysDot"/>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23" name="TextBox 22">
              <a:extLst>
                <a:ext uri="{FF2B5EF4-FFF2-40B4-BE49-F238E27FC236}">
                  <a16:creationId xmlns:a16="http://schemas.microsoft.com/office/drawing/2014/main" id="{468AFAA0-B930-40C6-9DAF-6E197F12E972}"/>
                </a:ext>
              </a:extLst>
            </p:cNvPr>
            <p:cNvSpPr txBox="1"/>
            <p:nvPr/>
          </p:nvSpPr>
          <p:spPr>
            <a:xfrm>
              <a:off x="7191555" y="3898360"/>
              <a:ext cx="2406193" cy="338554"/>
            </a:xfrm>
            <a:prstGeom prst="rect">
              <a:avLst/>
            </a:prstGeom>
            <a:noFill/>
          </p:spPr>
          <p:txBody>
            <a:bodyPr wrap="square" lIns="0" tIns="0" rIns="0" bIns="0" rtlCol="0">
              <a:spAutoFit/>
            </a:bodyPr>
            <a:lstStyle/>
            <a:p>
              <a:pPr marL="73025" lvl="0" defTabSz="913852">
                <a:spcBef>
                  <a:spcPts val="0"/>
                </a:spcBef>
                <a:buClrTx/>
                <a:buSzPct val="100000"/>
                <a:defRPr/>
              </a:pPr>
              <a:r>
                <a:rPr lang="hu-HU" sz="1100" kern="0" dirty="0"/>
                <a:t>Felhasználói üzleti igényekre testreszabott kimutatások </a:t>
              </a:r>
              <a:endParaRPr lang="en-US" sz="1100" kern="0" dirty="0"/>
            </a:p>
          </p:txBody>
        </p:sp>
        <p:sp>
          <p:nvSpPr>
            <p:cNvPr id="24" name="TextBox 23">
              <a:extLst>
                <a:ext uri="{FF2B5EF4-FFF2-40B4-BE49-F238E27FC236}">
                  <a16:creationId xmlns:a16="http://schemas.microsoft.com/office/drawing/2014/main" id="{BDF07637-A890-418E-9DD2-5490C001A662}"/>
                </a:ext>
              </a:extLst>
            </p:cNvPr>
            <p:cNvSpPr txBox="1"/>
            <p:nvPr/>
          </p:nvSpPr>
          <p:spPr>
            <a:xfrm>
              <a:off x="7216411" y="5834268"/>
              <a:ext cx="2579957" cy="338554"/>
            </a:xfrm>
            <a:prstGeom prst="rect">
              <a:avLst/>
            </a:prstGeom>
            <a:noFill/>
          </p:spPr>
          <p:txBody>
            <a:bodyPr wrap="square" lIns="0" tIns="0" rIns="0" bIns="0" rtlCol="0">
              <a:spAutoFit/>
            </a:bodyPr>
            <a:lstStyle/>
            <a:p>
              <a:pPr marL="73025" lvl="0" defTabSz="913852">
                <a:spcBef>
                  <a:spcPts val="600"/>
                </a:spcBef>
                <a:buClrTx/>
                <a:buSzPct val="100000"/>
                <a:defRPr/>
              </a:pPr>
              <a:r>
                <a:rPr lang="hu-HU" sz="1100" kern="0" dirty="0"/>
                <a:t>Gépi tanulással támogatott </a:t>
              </a:r>
              <a:br>
                <a:rPr lang="hu-HU" sz="1100" kern="0" dirty="0"/>
              </a:br>
              <a:r>
                <a:rPr lang="hu-HU" sz="1100" kern="0" dirty="0"/>
                <a:t>szimulációk és döntéselőkészítés</a:t>
              </a:r>
              <a:endParaRPr lang="en-DE" sz="1100" kern="0" dirty="0" err="1">
                <a:ea typeface="Arial Unicode MS" pitchFamily="34" charset="-128"/>
                <a:cs typeface="Arial Unicode MS" pitchFamily="34" charset="-128"/>
              </a:endParaRPr>
            </a:p>
          </p:txBody>
        </p:sp>
        <p:sp>
          <p:nvSpPr>
            <p:cNvPr id="25" name="TextBox 24">
              <a:extLst>
                <a:ext uri="{FF2B5EF4-FFF2-40B4-BE49-F238E27FC236}">
                  <a16:creationId xmlns:a16="http://schemas.microsoft.com/office/drawing/2014/main" id="{8B3B4E72-F8F9-4884-9627-FA50A600EE86}"/>
                </a:ext>
              </a:extLst>
            </p:cNvPr>
            <p:cNvSpPr txBox="1"/>
            <p:nvPr/>
          </p:nvSpPr>
          <p:spPr>
            <a:xfrm>
              <a:off x="7216411" y="5192283"/>
              <a:ext cx="2301457" cy="338554"/>
            </a:xfrm>
            <a:prstGeom prst="rect">
              <a:avLst/>
            </a:prstGeom>
            <a:noFill/>
          </p:spPr>
          <p:txBody>
            <a:bodyPr wrap="square" lIns="0" tIns="0" rIns="0" bIns="0" rtlCol="0">
              <a:spAutoFit/>
            </a:bodyPr>
            <a:lstStyle/>
            <a:p>
              <a:pPr marL="73025" lvl="0" defTabSz="913852">
                <a:spcBef>
                  <a:spcPts val="600"/>
                </a:spcBef>
                <a:buClrTx/>
                <a:buSzPct val="100000"/>
                <a:defRPr/>
              </a:pPr>
              <a:r>
                <a:rPr lang="hu-HU" sz="1100" kern="0" dirty="0"/>
                <a:t>Beszélő robotokkal támogatott mesterséges intelligencia</a:t>
              </a:r>
              <a:endParaRPr lang="en-US" sz="1100" kern="0" dirty="0"/>
            </a:p>
          </p:txBody>
        </p:sp>
        <p:sp>
          <p:nvSpPr>
            <p:cNvPr id="26" name="TextBox 25">
              <a:extLst>
                <a:ext uri="{FF2B5EF4-FFF2-40B4-BE49-F238E27FC236}">
                  <a16:creationId xmlns:a16="http://schemas.microsoft.com/office/drawing/2014/main" id="{13ABB4B8-1A54-4ABF-AACD-3A8DB71E9D57}"/>
                </a:ext>
              </a:extLst>
            </p:cNvPr>
            <p:cNvSpPr txBox="1"/>
            <p:nvPr/>
          </p:nvSpPr>
          <p:spPr>
            <a:xfrm>
              <a:off x="7191555" y="4545701"/>
              <a:ext cx="2251017" cy="169277"/>
            </a:xfrm>
            <a:prstGeom prst="rect">
              <a:avLst/>
            </a:prstGeom>
            <a:noFill/>
          </p:spPr>
          <p:txBody>
            <a:bodyPr wrap="square" lIns="0" tIns="0" rIns="0" bIns="0" rtlCol="0">
              <a:spAutoFit/>
            </a:bodyPr>
            <a:lstStyle/>
            <a:p>
              <a:pPr marL="73025" lvl="0" defTabSz="913852">
                <a:spcBef>
                  <a:spcPts val="600"/>
                </a:spcBef>
                <a:buClrTx/>
                <a:buSzPct val="100000"/>
                <a:defRPr/>
              </a:pPr>
              <a:r>
                <a:rPr lang="hu-HU" sz="1100" kern="0" dirty="0"/>
                <a:t>Problémafeltárás előrejelzéssel</a:t>
              </a:r>
              <a:endParaRPr lang="en-US" sz="1100" kern="0" dirty="0"/>
            </a:p>
          </p:txBody>
        </p:sp>
        <p:pic>
          <p:nvPicPr>
            <p:cNvPr id="27" name="Picture 26">
              <a:extLst>
                <a:ext uri="{FF2B5EF4-FFF2-40B4-BE49-F238E27FC236}">
                  <a16:creationId xmlns:a16="http://schemas.microsoft.com/office/drawing/2014/main" id="{8AFB12A4-E71A-4B41-8FDC-7768EB724B93}"/>
                </a:ext>
              </a:extLst>
            </p:cNvPr>
            <p:cNvPicPr>
              <a:picLocks noChangeAspect="1"/>
            </p:cNvPicPr>
            <p:nvPr/>
          </p:nvPicPr>
          <p:blipFill>
            <a:blip r:embed="rId8"/>
            <a:stretch>
              <a:fillRect/>
            </a:stretch>
          </p:blipFill>
          <p:spPr>
            <a:xfrm>
              <a:off x="9796368" y="3767282"/>
              <a:ext cx="1044000" cy="577443"/>
            </a:xfrm>
            <a:prstGeom prst="rect">
              <a:avLst/>
            </a:prstGeom>
            <a:ln w="6350">
              <a:solidFill>
                <a:schemeClr val="bg1">
                  <a:lumMod val="65000"/>
                </a:schemeClr>
              </a:solidFill>
            </a:ln>
          </p:spPr>
        </p:pic>
        <p:pic>
          <p:nvPicPr>
            <p:cNvPr id="28" name="Picture 27">
              <a:extLst>
                <a:ext uri="{FF2B5EF4-FFF2-40B4-BE49-F238E27FC236}">
                  <a16:creationId xmlns:a16="http://schemas.microsoft.com/office/drawing/2014/main" id="{774799A0-4CBE-498C-BAE4-16C73B37452E}"/>
                </a:ext>
              </a:extLst>
            </p:cNvPr>
            <p:cNvPicPr>
              <a:picLocks/>
            </p:cNvPicPr>
            <p:nvPr/>
          </p:nvPicPr>
          <p:blipFill rotWithShape="1">
            <a:blip r:embed="rId9"/>
            <a:srcRect r="20250"/>
            <a:stretch/>
          </p:blipFill>
          <p:spPr>
            <a:xfrm>
              <a:off x="9796369" y="4420527"/>
              <a:ext cx="1044000" cy="576000"/>
            </a:xfrm>
            <a:prstGeom prst="rect">
              <a:avLst/>
            </a:prstGeom>
            <a:ln w="6350">
              <a:solidFill>
                <a:schemeClr val="bg1">
                  <a:lumMod val="65000"/>
                </a:schemeClr>
              </a:solidFill>
            </a:ln>
          </p:spPr>
        </p:pic>
        <p:pic>
          <p:nvPicPr>
            <p:cNvPr id="29" name="Picture 28">
              <a:extLst>
                <a:ext uri="{FF2B5EF4-FFF2-40B4-BE49-F238E27FC236}">
                  <a16:creationId xmlns:a16="http://schemas.microsoft.com/office/drawing/2014/main" id="{94184E9F-6A9C-4209-833F-13C8DD6F5AAC}"/>
                </a:ext>
              </a:extLst>
            </p:cNvPr>
            <p:cNvPicPr>
              <a:picLocks/>
            </p:cNvPicPr>
            <p:nvPr/>
          </p:nvPicPr>
          <p:blipFill>
            <a:blip r:embed="rId10"/>
            <a:stretch>
              <a:fillRect/>
            </a:stretch>
          </p:blipFill>
          <p:spPr>
            <a:xfrm>
              <a:off x="9788018" y="5073560"/>
              <a:ext cx="1044000" cy="576000"/>
            </a:xfrm>
            <a:prstGeom prst="rect">
              <a:avLst/>
            </a:prstGeom>
            <a:ln w="6350">
              <a:solidFill>
                <a:schemeClr val="bg1">
                  <a:lumMod val="65000"/>
                </a:schemeClr>
              </a:solidFill>
            </a:ln>
          </p:spPr>
        </p:pic>
        <p:pic>
          <p:nvPicPr>
            <p:cNvPr id="30" name="Picture 29">
              <a:extLst>
                <a:ext uri="{FF2B5EF4-FFF2-40B4-BE49-F238E27FC236}">
                  <a16:creationId xmlns:a16="http://schemas.microsoft.com/office/drawing/2014/main" id="{786C38B7-9274-4E6D-8AE5-7A60B4A2FBF1}"/>
                </a:ext>
              </a:extLst>
            </p:cNvPr>
            <p:cNvPicPr>
              <a:picLocks/>
            </p:cNvPicPr>
            <p:nvPr/>
          </p:nvPicPr>
          <p:blipFill>
            <a:blip r:embed="rId11"/>
            <a:stretch>
              <a:fillRect/>
            </a:stretch>
          </p:blipFill>
          <p:spPr>
            <a:xfrm>
              <a:off x="9788017" y="5706166"/>
              <a:ext cx="1044000" cy="576000"/>
            </a:xfrm>
            <a:prstGeom prst="rect">
              <a:avLst/>
            </a:prstGeom>
            <a:ln w="6350">
              <a:solidFill>
                <a:schemeClr val="bg1">
                  <a:lumMod val="65000"/>
                </a:schemeClr>
              </a:solidFill>
            </a:ln>
          </p:spPr>
        </p:pic>
      </p:grpSp>
    </p:spTree>
    <p:extLst>
      <p:ext uri="{BB962C8B-B14F-4D97-AF65-F5344CB8AC3E}">
        <p14:creationId xmlns:p14="http://schemas.microsoft.com/office/powerpoint/2010/main" val="2042996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8D72-7601-49EE-BDC2-D2400B654882}"/>
              </a:ext>
            </a:extLst>
          </p:cNvPr>
          <p:cNvSpPr>
            <a:spLocks noGrp="1"/>
          </p:cNvSpPr>
          <p:nvPr>
            <p:ph type="title"/>
          </p:nvPr>
        </p:nvSpPr>
        <p:spPr>
          <a:xfrm>
            <a:off x="504001" y="504000"/>
            <a:ext cx="11186476" cy="677108"/>
          </a:xfrm>
        </p:spPr>
        <p:txBody>
          <a:bodyPr/>
          <a:lstStyle/>
          <a:p>
            <a:r>
              <a:rPr lang="en-US" dirty="0"/>
              <a:t>…</a:t>
            </a:r>
            <a:r>
              <a:rPr lang="hu-HU" dirty="0"/>
              <a:t> és natív alkalmazások</a:t>
            </a:r>
            <a:br>
              <a:rPr lang="en-US" dirty="0"/>
            </a:br>
            <a:r>
              <a:rPr lang="hu-HU" sz="2000" b="0" dirty="0"/>
              <a:t>Bármikor bármely pontról elérhető üzleti adatok</a:t>
            </a:r>
            <a:endParaRPr lang="en-DE" sz="2000" dirty="0"/>
          </a:p>
        </p:txBody>
      </p:sp>
      <p:grpSp>
        <p:nvGrpSpPr>
          <p:cNvPr id="3" name="Group 2">
            <a:extLst>
              <a:ext uri="{FF2B5EF4-FFF2-40B4-BE49-F238E27FC236}">
                <a16:creationId xmlns:a16="http://schemas.microsoft.com/office/drawing/2014/main" id="{6BEDCEFB-63C4-48FB-96CB-5066ED005A39}"/>
              </a:ext>
            </a:extLst>
          </p:cNvPr>
          <p:cNvGrpSpPr/>
          <p:nvPr/>
        </p:nvGrpSpPr>
        <p:grpSpPr>
          <a:xfrm>
            <a:off x="4079301" y="3988920"/>
            <a:ext cx="3327110" cy="2268000"/>
            <a:chOff x="2987260" y="1988840"/>
            <a:chExt cx="3744416" cy="2636252"/>
          </a:xfrm>
        </p:grpSpPr>
        <p:pic>
          <p:nvPicPr>
            <p:cNvPr id="4" name="Picture 3">
              <a:extLst>
                <a:ext uri="{FF2B5EF4-FFF2-40B4-BE49-F238E27FC236}">
                  <a16:creationId xmlns:a16="http://schemas.microsoft.com/office/drawing/2014/main" id="{8EF268E4-871D-4B10-BD65-99A00C619B00}"/>
                </a:ext>
              </a:extLst>
            </p:cNvPr>
            <p:cNvPicPr>
              <a:picLocks noChangeAspect="1"/>
            </p:cNvPicPr>
            <p:nvPr/>
          </p:nvPicPr>
          <p:blipFill>
            <a:blip r:embed="rId2"/>
            <a:stretch>
              <a:fillRect/>
            </a:stretch>
          </p:blipFill>
          <p:spPr>
            <a:xfrm>
              <a:off x="2987260" y="1988840"/>
              <a:ext cx="3744416" cy="2636252"/>
            </a:xfrm>
            <a:prstGeom prst="rect">
              <a:avLst/>
            </a:prstGeom>
          </p:spPr>
        </p:pic>
        <p:pic>
          <p:nvPicPr>
            <p:cNvPr id="5" name="Picture 4">
              <a:extLst>
                <a:ext uri="{FF2B5EF4-FFF2-40B4-BE49-F238E27FC236}">
                  <a16:creationId xmlns:a16="http://schemas.microsoft.com/office/drawing/2014/main" id="{2B39FA26-2BEC-461A-8F71-F96B4BB2C3F8}"/>
                </a:ext>
              </a:extLst>
            </p:cNvPr>
            <p:cNvPicPr>
              <a:picLocks noChangeAspect="1"/>
            </p:cNvPicPr>
            <p:nvPr/>
          </p:nvPicPr>
          <p:blipFill>
            <a:blip r:embed="rId3"/>
            <a:stretch>
              <a:fillRect/>
            </a:stretch>
          </p:blipFill>
          <p:spPr>
            <a:xfrm>
              <a:off x="3289274" y="2139294"/>
              <a:ext cx="3103419" cy="2327565"/>
            </a:xfrm>
            <a:prstGeom prst="rect">
              <a:avLst/>
            </a:prstGeom>
          </p:spPr>
        </p:pic>
      </p:grpSp>
      <p:grpSp>
        <p:nvGrpSpPr>
          <p:cNvPr id="6" name="Group 5">
            <a:extLst>
              <a:ext uri="{FF2B5EF4-FFF2-40B4-BE49-F238E27FC236}">
                <a16:creationId xmlns:a16="http://schemas.microsoft.com/office/drawing/2014/main" id="{A025BC4A-1D50-48D6-AD80-EDB0C931211D}"/>
              </a:ext>
            </a:extLst>
          </p:cNvPr>
          <p:cNvGrpSpPr/>
          <p:nvPr/>
        </p:nvGrpSpPr>
        <p:grpSpPr>
          <a:xfrm>
            <a:off x="7964775" y="3988920"/>
            <a:ext cx="3326400" cy="2268000"/>
            <a:chOff x="5737547" y="1268760"/>
            <a:chExt cx="3744416" cy="2636252"/>
          </a:xfrm>
        </p:grpSpPr>
        <p:pic>
          <p:nvPicPr>
            <p:cNvPr id="7" name="Picture 6">
              <a:extLst>
                <a:ext uri="{FF2B5EF4-FFF2-40B4-BE49-F238E27FC236}">
                  <a16:creationId xmlns:a16="http://schemas.microsoft.com/office/drawing/2014/main" id="{81D80EA9-A698-4635-956F-16AF8CF24935}"/>
                </a:ext>
              </a:extLst>
            </p:cNvPr>
            <p:cNvPicPr>
              <a:picLocks noChangeAspect="1"/>
            </p:cNvPicPr>
            <p:nvPr/>
          </p:nvPicPr>
          <p:blipFill>
            <a:blip r:embed="rId2"/>
            <a:stretch>
              <a:fillRect/>
            </a:stretch>
          </p:blipFill>
          <p:spPr>
            <a:xfrm>
              <a:off x="5737547" y="1268760"/>
              <a:ext cx="3744416" cy="2636252"/>
            </a:xfrm>
            <a:prstGeom prst="rect">
              <a:avLst/>
            </a:prstGeom>
          </p:spPr>
        </p:pic>
        <p:pic>
          <p:nvPicPr>
            <p:cNvPr id="8" name="Picture 7">
              <a:extLst>
                <a:ext uri="{FF2B5EF4-FFF2-40B4-BE49-F238E27FC236}">
                  <a16:creationId xmlns:a16="http://schemas.microsoft.com/office/drawing/2014/main" id="{3E1F7568-8D5E-4670-BB6E-9143F8243285}"/>
                </a:ext>
              </a:extLst>
            </p:cNvPr>
            <p:cNvPicPr>
              <a:picLocks noChangeAspect="1"/>
            </p:cNvPicPr>
            <p:nvPr/>
          </p:nvPicPr>
          <p:blipFill>
            <a:blip r:embed="rId4"/>
            <a:stretch>
              <a:fillRect/>
            </a:stretch>
          </p:blipFill>
          <p:spPr>
            <a:xfrm>
              <a:off x="6075233" y="1414309"/>
              <a:ext cx="3104716" cy="2328537"/>
            </a:xfrm>
            <a:prstGeom prst="rect">
              <a:avLst/>
            </a:prstGeom>
          </p:spPr>
        </p:pic>
      </p:grpSp>
      <p:grpSp>
        <p:nvGrpSpPr>
          <p:cNvPr id="9" name="Group 8">
            <a:extLst>
              <a:ext uri="{FF2B5EF4-FFF2-40B4-BE49-F238E27FC236}">
                <a16:creationId xmlns:a16="http://schemas.microsoft.com/office/drawing/2014/main" id="{AAFE3940-EA22-4A51-91C2-B60C5BA08ED7}"/>
              </a:ext>
            </a:extLst>
          </p:cNvPr>
          <p:cNvGrpSpPr/>
          <p:nvPr/>
        </p:nvGrpSpPr>
        <p:grpSpPr>
          <a:xfrm>
            <a:off x="8232917" y="1238791"/>
            <a:ext cx="1219312" cy="2489431"/>
            <a:chOff x="8701544" y="1181108"/>
            <a:chExt cx="1219312" cy="2489431"/>
          </a:xfrm>
        </p:grpSpPr>
        <p:pic>
          <p:nvPicPr>
            <p:cNvPr id="10" name="Picture 9">
              <a:extLst>
                <a:ext uri="{FF2B5EF4-FFF2-40B4-BE49-F238E27FC236}">
                  <a16:creationId xmlns:a16="http://schemas.microsoft.com/office/drawing/2014/main" id="{32903ABB-A4EB-49FD-B442-1C8BAF9E05FF}"/>
                </a:ext>
              </a:extLst>
            </p:cNvPr>
            <p:cNvPicPr>
              <a:picLocks noChangeAspect="1"/>
            </p:cNvPicPr>
            <p:nvPr/>
          </p:nvPicPr>
          <p:blipFill>
            <a:blip r:embed="rId5"/>
            <a:stretch>
              <a:fillRect/>
            </a:stretch>
          </p:blipFill>
          <p:spPr>
            <a:xfrm>
              <a:off x="8701544" y="1181108"/>
              <a:ext cx="1219312" cy="2489431"/>
            </a:xfrm>
            <a:prstGeom prst="rect">
              <a:avLst/>
            </a:prstGeom>
          </p:spPr>
        </p:pic>
        <p:pic>
          <p:nvPicPr>
            <p:cNvPr id="11" name="Picture 10">
              <a:extLst>
                <a:ext uri="{FF2B5EF4-FFF2-40B4-BE49-F238E27FC236}">
                  <a16:creationId xmlns:a16="http://schemas.microsoft.com/office/drawing/2014/main" id="{43232973-574B-40F1-9E91-8323474E4385}"/>
                </a:ext>
              </a:extLst>
            </p:cNvPr>
            <p:cNvPicPr>
              <a:picLocks noChangeAspect="1"/>
            </p:cNvPicPr>
            <p:nvPr/>
          </p:nvPicPr>
          <p:blipFill>
            <a:blip r:embed="rId6"/>
            <a:stretch>
              <a:fillRect/>
            </a:stretch>
          </p:blipFill>
          <p:spPr>
            <a:xfrm>
              <a:off x="8772949" y="1501529"/>
              <a:ext cx="1083936" cy="1927961"/>
            </a:xfrm>
            <a:prstGeom prst="rect">
              <a:avLst/>
            </a:prstGeom>
          </p:spPr>
        </p:pic>
      </p:grpSp>
      <p:grpSp>
        <p:nvGrpSpPr>
          <p:cNvPr id="12" name="Group 11">
            <a:extLst>
              <a:ext uri="{FF2B5EF4-FFF2-40B4-BE49-F238E27FC236}">
                <a16:creationId xmlns:a16="http://schemas.microsoft.com/office/drawing/2014/main" id="{FAD1E74F-D8A8-4405-BC99-C8D089DCE1F3}"/>
              </a:ext>
            </a:extLst>
          </p:cNvPr>
          <p:cNvGrpSpPr/>
          <p:nvPr/>
        </p:nvGrpSpPr>
        <p:grpSpPr>
          <a:xfrm>
            <a:off x="9789811" y="1238790"/>
            <a:ext cx="1219312" cy="2489431"/>
            <a:chOff x="1820213" y="3458428"/>
            <a:chExt cx="1219312" cy="2489431"/>
          </a:xfrm>
        </p:grpSpPr>
        <p:pic>
          <p:nvPicPr>
            <p:cNvPr id="13" name="Picture 12">
              <a:extLst>
                <a:ext uri="{FF2B5EF4-FFF2-40B4-BE49-F238E27FC236}">
                  <a16:creationId xmlns:a16="http://schemas.microsoft.com/office/drawing/2014/main" id="{E268BC65-4434-481A-A2D6-30F9A600C2DC}"/>
                </a:ext>
              </a:extLst>
            </p:cNvPr>
            <p:cNvPicPr>
              <a:picLocks noChangeAspect="1"/>
            </p:cNvPicPr>
            <p:nvPr/>
          </p:nvPicPr>
          <p:blipFill>
            <a:blip r:embed="rId5"/>
            <a:stretch>
              <a:fillRect/>
            </a:stretch>
          </p:blipFill>
          <p:spPr>
            <a:xfrm>
              <a:off x="1820213" y="3458428"/>
              <a:ext cx="1219312" cy="2489431"/>
            </a:xfrm>
            <a:prstGeom prst="rect">
              <a:avLst/>
            </a:prstGeom>
          </p:spPr>
        </p:pic>
        <p:pic>
          <p:nvPicPr>
            <p:cNvPr id="14" name="Picture 13">
              <a:extLst>
                <a:ext uri="{FF2B5EF4-FFF2-40B4-BE49-F238E27FC236}">
                  <a16:creationId xmlns:a16="http://schemas.microsoft.com/office/drawing/2014/main" id="{6F9F6757-F671-4166-B93D-9B35C9C80E37}"/>
                </a:ext>
              </a:extLst>
            </p:cNvPr>
            <p:cNvPicPr>
              <a:picLocks noChangeAspect="1"/>
            </p:cNvPicPr>
            <p:nvPr/>
          </p:nvPicPr>
          <p:blipFill>
            <a:blip r:embed="rId7"/>
            <a:stretch>
              <a:fillRect/>
            </a:stretch>
          </p:blipFill>
          <p:spPr>
            <a:xfrm>
              <a:off x="1889773" y="3776809"/>
              <a:ext cx="1084857" cy="1929600"/>
            </a:xfrm>
            <a:prstGeom prst="rect">
              <a:avLst/>
            </a:prstGeom>
          </p:spPr>
        </p:pic>
      </p:grpSp>
      <p:sp>
        <p:nvSpPr>
          <p:cNvPr id="15" name="Rectangle 14">
            <a:extLst>
              <a:ext uri="{FF2B5EF4-FFF2-40B4-BE49-F238E27FC236}">
                <a16:creationId xmlns:a16="http://schemas.microsoft.com/office/drawing/2014/main" id="{A3E39033-BC3F-4494-94F6-9F292EAFAA61}"/>
              </a:ext>
            </a:extLst>
          </p:cNvPr>
          <p:cNvSpPr/>
          <p:nvPr/>
        </p:nvSpPr>
        <p:spPr>
          <a:xfrm>
            <a:off x="504001" y="1610065"/>
            <a:ext cx="6104675" cy="2220749"/>
          </a:xfrm>
          <a:prstGeom prst="rect">
            <a:avLst/>
          </a:prstGeom>
        </p:spPr>
        <p:txBody>
          <a:bodyPr wrap="square" lIns="108853" tIns="54426" rIns="108853" bIns="54426">
            <a:spAutoFit/>
          </a:bodyPr>
          <a:lstStyle/>
          <a:p>
            <a:pPr>
              <a:buClr>
                <a:schemeClr val="accent1"/>
              </a:buClr>
            </a:pPr>
            <a:r>
              <a:rPr lang="hu-HU" sz="1800" b="1" dirty="0">
                <a:latin typeface="+mn-lt"/>
                <a:ea typeface="Arial Unicode MS" pitchFamily="34" charset="-128"/>
                <a:cs typeface="Arial Unicode MS" pitchFamily="34" charset="-128"/>
              </a:rPr>
              <a:t>A mobilalkalmazások széles tárháza</a:t>
            </a:r>
            <a:endParaRPr lang="en-US" sz="1600" b="1" dirty="0">
              <a:ea typeface="Arial Unicode MS" pitchFamily="34" charset="-128"/>
              <a:cs typeface="Arial Unicode MS" pitchFamily="34" charset="-128"/>
            </a:endParaRPr>
          </a:p>
          <a:p>
            <a:pPr marL="179964" lvl="1" indent="-179964">
              <a:spcBef>
                <a:spcPts val="1200"/>
              </a:spcBef>
              <a:spcAft>
                <a:spcPts val="714"/>
              </a:spcAft>
              <a:buClr>
                <a:srgbClr val="FFC000"/>
              </a:buClr>
              <a:buFont typeface="Wingdings" panose="05000000000000000000" pitchFamily="2" charset="2"/>
              <a:buChar char="§"/>
            </a:pPr>
            <a:r>
              <a:rPr lang="hu-HU" sz="1600" dirty="0"/>
              <a:t>Reszponzív felületek</a:t>
            </a:r>
            <a:r>
              <a:rPr lang="en-US" sz="1600" dirty="0"/>
              <a:t> iOS </a:t>
            </a:r>
            <a:r>
              <a:rPr lang="hu-HU" sz="1600" dirty="0"/>
              <a:t>és </a:t>
            </a:r>
            <a:r>
              <a:rPr lang="en-US" sz="1600" dirty="0"/>
              <a:t>Android </a:t>
            </a:r>
            <a:r>
              <a:rPr lang="hu-HU" sz="1600" dirty="0"/>
              <a:t>alapú eszközökön</a:t>
            </a:r>
            <a:endParaRPr lang="en-US" sz="1600" dirty="0"/>
          </a:p>
          <a:p>
            <a:pPr marL="179964" lvl="1" indent="-179964">
              <a:spcAft>
                <a:spcPts val="714"/>
              </a:spcAft>
              <a:buClr>
                <a:srgbClr val="FFC000"/>
              </a:buClr>
              <a:buFont typeface="Wingdings" panose="05000000000000000000" pitchFamily="2" charset="2"/>
              <a:buChar char="§"/>
            </a:pPr>
            <a:r>
              <a:rPr lang="en-US" sz="1600" dirty="0"/>
              <a:t>SAP Apps </a:t>
            </a:r>
            <a:r>
              <a:rPr lang="hu-HU" sz="1600" dirty="0"/>
              <a:t>– beépített alkalmazások a csomag részeként</a:t>
            </a:r>
            <a:endParaRPr lang="en-US" sz="1600" dirty="0"/>
          </a:p>
          <a:p>
            <a:pPr marL="179964" lvl="1" indent="-179964">
              <a:spcAft>
                <a:spcPts val="300"/>
              </a:spcAft>
              <a:buClr>
                <a:srgbClr val="FFC000"/>
              </a:buClr>
              <a:buFont typeface="Wingdings" panose="05000000000000000000" pitchFamily="2" charset="2"/>
              <a:buChar char="§"/>
            </a:pPr>
            <a:r>
              <a:rPr lang="hu-HU" sz="1600" dirty="0"/>
              <a:t>Kifejezetten a napi szintű feladatvégzés támogatására</a:t>
            </a:r>
            <a:endParaRPr lang="en-US" sz="1600" dirty="0"/>
          </a:p>
          <a:p>
            <a:pPr marL="724352" lvl="2" indent="-179964">
              <a:spcAft>
                <a:spcPts val="300"/>
              </a:spcAft>
              <a:buClr>
                <a:schemeClr val="accent2"/>
              </a:buClr>
              <a:buSzPct val="100000"/>
              <a:buFont typeface="Arial" panose="020B0604020202020204" pitchFamily="34" charset="0"/>
              <a:buChar char="•"/>
            </a:pPr>
            <a:r>
              <a:rPr lang="hu-HU" sz="1400" dirty="0"/>
              <a:t>Munkaidő-nyilvántartás és költségelszámolások</a:t>
            </a:r>
            <a:endParaRPr lang="en-US" sz="1400" dirty="0"/>
          </a:p>
          <a:p>
            <a:pPr marL="724352" lvl="2" indent="-179964">
              <a:spcAft>
                <a:spcPts val="300"/>
              </a:spcAft>
              <a:buClr>
                <a:schemeClr val="accent2"/>
              </a:buClr>
              <a:buSzPct val="100000"/>
              <a:buFont typeface="Arial" panose="020B0604020202020204" pitchFamily="34" charset="0"/>
              <a:buChar char="•"/>
            </a:pPr>
            <a:r>
              <a:rPr lang="hu-HU" sz="1400" dirty="0"/>
              <a:t>Projekt menedzsment</a:t>
            </a:r>
            <a:endParaRPr lang="en-US" sz="1400" dirty="0"/>
          </a:p>
          <a:p>
            <a:pPr marL="724352" lvl="2" indent="-179964">
              <a:spcAft>
                <a:spcPts val="300"/>
              </a:spcAft>
              <a:buClr>
                <a:schemeClr val="accent2"/>
              </a:buClr>
              <a:buSzPct val="100000"/>
              <a:buFont typeface="Arial" panose="020B0604020202020204" pitchFamily="34" charset="0"/>
              <a:buChar char="•"/>
            </a:pPr>
            <a:r>
              <a:rPr lang="hu-HU" sz="1400" dirty="0"/>
              <a:t>Jelentések, elemzések</a:t>
            </a:r>
          </a:p>
        </p:txBody>
      </p:sp>
    </p:spTree>
    <p:extLst>
      <p:ext uri="{BB962C8B-B14F-4D97-AF65-F5344CB8AC3E}">
        <p14:creationId xmlns:p14="http://schemas.microsoft.com/office/powerpoint/2010/main" val="586062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p:cNvSpPr>
            <a:spLocks noGrp="1"/>
          </p:cNvSpPr>
          <p:nvPr>
            <p:ph type="title"/>
          </p:nvPr>
        </p:nvSpPr>
        <p:spPr bwMode="gray"/>
        <p:txBody>
          <a:bodyPr/>
          <a:lstStyle/>
          <a:p>
            <a:r>
              <a:rPr lang="hu-HU" dirty="0"/>
              <a:t>Miért válasszam az</a:t>
            </a:r>
            <a:r>
              <a:rPr lang="en-US" dirty="0"/>
              <a:t> SAP Business </a:t>
            </a:r>
            <a:r>
              <a:rPr lang="en-US" dirty="0" err="1"/>
              <a:t>ByDesign</a:t>
            </a:r>
            <a:r>
              <a:rPr lang="hu-HU" dirty="0"/>
              <a:t>-t</a:t>
            </a:r>
            <a:r>
              <a:rPr lang="en-US" dirty="0"/>
              <a:t>?</a:t>
            </a:r>
          </a:p>
        </p:txBody>
      </p:sp>
      <p:pic>
        <p:nvPicPr>
          <p:cNvPr id="3" name="Picture 2">
            <a:extLst>
              <a:ext uri="{FF2B5EF4-FFF2-40B4-BE49-F238E27FC236}">
                <a16:creationId xmlns:a16="http://schemas.microsoft.com/office/drawing/2014/main" id="{F687AB15-E03B-4D88-8B45-349A0CC57B11}"/>
              </a:ext>
            </a:extLst>
          </p:cNvPr>
          <p:cNvPicPr>
            <a:picLocks noChangeAspect="1"/>
          </p:cNvPicPr>
          <p:nvPr/>
        </p:nvPicPr>
        <p:blipFill>
          <a:blip r:embed="rId2"/>
          <a:stretch>
            <a:fillRect/>
          </a:stretch>
        </p:blipFill>
        <p:spPr>
          <a:xfrm>
            <a:off x="8920471" y="4040712"/>
            <a:ext cx="1580400" cy="1580400"/>
          </a:xfrm>
          <a:prstGeom prst="rect">
            <a:avLst/>
          </a:prstGeom>
        </p:spPr>
      </p:pic>
      <p:pic>
        <p:nvPicPr>
          <p:cNvPr id="4" name="Picture 3">
            <a:extLst>
              <a:ext uri="{FF2B5EF4-FFF2-40B4-BE49-F238E27FC236}">
                <a16:creationId xmlns:a16="http://schemas.microsoft.com/office/drawing/2014/main" id="{3857BB79-EE2E-418D-B000-C6BFC25243C2}"/>
              </a:ext>
            </a:extLst>
          </p:cNvPr>
          <p:cNvPicPr>
            <a:picLocks noChangeAspect="1"/>
          </p:cNvPicPr>
          <p:nvPr/>
        </p:nvPicPr>
        <p:blipFill>
          <a:blip r:embed="rId3"/>
          <a:stretch>
            <a:fillRect/>
          </a:stretch>
        </p:blipFill>
        <p:spPr>
          <a:xfrm>
            <a:off x="9078912" y="1520266"/>
            <a:ext cx="1335600" cy="1335600"/>
          </a:xfrm>
          <a:prstGeom prst="rect">
            <a:avLst/>
          </a:prstGeom>
        </p:spPr>
      </p:pic>
      <p:pic>
        <p:nvPicPr>
          <p:cNvPr id="5" name="Picture 4">
            <a:extLst>
              <a:ext uri="{FF2B5EF4-FFF2-40B4-BE49-F238E27FC236}">
                <a16:creationId xmlns:a16="http://schemas.microsoft.com/office/drawing/2014/main" id="{F7C77E32-5B21-42B1-8A6C-9DA5FC7939AD}"/>
              </a:ext>
            </a:extLst>
          </p:cNvPr>
          <p:cNvPicPr>
            <a:picLocks noChangeAspect="1"/>
          </p:cNvPicPr>
          <p:nvPr/>
        </p:nvPicPr>
        <p:blipFill>
          <a:blip r:embed="rId4"/>
          <a:stretch>
            <a:fillRect/>
          </a:stretch>
        </p:blipFill>
        <p:spPr>
          <a:xfrm>
            <a:off x="5908370" y="3976001"/>
            <a:ext cx="1584000" cy="1584000"/>
          </a:xfrm>
          <a:prstGeom prst="rect">
            <a:avLst/>
          </a:prstGeom>
        </p:spPr>
      </p:pic>
      <p:pic>
        <p:nvPicPr>
          <p:cNvPr id="6" name="Picture 5">
            <a:extLst>
              <a:ext uri="{FF2B5EF4-FFF2-40B4-BE49-F238E27FC236}">
                <a16:creationId xmlns:a16="http://schemas.microsoft.com/office/drawing/2014/main" id="{F96445B3-2575-450D-A05D-82317E8FBCFF}"/>
              </a:ext>
            </a:extLst>
          </p:cNvPr>
          <p:cNvPicPr>
            <a:picLocks noChangeAspect="1"/>
          </p:cNvPicPr>
          <p:nvPr/>
        </p:nvPicPr>
        <p:blipFill>
          <a:blip r:embed="rId5"/>
          <a:stretch>
            <a:fillRect/>
          </a:stretch>
        </p:blipFill>
        <p:spPr>
          <a:xfrm>
            <a:off x="5935370" y="1423066"/>
            <a:ext cx="1530000" cy="1530000"/>
          </a:xfrm>
          <a:prstGeom prst="rect">
            <a:avLst/>
          </a:prstGeom>
        </p:spPr>
      </p:pic>
      <p:pic>
        <p:nvPicPr>
          <p:cNvPr id="7" name="Picture 6">
            <a:extLst>
              <a:ext uri="{FF2B5EF4-FFF2-40B4-BE49-F238E27FC236}">
                <a16:creationId xmlns:a16="http://schemas.microsoft.com/office/drawing/2014/main" id="{CCF640A7-70E8-47E7-ACFC-D9B8BEB86C95}"/>
              </a:ext>
            </a:extLst>
          </p:cNvPr>
          <p:cNvPicPr>
            <a:picLocks noChangeAspect="1"/>
          </p:cNvPicPr>
          <p:nvPr/>
        </p:nvPicPr>
        <p:blipFill>
          <a:blip r:embed="rId6"/>
          <a:stretch>
            <a:fillRect/>
          </a:stretch>
        </p:blipFill>
        <p:spPr>
          <a:xfrm>
            <a:off x="1164080" y="2218908"/>
            <a:ext cx="3042695" cy="3067756"/>
          </a:xfrm>
          <a:prstGeom prst="rect">
            <a:avLst/>
          </a:prstGeom>
        </p:spPr>
      </p:pic>
      <p:sp>
        <p:nvSpPr>
          <p:cNvPr id="8" name="Content Placeholder 5">
            <a:extLst>
              <a:ext uri="{FF2B5EF4-FFF2-40B4-BE49-F238E27FC236}">
                <a16:creationId xmlns:a16="http://schemas.microsoft.com/office/drawing/2014/main" id="{78FD71A6-B102-4191-BDB5-CE3D498FD77F}"/>
              </a:ext>
            </a:extLst>
          </p:cNvPr>
          <p:cNvSpPr txBox="1">
            <a:spLocks/>
          </p:cNvSpPr>
          <p:nvPr/>
        </p:nvSpPr>
        <p:spPr>
          <a:xfrm>
            <a:off x="5574193" y="2848378"/>
            <a:ext cx="2252354" cy="707603"/>
          </a:xfrm>
          <a:prstGeom prst="rect">
            <a:avLst/>
          </a:prstGeom>
        </p:spPr>
        <p:txBody>
          <a:bodyPr anchor="t">
            <a:normAutofit fontScale="92500" lnSpcReduction="20000"/>
          </a:bodyPr>
          <a:lst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a:spcBef>
                <a:spcPts val="600"/>
              </a:spcBef>
            </a:pPr>
            <a:r>
              <a:rPr lang="hu-HU" sz="1600" b="1" dirty="0"/>
              <a:t>Használatra kész üzleti csomag</a:t>
            </a:r>
            <a:endParaRPr lang="en-US" sz="1600" b="1" dirty="0"/>
          </a:p>
          <a:p>
            <a:pPr lvl="0" algn="ctr" defTabSz="1088776">
              <a:lnSpc>
                <a:spcPct val="100000"/>
              </a:lnSpc>
              <a:spcBef>
                <a:spcPts val="600"/>
              </a:spcBef>
            </a:pPr>
            <a:r>
              <a:rPr lang="hu-HU" sz="1300" dirty="0">
                <a:solidFill>
                  <a:srgbClr val="000000"/>
                </a:solidFill>
                <a:latin typeface="Arial"/>
                <a:ea typeface="+mn-ea"/>
                <a:cs typeface="+mn-cs"/>
              </a:rPr>
              <a:t>Átfogó felhőalapú megoldás</a:t>
            </a:r>
            <a:endParaRPr lang="en-US" sz="1300" b="1" dirty="0">
              <a:solidFill>
                <a:srgbClr val="000000"/>
              </a:solidFill>
              <a:latin typeface="Arial"/>
              <a:ea typeface="Arial" charset="0"/>
              <a:cs typeface="Arial" charset="0"/>
            </a:endParaRPr>
          </a:p>
        </p:txBody>
      </p:sp>
      <p:sp>
        <p:nvSpPr>
          <p:cNvPr id="9" name="Content Placeholder 7">
            <a:extLst>
              <a:ext uri="{FF2B5EF4-FFF2-40B4-BE49-F238E27FC236}">
                <a16:creationId xmlns:a16="http://schemas.microsoft.com/office/drawing/2014/main" id="{B44389CC-E0C8-48EB-853B-0AEA0E61039D}"/>
              </a:ext>
            </a:extLst>
          </p:cNvPr>
          <p:cNvSpPr txBox="1">
            <a:spLocks/>
          </p:cNvSpPr>
          <p:nvPr/>
        </p:nvSpPr>
        <p:spPr>
          <a:xfrm>
            <a:off x="5147354" y="5525772"/>
            <a:ext cx="2910448" cy="707603"/>
          </a:xfrm>
          <a:prstGeom prst="rect">
            <a:avLst/>
          </a:prstGeom>
        </p:spPr>
        <p:txBody>
          <a:bodyPr anchor="t">
            <a:normAutofit fontScale="92500"/>
          </a:bodyPr>
          <a:lstStyle>
            <a:lvl1pPr marL="0" indent="0" algn="l" defTabSz="914583" rtl="0" eaLnBrk="1" latinLnBrk="0" hangingPunct="1">
              <a:lnSpc>
                <a:spcPct val="90000"/>
              </a:lnSpc>
              <a:spcBef>
                <a:spcPts val="1000"/>
              </a:spcBef>
              <a:buFont typeface="Arial"/>
              <a:buNone/>
              <a:defRPr sz="1800" b="0" i="0" kern="1200">
                <a:solidFill>
                  <a:schemeClr val="tx1"/>
                </a:solidFill>
                <a:latin typeface="Arial" charset="0"/>
                <a:ea typeface="Arial" charset="0"/>
                <a:cs typeface="Arial" charset="0"/>
              </a:defRPr>
            </a:lvl1pPr>
            <a:lvl2pPr marL="457291" indent="0" algn="l" defTabSz="914583" rtl="0" eaLnBrk="1" latinLnBrk="0" hangingPunct="1">
              <a:lnSpc>
                <a:spcPct val="90000"/>
              </a:lnSpc>
              <a:spcBef>
                <a:spcPts val="500"/>
              </a:spcBef>
              <a:buFont typeface="Arial"/>
              <a:buNone/>
              <a:defRPr sz="1800" kern="1200">
                <a:solidFill>
                  <a:schemeClr val="tx1"/>
                </a:solidFill>
                <a:latin typeface="+mn-lt"/>
                <a:ea typeface="+mn-ea"/>
                <a:cs typeface="+mn-cs"/>
              </a:defRPr>
            </a:lvl2pPr>
            <a:lvl3pPr marL="914583" indent="0" algn="l" defTabSz="914583"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874" indent="0" algn="l" defTabSz="914583"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9166" indent="0" algn="l" defTabSz="914583"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5103" indent="-228646" algn="l" defTabSz="91458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2394" indent="-228646" algn="l" defTabSz="91458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686" indent="-228646" algn="l" defTabSz="91458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977" indent="-228646" algn="l" defTabSz="91458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ct val="100000"/>
              </a:lnSpc>
            </a:pPr>
            <a:r>
              <a:rPr lang="hu-HU" sz="1600" b="1" dirty="0"/>
              <a:t>Növekedéshez tervezve</a:t>
            </a:r>
            <a:endParaRPr lang="en-US" sz="1600" b="1" dirty="0"/>
          </a:p>
          <a:p>
            <a:pPr algn="ctr">
              <a:lnSpc>
                <a:spcPct val="100000"/>
              </a:lnSpc>
              <a:spcBef>
                <a:spcPts val="600"/>
              </a:spcBef>
            </a:pPr>
            <a:r>
              <a:rPr lang="hu-HU" sz="1300" dirty="0"/>
              <a:t>Skálázható és konfigurálható megoldás</a:t>
            </a:r>
            <a:endParaRPr lang="en-US" sz="1300" dirty="0"/>
          </a:p>
          <a:p>
            <a:pPr algn="ctr">
              <a:lnSpc>
                <a:spcPct val="100000"/>
              </a:lnSpc>
            </a:pPr>
            <a:endParaRPr lang="en-US" sz="1600" b="1" dirty="0"/>
          </a:p>
        </p:txBody>
      </p:sp>
      <p:sp>
        <p:nvSpPr>
          <p:cNvPr id="10" name="Content Placeholder 7">
            <a:extLst>
              <a:ext uri="{FF2B5EF4-FFF2-40B4-BE49-F238E27FC236}">
                <a16:creationId xmlns:a16="http://schemas.microsoft.com/office/drawing/2014/main" id="{F8455AD1-A23C-462D-B700-C38B0CB6B8E2}"/>
              </a:ext>
            </a:extLst>
          </p:cNvPr>
          <p:cNvSpPr txBox="1">
            <a:spLocks/>
          </p:cNvSpPr>
          <p:nvPr/>
        </p:nvSpPr>
        <p:spPr>
          <a:xfrm>
            <a:off x="8731877" y="2848378"/>
            <a:ext cx="2378298" cy="870867"/>
          </a:xfrm>
          <a:prstGeom prst="rect">
            <a:avLst/>
          </a:prstGeom>
        </p:spPr>
        <p:txBody>
          <a:bodyPr vert="horz" lIns="0" tIns="45709" rIns="91419" bIns="45709" rtlCol="0" anchor="t">
            <a:normAutofit/>
          </a:bodyPr>
          <a:lstStyle>
            <a:lvl1pPr marL="0" indent="0" algn="l" defTabSz="914400" rtl="0" eaLnBrk="1" latinLnBrk="0" hangingPunct="1">
              <a:lnSpc>
                <a:spcPct val="90000"/>
              </a:lnSpc>
              <a:spcBef>
                <a:spcPts val="1000"/>
              </a:spcBef>
              <a:buFont typeface="Arial"/>
              <a:buNone/>
              <a:defRPr sz="1800" b="0" i="0" kern="1200">
                <a:solidFill>
                  <a:schemeClr val="tx1"/>
                </a:solidFill>
                <a:latin typeface="BentonSans" charset="0"/>
                <a:ea typeface="BentonSans" charset="0"/>
                <a:cs typeface="BentonSans" charset="0"/>
              </a:defRPr>
            </a:lvl1pPr>
            <a:lvl2pPr marL="4572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ct val="100000"/>
              </a:lnSpc>
            </a:pPr>
            <a:r>
              <a:rPr lang="hu-HU" sz="1500" b="1" dirty="0">
                <a:latin typeface="Arial" charset="0"/>
                <a:ea typeface="Arial" charset="0"/>
                <a:cs typeface="Arial" charset="0"/>
              </a:rPr>
              <a:t>Legyen naprakész</a:t>
            </a:r>
            <a:endParaRPr lang="en-US" sz="1500" b="1" dirty="0">
              <a:latin typeface="Arial" charset="0"/>
              <a:ea typeface="Arial" charset="0"/>
              <a:cs typeface="Arial" charset="0"/>
            </a:endParaRPr>
          </a:p>
          <a:p>
            <a:pPr lvl="0" algn="ctr" defTabSz="1088776">
              <a:lnSpc>
                <a:spcPct val="100000"/>
              </a:lnSpc>
              <a:spcBef>
                <a:spcPts val="600"/>
              </a:spcBef>
            </a:pPr>
            <a:r>
              <a:rPr lang="hu-HU" sz="1200" dirty="0">
                <a:solidFill>
                  <a:srgbClr val="000000"/>
                </a:solidFill>
                <a:latin typeface="Arial"/>
                <a:ea typeface="+mn-ea"/>
                <a:cs typeface="+mn-cs"/>
              </a:rPr>
              <a:t>Teljeskörű áttekinthetőség</a:t>
            </a:r>
            <a:endParaRPr lang="en-US" sz="1200" b="1" dirty="0">
              <a:solidFill>
                <a:srgbClr val="000000"/>
              </a:solidFill>
              <a:latin typeface="Arial"/>
              <a:ea typeface="Arial" charset="0"/>
              <a:cs typeface="Arial" charset="0"/>
            </a:endParaRPr>
          </a:p>
          <a:p>
            <a:pPr algn="ctr">
              <a:lnSpc>
                <a:spcPct val="100000"/>
              </a:lnSpc>
            </a:pPr>
            <a:endParaRPr lang="en-US" sz="1600" b="1" dirty="0">
              <a:latin typeface="Arial" charset="0"/>
              <a:ea typeface="Arial" charset="0"/>
              <a:cs typeface="Arial" charset="0"/>
            </a:endParaRPr>
          </a:p>
        </p:txBody>
      </p:sp>
      <p:sp>
        <p:nvSpPr>
          <p:cNvPr id="11" name="Content Placeholder 7">
            <a:extLst>
              <a:ext uri="{FF2B5EF4-FFF2-40B4-BE49-F238E27FC236}">
                <a16:creationId xmlns:a16="http://schemas.microsoft.com/office/drawing/2014/main" id="{356225BC-FBCB-49F1-8F51-8460D377AC50}"/>
              </a:ext>
            </a:extLst>
          </p:cNvPr>
          <p:cNvSpPr txBox="1">
            <a:spLocks/>
          </p:cNvSpPr>
          <p:nvPr/>
        </p:nvSpPr>
        <p:spPr>
          <a:xfrm>
            <a:off x="8557562" y="5560001"/>
            <a:ext cx="2378299" cy="673373"/>
          </a:xfrm>
          <a:prstGeom prst="rect">
            <a:avLst/>
          </a:prstGeom>
        </p:spPr>
        <p:txBody>
          <a:bodyPr vert="horz" lIns="0" tIns="45709" rIns="91419" bIns="45709" rtlCol="0" anchor="t">
            <a:normAutofit fontScale="92500" lnSpcReduction="20000"/>
          </a:bodyPr>
          <a:lstStyle>
            <a:lvl1pPr marL="0" indent="0" algn="l" defTabSz="914400" rtl="0" eaLnBrk="1" latinLnBrk="0" hangingPunct="1">
              <a:lnSpc>
                <a:spcPct val="90000"/>
              </a:lnSpc>
              <a:spcBef>
                <a:spcPts val="1000"/>
              </a:spcBef>
              <a:buFont typeface="Arial"/>
              <a:buNone/>
              <a:defRPr sz="1800" b="0" i="0" kern="1200">
                <a:solidFill>
                  <a:schemeClr val="tx1"/>
                </a:solidFill>
                <a:latin typeface="BentonSans" charset="0"/>
                <a:ea typeface="BentonSans" charset="0"/>
                <a:cs typeface="BentonSans" charset="0"/>
              </a:defRPr>
            </a:lvl1pPr>
            <a:lvl2pPr marL="4572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ct val="100000"/>
              </a:lnSpc>
            </a:pPr>
            <a:r>
              <a:rPr lang="hu-HU" sz="1600" b="1" dirty="0">
                <a:latin typeface="Arial" charset="0"/>
                <a:ea typeface="Arial" charset="0"/>
                <a:cs typeface="Arial" charset="0"/>
              </a:rPr>
              <a:t>Folyamatos innováció</a:t>
            </a:r>
            <a:endParaRPr lang="en-US" sz="1600" b="1" dirty="0">
              <a:latin typeface="Arial" charset="0"/>
              <a:ea typeface="Arial" charset="0"/>
              <a:cs typeface="Arial" charset="0"/>
            </a:endParaRPr>
          </a:p>
          <a:p>
            <a:pPr lvl="0" algn="ctr" defTabSz="1088776">
              <a:lnSpc>
                <a:spcPct val="100000"/>
              </a:lnSpc>
              <a:spcBef>
                <a:spcPts val="600"/>
              </a:spcBef>
            </a:pPr>
            <a:r>
              <a:rPr lang="hu-HU" sz="1300" dirty="0">
                <a:solidFill>
                  <a:srgbClr val="000000"/>
                </a:solidFill>
                <a:latin typeface="Arial" charset="0"/>
                <a:ea typeface="Arial" charset="0"/>
                <a:cs typeface="Arial" charset="0"/>
              </a:rPr>
              <a:t>A technológia élvonalában folyamatos frissítésekkel</a:t>
            </a:r>
            <a:endParaRPr lang="en-US" sz="1300" dirty="0">
              <a:solidFill>
                <a:srgbClr val="000000"/>
              </a:solidFill>
              <a:latin typeface="Arial" charset="0"/>
              <a:ea typeface="Arial" charset="0"/>
              <a:cs typeface="Arial" charset="0"/>
            </a:endParaRPr>
          </a:p>
          <a:p>
            <a:pPr algn="ctr">
              <a:lnSpc>
                <a:spcPct val="100000"/>
              </a:lnSpc>
            </a:pPr>
            <a:endParaRPr lang="en-US" sz="1600" b="1" dirty="0">
              <a:latin typeface="Arial" charset="0"/>
              <a:ea typeface="Arial" charset="0"/>
              <a:cs typeface="Arial" charset="0"/>
            </a:endParaRPr>
          </a:p>
        </p:txBody>
      </p:sp>
    </p:spTree>
    <p:extLst>
      <p:ext uri="{BB962C8B-B14F-4D97-AF65-F5344CB8AC3E}">
        <p14:creationId xmlns:p14="http://schemas.microsoft.com/office/powerpoint/2010/main" val="3372548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6199161"/>
      </p:ext>
    </p:extLst>
  </p:cSld>
  <p:clrMapOvr>
    <a:masterClrMapping/>
  </p:clrMapOvr>
</p:sld>
</file>

<file path=ppt/theme/theme1.xml><?xml version="1.0" encoding="utf-8"?>
<a:theme xmlns:a="http://schemas.openxmlformats.org/drawingml/2006/main" name="SAP 2021 16x9 white">
  <a:themeElements>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Präsentation9" id="{BEF01C88-2043-7245-A32B-7D3B3EBC3610}" vid="{E78DBDC2-A86E-124A-B3B7-B7DB3DAD9E2E}"/>
    </a:ext>
  </a:extLst>
</a:theme>
</file>

<file path=ppt/theme/theme2.xml><?xml version="1.0" encoding="utf-8"?>
<a:theme xmlns:a="http://schemas.openxmlformats.org/drawingml/2006/main" name="SAP 2020 16x9 blue">
  <a:themeElements>
    <a:clrScheme name="SAP_Colors2018 - blue">
      <a:dk1>
        <a:srgbClr val="00195A"/>
      </a:dk1>
      <a:lt1>
        <a:srgbClr val="FFFFFF"/>
      </a:lt1>
      <a:dk2>
        <a:srgbClr val="CCCCCC"/>
      </a:dk2>
      <a:lt2>
        <a:srgbClr val="999999"/>
      </a:lt2>
      <a:accent1>
        <a:srgbClr val="F0AB00"/>
      </a:accent1>
      <a:accent2>
        <a:srgbClr val="666666"/>
      </a:accent2>
      <a:accent3>
        <a:srgbClr val="0076CB"/>
      </a:accent3>
      <a:accent4>
        <a:srgbClr val="4FB81C"/>
      </a:accent4>
      <a:accent5>
        <a:srgbClr val="E35500"/>
      </a:accent5>
      <a:accent6>
        <a:srgbClr val="760A85"/>
      </a:accent6>
      <a:hlink>
        <a:srgbClr val="0076CB"/>
      </a:hlink>
      <a:folHlink>
        <a:srgbClr val="0076CB"/>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rot="0" spcFirstLastPara="0" vertOverflow="overflow" horzOverflow="overflow" vert="horz" wrap="square" lIns="90000" tIns="72000" rIns="90000" bIns="72000" numCol="1" spcCol="0" rtlCol="0" fromWordArt="0" anchor="ctr" anchorCtr="0" forceAA="0" compatLnSpc="1">
        <a:prstTxWarp prst="textNoShape">
          <a:avLst/>
        </a:prstTxWarp>
        <a:noAutofit/>
      </a:bodyP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Präsentation9" id="{BEF01C88-2043-7245-A32B-7D3B3EBC3610}" vid="{7C59955C-35C8-F745-8276-968C5E1D2AD3}"/>
    </a:ext>
  </a:extLst>
</a:theme>
</file>

<file path=ppt/theme/theme3.xml><?xml version="1.0" encoding="utf-8"?>
<a:theme xmlns:a="http://schemas.openxmlformats.org/drawingml/2006/main" name="Office Theme">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SAP_2021_16x9_white</Template>
  <TotalTime>0</TotalTime>
  <Words>1576</Words>
  <Application>Microsoft Office PowerPoint</Application>
  <PresentationFormat>Egyéni</PresentationFormat>
  <Paragraphs>277</Paragraphs>
  <Slides>27</Slides>
  <Notes>1</Notes>
  <HiddenSlides>0</HiddenSlides>
  <MMClips>0</MMClips>
  <ScaleCrop>false</ScaleCrop>
  <HeadingPairs>
    <vt:vector size="6" baseType="variant">
      <vt:variant>
        <vt:lpstr>Használt betűtípusok</vt:lpstr>
      </vt:variant>
      <vt:variant>
        <vt:i4>6</vt:i4>
      </vt:variant>
      <vt:variant>
        <vt:lpstr>Téma</vt:lpstr>
      </vt:variant>
      <vt:variant>
        <vt:i4>2</vt:i4>
      </vt:variant>
      <vt:variant>
        <vt:lpstr>Diacímek</vt:lpstr>
      </vt:variant>
      <vt:variant>
        <vt:i4>27</vt:i4>
      </vt:variant>
    </vt:vector>
  </HeadingPairs>
  <TitlesOfParts>
    <vt:vector size="35" baseType="lpstr">
      <vt:lpstr>Arial</vt:lpstr>
      <vt:lpstr>Calibri</vt:lpstr>
      <vt:lpstr>Courier New</vt:lpstr>
      <vt:lpstr>Symbol</vt:lpstr>
      <vt:lpstr>wingdings</vt:lpstr>
      <vt:lpstr>wingdings</vt:lpstr>
      <vt:lpstr>SAP 2021 16x9 white</vt:lpstr>
      <vt:lpstr>SAP 2020 16x9 blue</vt:lpstr>
      <vt:lpstr>SAP Business ByDesign Digitalizálja üzletvitelét</vt:lpstr>
      <vt:lpstr>Vállalatirányítási szoftver – miért érdemes megfontolni? Szilárd alapok és biztos hátország a tartós fejlődés kulcsa</vt:lpstr>
      <vt:lpstr>A jó felhőalapú szoftver... biztosítja, hogy arra összpontosítsa energiáit, amihez a legjobban ért</vt:lpstr>
      <vt:lpstr>Az SAP Business ByDesign világszinten bizonyított felhőalapú megoldás</vt:lpstr>
      <vt:lpstr>Teljeskörű digitalizáció a vállalat igényeihez igazítva SAP Business ByDesign</vt:lpstr>
      <vt:lpstr>Folyamatos innováció Minden benne van, ami a növekedéshez szükséges</vt:lpstr>
      <vt:lpstr>SAP Business ByDesign – A legjobb gyakorlatok alapján tervezve …  Bevált üzleti folyamatok támogatására</vt:lpstr>
      <vt:lpstr>SAP Business ByDesign – Integrált üzleti folyamatok</vt:lpstr>
      <vt:lpstr>SAP Business ByDesign – Ügyfélkapcsolat-menedzsment</vt:lpstr>
      <vt:lpstr>SAP Business ByDesign – Ellátásilánc-menedzsment (gyártás és logisztika)</vt:lpstr>
      <vt:lpstr>SAP Business ByDesign – Projektmenedzsment</vt:lpstr>
      <vt:lpstr>SAP Business ByDesign – Pénzügy és számvitel</vt:lpstr>
      <vt:lpstr>SAP Business ByDesign – Vezetői információ</vt:lpstr>
      <vt:lpstr>Az SAP Business ByDesign számokban</vt:lpstr>
      <vt:lpstr>SAP Business ByDesign Launch Implementation Methodology</vt:lpstr>
      <vt:lpstr>SAP Business ByDesign – Főbb alapelvek</vt:lpstr>
      <vt:lpstr>SAP Business ByDesign – Egységes vizualitás és navigációs elvek</vt:lpstr>
      <vt:lpstr>SAP Business ByDesign – Beépített Súgó és Oktatási Központ</vt:lpstr>
      <vt:lpstr>SAP Business ByDesign – Beépített Súgó és Oktatási Központ</vt:lpstr>
      <vt:lpstr>SAP Business ByDesign – Dolgozói „Személyes Asszisztens”</vt:lpstr>
      <vt:lpstr>SAP Business ByDesign – Szervezetmenedzsment</vt:lpstr>
      <vt:lpstr>SAP Business ByDesign – Bizonylatlánc</vt:lpstr>
      <vt:lpstr>Csoportszintű ERP SAP Business ByDesign-nal</vt:lpstr>
      <vt:lpstr>Built-in Analytics – üzleti döntéshozatal valós adatokra építve Az üzleti adatok széles tárháza</vt:lpstr>
      <vt:lpstr>… és natív alkalmazások Bármikor bármely pontról elérhető üzleti adatok</vt:lpstr>
      <vt:lpstr>Miért válasszam az SAP Business ByDesign-t?</vt:lpstr>
      <vt:lpstr>PowerPoint-bemutató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SAP Business ByDesign Digitalization for Your Business</dc:title>
  <dc:subject/>
  <dc:creator/>
  <cp:keywords>ByD Digitalization</cp:keywords>
  <dc:description/>
  <cp:lastModifiedBy/>
  <cp:revision>1</cp:revision>
  <dcterms:created xsi:type="dcterms:W3CDTF">2021-02-01T12:49:44Z</dcterms:created>
  <dcterms:modified xsi:type="dcterms:W3CDTF">2021-06-29T15:33:39Z</dcterms:modified>
  <cp:category/>
</cp:coreProperties>
</file>