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1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4"/>
  </p:sldMasterIdLst>
  <p:notesMasterIdLst>
    <p:notesMasterId r:id="rId36"/>
  </p:notesMasterIdLst>
  <p:handoutMasterIdLst>
    <p:handoutMasterId r:id="rId37"/>
  </p:handoutMasterIdLst>
  <p:sldIdLst>
    <p:sldId id="456" r:id="rId5"/>
    <p:sldId id="436" r:id="rId6"/>
    <p:sldId id="437" r:id="rId7"/>
    <p:sldId id="455" r:id="rId8"/>
    <p:sldId id="497" r:id="rId9"/>
    <p:sldId id="482" r:id="rId10"/>
    <p:sldId id="2911" r:id="rId11"/>
    <p:sldId id="452" r:id="rId12"/>
    <p:sldId id="2908" r:id="rId13"/>
    <p:sldId id="652" r:id="rId14"/>
    <p:sldId id="2909" r:id="rId15"/>
    <p:sldId id="2910" r:id="rId16"/>
    <p:sldId id="479" r:id="rId17"/>
    <p:sldId id="457" r:id="rId18"/>
    <p:sldId id="439" r:id="rId19"/>
    <p:sldId id="440" r:id="rId20"/>
    <p:sldId id="465" r:id="rId21"/>
    <p:sldId id="466" r:id="rId22"/>
    <p:sldId id="441" r:id="rId23"/>
    <p:sldId id="442" r:id="rId24"/>
    <p:sldId id="443" r:id="rId25"/>
    <p:sldId id="444" r:id="rId26"/>
    <p:sldId id="445" r:id="rId27"/>
    <p:sldId id="446" r:id="rId28"/>
    <p:sldId id="447" r:id="rId29"/>
    <p:sldId id="448" r:id="rId30"/>
    <p:sldId id="449" r:id="rId31"/>
    <p:sldId id="451" r:id="rId32"/>
    <p:sldId id="450" r:id="rId33"/>
    <p:sldId id="413" r:id="rId34"/>
    <p:sldId id="265" r:id="rId35"/>
  </p:sldIdLst>
  <p:sldSz cx="12195175" cy="6858000"/>
  <p:notesSz cx="6858000" cy="9144000"/>
  <p:defaultTextStyle>
    <a:defPPr>
      <a:defRPr lang="de-DE"/>
    </a:defPPr>
    <a:lvl1pPr marL="0" algn="l" defTabSz="1088776" rtl="0" eaLnBrk="1" latinLnBrk="0" hangingPunct="1">
      <a:defRPr lang="de-DE" sz="2100" kern="1200">
        <a:solidFill>
          <a:schemeClr val="tx1"/>
        </a:solidFill>
        <a:latin typeface="Arial"/>
        <a:ea typeface="+mn-ea"/>
        <a:cs typeface="+mn-cs"/>
      </a:defRPr>
    </a:lvl1pPr>
    <a:lvl2pPr marL="544388" algn="l" defTabSz="1088776" rtl="0" eaLnBrk="1" latinLnBrk="0" hangingPunct="1">
      <a:buClr>
        <a:srgbClr val="FDB913"/>
      </a:buClr>
      <a:buSzPct val="100000"/>
      <a:buFont typeface="wingdings"/>
      <a:buChar char=""/>
      <a:defRPr lang="de-DE" sz="2100" kern="1200">
        <a:solidFill>
          <a:schemeClr val="tx1"/>
        </a:solidFill>
        <a:latin typeface="Arial"/>
        <a:ea typeface="+mn-ea"/>
        <a:cs typeface="+mn-cs"/>
      </a:defRPr>
    </a:lvl2pPr>
    <a:lvl3pPr marL="1088776" algn="l" defTabSz="1088776" rtl="0" eaLnBrk="1" latinLnBrk="0" hangingPunct="1">
      <a:buClr>
        <a:srgbClr val="666666"/>
      </a:buClr>
      <a:buSzPct val="80000"/>
      <a:buFont typeface="Wingdings"/>
      <a:buChar char="n"/>
      <a:defRPr lang="de-DE" sz="1700" kern="1200">
        <a:solidFill>
          <a:schemeClr val="tx1"/>
        </a:solidFill>
        <a:latin typeface="Arial"/>
        <a:ea typeface="+mn-ea"/>
        <a:cs typeface="+mn-cs"/>
      </a:defRPr>
    </a:lvl3pPr>
    <a:lvl4pPr marL="1633164" algn="l" defTabSz="1088776" rtl="0" eaLnBrk="1" latinLnBrk="0" hangingPunct="1">
      <a:buClr>
        <a:srgbClr val="666666"/>
      </a:buClr>
      <a:buSzPct val="80000"/>
      <a:buFont typeface="Arial"/>
      <a:buChar char=""/>
      <a:defRPr lang="de-DE" sz="1400" kern="1200">
        <a:solidFill>
          <a:schemeClr val="tx1"/>
        </a:solidFill>
        <a:latin typeface="Arial"/>
        <a:ea typeface="+mn-ea"/>
        <a:cs typeface="+mn-cs"/>
      </a:defRPr>
    </a:lvl4pPr>
    <a:lvl5pPr marL="2177552" algn="l" defTabSz="1088776" rtl="0" eaLnBrk="1" latinLnBrk="0" hangingPunct="1">
      <a:buClr>
        <a:srgbClr val="666666"/>
      </a:buClr>
      <a:buSzPct val="80000"/>
      <a:buFont typeface="Arial"/>
      <a:buChar char=""/>
      <a:defRPr lang="de-DE" sz="1200" kern="1200">
        <a:solidFill>
          <a:schemeClr val="tx1"/>
        </a:solidFill>
        <a:latin typeface="Arial"/>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1" userDrawn="1">
          <p15:clr>
            <a:srgbClr val="A4A3A4"/>
          </p15:clr>
        </p15:guide>
        <p15:guide id="2" orient="horz" pos="1022" userDrawn="1">
          <p15:clr>
            <a:srgbClr val="A4A3A4"/>
          </p15:clr>
        </p15:guide>
        <p15:guide id="3" orient="horz" pos="4004" userDrawn="1">
          <p15:clr>
            <a:srgbClr val="A4A3A4"/>
          </p15:clr>
        </p15:guide>
        <p15:guide id="4" pos="303" userDrawn="1">
          <p15:clr>
            <a:srgbClr val="A4A3A4"/>
          </p15:clr>
        </p15:guide>
        <p15:guide id="5" pos="7356" userDrawn="1">
          <p15:clr>
            <a:srgbClr val="A4A3A4"/>
          </p15:clr>
        </p15:guide>
        <p15:guide id="7" orient="horz" pos="30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0F46A7"/>
    <a:srgbClr val="970A82"/>
    <a:srgbClr val="FF3399"/>
    <a:srgbClr val="FF0000"/>
    <a:srgbClr val="FFFFFF"/>
    <a:srgbClr val="FEE3A1"/>
    <a:srgbClr val="FFF1D0"/>
    <a:srgbClr val="FFF8E7"/>
    <a:srgbClr val="FECE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69" autoAdjust="0"/>
    <p:restoredTop sz="96710" autoAdjust="0"/>
  </p:normalViewPr>
  <p:slideViewPr>
    <p:cSldViewPr snapToGrid="0" showGuides="1">
      <p:cViewPr varScale="1">
        <p:scale>
          <a:sx n="67" d="100"/>
          <a:sy n="67" d="100"/>
        </p:scale>
        <p:origin x="568" y="44"/>
      </p:cViewPr>
      <p:guideLst>
        <p:guide pos="3841"/>
        <p:guide orient="horz" pos="1022"/>
        <p:guide orient="horz" pos="4004"/>
        <p:guide pos="303"/>
        <p:guide pos="7356"/>
        <p:guide orient="horz" pos="300"/>
      </p:guideLst>
    </p:cSldViewPr>
  </p:slideViewPr>
  <p:outlineViewPr>
    <p:cViewPr>
      <p:scale>
        <a:sx n="33" d="100"/>
        <a:sy n="33" d="100"/>
      </p:scale>
      <p:origin x="0" y="-6394"/>
    </p:cViewPr>
  </p:outlineViewPr>
  <p:notesTextViewPr>
    <p:cViewPr>
      <p:scale>
        <a:sx n="200" d="100"/>
        <a:sy n="200" d="100"/>
      </p:scale>
      <p:origin x="0" y="0"/>
    </p:cViewPr>
  </p:notesTextViewPr>
  <p:sorterViewPr>
    <p:cViewPr varScale="1">
      <p:scale>
        <a:sx n="100" d="100"/>
        <a:sy n="100" d="100"/>
      </p:scale>
      <p:origin x="0" y="0"/>
    </p:cViewPr>
  </p:sorterViewPr>
  <p:notesViewPr>
    <p:cSldViewPr snapToGrid="0" showGuides="1">
      <p:cViewPr varScale="1">
        <p:scale>
          <a:sx n="92" d="100"/>
          <a:sy n="92" d="100"/>
        </p:scale>
        <p:origin x="404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951CEA-9DB8-4B3A-B393-A5D1F064A8CA}" type="doc">
      <dgm:prSet loTypeId="urn:microsoft.com/office/officeart/2005/8/layout/cycle1" loCatId="cycle" qsTypeId="urn:microsoft.com/office/officeart/2005/8/quickstyle/simple1" qsCatId="simple" csTypeId="urn:microsoft.com/office/officeart/2005/8/colors/accent1_2" csCatId="accent1" phldr="1"/>
      <dgm:spPr/>
    </dgm:pt>
    <dgm:pt modelId="{5F4A2F53-4727-44EE-8BD0-18A189E4187F}">
      <dgm:prSet/>
      <dgm:spPr/>
      <dgm:t>
        <a:bodyPr/>
        <a:lstStyle/>
        <a:p>
          <a:pPr marL="244475" marR="0" lvl="0" indent="-244475" algn="ctr" defTabSz="914400" rtl="0" eaLnBrk="1" fontAlgn="base" latinLnBrk="0" hangingPunct="1">
            <a:lnSpc>
              <a:spcPct val="100000"/>
            </a:lnSpc>
            <a:spcBef>
              <a:spcPct val="0"/>
            </a:spcBef>
            <a:spcAft>
              <a:spcPct val="0"/>
            </a:spcAft>
            <a:buClr>
              <a:schemeClr val="accent1"/>
            </a:buClr>
            <a:buSzPct val="80000"/>
            <a:buFontTx/>
            <a:buNone/>
            <a:tabLst/>
          </a:pPr>
          <a:r>
            <a:rPr kumimoji="0" lang="en-US" altLang="de-DE" b="0" i="0" u="none" strike="noStrike" cap="none" normalizeH="0" baseline="0">
              <a:ln>
                <a:noFill/>
              </a:ln>
              <a:solidFill>
                <a:schemeClr val="tx1"/>
              </a:solidFill>
              <a:effectLst/>
              <a:latin typeface="Arial" panose="020B0604020202020204" pitchFamily="34" charset="0"/>
            </a:rPr>
            <a:t> </a:t>
          </a:r>
        </a:p>
      </dgm:t>
    </dgm:pt>
    <dgm:pt modelId="{A1605B00-0FCC-4C47-B426-5FACB401E533}" type="parTrans" cxnId="{B4074682-26EF-479D-B25B-85C989F52C77}">
      <dgm:prSet/>
      <dgm:spPr/>
      <dgm:t>
        <a:bodyPr/>
        <a:lstStyle/>
        <a:p>
          <a:endParaRPr lang="en-US"/>
        </a:p>
      </dgm:t>
    </dgm:pt>
    <dgm:pt modelId="{BEE93AB4-A00A-4F97-B26A-E7A63956D3F7}" type="sibTrans" cxnId="{B4074682-26EF-479D-B25B-85C989F52C77}">
      <dgm:prSet/>
      <dgm:spPr>
        <a:solidFill>
          <a:schemeClr val="bg2">
            <a:lumMod val="60000"/>
            <a:lumOff val="40000"/>
          </a:schemeClr>
        </a:solidFill>
      </dgm:spPr>
      <dgm:t>
        <a:bodyPr/>
        <a:lstStyle/>
        <a:p>
          <a:endParaRPr lang="en-US"/>
        </a:p>
      </dgm:t>
    </dgm:pt>
    <dgm:pt modelId="{CFE78A36-6CB3-4E17-A982-A68A48BB7727}">
      <dgm:prSet/>
      <dgm:spPr/>
      <dgm:t>
        <a:bodyPr/>
        <a:lstStyle/>
        <a:p>
          <a:pPr marL="244475" marR="0" lvl="0" indent="-244475" algn="ctr" defTabSz="914400" rtl="0" eaLnBrk="1" fontAlgn="base" latinLnBrk="0" hangingPunct="1">
            <a:lnSpc>
              <a:spcPct val="100000"/>
            </a:lnSpc>
            <a:spcBef>
              <a:spcPct val="0"/>
            </a:spcBef>
            <a:spcAft>
              <a:spcPct val="0"/>
            </a:spcAft>
            <a:buClr>
              <a:schemeClr val="accent1"/>
            </a:buClr>
            <a:buSzPct val="80000"/>
            <a:buFontTx/>
            <a:buNone/>
            <a:tabLst/>
          </a:pPr>
          <a:r>
            <a:rPr kumimoji="0" lang="en-US" altLang="de-DE" b="0" i="0" u="none" strike="noStrike" cap="none" normalizeH="0" baseline="0">
              <a:ln>
                <a:noFill/>
              </a:ln>
              <a:solidFill>
                <a:schemeClr val="tx1"/>
              </a:solidFill>
              <a:effectLst/>
              <a:latin typeface="Arial" panose="020B0604020202020204" pitchFamily="34" charset="0"/>
            </a:rPr>
            <a:t> </a:t>
          </a:r>
        </a:p>
      </dgm:t>
    </dgm:pt>
    <dgm:pt modelId="{17E8BB04-4726-421C-ABC2-2CCAB1680153}" type="parTrans" cxnId="{B8F98F04-8D6C-4E50-9999-BEECD89AA552}">
      <dgm:prSet/>
      <dgm:spPr/>
      <dgm:t>
        <a:bodyPr/>
        <a:lstStyle/>
        <a:p>
          <a:endParaRPr lang="en-US"/>
        </a:p>
      </dgm:t>
    </dgm:pt>
    <dgm:pt modelId="{A656D6DF-B110-4247-9A9C-C04084509D60}" type="sibTrans" cxnId="{B8F98F04-8D6C-4E50-9999-BEECD89AA552}">
      <dgm:prSet/>
      <dgm:spPr>
        <a:solidFill>
          <a:schemeClr val="bg2">
            <a:lumMod val="60000"/>
            <a:lumOff val="40000"/>
          </a:schemeClr>
        </a:solidFill>
      </dgm:spPr>
      <dgm:t>
        <a:bodyPr/>
        <a:lstStyle/>
        <a:p>
          <a:endParaRPr lang="en-US"/>
        </a:p>
      </dgm:t>
    </dgm:pt>
    <dgm:pt modelId="{15202CFB-0B88-4BB0-948E-99DDE62CF399}">
      <dgm:prSet/>
      <dgm:spPr/>
      <dgm:t>
        <a:bodyPr/>
        <a:lstStyle/>
        <a:p>
          <a:pPr marL="244475" marR="0" lvl="0" indent="-244475" algn="ctr" defTabSz="914400" rtl="0" eaLnBrk="1" fontAlgn="base" latinLnBrk="0" hangingPunct="1">
            <a:lnSpc>
              <a:spcPct val="100000"/>
            </a:lnSpc>
            <a:spcBef>
              <a:spcPct val="0"/>
            </a:spcBef>
            <a:spcAft>
              <a:spcPct val="0"/>
            </a:spcAft>
            <a:buClr>
              <a:schemeClr val="accent1"/>
            </a:buClr>
            <a:buSzPct val="80000"/>
            <a:buFontTx/>
            <a:buNone/>
            <a:tabLst/>
          </a:pPr>
          <a:r>
            <a:rPr kumimoji="0" lang="en-US" altLang="de-DE" b="0" i="0" u="none" strike="noStrike" cap="none" normalizeH="0" baseline="0">
              <a:ln>
                <a:noFill/>
              </a:ln>
              <a:solidFill>
                <a:schemeClr val="tx1"/>
              </a:solidFill>
              <a:effectLst/>
              <a:latin typeface="Arial" panose="020B0604020202020204" pitchFamily="34" charset="0"/>
            </a:rPr>
            <a:t> </a:t>
          </a:r>
        </a:p>
      </dgm:t>
    </dgm:pt>
    <dgm:pt modelId="{1C105788-D288-4916-8EE4-9F683359915E}" type="parTrans" cxnId="{B7D9308C-4FF6-4BDC-AC6B-24A9F7E3FF0D}">
      <dgm:prSet/>
      <dgm:spPr/>
      <dgm:t>
        <a:bodyPr/>
        <a:lstStyle/>
        <a:p>
          <a:endParaRPr lang="en-US"/>
        </a:p>
      </dgm:t>
    </dgm:pt>
    <dgm:pt modelId="{CA1A53F8-ECD5-4BEE-AF61-036D2D658693}" type="sibTrans" cxnId="{B7D9308C-4FF6-4BDC-AC6B-24A9F7E3FF0D}">
      <dgm:prSet/>
      <dgm:spPr>
        <a:solidFill>
          <a:schemeClr val="bg2">
            <a:lumMod val="60000"/>
            <a:lumOff val="40000"/>
          </a:schemeClr>
        </a:solidFill>
      </dgm:spPr>
      <dgm:t>
        <a:bodyPr/>
        <a:lstStyle/>
        <a:p>
          <a:endParaRPr lang="en-US"/>
        </a:p>
      </dgm:t>
    </dgm:pt>
    <dgm:pt modelId="{C7C5B50A-A2F5-449D-A37C-D359256C5FBF}" type="pres">
      <dgm:prSet presAssocID="{C6951CEA-9DB8-4B3A-B393-A5D1F064A8CA}" presName="cycle" presStyleCnt="0">
        <dgm:presLayoutVars>
          <dgm:dir/>
          <dgm:resizeHandles val="exact"/>
        </dgm:presLayoutVars>
      </dgm:prSet>
      <dgm:spPr/>
    </dgm:pt>
    <dgm:pt modelId="{E223748F-E49F-42A4-A1B1-7F317277A0C5}" type="pres">
      <dgm:prSet presAssocID="{5F4A2F53-4727-44EE-8BD0-18A189E4187F}" presName="dummy" presStyleCnt="0"/>
      <dgm:spPr/>
    </dgm:pt>
    <dgm:pt modelId="{7DD453C8-286C-4067-8AC2-7AFD81D5AE3B}" type="pres">
      <dgm:prSet presAssocID="{5F4A2F53-4727-44EE-8BD0-18A189E4187F}" presName="node" presStyleLbl="revTx" presStyleIdx="0" presStyleCnt="3">
        <dgm:presLayoutVars>
          <dgm:bulletEnabled val="1"/>
        </dgm:presLayoutVars>
      </dgm:prSet>
      <dgm:spPr/>
    </dgm:pt>
    <dgm:pt modelId="{1A258F0B-0542-4FC6-92BB-E3FE05214D13}" type="pres">
      <dgm:prSet presAssocID="{BEE93AB4-A00A-4F97-B26A-E7A63956D3F7}" presName="sibTrans" presStyleLbl="node1" presStyleIdx="0" presStyleCnt="3"/>
      <dgm:spPr/>
    </dgm:pt>
    <dgm:pt modelId="{8B36B400-DBB4-4AC4-9BF5-D37E8A6F3526}" type="pres">
      <dgm:prSet presAssocID="{CFE78A36-6CB3-4E17-A982-A68A48BB7727}" presName="dummy" presStyleCnt="0"/>
      <dgm:spPr/>
    </dgm:pt>
    <dgm:pt modelId="{61069DBC-50A6-44A1-A19D-09195402FA3A}" type="pres">
      <dgm:prSet presAssocID="{CFE78A36-6CB3-4E17-A982-A68A48BB7727}" presName="node" presStyleLbl="revTx" presStyleIdx="1" presStyleCnt="3">
        <dgm:presLayoutVars>
          <dgm:bulletEnabled val="1"/>
        </dgm:presLayoutVars>
      </dgm:prSet>
      <dgm:spPr/>
    </dgm:pt>
    <dgm:pt modelId="{FBA56093-93B5-47ED-AF14-72B4C28D5F3A}" type="pres">
      <dgm:prSet presAssocID="{A656D6DF-B110-4247-9A9C-C04084509D60}" presName="sibTrans" presStyleLbl="node1" presStyleIdx="1" presStyleCnt="3"/>
      <dgm:spPr/>
    </dgm:pt>
    <dgm:pt modelId="{910556CA-739C-419D-BDE6-A4610205F5F2}" type="pres">
      <dgm:prSet presAssocID="{15202CFB-0B88-4BB0-948E-99DDE62CF399}" presName="dummy" presStyleCnt="0"/>
      <dgm:spPr/>
    </dgm:pt>
    <dgm:pt modelId="{A06FF12C-ACB3-4BF2-9EE9-5AF722008FC6}" type="pres">
      <dgm:prSet presAssocID="{15202CFB-0B88-4BB0-948E-99DDE62CF399}" presName="node" presStyleLbl="revTx" presStyleIdx="2" presStyleCnt="3">
        <dgm:presLayoutVars>
          <dgm:bulletEnabled val="1"/>
        </dgm:presLayoutVars>
      </dgm:prSet>
      <dgm:spPr/>
    </dgm:pt>
    <dgm:pt modelId="{A45FEBDE-EE76-4980-86CF-06FE2CDB3C1B}" type="pres">
      <dgm:prSet presAssocID="{CA1A53F8-ECD5-4BEE-AF61-036D2D658693}" presName="sibTrans" presStyleLbl="node1" presStyleIdx="2" presStyleCnt="3"/>
      <dgm:spPr/>
    </dgm:pt>
  </dgm:ptLst>
  <dgm:cxnLst>
    <dgm:cxn modelId="{B8F98F04-8D6C-4E50-9999-BEECD89AA552}" srcId="{C6951CEA-9DB8-4B3A-B393-A5D1F064A8CA}" destId="{CFE78A36-6CB3-4E17-A982-A68A48BB7727}" srcOrd="1" destOrd="0" parTransId="{17E8BB04-4726-421C-ABC2-2CCAB1680153}" sibTransId="{A656D6DF-B110-4247-9A9C-C04084509D60}"/>
    <dgm:cxn modelId="{49CFB424-72ED-49D3-A329-7322506B93AD}" type="presOf" srcId="{C6951CEA-9DB8-4B3A-B393-A5D1F064A8CA}" destId="{C7C5B50A-A2F5-449D-A37C-D359256C5FBF}" srcOrd="0" destOrd="0" presId="urn:microsoft.com/office/officeart/2005/8/layout/cycle1"/>
    <dgm:cxn modelId="{E9B87A27-4D23-4480-8C15-95773E3FCC34}" type="presOf" srcId="{CFE78A36-6CB3-4E17-A982-A68A48BB7727}" destId="{61069DBC-50A6-44A1-A19D-09195402FA3A}" srcOrd="0" destOrd="0" presId="urn:microsoft.com/office/officeart/2005/8/layout/cycle1"/>
    <dgm:cxn modelId="{E871475C-B623-4247-9CB5-4D242A784355}" type="presOf" srcId="{A656D6DF-B110-4247-9A9C-C04084509D60}" destId="{FBA56093-93B5-47ED-AF14-72B4C28D5F3A}" srcOrd="0" destOrd="0" presId="urn:microsoft.com/office/officeart/2005/8/layout/cycle1"/>
    <dgm:cxn modelId="{9F0AA378-997F-4EE7-B204-0D8F07F98151}" type="presOf" srcId="{15202CFB-0B88-4BB0-948E-99DDE62CF399}" destId="{A06FF12C-ACB3-4BF2-9EE9-5AF722008FC6}" srcOrd="0" destOrd="0" presId="urn:microsoft.com/office/officeart/2005/8/layout/cycle1"/>
    <dgm:cxn modelId="{B4074682-26EF-479D-B25B-85C989F52C77}" srcId="{C6951CEA-9DB8-4B3A-B393-A5D1F064A8CA}" destId="{5F4A2F53-4727-44EE-8BD0-18A189E4187F}" srcOrd="0" destOrd="0" parTransId="{A1605B00-0FCC-4C47-B426-5FACB401E533}" sibTransId="{BEE93AB4-A00A-4F97-B26A-E7A63956D3F7}"/>
    <dgm:cxn modelId="{B7D9308C-4FF6-4BDC-AC6B-24A9F7E3FF0D}" srcId="{C6951CEA-9DB8-4B3A-B393-A5D1F064A8CA}" destId="{15202CFB-0B88-4BB0-948E-99DDE62CF399}" srcOrd="2" destOrd="0" parTransId="{1C105788-D288-4916-8EE4-9F683359915E}" sibTransId="{CA1A53F8-ECD5-4BEE-AF61-036D2D658693}"/>
    <dgm:cxn modelId="{81D1FE9A-C871-4DB2-B37E-D43F5B6CF068}" type="presOf" srcId="{BEE93AB4-A00A-4F97-B26A-E7A63956D3F7}" destId="{1A258F0B-0542-4FC6-92BB-E3FE05214D13}" srcOrd="0" destOrd="0" presId="urn:microsoft.com/office/officeart/2005/8/layout/cycle1"/>
    <dgm:cxn modelId="{10B102C6-4097-4200-99F9-011CDBD378EF}" type="presOf" srcId="{CA1A53F8-ECD5-4BEE-AF61-036D2D658693}" destId="{A45FEBDE-EE76-4980-86CF-06FE2CDB3C1B}" srcOrd="0" destOrd="0" presId="urn:microsoft.com/office/officeart/2005/8/layout/cycle1"/>
    <dgm:cxn modelId="{DCAF24F8-90BE-43FD-9DC0-57D9C54DEDEE}" type="presOf" srcId="{5F4A2F53-4727-44EE-8BD0-18A189E4187F}" destId="{7DD453C8-286C-4067-8AC2-7AFD81D5AE3B}" srcOrd="0" destOrd="0" presId="urn:microsoft.com/office/officeart/2005/8/layout/cycle1"/>
    <dgm:cxn modelId="{F527E80D-2516-4F5C-A81D-E529E3A44188}" type="presParOf" srcId="{C7C5B50A-A2F5-449D-A37C-D359256C5FBF}" destId="{E223748F-E49F-42A4-A1B1-7F317277A0C5}" srcOrd="0" destOrd="0" presId="urn:microsoft.com/office/officeart/2005/8/layout/cycle1"/>
    <dgm:cxn modelId="{6C892BAD-2B71-4808-BB51-FC5992A2895F}" type="presParOf" srcId="{C7C5B50A-A2F5-449D-A37C-D359256C5FBF}" destId="{7DD453C8-286C-4067-8AC2-7AFD81D5AE3B}" srcOrd="1" destOrd="0" presId="urn:microsoft.com/office/officeart/2005/8/layout/cycle1"/>
    <dgm:cxn modelId="{F9D2B9EC-5E20-41B4-8B26-1B7FD97BD529}" type="presParOf" srcId="{C7C5B50A-A2F5-449D-A37C-D359256C5FBF}" destId="{1A258F0B-0542-4FC6-92BB-E3FE05214D13}" srcOrd="2" destOrd="0" presId="urn:microsoft.com/office/officeart/2005/8/layout/cycle1"/>
    <dgm:cxn modelId="{F57C8F0C-D05F-4078-8799-0E9D303048BE}" type="presParOf" srcId="{C7C5B50A-A2F5-449D-A37C-D359256C5FBF}" destId="{8B36B400-DBB4-4AC4-9BF5-D37E8A6F3526}" srcOrd="3" destOrd="0" presId="urn:microsoft.com/office/officeart/2005/8/layout/cycle1"/>
    <dgm:cxn modelId="{30647FB2-D876-4AF6-B181-4B63DAF0F660}" type="presParOf" srcId="{C7C5B50A-A2F5-449D-A37C-D359256C5FBF}" destId="{61069DBC-50A6-44A1-A19D-09195402FA3A}" srcOrd="4" destOrd="0" presId="urn:microsoft.com/office/officeart/2005/8/layout/cycle1"/>
    <dgm:cxn modelId="{CA1837F1-2597-4B59-A013-010E4101EB15}" type="presParOf" srcId="{C7C5B50A-A2F5-449D-A37C-D359256C5FBF}" destId="{FBA56093-93B5-47ED-AF14-72B4C28D5F3A}" srcOrd="5" destOrd="0" presId="urn:microsoft.com/office/officeart/2005/8/layout/cycle1"/>
    <dgm:cxn modelId="{A50D71EF-D286-4B13-9ACE-6334238FD21B}" type="presParOf" srcId="{C7C5B50A-A2F5-449D-A37C-D359256C5FBF}" destId="{910556CA-739C-419D-BDE6-A4610205F5F2}" srcOrd="6" destOrd="0" presId="urn:microsoft.com/office/officeart/2005/8/layout/cycle1"/>
    <dgm:cxn modelId="{06BA0051-46A9-4D9A-9751-FD30AB3D1841}" type="presParOf" srcId="{C7C5B50A-A2F5-449D-A37C-D359256C5FBF}" destId="{A06FF12C-ACB3-4BF2-9EE9-5AF722008FC6}" srcOrd="7" destOrd="0" presId="urn:microsoft.com/office/officeart/2005/8/layout/cycle1"/>
    <dgm:cxn modelId="{51EB99AF-7BEF-4B3C-AD5C-06199D8A8CC3}" type="presParOf" srcId="{C7C5B50A-A2F5-449D-A37C-D359256C5FBF}" destId="{A45FEBDE-EE76-4980-86CF-06FE2CDB3C1B}" srcOrd="8" destOrd="0" presId="urn:microsoft.com/office/officeart/2005/8/layout/cycle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D453C8-286C-4067-8AC2-7AFD81D5AE3B}">
      <dsp:nvSpPr>
        <dsp:cNvPr id="0" name=""/>
        <dsp:cNvSpPr/>
      </dsp:nvSpPr>
      <dsp:spPr>
        <a:xfrm>
          <a:off x="1995427" y="250362"/>
          <a:ext cx="1185239" cy="1185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244475" marR="0" lvl="0" indent="-244475" algn="ctr" defTabSz="914400" rtl="0" eaLnBrk="1" fontAlgn="base" latinLnBrk="0" hangingPunct="1">
            <a:lnSpc>
              <a:spcPct val="100000"/>
            </a:lnSpc>
            <a:spcBef>
              <a:spcPct val="0"/>
            </a:spcBef>
            <a:spcAft>
              <a:spcPct val="0"/>
            </a:spcAft>
            <a:buClr>
              <a:schemeClr val="accent1"/>
            </a:buClr>
            <a:buSzPct val="80000"/>
            <a:buFontTx/>
            <a:buNone/>
            <a:tabLst/>
          </a:pPr>
          <a:r>
            <a:rPr kumimoji="0" lang="en-US" altLang="de-DE" sz="6500" b="0" i="0" u="none" strike="noStrike" kern="1200" cap="none" normalizeH="0" baseline="0">
              <a:ln>
                <a:noFill/>
              </a:ln>
              <a:solidFill>
                <a:schemeClr val="tx1"/>
              </a:solidFill>
              <a:effectLst/>
              <a:latin typeface="Arial" panose="020B0604020202020204" pitchFamily="34" charset="0"/>
            </a:rPr>
            <a:t> </a:t>
          </a:r>
        </a:p>
      </dsp:txBody>
      <dsp:txXfrm>
        <a:off x="1995427" y="250362"/>
        <a:ext cx="1185239" cy="1185239"/>
      </dsp:txXfrm>
    </dsp:sp>
    <dsp:sp modelId="{1A258F0B-0542-4FC6-92BB-E3FE05214D13}">
      <dsp:nvSpPr>
        <dsp:cNvPr id="0" name=""/>
        <dsp:cNvSpPr/>
      </dsp:nvSpPr>
      <dsp:spPr>
        <a:xfrm>
          <a:off x="188627" y="16767"/>
          <a:ext cx="2804095" cy="2804095"/>
        </a:xfrm>
        <a:prstGeom prst="circularArrow">
          <a:avLst>
            <a:gd name="adj1" fmla="val 8242"/>
            <a:gd name="adj2" fmla="val 575591"/>
            <a:gd name="adj3" fmla="val 2966262"/>
            <a:gd name="adj4" fmla="val 50110"/>
            <a:gd name="adj5" fmla="val 9616"/>
          </a:avLst>
        </a:prstGeom>
        <a:solidFill>
          <a:schemeClr val="bg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069DBC-50A6-44A1-A19D-09195402FA3A}">
      <dsp:nvSpPr>
        <dsp:cNvPr id="0" name=""/>
        <dsp:cNvSpPr/>
      </dsp:nvSpPr>
      <dsp:spPr>
        <a:xfrm>
          <a:off x="998055" y="1977861"/>
          <a:ext cx="1185239" cy="1185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244475" marR="0" lvl="0" indent="-244475" algn="ctr" defTabSz="914400" rtl="0" eaLnBrk="1" fontAlgn="base" latinLnBrk="0" hangingPunct="1">
            <a:lnSpc>
              <a:spcPct val="100000"/>
            </a:lnSpc>
            <a:spcBef>
              <a:spcPct val="0"/>
            </a:spcBef>
            <a:spcAft>
              <a:spcPct val="0"/>
            </a:spcAft>
            <a:buClr>
              <a:schemeClr val="accent1"/>
            </a:buClr>
            <a:buSzPct val="80000"/>
            <a:buFontTx/>
            <a:buNone/>
            <a:tabLst/>
          </a:pPr>
          <a:r>
            <a:rPr kumimoji="0" lang="en-US" altLang="de-DE" sz="6500" b="0" i="0" u="none" strike="noStrike" kern="1200" cap="none" normalizeH="0" baseline="0">
              <a:ln>
                <a:noFill/>
              </a:ln>
              <a:solidFill>
                <a:schemeClr val="tx1"/>
              </a:solidFill>
              <a:effectLst/>
              <a:latin typeface="Arial" panose="020B0604020202020204" pitchFamily="34" charset="0"/>
            </a:rPr>
            <a:t> </a:t>
          </a:r>
        </a:p>
      </dsp:txBody>
      <dsp:txXfrm>
        <a:off x="998055" y="1977861"/>
        <a:ext cx="1185239" cy="1185239"/>
      </dsp:txXfrm>
    </dsp:sp>
    <dsp:sp modelId="{FBA56093-93B5-47ED-AF14-72B4C28D5F3A}">
      <dsp:nvSpPr>
        <dsp:cNvPr id="0" name=""/>
        <dsp:cNvSpPr/>
      </dsp:nvSpPr>
      <dsp:spPr>
        <a:xfrm>
          <a:off x="188627" y="16767"/>
          <a:ext cx="2804095" cy="2804095"/>
        </a:xfrm>
        <a:prstGeom prst="circularArrow">
          <a:avLst>
            <a:gd name="adj1" fmla="val 8242"/>
            <a:gd name="adj2" fmla="val 575591"/>
            <a:gd name="adj3" fmla="val 10174299"/>
            <a:gd name="adj4" fmla="val 7258147"/>
            <a:gd name="adj5" fmla="val 9616"/>
          </a:avLst>
        </a:prstGeom>
        <a:solidFill>
          <a:schemeClr val="bg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6FF12C-ACB3-4BF2-9EE9-5AF722008FC6}">
      <dsp:nvSpPr>
        <dsp:cNvPr id="0" name=""/>
        <dsp:cNvSpPr/>
      </dsp:nvSpPr>
      <dsp:spPr>
        <a:xfrm>
          <a:off x="683" y="250362"/>
          <a:ext cx="1185239" cy="1185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marL="244475" marR="0" lvl="0" indent="-244475" algn="ctr" defTabSz="914400" rtl="0" eaLnBrk="1" fontAlgn="base" latinLnBrk="0" hangingPunct="1">
            <a:lnSpc>
              <a:spcPct val="100000"/>
            </a:lnSpc>
            <a:spcBef>
              <a:spcPct val="0"/>
            </a:spcBef>
            <a:spcAft>
              <a:spcPct val="0"/>
            </a:spcAft>
            <a:buClr>
              <a:schemeClr val="accent1"/>
            </a:buClr>
            <a:buSzPct val="80000"/>
            <a:buFontTx/>
            <a:buNone/>
            <a:tabLst/>
          </a:pPr>
          <a:r>
            <a:rPr kumimoji="0" lang="en-US" altLang="de-DE" sz="6500" b="0" i="0" u="none" strike="noStrike" kern="1200" cap="none" normalizeH="0" baseline="0">
              <a:ln>
                <a:noFill/>
              </a:ln>
              <a:solidFill>
                <a:schemeClr val="tx1"/>
              </a:solidFill>
              <a:effectLst/>
              <a:latin typeface="Arial" panose="020B0604020202020204" pitchFamily="34" charset="0"/>
            </a:rPr>
            <a:t> </a:t>
          </a:r>
        </a:p>
      </dsp:txBody>
      <dsp:txXfrm>
        <a:off x="683" y="250362"/>
        <a:ext cx="1185239" cy="1185239"/>
      </dsp:txXfrm>
    </dsp:sp>
    <dsp:sp modelId="{A45FEBDE-EE76-4980-86CF-06FE2CDB3C1B}">
      <dsp:nvSpPr>
        <dsp:cNvPr id="0" name=""/>
        <dsp:cNvSpPr/>
      </dsp:nvSpPr>
      <dsp:spPr>
        <a:xfrm>
          <a:off x="188627" y="16767"/>
          <a:ext cx="2804095" cy="2804095"/>
        </a:xfrm>
        <a:prstGeom prst="circularArrow">
          <a:avLst>
            <a:gd name="adj1" fmla="val 8242"/>
            <a:gd name="adj2" fmla="val 575591"/>
            <a:gd name="adj3" fmla="val 16858969"/>
            <a:gd name="adj4" fmla="val 14965440"/>
            <a:gd name="adj5" fmla="val 9616"/>
          </a:avLst>
        </a:prstGeom>
        <a:solidFill>
          <a:schemeClr val="bg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dirty="0"/>
          </a:p>
        </p:txBody>
      </p:sp>
    </p:spTree>
    <p:extLst>
      <p:ext uri="{BB962C8B-B14F-4D97-AF65-F5344CB8AC3E}">
        <p14:creationId xmlns:p14="http://schemas.microsoft.com/office/powerpoint/2010/main" val="2359932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547688" y="612775"/>
            <a:ext cx="5762625" cy="3241675"/>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es Placeholder 4"/>
          <p:cNvSpPr>
            <a:spLocks noGrp="1"/>
          </p:cNvSpPr>
          <p:nvPr>
            <p:ph type="body" sz="quarter" idx="3"/>
          </p:nvPr>
        </p:nvSpPr>
        <p:spPr>
          <a:xfrm>
            <a:off x="549000" y="4120162"/>
            <a:ext cx="5760000" cy="456356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5"/>
          </p:nvPr>
        </p:nvSpPr>
        <p:spPr>
          <a:xfrm>
            <a:off x="2957512" y="8935722"/>
            <a:ext cx="942976" cy="205358"/>
          </a:xfrm>
          <a:prstGeom prst="rect">
            <a:avLst/>
          </a:prstGeom>
        </p:spPr>
        <p:txBody>
          <a:bodyPr vert="horz" lIns="91440" tIns="45720" rIns="91440" bIns="45720" rtlCol="0" anchor="b"/>
          <a:lstStyle>
            <a:lvl1pPr algn="ctr">
              <a:defRPr sz="800"/>
            </a:lvl1pPr>
          </a:lstStyle>
          <a:p>
            <a:fld id="{7D8C2C35-2B8A-446E-BEC0-FD36716C29AC}" type="slidenum">
              <a:rPr lang="de-DE" smtClean="0"/>
              <a:pPr/>
              <a:t>‹#›</a:t>
            </a:fld>
            <a:endParaRPr lang="de-DE" dirty="0"/>
          </a:p>
        </p:txBody>
      </p:sp>
    </p:spTree>
    <p:extLst>
      <p:ext uri="{BB962C8B-B14F-4D97-AF65-F5344CB8AC3E}">
        <p14:creationId xmlns:p14="http://schemas.microsoft.com/office/powerpoint/2010/main" val="2847385487"/>
      </p:ext>
    </p:extLst>
  </p:cSld>
  <p:clrMap bg1="lt1" tx1="dk1" bg2="lt2" tx2="dk2" accent1="accent1" accent2="accent2" accent3="accent3" accent4="accent4" accent5="accent5" accent6="accent6" hlink="hlink" folHlink="folHlink"/>
  <p:notesStyle>
    <a:lvl1pPr marL="0" algn="l" defTabSz="1088776" rtl="0" eaLnBrk="1" latinLnBrk="0" hangingPunct="1">
      <a:defRPr sz="1400" kern="1200">
        <a:solidFill>
          <a:schemeClr val="tx1"/>
        </a:solidFill>
        <a:latin typeface="+mn-lt"/>
        <a:ea typeface="+mn-ea"/>
        <a:cs typeface="+mn-cs"/>
      </a:defRPr>
    </a:lvl1pPr>
    <a:lvl2pPr marL="180000" indent="-180000" algn="l" defTabSz="1088776" rtl="0" eaLnBrk="1" latinLnBrk="0" hangingPunct="1">
      <a:buClr>
        <a:schemeClr val="accent1"/>
      </a:buClr>
      <a:buSzPct val="100000"/>
      <a:buFont typeface="Wingdings" pitchFamily="2" charset="2"/>
      <a:buChar char=""/>
      <a:defRPr sz="1400" kern="1200">
        <a:solidFill>
          <a:schemeClr val="tx1"/>
        </a:solidFill>
        <a:latin typeface="+mn-lt"/>
        <a:ea typeface="+mn-ea"/>
        <a:cs typeface="+mn-cs"/>
      </a:defRPr>
    </a:lvl2pPr>
    <a:lvl3pPr marL="360000" indent="-180000" algn="l" defTabSz="1088776" rtl="0" eaLnBrk="1" latinLnBrk="0" hangingPunct="1">
      <a:buClr>
        <a:schemeClr val="accent2"/>
      </a:buClr>
      <a:buSzPct val="80000"/>
      <a:buFont typeface="Symbol" pitchFamily="18" charset="2"/>
      <a:buChar char="-"/>
      <a:defRPr sz="1200" kern="1200">
        <a:solidFill>
          <a:schemeClr val="tx1"/>
        </a:solidFill>
        <a:latin typeface="+mn-lt"/>
        <a:ea typeface="+mn-ea"/>
        <a:cs typeface="+mn-cs"/>
      </a:defRPr>
    </a:lvl3pPr>
    <a:lvl4pPr marL="674815" indent="-158780" algn="l" defTabSz="1088776" rtl="0" eaLnBrk="1" latinLnBrk="0" hangingPunct="1">
      <a:buClr>
        <a:schemeClr val="accent2"/>
      </a:buClr>
      <a:buFont typeface="Arial" pitchFamily="34" charset="0"/>
      <a:buChar char="–"/>
      <a:defRPr sz="1200" kern="1200">
        <a:solidFill>
          <a:schemeClr val="tx1"/>
        </a:solidFill>
        <a:latin typeface="+mn-lt"/>
        <a:ea typeface="+mn-ea"/>
        <a:cs typeface="+mn-cs"/>
      </a:defRPr>
    </a:lvl4pPr>
    <a:lvl5pPr marL="2177552" algn="l" defTabSz="1088776" rtl="0" eaLnBrk="1" latinLnBrk="0" hangingPunct="1">
      <a:defRPr sz="1400" kern="1200">
        <a:solidFill>
          <a:schemeClr val="tx1"/>
        </a:solidFill>
        <a:latin typeface="+mn-lt"/>
        <a:ea typeface="+mn-ea"/>
        <a:cs typeface="+mn-cs"/>
      </a:defRPr>
    </a:lvl5pPr>
    <a:lvl6pPr marL="2721940" algn="l" defTabSz="1088776" rtl="0" eaLnBrk="1" latinLnBrk="0" hangingPunct="1">
      <a:defRPr sz="1400" kern="1200">
        <a:solidFill>
          <a:schemeClr val="tx1"/>
        </a:solidFill>
        <a:latin typeface="+mn-lt"/>
        <a:ea typeface="+mn-ea"/>
        <a:cs typeface="+mn-cs"/>
      </a:defRPr>
    </a:lvl6pPr>
    <a:lvl7pPr marL="3266328" algn="l" defTabSz="1088776" rtl="0" eaLnBrk="1" latinLnBrk="0" hangingPunct="1">
      <a:defRPr sz="1400" kern="1200">
        <a:solidFill>
          <a:schemeClr val="tx1"/>
        </a:solidFill>
        <a:latin typeface="+mn-lt"/>
        <a:ea typeface="+mn-ea"/>
        <a:cs typeface="+mn-cs"/>
      </a:defRPr>
    </a:lvl7pPr>
    <a:lvl8pPr marL="3810716" algn="l" defTabSz="1088776" rtl="0" eaLnBrk="1" latinLnBrk="0" hangingPunct="1">
      <a:defRPr sz="1400" kern="1200">
        <a:solidFill>
          <a:schemeClr val="tx1"/>
        </a:solidFill>
        <a:latin typeface="+mn-lt"/>
        <a:ea typeface="+mn-ea"/>
        <a:cs typeface="+mn-cs"/>
      </a:defRPr>
    </a:lvl8pPr>
    <a:lvl9pPr marL="4355104" algn="l" defTabSz="108877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C9890D-DB53-A841-A59F-167EF67C375D}" type="slidenum">
              <a:rPr lang="en-US" smtClean="0"/>
              <a:t>1</a:t>
            </a:fld>
            <a:endParaRPr lang="en-US" dirty="0"/>
          </a:p>
        </p:txBody>
      </p:sp>
    </p:spTree>
    <p:extLst>
      <p:ext uri="{BB962C8B-B14F-4D97-AF65-F5344CB8AC3E}">
        <p14:creationId xmlns:p14="http://schemas.microsoft.com/office/powerpoint/2010/main" val="4268116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D8C2C35-2B8A-446E-BEC0-FD36716C29AC}" type="slidenum">
              <a:rPr kumimoji="0" lang="en-US" sz="1800" b="0" i="0" u="none" strike="noStrike" kern="0" cap="none" spc="0" normalizeH="0" baseline="0" noProof="0" smtClean="0">
                <a:ln>
                  <a:noFill/>
                </a:ln>
                <a:solidFill>
                  <a:srgbClr val="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a:t>
            </a:fld>
            <a:endParaRPr kumimoji="0" lang="en-US" sz="1800" b="0" i="0" u="none" strike="noStrike" kern="0" cap="none" spc="0" normalizeH="0" baseline="0" noProof="0" dirty="0">
              <a:ln>
                <a:noFill/>
              </a:ln>
              <a:solidFill>
                <a:srgbClr val="000000"/>
              </a:solidFill>
              <a:effectLst/>
              <a:uLnTx/>
              <a:uFillTx/>
            </a:endParaRPr>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4829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D8C2C35-2B8A-446E-BEC0-FD36716C29AC}" type="slidenum">
              <a:rPr kumimoji="0" lang="en-US" sz="1800" b="0" i="0" u="none" strike="noStrike" kern="0" cap="none" spc="0" normalizeH="0" baseline="0" noProof="0" smtClean="0">
                <a:ln>
                  <a:noFill/>
                </a:ln>
                <a:solidFill>
                  <a:srgbClr val="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en-US" sz="1800" b="0" i="0" u="none" strike="noStrike" kern="0" cap="none" spc="0" normalizeH="0" baseline="0" noProof="0" dirty="0">
              <a:ln>
                <a:noFill/>
              </a:ln>
              <a:solidFill>
                <a:srgbClr val="000000"/>
              </a:solidFill>
              <a:effectLst/>
              <a:uLnTx/>
              <a:uFillTx/>
            </a:endParaRPr>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72902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75" y="665163"/>
            <a:ext cx="6257925" cy="3519487"/>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160416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5</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1481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6</a:t>
            </a:fld>
            <a:endParaRPr lang="en-US" dirty="0"/>
          </a:p>
        </p:txBody>
      </p:sp>
    </p:spTree>
    <p:extLst>
      <p:ext uri="{BB962C8B-B14F-4D97-AF65-F5344CB8AC3E}">
        <p14:creationId xmlns:p14="http://schemas.microsoft.com/office/powerpoint/2010/main" val="1143175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7</a:t>
            </a:fld>
            <a:endParaRPr lang="en-US" dirty="0"/>
          </a:p>
        </p:txBody>
      </p:sp>
    </p:spTree>
    <p:extLst>
      <p:ext uri="{BB962C8B-B14F-4D97-AF65-F5344CB8AC3E}">
        <p14:creationId xmlns:p14="http://schemas.microsoft.com/office/powerpoint/2010/main" val="2975533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8</a:t>
            </a:fld>
            <a:endParaRPr lang="en-US" dirty="0"/>
          </a:p>
        </p:txBody>
      </p:sp>
    </p:spTree>
    <p:extLst>
      <p:ext uri="{BB962C8B-B14F-4D97-AF65-F5344CB8AC3E}">
        <p14:creationId xmlns:p14="http://schemas.microsoft.com/office/powerpoint/2010/main" val="2975533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de-DE" sz="1800" b="0" i="0" u="none" strike="noStrike" kern="0" cap="none" spc="0" normalizeH="0" baseline="0" noProof="0" smtClean="0">
                <a:ln>
                  <a:noFill/>
                </a:ln>
                <a:solidFill>
                  <a:sysClr val="windowText" lastClr="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de-DE" sz="1800" b="0" i="0" u="none" strike="noStrike" kern="0" cap="none" spc="0" normalizeH="0" baseline="0" noProof="0" dirty="0">
              <a:ln>
                <a:noFill/>
              </a:ln>
              <a:solidFill>
                <a:sysClr val="windowText" lastClr="000000"/>
              </a:solidFill>
              <a:effectLst/>
              <a:uLnTx/>
              <a:uFillTx/>
              <a:latin typeface="Arial"/>
              <a:ea typeface="+mn-ea"/>
              <a:cs typeface="+mn-cs"/>
            </a:endParaRPr>
          </a:p>
        </p:txBody>
      </p:sp>
    </p:spTree>
    <p:extLst>
      <p:ext uri="{BB962C8B-B14F-4D97-AF65-F5344CB8AC3E}">
        <p14:creationId xmlns:p14="http://schemas.microsoft.com/office/powerpoint/2010/main" val="2083931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11</a:t>
            </a:fld>
            <a:endParaRPr lang="en-US" dirty="0"/>
          </a:p>
        </p:txBody>
      </p:sp>
    </p:spTree>
    <p:extLst>
      <p:ext uri="{BB962C8B-B14F-4D97-AF65-F5344CB8AC3E}">
        <p14:creationId xmlns:p14="http://schemas.microsoft.com/office/powerpoint/2010/main" val="1538258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12</a:t>
            </a:fld>
            <a:endParaRPr lang="en-US" dirty="0"/>
          </a:p>
        </p:txBody>
      </p:sp>
    </p:spTree>
    <p:extLst>
      <p:ext uri="{BB962C8B-B14F-4D97-AF65-F5344CB8AC3E}">
        <p14:creationId xmlns:p14="http://schemas.microsoft.com/office/powerpoint/2010/main" val="2177819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C9890D-DB53-A841-A59F-167EF67C375D}" type="slidenum">
              <a:rPr lang="en-US" smtClean="0"/>
              <a:t>14</a:t>
            </a:fld>
            <a:endParaRPr lang="en-US" dirty="0"/>
          </a:p>
        </p:txBody>
      </p:sp>
    </p:spTree>
    <p:extLst>
      <p:ext uri="{BB962C8B-B14F-4D97-AF65-F5344CB8AC3E}">
        <p14:creationId xmlns:p14="http://schemas.microsoft.com/office/powerpoint/2010/main" val="1790331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15</a:t>
            </a:fld>
            <a:endParaRPr lang="en-US" dirty="0"/>
          </a:p>
        </p:txBody>
      </p:sp>
    </p:spTree>
    <p:extLst>
      <p:ext uri="{BB962C8B-B14F-4D97-AF65-F5344CB8AC3E}">
        <p14:creationId xmlns:p14="http://schemas.microsoft.com/office/powerpoint/2010/main" val="1240249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solidFill>
                  <a:srgbClr val="000000"/>
                </a:solidFill>
              </a:rPr>
              <a:pPr/>
              <a:t>16</a:t>
            </a:fld>
            <a:endParaRPr lang="en-US" dirty="0">
              <a:solidFill>
                <a:srgbClr val="000000"/>
              </a:solidFill>
            </a:endParaRPr>
          </a:p>
        </p:txBody>
      </p:sp>
    </p:spTree>
    <p:extLst>
      <p:ext uri="{BB962C8B-B14F-4D97-AF65-F5344CB8AC3E}">
        <p14:creationId xmlns:p14="http://schemas.microsoft.com/office/powerpoint/2010/main" val="23198004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solidFill>
                  <a:srgbClr val="000000"/>
                </a:solidFill>
              </a:rPr>
              <a:pPr/>
              <a:t>17</a:t>
            </a:fld>
            <a:endParaRPr lang="en-US" dirty="0">
              <a:solidFill>
                <a:srgbClr val="000000"/>
              </a:solidFill>
            </a:endParaRPr>
          </a:p>
        </p:txBody>
      </p:sp>
    </p:spTree>
    <p:extLst>
      <p:ext uri="{BB962C8B-B14F-4D97-AF65-F5344CB8AC3E}">
        <p14:creationId xmlns:p14="http://schemas.microsoft.com/office/powerpoint/2010/main" val="4074176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solidFill>
                  <a:srgbClr val="000000"/>
                </a:solidFill>
              </a:rPr>
              <a:pPr/>
              <a:t>18</a:t>
            </a:fld>
            <a:endParaRPr lang="en-US" dirty="0">
              <a:solidFill>
                <a:srgbClr val="000000"/>
              </a:solidFill>
            </a:endParaRPr>
          </a:p>
        </p:txBody>
      </p:sp>
    </p:spTree>
    <p:extLst>
      <p:ext uri="{BB962C8B-B14F-4D97-AF65-F5344CB8AC3E}">
        <p14:creationId xmlns:p14="http://schemas.microsoft.com/office/powerpoint/2010/main" val="2302496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19</a:t>
            </a:fld>
            <a:endParaRPr lang="en-US" dirty="0"/>
          </a:p>
        </p:txBody>
      </p:sp>
    </p:spTree>
    <p:extLst>
      <p:ext uri="{BB962C8B-B14F-4D97-AF65-F5344CB8AC3E}">
        <p14:creationId xmlns:p14="http://schemas.microsoft.com/office/powerpoint/2010/main" val="2810548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20</a:t>
            </a:fld>
            <a:endParaRPr lang="en-US" dirty="0"/>
          </a:p>
        </p:txBody>
      </p:sp>
    </p:spTree>
    <p:extLst>
      <p:ext uri="{BB962C8B-B14F-4D97-AF65-F5344CB8AC3E}">
        <p14:creationId xmlns:p14="http://schemas.microsoft.com/office/powerpoint/2010/main" val="3497146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21</a:t>
            </a:fld>
            <a:endParaRPr lang="en-US" dirty="0"/>
          </a:p>
        </p:txBody>
      </p:sp>
    </p:spTree>
    <p:extLst>
      <p:ext uri="{BB962C8B-B14F-4D97-AF65-F5344CB8AC3E}">
        <p14:creationId xmlns:p14="http://schemas.microsoft.com/office/powerpoint/2010/main" val="2169082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22</a:t>
            </a:fld>
            <a:endParaRPr lang="en-US" dirty="0"/>
          </a:p>
        </p:txBody>
      </p:sp>
    </p:spTree>
    <p:extLst>
      <p:ext uri="{BB962C8B-B14F-4D97-AF65-F5344CB8AC3E}">
        <p14:creationId xmlns:p14="http://schemas.microsoft.com/office/powerpoint/2010/main" val="931469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23</a:t>
            </a:fld>
            <a:endParaRPr lang="en-US" dirty="0"/>
          </a:p>
        </p:txBody>
      </p:sp>
    </p:spTree>
    <p:extLst>
      <p:ext uri="{BB962C8B-B14F-4D97-AF65-F5344CB8AC3E}">
        <p14:creationId xmlns:p14="http://schemas.microsoft.com/office/powerpoint/2010/main" val="31335964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24</a:t>
            </a:fld>
            <a:endParaRPr lang="en-US" dirty="0"/>
          </a:p>
        </p:txBody>
      </p:sp>
    </p:spTree>
    <p:extLst>
      <p:ext uri="{BB962C8B-B14F-4D97-AF65-F5344CB8AC3E}">
        <p14:creationId xmlns:p14="http://schemas.microsoft.com/office/powerpoint/2010/main" val="2801160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25</a:t>
            </a:fld>
            <a:endParaRPr lang="en-US" dirty="0"/>
          </a:p>
        </p:txBody>
      </p:sp>
    </p:spTree>
    <p:extLst>
      <p:ext uri="{BB962C8B-B14F-4D97-AF65-F5344CB8AC3E}">
        <p14:creationId xmlns:p14="http://schemas.microsoft.com/office/powerpoint/2010/main" val="1466029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26</a:t>
            </a:fld>
            <a:endParaRPr lang="en-US" dirty="0"/>
          </a:p>
        </p:txBody>
      </p:sp>
    </p:spTree>
    <p:extLst>
      <p:ext uri="{BB962C8B-B14F-4D97-AF65-F5344CB8AC3E}">
        <p14:creationId xmlns:p14="http://schemas.microsoft.com/office/powerpoint/2010/main" val="3600310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27</a:t>
            </a:fld>
            <a:endParaRPr lang="en-US" dirty="0"/>
          </a:p>
        </p:txBody>
      </p:sp>
    </p:spTree>
    <p:extLst>
      <p:ext uri="{BB962C8B-B14F-4D97-AF65-F5344CB8AC3E}">
        <p14:creationId xmlns:p14="http://schemas.microsoft.com/office/powerpoint/2010/main" val="35812878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28</a:t>
            </a:fld>
            <a:endParaRPr lang="en-US" dirty="0"/>
          </a:p>
        </p:txBody>
      </p:sp>
    </p:spTree>
    <p:extLst>
      <p:ext uri="{BB962C8B-B14F-4D97-AF65-F5344CB8AC3E}">
        <p14:creationId xmlns:p14="http://schemas.microsoft.com/office/powerpoint/2010/main" val="35771730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29</a:t>
            </a:fld>
            <a:endParaRPr lang="en-US" dirty="0"/>
          </a:p>
        </p:txBody>
      </p:sp>
    </p:spTree>
    <p:extLst>
      <p:ext uri="{BB962C8B-B14F-4D97-AF65-F5344CB8AC3E}">
        <p14:creationId xmlns:p14="http://schemas.microsoft.com/office/powerpoint/2010/main" val="22402753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30</a:t>
            </a:fld>
            <a:endParaRPr lang="en-US" dirty="0"/>
          </a:p>
        </p:txBody>
      </p:sp>
    </p:spTree>
    <p:extLst>
      <p:ext uri="{BB962C8B-B14F-4D97-AF65-F5344CB8AC3E}">
        <p14:creationId xmlns:p14="http://schemas.microsoft.com/office/powerpoint/2010/main" val="36607769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31</a:t>
            </a:fld>
            <a:endParaRPr lang="en-US" dirty="0"/>
          </a:p>
        </p:txBody>
      </p:sp>
      <p:sp>
        <p:nvSpPr>
          <p:cNvPr id="6" name="Slide Image Placeholder 5"/>
          <p:cNvSpPr>
            <a:spLocks noGrp="1" noRot="1" noChangeAspect="1"/>
          </p:cNvSpPr>
          <p:nvPr>
            <p:ph type="sldImg"/>
          </p:nvPr>
        </p:nvSpPr>
        <p:spPr>
          <a:xfrm>
            <a:off x="547688" y="612775"/>
            <a:ext cx="5762625" cy="3241675"/>
          </a:xfrm>
        </p:spPr>
      </p:sp>
      <p:sp>
        <p:nvSpPr>
          <p:cNvPr id="7" name="Notes Placeholder 6"/>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544264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hyperlink" Target="http://global.sap.com/corporate-en/legal/copyright/index.epx"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hyperlink" Target="http://www.sap.com/corporate-de/legal/copyright/index.epx"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ith image">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000" y="6217668"/>
            <a:ext cx="1578462" cy="360000"/>
          </a:xfrm>
          <a:prstGeom prst="rect">
            <a:avLst/>
          </a:prstGeom>
        </p:spPr>
      </p:pic>
      <p:sp>
        <p:nvSpPr>
          <p:cNvPr id="5" name="Cover Image Placeholder"/>
          <p:cNvSpPr>
            <a:spLocks noGrp="1"/>
          </p:cNvSpPr>
          <p:nvPr>
            <p:ph type="pic" sz="quarter" idx="12" hasCustomPrompt="1"/>
          </p:nvPr>
        </p:nvSpPr>
        <p:spPr>
          <a:xfrm>
            <a:off x="1" y="0"/>
            <a:ext cx="12195175" cy="3430006"/>
          </a:xfrm>
          <a:solidFill>
            <a:schemeClr val="tx2">
              <a:alpha val="70000"/>
            </a:schemeClr>
          </a:solidFill>
        </p:spPr>
        <p:txBody>
          <a:bodyPr tIns="504000"/>
          <a:lstStyle>
            <a:lvl1pPr algn="ctr">
              <a:defRPr sz="1600">
                <a:solidFill>
                  <a:schemeClr val="tx1"/>
                </a:solidFill>
              </a:defRPr>
            </a:lvl1pPr>
          </a:lstStyle>
          <a:p>
            <a:r>
              <a:rPr lang="en-US" dirty="0"/>
              <a:t>Click to insert title image</a:t>
            </a:r>
          </a:p>
        </p:txBody>
      </p:sp>
      <p:grpSp>
        <p:nvGrpSpPr>
          <p:cNvPr id="2" name="Group 1"/>
          <p:cNvGrpSpPr/>
          <p:nvPr userDrawn="1"/>
        </p:nvGrpSpPr>
        <p:grpSpPr>
          <a:xfrm>
            <a:off x="9171173" y="0"/>
            <a:ext cx="3024002" cy="3430006"/>
            <a:chOff x="9171173" y="0"/>
            <a:chExt cx="3024002" cy="3430006"/>
          </a:xfrm>
        </p:grpSpPr>
        <p:sp>
          <p:nvSpPr>
            <p:cNvPr id="17" name="Rectangle 16"/>
            <p:cNvSpPr/>
            <p:nvPr userDrawn="1"/>
          </p:nvSpPr>
          <p:spPr bwMode="gray">
            <a:xfrm>
              <a:off x="11187175" y="0"/>
              <a:ext cx="1008000" cy="3430006"/>
            </a:xfrm>
            <a:prstGeom prst="rect">
              <a:avLst/>
            </a:prstGeom>
            <a:solidFill>
              <a:schemeClr val="accent1"/>
            </a:solidFill>
            <a:ln w="6350" algn="ctr">
              <a:noFill/>
              <a:miter lim="800000"/>
              <a:headEnd/>
              <a:tailEnd/>
            </a:ln>
          </p:spPr>
          <p:txBody>
            <a:bodyPr lIns="90000" tIns="72000" rIns="90000" bIns="72000" rtlCol="0" anchor="ctr"/>
            <a:lstStyle/>
            <a:p>
              <a:pPr marR="0" algn="ctr" defTabSz="914217" eaLnBrk="1" fontAlgn="base" latinLnBrk="0" hangingPunct="1">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8" name="Rectangle 17"/>
            <p:cNvSpPr/>
            <p:nvPr userDrawn="1"/>
          </p:nvSpPr>
          <p:spPr bwMode="gray">
            <a:xfrm>
              <a:off x="10179174" y="0"/>
              <a:ext cx="1008000" cy="3430006"/>
            </a:xfrm>
            <a:prstGeom prst="rect">
              <a:avLst/>
            </a:prstGeom>
            <a:solidFill>
              <a:schemeClr val="accent1">
                <a:alpha val="70000"/>
              </a:schemeClr>
            </a:solidFill>
            <a:ln w="6350" algn="ctr">
              <a:noFill/>
              <a:miter lim="800000"/>
              <a:headEnd/>
              <a:tailEnd/>
            </a:ln>
          </p:spPr>
          <p:txBody>
            <a:bodyPr lIns="90000" tIns="72000" rIns="90000" bIns="72000" rtlCol="0" anchor="ctr"/>
            <a:lstStyle/>
            <a:p>
              <a:pPr marR="0" algn="ctr" defTabSz="914217" eaLnBrk="1" fontAlgn="base" latinLnBrk="0" hangingPunct="1">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22" name="Rectangle 21"/>
            <p:cNvSpPr/>
            <p:nvPr userDrawn="1"/>
          </p:nvSpPr>
          <p:spPr bwMode="gray">
            <a:xfrm>
              <a:off x="9171173" y="0"/>
              <a:ext cx="1008000" cy="3430006"/>
            </a:xfrm>
            <a:prstGeom prst="rect">
              <a:avLst/>
            </a:prstGeom>
            <a:solidFill>
              <a:schemeClr val="accent1">
                <a:alpha val="40000"/>
              </a:schemeClr>
            </a:solidFill>
            <a:ln w="6350" algn="ctr">
              <a:noFill/>
              <a:miter lim="800000"/>
              <a:headEnd/>
              <a:tailEnd/>
            </a:ln>
          </p:spPr>
          <p:txBody>
            <a:bodyPr lIns="90000" tIns="72000" rIns="90000" bIns="72000" rtlCol="0" anchor="ctr"/>
            <a:lstStyle/>
            <a:p>
              <a:pPr marR="0" algn="ctr" defTabSz="914217" eaLnBrk="1" fontAlgn="base" latinLnBrk="0" hangingPunct="1">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grpSp>
      <p:sp>
        <p:nvSpPr>
          <p:cNvPr id="13" name="Classification"/>
          <p:cNvSpPr txBox="1"/>
          <p:nvPr userDrawn="1"/>
        </p:nvSpPr>
        <p:spPr>
          <a:xfrm>
            <a:off x="288000" y="5769666"/>
            <a:ext cx="4204855" cy="138499"/>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INTERNAL</a:t>
            </a:r>
            <a:endParaRPr lang="en-US" sz="900" b="0" dirty="0"/>
          </a:p>
        </p:txBody>
      </p:sp>
      <p:sp>
        <p:nvSpPr>
          <p:cNvPr id="19" name="Speaker"/>
          <p:cNvSpPr>
            <a:spLocks noGrp="1"/>
          </p:cNvSpPr>
          <p:nvPr userDrawn="1">
            <p:ph type="subTitle" idx="1" hasCustomPrompt="1"/>
          </p:nvPr>
        </p:nvSpPr>
        <p:spPr bwMode="gray">
          <a:xfrm>
            <a:off x="288000" y="5130489"/>
            <a:ext cx="1090080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dirty="0"/>
              <a:t>Month 00, 2017</a:t>
            </a:r>
          </a:p>
        </p:txBody>
      </p:sp>
      <p:sp>
        <p:nvSpPr>
          <p:cNvPr id="20" name="Presentation Title"/>
          <p:cNvSpPr>
            <a:spLocks noGrp="1"/>
          </p:cNvSpPr>
          <p:nvPr userDrawn="1">
            <p:ph type="body" sz="quarter" idx="14" hasCustomPrompt="1"/>
          </p:nvPr>
        </p:nvSpPr>
        <p:spPr>
          <a:xfrm>
            <a:off x="288000" y="4024430"/>
            <a:ext cx="10899174" cy="997196"/>
          </a:xfrm>
        </p:spPr>
        <p:txBody>
          <a:bodyPr wrap="square">
            <a:spAutoFit/>
          </a:bodyPr>
          <a:lstStyle>
            <a:lvl1pPr>
              <a:lnSpc>
                <a:spcPct val="90000"/>
              </a:lnSpc>
              <a:spcBef>
                <a:spcPts val="0"/>
              </a:spcBef>
              <a:defRPr sz="3600" b="1" baseline="0"/>
            </a:lvl1pPr>
          </a:lstStyle>
          <a:p>
            <a:pPr lvl="0"/>
            <a:r>
              <a:rPr lang="en-US" dirty="0"/>
              <a:t>Presentation Title </a:t>
            </a:r>
            <a:br>
              <a:rPr lang="en-US" dirty="0"/>
            </a:br>
            <a:r>
              <a:rPr lang="en-US" dirty="0"/>
              <a:t>Goes Here and Here.</a:t>
            </a:r>
          </a:p>
        </p:txBody>
      </p:sp>
    </p:spTree>
    <p:extLst>
      <p:ext uri="{BB962C8B-B14F-4D97-AF65-F5344CB8AC3E}">
        <p14:creationId xmlns:p14="http://schemas.microsoft.com/office/powerpoint/2010/main" val="245271761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with illustration scene art">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000" y="6217668"/>
            <a:ext cx="1578462" cy="360000"/>
          </a:xfrm>
          <a:prstGeom prst="rect">
            <a:avLst/>
          </a:prstGeom>
        </p:spPr>
      </p:pic>
      <p:sp>
        <p:nvSpPr>
          <p:cNvPr id="5" name="Cover Image Placeholder"/>
          <p:cNvSpPr>
            <a:spLocks noGrp="1"/>
          </p:cNvSpPr>
          <p:nvPr>
            <p:ph type="pic" sz="quarter" idx="12" hasCustomPrompt="1"/>
          </p:nvPr>
        </p:nvSpPr>
        <p:spPr>
          <a:xfrm>
            <a:off x="1" y="0"/>
            <a:ext cx="12195175" cy="3430006"/>
          </a:xfrm>
          <a:noFill/>
        </p:spPr>
        <p:txBody>
          <a:bodyPr tIns="504000"/>
          <a:lstStyle>
            <a:lvl1pPr algn="ctr">
              <a:defRPr sz="1600">
                <a:solidFill>
                  <a:schemeClr val="tx1"/>
                </a:solidFill>
              </a:defRPr>
            </a:lvl1pPr>
          </a:lstStyle>
          <a:p>
            <a:r>
              <a:rPr lang="en-US" dirty="0"/>
              <a:t>Click to insert illustration</a:t>
            </a:r>
          </a:p>
        </p:txBody>
      </p:sp>
      <p:sp>
        <p:nvSpPr>
          <p:cNvPr id="13" name="Classification"/>
          <p:cNvSpPr txBox="1"/>
          <p:nvPr userDrawn="1"/>
        </p:nvSpPr>
        <p:spPr>
          <a:xfrm>
            <a:off x="288000" y="5769666"/>
            <a:ext cx="4204855" cy="138499"/>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INTERNAL</a:t>
            </a:r>
            <a:endParaRPr lang="en-US" sz="900" b="0" dirty="0"/>
          </a:p>
        </p:txBody>
      </p:sp>
      <p:sp>
        <p:nvSpPr>
          <p:cNvPr id="19" name="Speaker"/>
          <p:cNvSpPr>
            <a:spLocks noGrp="1"/>
          </p:cNvSpPr>
          <p:nvPr userDrawn="1">
            <p:ph type="subTitle" idx="1" hasCustomPrompt="1"/>
          </p:nvPr>
        </p:nvSpPr>
        <p:spPr bwMode="gray">
          <a:xfrm>
            <a:off x="288000" y="5130489"/>
            <a:ext cx="1090080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dirty="0"/>
              <a:t>Month 00, 2017</a:t>
            </a:r>
          </a:p>
        </p:txBody>
      </p:sp>
      <p:sp>
        <p:nvSpPr>
          <p:cNvPr id="20" name="Presentation Title"/>
          <p:cNvSpPr>
            <a:spLocks noGrp="1"/>
          </p:cNvSpPr>
          <p:nvPr userDrawn="1">
            <p:ph type="body" sz="quarter" idx="14" hasCustomPrompt="1"/>
          </p:nvPr>
        </p:nvSpPr>
        <p:spPr>
          <a:xfrm>
            <a:off x="288000" y="4024430"/>
            <a:ext cx="10899174" cy="997196"/>
          </a:xfrm>
        </p:spPr>
        <p:txBody>
          <a:bodyPr wrap="square">
            <a:spAutoFit/>
          </a:bodyPr>
          <a:lstStyle>
            <a:lvl1pPr>
              <a:lnSpc>
                <a:spcPct val="90000"/>
              </a:lnSpc>
              <a:spcBef>
                <a:spcPts val="0"/>
              </a:spcBef>
              <a:defRPr sz="3600" b="1" baseline="0"/>
            </a:lvl1pPr>
          </a:lstStyle>
          <a:p>
            <a:pPr lvl="0"/>
            <a:r>
              <a:rPr lang="en-US" dirty="0"/>
              <a:t>Presentation Title </a:t>
            </a:r>
            <a:br>
              <a:rPr lang="en-US" dirty="0"/>
            </a:br>
            <a:r>
              <a:rPr lang="en-US" dirty="0"/>
              <a:t>Goes Here and Here.</a:t>
            </a:r>
          </a:p>
        </p:txBody>
      </p:sp>
    </p:spTree>
    <p:extLst>
      <p:ext uri="{BB962C8B-B14F-4D97-AF65-F5344CB8AC3E}">
        <p14:creationId xmlns:p14="http://schemas.microsoft.com/office/powerpoint/2010/main" val="134484936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white">
    <p:spTree>
      <p:nvGrpSpPr>
        <p:cNvPr id="1" name=""/>
        <p:cNvGrpSpPr/>
        <p:nvPr/>
      </p:nvGrpSpPr>
      <p:grpSpPr>
        <a:xfrm>
          <a:off x="0" y="0"/>
          <a:ext cx="0" cy="0"/>
          <a:chOff x="0" y="0"/>
          <a:chExt cx="0" cy="0"/>
        </a:xfrm>
      </p:grpSpPr>
      <p:sp>
        <p:nvSpPr>
          <p:cNvPr id="24" name="Classification"/>
          <p:cNvSpPr txBox="1"/>
          <p:nvPr userDrawn="1"/>
        </p:nvSpPr>
        <p:spPr>
          <a:xfrm>
            <a:off x="288000" y="5093865"/>
            <a:ext cx="4204855"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INTERNAL</a:t>
            </a:r>
            <a:endParaRPr lang="en-US" sz="900" b="0" dirty="0"/>
          </a:p>
        </p:txBody>
      </p:sp>
      <p:sp>
        <p:nvSpPr>
          <p:cNvPr id="6" name="Speaker"/>
          <p:cNvSpPr>
            <a:spLocks noGrp="1"/>
          </p:cNvSpPr>
          <p:nvPr userDrawn="1">
            <p:ph type="subTitle" idx="1" hasCustomPrompt="1"/>
          </p:nvPr>
        </p:nvSpPr>
        <p:spPr bwMode="gray">
          <a:xfrm>
            <a:off x="288000" y="4268503"/>
            <a:ext cx="8595171"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dirty="0"/>
              <a:t>Month 00, 2017</a:t>
            </a:r>
          </a:p>
        </p:txBody>
      </p:sp>
      <p:sp>
        <p:nvSpPr>
          <p:cNvPr id="10" name="Presentation Title"/>
          <p:cNvSpPr>
            <a:spLocks noGrp="1"/>
          </p:cNvSpPr>
          <p:nvPr>
            <p:ph type="body" sz="quarter" idx="14" hasCustomPrompt="1"/>
          </p:nvPr>
        </p:nvSpPr>
        <p:spPr>
          <a:xfrm>
            <a:off x="288000" y="2706317"/>
            <a:ext cx="8595171" cy="997196"/>
          </a:xfrm>
        </p:spPr>
        <p:txBody>
          <a:bodyPr wrap="square">
            <a:noAutofit/>
          </a:bodyPr>
          <a:lstStyle>
            <a:lvl1pPr>
              <a:lnSpc>
                <a:spcPct val="90000"/>
              </a:lnSpc>
              <a:spcBef>
                <a:spcPts val="0"/>
              </a:spcBef>
              <a:defRPr sz="3600" b="1" baseline="0"/>
            </a:lvl1pPr>
          </a:lstStyle>
          <a:p>
            <a:pPr lvl="0"/>
            <a:r>
              <a:rPr lang="en-US" dirty="0"/>
              <a:t>Title Goes Here </a:t>
            </a:r>
            <a:br>
              <a:rPr lang="en-US" dirty="0"/>
            </a:br>
            <a:r>
              <a:rPr lang="en-US" dirty="0"/>
              <a:t>and Here and Here.</a:t>
            </a:r>
          </a:p>
        </p:txBody>
      </p:sp>
      <p:grpSp>
        <p:nvGrpSpPr>
          <p:cNvPr id="2" name="Group 1"/>
          <p:cNvGrpSpPr/>
          <p:nvPr userDrawn="1"/>
        </p:nvGrpSpPr>
        <p:grpSpPr>
          <a:xfrm>
            <a:off x="9171173" y="0"/>
            <a:ext cx="3024002" cy="6858000"/>
            <a:chOff x="9171173" y="0"/>
            <a:chExt cx="3024002" cy="6855990"/>
          </a:xfrm>
        </p:grpSpPr>
        <p:sp>
          <p:nvSpPr>
            <p:cNvPr id="17" name="Rectangle 16"/>
            <p:cNvSpPr/>
            <p:nvPr userDrawn="1"/>
          </p:nvSpPr>
          <p:spPr bwMode="gray">
            <a:xfrm>
              <a:off x="11187175" y="0"/>
              <a:ext cx="1008000" cy="6855990"/>
            </a:xfrm>
            <a:prstGeom prst="rect">
              <a:avLst/>
            </a:prstGeom>
            <a:solidFill>
              <a:schemeClr val="accent1"/>
            </a:solidFill>
            <a:ln w="6350" algn="ctr">
              <a:noFill/>
              <a:miter lim="800000"/>
              <a:headEnd/>
              <a:tailEnd/>
            </a:ln>
          </p:spPr>
          <p:txBody>
            <a:bodyPr lIns="90000" tIns="72000" rIns="90000" bIns="72000" rtlCol="0" anchor="ctr"/>
            <a:lstStyle/>
            <a:p>
              <a:pPr marR="0" algn="ctr" defTabSz="914217" eaLnBrk="1" fontAlgn="base" latinLnBrk="0" hangingPunct="1">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8" name="Rectangle 17"/>
            <p:cNvSpPr/>
            <p:nvPr userDrawn="1"/>
          </p:nvSpPr>
          <p:spPr bwMode="gray">
            <a:xfrm>
              <a:off x="10179174" y="0"/>
              <a:ext cx="1008000" cy="6855990"/>
            </a:xfrm>
            <a:prstGeom prst="rect">
              <a:avLst/>
            </a:prstGeom>
            <a:solidFill>
              <a:schemeClr val="accent1">
                <a:alpha val="70000"/>
              </a:schemeClr>
            </a:solidFill>
            <a:ln w="6350" algn="ctr">
              <a:noFill/>
              <a:miter lim="800000"/>
              <a:headEnd/>
              <a:tailEnd/>
            </a:ln>
          </p:spPr>
          <p:txBody>
            <a:bodyPr lIns="90000" tIns="72000" rIns="90000" bIns="72000" rtlCol="0" anchor="ctr"/>
            <a:lstStyle/>
            <a:p>
              <a:pPr marR="0" algn="ctr" defTabSz="914217" eaLnBrk="1" fontAlgn="base" latinLnBrk="0" hangingPunct="1">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22" name="Rectangle 21"/>
            <p:cNvSpPr/>
            <p:nvPr userDrawn="1"/>
          </p:nvSpPr>
          <p:spPr bwMode="gray">
            <a:xfrm>
              <a:off x="9171173" y="0"/>
              <a:ext cx="1008000" cy="6855990"/>
            </a:xfrm>
            <a:prstGeom prst="rect">
              <a:avLst/>
            </a:prstGeom>
            <a:solidFill>
              <a:schemeClr val="accent1">
                <a:alpha val="40000"/>
              </a:schemeClr>
            </a:solidFill>
            <a:ln w="6350" algn="ctr">
              <a:noFill/>
              <a:miter lim="800000"/>
              <a:headEnd/>
              <a:tailEnd/>
            </a:ln>
          </p:spPr>
          <p:txBody>
            <a:bodyPr lIns="90000" tIns="72000" rIns="90000" bIns="72000" rtlCol="0" anchor="ctr"/>
            <a:lstStyle/>
            <a:p>
              <a:pPr marR="0" algn="ctr" defTabSz="914217" eaLnBrk="1" fontAlgn="base" latinLnBrk="0" hangingPunct="1">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gr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000" y="6217668"/>
            <a:ext cx="1578462" cy="360000"/>
          </a:xfrm>
          <a:prstGeom prst="rect">
            <a:avLst/>
          </a:prstGeom>
        </p:spPr>
      </p:pic>
    </p:spTree>
    <p:extLst>
      <p:ext uri="{BB962C8B-B14F-4D97-AF65-F5344CB8AC3E}">
        <p14:creationId xmlns:p14="http://schemas.microsoft.com/office/powerpoint/2010/main" val="198241062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with pictogram">
    <p:spTree>
      <p:nvGrpSpPr>
        <p:cNvPr id="1" name=""/>
        <p:cNvGrpSpPr/>
        <p:nvPr/>
      </p:nvGrpSpPr>
      <p:grpSpPr>
        <a:xfrm>
          <a:off x="0" y="0"/>
          <a:ext cx="0" cy="0"/>
          <a:chOff x="0" y="0"/>
          <a:chExt cx="0" cy="0"/>
        </a:xfrm>
      </p:grpSpPr>
      <p:sp>
        <p:nvSpPr>
          <p:cNvPr id="6" name="Speaker"/>
          <p:cNvSpPr>
            <a:spLocks noGrp="1"/>
          </p:cNvSpPr>
          <p:nvPr userDrawn="1">
            <p:ph type="subTitle" idx="1" hasCustomPrompt="1"/>
          </p:nvPr>
        </p:nvSpPr>
        <p:spPr bwMode="gray">
          <a:xfrm>
            <a:off x="288001" y="4268503"/>
            <a:ext cx="637343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dirty="0"/>
              <a:t>Month 00, 2017</a:t>
            </a:r>
          </a:p>
        </p:txBody>
      </p:sp>
      <p:sp>
        <p:nvSpPr>
          <p:cNvPr id="10" name="Presentation Title"/>
          <p:cNvSpPr>
            <a:spLocks noGrp="1"/>
          </p:cNvSpPr>
          <p:nvPr>
            <p:ph type="body" sz="quarter" idx="14" hasCustomPrompt="1"/>
          </p:nvPr>
        </p:nvSpPr>
        <p:spPr>
          <a:xfrm>
            <a:off x="288001" y="2706317"/>
            <a:ext cx="6373430" cy="997196"/>
          </a:xfrm>
        </p:spPr>
        <p:txBody>
          <a:bodyPr wrap="square">
            <a:noAutofit/>
          </a:bodyPr>
          <a:lstStyle>
            <a:lvl1pPr>
              <a:lnSpc>
                <a:spcPct val="90000"/>
              </a:lnSpc>
              <a:spcBef>
                <a:spcPts val="0"/>
              </a:spcBef>
              <a:defRPr sz="3600" b="1" baseline="0"/>
            </a:lvl1pPr>
          </a:lstStyle>
          <a:p>
            <a:pPr lvl="0"/>
            <a:r>
              <a:rPr lang="en-US" dirty="0"/>
              <a:t>Title Goes Here </a:t>
            </a:r>
            <a:br>
              <a:rPr lang="en-US" dirty="0"/>
            </a:br>
            <a:r>
              <a:rPr lang="en-US" dirty="0"/>
              <a:t>and Here and Here.</a:t>
            </a:r>
          </a:p>
        </p:txBody>
      </p:sp>
      <p:sp>
        <p:nvSpPr>
          <p:cNvPr id="7" name="Picture Placeholder 6"/>
          <p:cNvSpPr>
            <a:spLocks noGrp="1"/>
          </p:cNvSpPr>
          <p:nvPr>
            <p:ph type="pic" sz="quarter" idx="16"/>
          </p:nvPr>
        </p:nvSpPr>
        <p:spPr>
          <a:xfrm>
            <a:off x="6954855" y="963000"/>
            <a:ext cx="4932000" cy="4932000"/>
          </a:xfrm>
        </p:spPr>
        <p:txBody>
          <a:bodyPr/>
          <a:lstStyle/>
          <a:p>
            <a:r>
              <a:rPr lang="en-US" dirty="0"/>
              <a:t>Click icon to add picture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000" y="6217668"/>
            <a:ext cx="1578462" cy="360000"/>
          </a:xfrm>
          <a:prstGeom prst="rect">
            <a:avLst/>
          </a:prstGeom>
        </p:spPr>
      </p:pic>
    </p:spTree>
    <p:extLst>
      <p:ext uri="{BB962C8B-B14F-4D97-AF65-F5344CB8AC3E}">
        <p14:creationId xmlns:p14="http://schemas.microsoft.com/office/powerpoint/2010/main" val="304804629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4000" y="1620000"/>
            <a:ext cx="11185200" cy="4230000"/>
          </a:xfrm>
        </p:spPr>
        <p:txBody>
          <a:bodyPr>
            <a:no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a:lvl1pPr>
            <a:lvl2pPr marL="179964" marR="0" indent="-179964" algn="l" defTabSz="1088558"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800"/>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sz="1800" baseline="0"/>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dirty="0"/>
              <a:t>Agenda Item/Divider Headline</a:t>
            </a:r>
          </a:p>
          <a:p>
            <a:pPr lvl="1"/>
            <a:r>
              <a:rPr lang="en-US" dirty="0"/>
              <a:t>Details</a:t>
            </a:r>
          </a:p>
        </p:txBody>
      </p:sp>
      <p:sp>
        <p:nvSpPr>
          <p:cNvPr id="3" name="Agenda title"/>
          <p:cNvSpPr>
            <a:spLocks noGrp="1"/>
          </p:cNvSpPr>
          <p:nvPr>
            <p:ph type="title" hasCustomPrompt="1"/>
          </p:nvPr>
        </p:nvSpPr>
        <p:spPr/>
        <p:txBody>
          <a:bodyPr/>
          <a:lstStyle>
            <a:lvl1pPr>
              <a:defRPr/>
            </a:lvl1pPr>
          </a:lstStyle>
          <a:p>
            <a:r>
              <a:rPr lang="en-US" dirty="0"/>
              <a:t>Agenda</a:t>
            </a:r>
          </a:p>
        </p:txBody>
      </p:sp>
    </p:spTree>
    <p:extLst>
      <p:ext uri="{BB962C8B-B14F-4D97-AF65-F5344CB8AC3E}">
        <p14:creationId xmlns:p14="http://schemas.microsoft.com/office/powerpoint/2010/main" val="1859360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Page">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gray">
          <a:xfrm>
            <a:off x="504000" y="3090446"/>
            <a:ext cx="11185200" cy="677108"/>
          </a:xfrm>
        </p:spPr>
        <p:txBody>
          <a:bodyPr anchor="ctr" anchorCtr="0">
            <a:noAutofit/>
          </a:bodyPr>
          <a:lstStyle>
            <a:lvl1pPr>
              <a:defRPr sz="4400">
                <a:solidFill>
                  <a:schemeClr val="tx1"/>
                </a:solidFill>
                <a:latin typeface="+mj-lt"/>
              </a:defRPr>
            </a:lvl1pPr>
          </a:lstStyle>
          <a:p>
            <a:r>
              <a:rPr lang="en-US" dirty="0"/>
              <a:t>Divider page</a:t>
            </a:r>
          </a:p>
        </p:txBody>
      </p:sp>
    </p:spTree>
    <p:extLst>
      <p:ext uri="{BB962C8B-B14F-4D97-AF65-F5344CB8AC3E}">
        <p14:creationId xmlns:p14="http://schemas.microsoft.com/office/powerpoint/2010/main" val="410952787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Page with image">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a:xfrm>
            <a:off x="1" y="3427200"/>
            <a:ext cx="12195175" cy="34308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dirty="0"/>
              <a:t>Placeholder for image and illustration scene art</a:t>
            </a:r>
          </a:p>
        </p:txBody>
      </p:sp>
      <p:sp>
        <p:nvSpPr>
          <p:cNvPr id="2" name="Divider text"/>
          <p:cNvSpPr>
            <a:spLocks noGrp="1"/>
          </p:cNvSpPr>
          <p:nvPr>
            <p:ph type="ctrTitle" hasCustomPrompt="1"/>
          </p:nvPr>
        </p:nvSpPr>
        <p:spPr bwMode="gray">
          <a:xfrm>
            <a:off x="504000" y="1375046"/>
            <a:ext cx="11185200" cy="677108"/>
          </a:xfrm>
        </p:spPr>
        <p:txBody>
          <a:bodyPr anchor="t" anchorCtr="0">
            <a:noAutofit/>
          </a:bodyPr>
          <a:lstStyle>
            <a:lvl1pPr>
              <a:defRPr sz="4400">
                <a:solidFill>
                  <a:schemeClr val="tx1"/>
                </a:solidFill>
                <a:latin typeface="+mj-lt"/>
              </a:defRPr>
            </a:lvl1pPr>
          </a:lstStyle>
          <a:p>
            <a:r>
              <a:rPr lang="en-US" dirty="0"/>
              <a:t>Divider page</a:t>
            </a:r>
          </a:p>
        </p:txBody>
      </p:sp>
    </p:spTree>
    <p:extLst>
      <p:ext uri="{BB962C8B-B14F-4D97-AF65-F5344CB8AC3E}">
        <p14:creationId xmlns:p14="http://schemas.microsoft.com/office/powerpoint/2010/main" val="100898527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466743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4" name="Text placeholder - column 2"/>
          <p:cNvSpPr>
            <a:spLocks noGrp="1"/>
          </p:cNvSpPr>
          <p:nvPr>
            <p:ph type="body" sz="quarter" idx="10" hasCustomPrompt="1"/>
          </p:nvPr>
        </p:nvSpPr>
        <p:spPr>
          <a:xfrm>
            <a:off x="503999" y="1620000"/>
            <a:ext cx="11186477" cy="4230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129332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4" name="Text placeholder - column 2"/>
          <p:cNvSpPr>
            <a:spLocks noGrp="1"/>
          </p:cNvSpPr>
          <p:nvPr>
            <p:ph type="body" sz="quarter" idx="10" hasCustomPrompt="1"/>
          </p:nvPr>
        </p:nvSpPr>
        <p:spPr>
          <a:xfrm>
            <a:off x="504000" y="1620000"/>
            <a:ext cx="5328000" cy="4230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 column 1"/>
          <p:cNvSpPr>
            <a:spLocks noGrp="1"/>
          </p:cNvSpPr>
          <p:nvPr>
            <p:ph type="body" sz="quarter" idx="11" hasCustomPrompt="1"/>
          </p:nvPr>
        </p:nvSpPr>
        <p:spPr>
          <a:xfrm>
            <a:off x="6362477" y="1620000"/>
            <a:ext cx="5328000" cy="4230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630481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6477" y="1620000"/>
            <a:ext cx="3564000" cy="4230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 column 2"/>
          <p:cNvSpPr>
            <a:spLocks noGrp="1"/>
          </p:cNvSpPr>
          <p:nvPr>
            <p:ph type="body" sz="quarter" idx="12" hasCustomPrompt="1"/>
          </p:nvPr>
        </p:nvSpPr>
        <p:spPr>
          <a:xfrm>
            <a:off x="4315238" y="1620000"/>
            <a:ext cx="3564000" cy="4230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 column 1"/>
          <p:cNvSpPr>
            <a:spLocks noGrp="1"/>
          </p:cNvSpPr>
          <p:nvPr>
            <p:ph type="body" sz="quarter" idx="10" hasCustomPrompt="1"/>
          </p:nvPr>
        </p:nvSpPr>
        <p:spPr>
          <a:xfrm>
            <a:off x="504000" y="1620000"/>
            <a:ext cx="3564000" cy="4230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866416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s - text 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
        <p:nvSpPr>
          <p:cNvPr id="3" name="Text placeholder - column 2"/>
          <p:cNvSpPr>
            <a:spLocks noGrp="1"/>
          </p:cNvSpPr>
          <p:nvPr>
            <p:ph type="body" sz="quarter" idx="10" hasCustomPrompt="1"/>
          </p:nvPr>
        </p:nvSpPr>
        <p:spPr>
          <a:xfrm>
            <a:off x="504000" y="4770000"/>
            <a:ext cx="5328000" cy="108000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4"/>
          <p:cNvSpPr>
            <a:spLocks noGrp="1"/>
          </p:cNvSpPr>
          <p:nvPr>
            <p:ph type="pic" sz="quarter" idx="12" hasCustomPrompt="1"/>
          </p:nvPr>
        </p:nvSpPr>
        <p:spPr bwMode="gray">
          <a:xfrm>
            <a:off x="504000" y="1620000"/>
            <a:ext cx="5328000" cy="2631000"/>
          </a:xfrm>
          <a:solidFill>
            <a:schemeClr val="tx2">
              <a:alpha val="70000"/>
            </a:schemeClr>
          </a:solid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
        <p:nvSpPr>
          <p:cNvPr id="17" name="Text placeholder - column 2"/>
          <p:cNvSpPr>
            <a:spLocks noGrp="1"/>
          </p:cNvSpPr>
          <p:nvPr>
            <p:ph type="body" sz="quarter" idx="13" hasCustomPrompt="1"/>
          </p:nvPr>
        </p:nvSpPr>
        <p:spPr>
          <a:xfrm>
            <a:off x="6362477" y="4770000"/>
            <a:ext cx="5328000" cy="108000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4"/>
          <p:cNvSpPr>
            <a:spLocks noGrp="1"/>
          </p:cNvSpPr>
          <p:nvPr>
            <p:ph type="pic" sz="quarter" idx="14" hasCustomPrompt="1"/>
          </p:nvPr>
        </p:nvSpPr>
        <p:spPr bwMode="gray">
          <a:xfrm>
            <a:off x="6362477" y="1620000"/>
            <a:ext cx="5328000" cy="2631000"/>
          </a:xfrm>
          <a:solidFill>
            <a:schemeClr val="tx2">
              <a:alpha val="70000"/>
            </a:schemeClr>
          </a:solid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Tree>
    <p:extLst>
      <p:ext uri="{BB962C8B-B14F-4D97-AF65-F5344CB8AC3E}">
        <p14:creationId xmlns:p14="http://schemas.microsoft.com/office/powerpoint/2010/main" val="2504941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s - text 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
        <p:nvSpPr>
          <p:cNvPr id="3" name="Text placeholder - column 2"/>
          <p:cNvSpPr>
            <a:spLocks noGrp="1"/>
          </p:cNvSpPr>
          <p:nvPr>
            <p:ph type="body" sz="quarter" idx="10" hasCustomPrompt="1"/>
          </p:nvPr>
        </p:nvSpPr>
        <p:spPr>
          <a:xfrm>
            <a:off x="504000" y="4354921"/>
            <a:ext cx="3391200" cy="1495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4"/>
          <p:cNvSpPr>
            <a:spLocks noGrp="1"/>
          </p:cNvSpPr>
          <p:nvPr>
            <p:ph type="pic" sz="quarter" idx="12" hasCustomPrompt="1"/>
          </p:nvPr>
        </p:nvSpPr>
        <p:spPr bwMode="gray">
          <a:xfrm>
            <a:off x="504000" y="1620000"/>
            <a:ext cx="3391200" cy="2232000"/>
          </a:xfrm>
          <a:solidFill>
            <a:schemeClr val="tx2">
              <a:alpha val="70000"/>
            </a:schemeClr>
          </a:solid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
        <p:nvSpPr>
          <p:cNvPr id="17" name="Text placeholder - column 2"/>
          <p:cNvSpPr>
            <a:spLocks noGrp="1"/>
          </p:cNvSpPr>
          <p:nvPr>
            <p:ph type="body" sz="quarter" idx="13" hasCustomPrompt="1"/>
          </p:nvPr>
        </p:nvSpPr>
        <p:spPr>
          <a:xfrm>
            <a:off x="8299277" y="4354921"/>
            <a:ext cx="3391200" cy="1495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4"/>
          <p:cNvSpPr>
            <a:spLocks noGrp="1"/>
          </p:cNvSpPr>
          <p:nvPr>
            <p:ph type="pic" sz="quarter" idx="14" hasCustomPrompt="1"/>
          </p:nvPr>
        </p:nvSpPr>
        <p:spPr bwMode="gray">
          <a:xfrm>
            <a:off x="8299277" y="1620000"/>
            <a:ext cx="3391200" cy="2232000"/>
          </a:xfrm>
          <a:solidFill>
            <a:schemeClr val="tx2">
              <a:alpha val="70000"/>
            </a:schemeClr>
          </a:solid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
        <p:nvSpPr>
          <p:cNvPr id="9" name="Text placeholder - column 2"/>
          <p:cNvSpPr>
            <a:spLocks noGrp="1"/>
          </p:cNvSpPr>
          <p:nvPr>
            <p:ph type="body" sz="quarter" idx="15" hasCustomPrompt="1"/>
          </p:nvPr>
        </p:nvSpPr>
        <p:spPr>
          <a:xfrm>
            <a:off x="4401639" y="4354921"/>
            <a:ext cx="3391200" cy="1495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0" name="Picture Placeholder 4"/>
          <p:cNvSpPr>
            <a:spLocks noGrp="1"/>
          </p:cNvSpPr>
          <p:nvPr>
            <p:ph type="pic" sz="quarter" idx="16" hasCustomPrompt="1"/>
          </p:nvPr>
        </p:nvSpPr>
        <p:spPr bwMode="gray">
          <a:xfrm>
            <a:off x="4401639" y="1620000"/>
            <a:ext cx="3391200" cy="2232000"/>
          </a:xfrm>
          <a:solidFill>
            <a:schemeClr val="tx2">
              <a:alpha val="70000"/>
            </a:schemeClr>
          </a:solid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Tree>
    <p:extLst>
      <p:ext uri="{BB962C8B-B14F-4D97-AF65-F5344CB8AC3E}">
        <p14:creationId xmlns:p14="http://schemas.microsoft.com/office/powerpoint/2010/main" val="727667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columns - text 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
        <p:nvSpPr>
          <p:cNvPr id="3" name="Text placeholder - column 2"/>
          <p:cNvSpPr>
            <a:spLocks noGrp="1"/>
          </p:cNvSpPr>
          <p:nvPr>
            <p:ph type="body" sz="quarter" idx="10" hasCustomPrompt="1"/>
          </p:nvPr>
        </p:nvSpPr>
        <p:spPr>
          <a:xfrm>
            <a:off x="504000" y="3878220"/>
            <a:ext cx="2415600" cy="1971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4"/>
          <p:cNvSpPr>
            <a:spLocks noGrp="1"/>
          </p:cNvSpPr>
          <p:nvPr>
            <p:ph type="pic" sz="quarter" idx="12" hasCustomPrompt="1"/>
          </p:nvPr>
        </p:nvSpPr>
        <p:spPr bwMode="gray">
          <a:xfrm>
            <a:off x="504000" y="1620000"/>
            <a:ext cx="2415600" cy="1728000"/>
          </a:xfrm>
          <a:solidFill>
            <a:schemeClr val="tx2">
              <a:alpha val="70000"/>
            </a:schemeClr>
          </a:solid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
        <p:nvSpPr>
          <p:cNvPr id="17" name="Text placeholder - column 2"/>
          <p:cNvSpPr>
            <a:spLocks noGrp="1"/>
          </p:cNvSpPr>
          <p:nvPr>
            <p:ph type="body" sz="quarter" idx="13" hasCustomPrompt="1"/>
          </p:nvPr>
        </p:nvSpPr>
        <p:spPr>
          <a:xfrm>
            <a:off x="9274877" y="3878221"/>
            <a:ext cx="2415600" cy="1971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4"/>
          <p:cNvSpPr>
            <a:spLocks noGrp="1"/>
          </p:cNvSpPr>
          <p:nvPr>
            <p:ph type="pic" sz="quarter" idx="14" hasCustomPrompt="1"/>
          </p:nvPr>
        </p:nvSpPr>
        <p:spPr bwMode="gray">
          <a:xfrm>
            <a:off x="9274877" y="1620000"/>
            <a:ext cx="2415600" cy="1728000"/>
          </a:xfrm>
          <a:solidFill>
            <a:schemeClr val="tx2">
              <a:alpha val="70000"/>
            </a:schemeClr>
          </a:solid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
        <p:nvSpPr>
          <p:cNvPr id="9" name="Text placeholder - column 2"/>
          <p:cNvSpPr>
            <a:spLocks noGrp="1"/>
          </p:cNvSpPr>
          <p:nvPr>
            <p:ph type="body" sz="quarter" idx="15" hasCustomPrompt="1"/>
          </p:nvPr>
        </p:nvSpPr>
        <p:spPr>
          <a:xfrm>
            <a:off x="3427626" y="3878221"/>
            <a:ext cx="2415600" cy="1971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0" name="Picture Placeholder 4"/>
          <p:cNvSpPr>
            <a:spLocks noGrp="1"/>
          </p:cNvSpPr>
          <p:nvPr>
            <p:ph type="pic" sz="quarter" idx="16" hasCustomPrompt="1"/>
          </p:nvPr>
        </p:nvSpPr>
        <p:spPr bwMode="gray">
          <a:xfrm>
            <a:off x="3427626" y="1620000"/>
            <a:ext cx="2415600" cy="1728000"/>
          </a:xfrm>
          <a:solidFill>
            <a:schemeClr val="tx2">
              <a:alpha val="70000"/>
            </a:schemeClr>
          </a:solid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
        <p:nvSpPr>
          <p:cNvPr id="13" name="Text placeholder - column 2"/>
          <p:cNvSpPr>
            <a:spLocks noGrp="1"/>
          </p:cNvSpPr>
          <p:nvPr>
            <p:ph type="body" sz="quarter" idx="17" hasCustomPrompt="1"/>
          </p:nvPr>
        </p:nvSpPr>
        <p:spPr>
          <a:xfrm>
            <a:off x="6351252" y="3878221"/>
            <a:ext cx="2415600" cy="1971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4" name="Picture Placeholder 4"/>
          <p:cNvSpPr>
            <a:spLocks noGrp="1"/>
          </p:cNvSpPr>
          <p:nvPr>
            <p:ph type="pic" sz="quarter" idx="18" hasCustomPrompt="1"/>
          </p:nvPr>
        </p:nvSpPr>
        <p:spPr bwMode="gray">
          <a:xfrm>
            <a:off x="6351252" y="1620000"/>
            <a:ext cx="2415600" cy="1728000"/>
          </a:xfrm>
          <a:solidFill>
            <a:schemeClr val="tx2">
              <a:alpha val="70000"/>
            </a:schemeClr>
          </a:solid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Tree>
    <p:extLst>
      <p:ext uri="{BB962C8B-B14F-4D97-AF65-F5344CB8AC3E}">
        <p14:creationId xmlns:p14="http://schemas.microsoft.com/office/powerpoint/2010/main" val="2680594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bg1"/>
        </a:solidFill>
        <a:effectLst/>
      </p:bgPr>
    </p:bg>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solidFill>
                  <a:schemeClr val="tx1"/>
                </a:solidFill>
              </a:defRPr>
            </a:lvl1pPr>
            <a:lvl2pPr marL="395921" indent="0">
              <a:buNone/>
              <a:defRPr sz="1200">
                <a:solidFill>
                  <a:schemeClr val="tx1"/>
                </a:solidFill>
              </a:defRPr>
            </a:lvl2pPr>
          </a:lstStyle>
          <a:p>
            <a:pPr lvl="0"/>
            <a:r>
              <a:rPr lang="en-US" noProof="0" dirty="0"/>
              <a:t>“Quote goes here </a:t>
            </a:r>
            <a:br>
              <a:rPr lang="en-US" noProof="0" dirty="0"/>
            </a:br>
            <a:r>
              <a:rPr lang="en-US" noProof="0" dirty="0"/>
              <a:t>and here.”</a:t>
            </a:r>
          </a:p>
          <a:p>
            <a:pPr lvl="1"/>
            <a:r>
              <a:rPr lang="en-US" noProof="0" dirty="0"/>
              <a:t>Source</a:t>
            </a:r>
          </a:p>
        </p:txBody>
      </p:sp>
      <p:sp>
        <p:nvSpPr>
          <p:cNvPr id="2" name="Title 1"/>
          <p:cNvSpPr>
            <a:spLocks noGrp="1"/>
          </p:cNvSpPr>
          <p:nvPr>
            <p:ph type="title" hasCustomPrompt="1"/>
          </p:nvPr>
        </p:nvSpPr>
        <p:spPr/>
        <p:txBody>
          <a:bodyPr/>
          <a:lstStyle>
            <a:lvl1pPr>
              <a:defRPr>
                <a:solidFill>
                  <a:schemeClr val="tx1"/>
                </a:solidFill>
              </a:defRPr>
            </a:lvl1pPr>
          </a:lstStyle>
          <a:p>
            <a:r>
              <a:rPr lang="en-US" noProof="0" dirty="0"/>
              <a:t>Insert page title (sentence case)</a:t>
            </a:r>
            <a:endParaRPr lang="en-US" dirty="0"/>
          </a:p>
        </p:txBody>
      </p:sp>
    </p:spTree>
    <p:extLst>
      <p:ext uri="{BB962C8B-B14F-4D97-AF65-F5344CB8AC3E}">
        <p14:creationId xmlns:p14="http://schemas.microsoft.com/office/powerpoint/2010/main" val="9327859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with image 1">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bwMode="gray">
          <a:xfrm>
            <a:off x="8127175" y="252000"/>
            <a:ext cx="4068000" cy="6606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
        <p:nvSpPr>
          <p:cNvPr id="7" name="Text Placeholder 6"/>
          <p:cNvSpPr>
            <a:spLocks noGrp="1"/>
          </p:cNvSpPr>
          <p:nvPr>
            <p:ph type="body" sz="quarter" idx="11" hasCustomPrompt="1"/>
          </p:nvPr>
        </p:nvSpPr>
        <p:spPr bwMode="gray">
          <a:xfrm>
            <a:off x="503999" y="1620000"/>
            <a:ext cx="7092000" cy="4230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hasCustomPrompt="1"/>
          </p:nvPr>
        </p:nvSpPr>
        <p:spPr>
          <a:xfrm>
            <a:off x="504001" y="504000"/>
            <a:ext cx="7092000"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425020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ext with image 2">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bwMode="gray">
          <a:xfrm>
            <a:off x="6111175" y="252000"/>
            <a:ext cx="6084000" cy="6606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
        <p:nvSpPr>
          <p:cNvPr id="7" name="Text Placeholder 6"/>
          <p:cNvSpPr>
            <a:spLocks noGrp="1"/>
          </p:cNvSpPr>
          <p:nvPr>
            <p:ph type="body" sz="quarter" idx="11" hasCustomPrompt="1"/>
          </p:nvPr>
        </p:nvSpPr>
        <p:spPr bwMode="gray">
          <a:xfrm>
            <a:off x="503999" y="1620000"/>
            <a:ext cx="5112000" cy="4230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a:xfrm>
            <a:off x="504001" y="504000"/>
            <a:ext cx="5112000"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5527877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with motion band">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bwMode="gray">
          <a:xfrm>
            <a:off x="1" y="252000"/>
            <a:ext cx="12195175" cy="6606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Tree>
    <p:extLst>
      <p:ext uri="{BB962C8B-B14F-4D97-AF65-F5344CB8AC3E}">
        <p14:creationId xmlns:p14="http://schemas.microsoft.com/office/powerpoint/2010/main" val="19010498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ull bleed image ">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bwMode="gray">
          <a:xfrm>
            <a:off x="1" y="0"/>
            <a:ext cx="12195175" cy="6858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p>
        </p:txBody>
      </p:sp>
    </p:spTree>
    <p:extLst>
      <p:ext uri="{BB962C8B-B14F-4D97-AF65-F5344CB8AC3E}">
        <p14:creationId xmlns:p14="http://schemas.microsoft.com/office/powerpoint/2010/main" val="41397911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screenshot">
    <p:spTree>
      <p:nvGrpSpPr>
        <p:cNvPr id="1" name=""/>
        <p:cNvGrpSpPr/>
        <p:nvPr/>
      </p:nvGrpSpPr>
      <p:grpSpPr>
        <a:xfrm>
          <a:off x="0" y="0"/>
          <a:ext cx="0" cy="0"/>
          <a:chOff x="0" y="0"/>
          <a:chExt cx="0" cy="0"/>
        </a:xfrm>
      </p:grpSpPr>
      <p:sp>
        <p:nvSpPr>
          <p:cNvPr id="5" name="Picture Placeholder 4"/>
          <p:cNvSpPr>
            <a:spLocks noGrp="1"/>
          </p:cNvSpPr>
          <p:nvPr>
            <p:ph type="pic" sz="quarter" idx="13" hasCustomPrompt="1"/>
          </p:nvPr>
        </p:nvSpPr>
        <p:spPr bwMode="gray">
          <a:xfrm>
            <a:off x="6362477" y="1601628"/>
            <a:ext cx="5328000" cy="4230000"/>
          </a:xfrm>
          <a:solidFill>
            <a:schemeClr val="tx2">
              <a:alpha val="70000"/>
            </a:schemeClr>
          </a:solidFill>
        </p:spPr>
        <p:txBody>
          <a:bodyPr vert="horz" lIns="0" tIns="1512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screenshot</a:t>
            </a:r>
          </a:p>
        </p:txBody>
      </p:sp>
      <p:sp>
        <p:nvSpPr>
          <p:cNvPr id="4" name="Text Placeholder 3"/>
          <p:cNvSpPr>
            <a:spLocks noGrp="1"/>
          </p:cNvSpPr>
          <p:nvPr>
            <p:ph type="body" sz="quarter" idx="10" hasCustomPrompt="1"/>
          </p:nvPr>
        </p:nvSpPr>
        <p:spPr>
          <a:xfrm>
            <a:off x="504000" y="1620000"/>
            <a:ext cx="5328000" cy="4230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1287227243"/>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504000" y="1620000"/>
            <a:ext cx="11185200" cy="4230000"/>
          </a:xfrm>
          <a:solidFill>
            <a:schemeClr val="tx2">
              <a:alpha val="70000"/>
            </a:schemeClr>
          </a:solidFill>
        </p:spPr>
        <p:txBody>
          <a:bodyPr tIns="1368000"/>
          <a:lstStyle>
            <a:lvl1pPr algn="ctr">
              <a:defRPr sz="1400" b="0"/>
            </a:lvl1pPr>
          </a:lstStyle>
          <a:p>
            <a:pPr lvl="0"/>
            <a:r>
              <a:rPr lang="en-US" dirty="0"/>
              <a:t>Click to add content</a:t>
            </a:r>
          </a:p>
        </p:txBody>
      </p:sp>
      <p:sp>
        <p:nvSpPr>
          <p:cNvPr id="2" name="Title 1"/>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41860987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lank with motion band">
    <p:spTree>
      <p:nvGrpSpPr>
        <p:cNvPr id="1" name=""/>
        <p:cNvGrpSpPr/>
        <p:nvPr/>
      </p:nvGrpSpPr>
      <p:grpSpPr>
        <a:xfrm>
          <a:off x="0" y="0"/>
          <a:ext cx="0" cy="0"/>
          <a:chOff x="0" y="0"/>
          <a:chExt cx="0" cy="0"/>
        </a:xfrm>
      </p:grpSpPr>
      <p:sp>
        <p:nvSpPr>
          <p:cNvPr id="7" name="Rectangle 6"/>
          <p:cNvSpPr/>
          <p:nvPr userDrawn="1"/>
        </p:nvSpPr>
        <p:spPr bwMode="gray">
          <a:xfrm>
            <a:off x="236220" y="1142735"/>
            <a:ext cx="11795760" cy="220929"/>
          </a:xfrm>
          <a:prstGeom prst="rect">
            <a:avLst/>
          </a:prstGeom>
          <a:solidFill>
            <a:schemeClr val="bg1"/>
          </a:solidFill>
          <a:ln w="6350" algn="ctr">
            <a:noFill/>
            <a:miter lim="800000"/>
            <a:headEnd/>
            <a:tailEnd/>
          </a:ln>
        </p:spPr>
        <p:txBody>
          <a:bodyPr lIns="89979" tIns="71983" rIns="89979" bIns="71983" rtlCol="0" anchor="ctr"/>
          <a:lstStyle/>
          <a:p>
            <a:pPr marR="0" algn="ctr" defTabSz="914217" eaLnBrk="1" fontAlgn="base" latinLnBrk="0" hangingPunct="1">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3792483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18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hank you and contact information">
    <p:spTree>
      <p:nvGrpSpPr>
        <p:cNvPr id="1" name=""/>
        <p:cNvGrpSpPr/>
        <p:nvPr/>
      </p:nvGrpSpPr>
      <p:grpSpPr>
        <a:xfrm>
          <a:off x="0" y="0"/>
          <a:ext cx="0" cy="0"/>
          <a:chOff x="0" y="0"/>
          <a:chExt cx="0" cy="0"/>
        </a:xfrm>
      </p:grpSpPr>
      <p:sp>
        <p:nvSpPr>
          <p:cNvPr id="93" name="Contact information"/>
          <p:cNvSpPr>
            <a:spLocks noGrp="1"/>
          </p:cNvSpPr>
          <p:nvPr>
            <p:ph type="body" sz="quarter" idx="10" hasCustomPrompt="1"/>
          </p:nvPr>
        </p:nvSpPr>
        <p:spPr>
          <a:xfrm>
            <a:off x="504000" y="2905487"/>
            <a:ext cx="5328000"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rPr lang="en-US" dirty="0"/>
              <a:t>Contact information:</a:t>
            </a:r>
          </a:p>
          <a:p>
            <a:pPr lvl="1"/>
            <a:r>
              <a:rPr lang="en-US" dirty="0"/>
              <a:t>F name L name</a:t>
            </a:r>
          </a:p>
          <a:p>
            <a:pPr lvl="1"/>
            <a:r>
              <a:rPr lang="en-US" dirty="0"/>
              <a:t>Title</a:t>
            </a:r>
          </a:p>
          <a:p>
            <a:pPr lvl="1"/>
            <a:r>
              <a:rPr lang="en-US" dirty="0"/>
              <a:t>Address</a:t>
            </a:r>
          </a:p>
          <a:p>
            <a:pPr lvl="1"/>
            <a:r>
              <a:rPr lang="en-US" dirty="0"/>
              <a:t>Phone number</a:t>
            </a:r>
          </a:p>
        </p:txBody>
      </p:sp>
      <p:sp>
        <p:nvSpPr>
          <p:cNvPr id="2" name="Thank you"/>
          <p:cNvSpPr>
            <a:spLocks noGrp="1"/>
          </p:cNvSpPr>
          <p:nvPr>
            <p:ph type="ctrTitle" hasCustomPrompt="1"/>
          </p:nvPr>
        </p:nvSpPr>
        <p:spPr bwMode="gray">
          <a:xfrm>
            <a:off x="504000" y="1467009"/>
            <a:ext cx="5328000" cy="923116"/>
          </a:xfrm>
        </p:spPr>
        <p:txBody>
          <a:bodyPr anchor="t" anchorCtr="0">
            <a:noAutofit/>
          </a:bodyPr>
          <a:lstStyle>
            <a:lvl1pPr>
              <a:defRPr sz="5500">
                <a:solidFill>
                  <a:schemeClr val="accent1"/>
                </a:solidFill>
                <a:latin typeface="+mj-lt"/>
              </a:defRPr>
            </a:lvl1pPr>
          </a:lstStyle>
          <a:p>
            <a:r>
              <a:rPr lang="en-US" dirty="0"/>
              <a:t>Thank you.</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4000" y="5994000"/>
            <a:ext cx="1578462" cy="360000"/>
          </a:xfrm>
          <a:prstGeom prst="rect">
            <a:avLst/>
          </a:prstGeom>
        </p:spPr>
      </p:pic>
    </p:spTree>
    <p:extLst>
      <p:ext uri="{BB962C8B-B14F-4D97-AF65-F5344CB8AC3E}">
        <p14:creationId xmlns:p14="http://schemas.microsoft.com/office/powerpoint/2010/main" val="781090314"/>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pyright">
    <p:spTree>
      <p:nvGrpSpPr>
        <p:cNvPr id="1" name=""/>
        <p:cNvGrpSpPr/>
        <p:nvPr/>
      </p:nvGrpSpPr>
      <p:grpSpPr>
        <a:xfrm>
          <a:off x="0" y="0"/>
          <a:ext cx="0" cy="0"/>
          <a:chOff x="0" y="0"/>
          <a:chExt cx="0" cy="0"/>
        </a:xfrm>
      </p:grpSpPr>
      <p:sp>
        <p:nvSpPr>
          <p:cNvPr id="4" name="TextBox 3"/>
          <p:cNvSpPr txBox="1"/>
          <p:nvPr/>
        </p:nvSpPr>
        <p:spPr bwMode="gray">
          <a:xfrm>
            <a:off x="503999" y="1620000"/>
            <a:ext cx="11185200" cy="3153980"/>
          </a:xfrm>
          <a:prstGeom prst="rect">
            <a:avLst/>
          </a:prstGeom>
          <a:noFill/>
        </p:spPr>
        <p:txBody>
          <a:bodyPr wrap="square" lIns="0" tIns="0" rIns="0" bIns="0" rtlCol="0">
            <a:spAutoFit/>
          </a:bodyPr>
          <a:lstStyle/>
          <a:p>
            <a:pPr>
              <a:spcBef>
                <a:spcPts val="1200"/>
              </a:spcBef>
            </a:pPr>
            <a:r>
              <a:rPr lang="en-US" sz="1100" kern="1200" dirty="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SAP affiliate company.</a:t>
            </a:r>
          </a:p>
          <a:p>
            <a:pPr>
              <a:spcBef>
                <a:spcPts val="1200"/>
              </a:spcBef>
            </a:pPr>
            <a:r>
              <a:rPr lang="en-US" sz="1100" kern="1200" dirty="0">
                <a:solidFill>
                  <a:schemeClr val="tx1"/>
                </a:solidFill>
                <a:latin typeface="Arial"/>
                <a:ea typeface="Arial Unicode MS" panose="020B0604020202020204" pitchFamily="34" charset="-128"/>
                <a:cs typeface="+mn-cs"/>
              </a:rPr>
              <a:t>The information contained herein may be changed without prior notice. Some software products marketed by SAP SE and its distributors contain proprietary software components </a:t>
            </a:r>
            <a:br>
              <a:rPr lang="en-US" sz="1100" kern="1200" dirty="0">
                <a:solidFill>
                  <a:schemeClr val="tx1"/>
                </a:solidFill>
                <a:latin typeface="Arial"/>
                <a:ea typeface="Arial Unicode MS" panose="020B0604020202020204" pitchFamily="34" charset="-128"/>
                <a:cs typeface="+mn-cs"/>
              </a:rPr>
            </a:br>
            <a:r>
              <a:rPr lang="en-US" sz="1100" kern="1200" dirty="0">
                <a:solidFill>
                  <a:schemeClr val="tx1"/>
                </a:solidFill>
                <a:latin typeface="Arial"/>
                <a:ea typeface="Arial Unicode MS" panose="020B0604020202020204" pitchFamily="34" charset="-128"/>
                <a:cs typeface="+mn-cs"/>
              </a:rPr>
              <a:t>of other software vendors. National product specifications may vary.</a:t>
            </a:r>
          </a:p>
          <a:p>
            <a:pPr>
              <a:spcBef>
                <a:spcPts val="1200"/>
              </a:spcBef>
            </a:pPr>
            <a:r>
              <a:rPr lang="en-US" sz="1100" kern="1200" dirty="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a:t>
            </a:r>
            <a:br>
              <a:rPr lang="en-US" sz="1100" kern="1200" dirty="0">
                <a:solidFill>
                  <a:schemeClr val="tx1"/>
                </a:solidFill>
                <a:latin typeface="Arial"/>
                <a:ea typeface="Arial Unicode MS" panose="020B0604020202020204" pitchFamily="34" charset="-128"/>
                <a:cs typeface="+mn-cs"/>
              </a:rPr>
            </a:br>
            <a:r>
              <a:rPr lang="en-US" sz="1100" kern="1200" dirty="0">
                <a:solidFill>
                  <a:schemeClr val="tx1"/>
                </a:solidFill>
                <a:latin typeface="Arial"/>
                <a:ea typeface="Arial Unicode MS" panose="020B0604020202020204" pitchFamily="34" charset="-128"/>
                <a:cs typeface="+mn-cs"/>
              </a:rPr>
              <a:t>set forth in the express warranty statements accompanying such products and services, if any. Nothing herein should be construed as constituting an additional warranty. </a:t>
            </a:r>
          </a:p>
          <a:p>
            <a:pPr>
              <a:spcBef>
                <a:spcPts val="1200"/>
              </a:spcBef>
            </a:pPr>
            <a:r>
              <a:rPr lang="en-US" sz="1100" kern="1200" dirty="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 </a:t>
            </a:r>
            <a:br>
              <a:rPr lang="en-US" sz="1100" kern="1200" dirty="0">
                <a:solidFill>
                  <a:schemeClr val="tx1"/>
                </a:solidFill>
                <a:latin typeface="Arial"/>
                <a:ea typeface="Arial Unicode MS" panose="020B0604020202020204" pitchFamily="34" charset="-128"/>
                <a:cs typeface="+mn-cs"/>
              </a:rPr>
            </a:br>
            <a:r>
              <a:rPr lang="en-US" sz="1100" kern="1200" dirty="0">
                <a:solidFill>
                  <a:schemeClr val="tx1"/>
                </a:solidFill>
                <a:latin typeface="Arial"/>
                <a:ea typeface="Arial Unicode MS" panose="020B0604020202020204" pitchFamily="34" charset="-128"/>
                <a:cs typeface="+mn-cs"/>
              </a:rPr>
              <a:t>risks and uncertainties that could cause actual results to differ materially from expectations. Readers are cautioned not to place undue reliance on these forward-looking statements, and they should not be relied upon in making purchasing decisions.</a:t>
            </a:r>
          </a:p>
          <a:p>
            <a:pPr>
              <a:spcBef>
                <a:spcPts val="1200"/>
              </a:spcBef>
            </a:pPr>
            <a:r>
              <a:rPr lang="en-US" sz="1100" kern="1200" dirty="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(or an SAP affiliate company) </a:t>
            </a:r>
            <a:br>
              <a:rPr lang="en-US" sz="1100" kern="1200" dirty="0">
                <a:solidFill>
                  <a:schemeClr val="tx1"/>
                </a:solidFill>
                <a:latin typeface="Arial"/>
                <a:ea typeface="Arial Unicode MS" panose="020B0604020202020204" pitchFamily="34" charset="-128"/>
                <a:cs typeface="+mn-cs"/>
              </a:rPr>
            </a:br>
            <a:r>
              <a:rPr lang="en-US" sz="1100" kern="1200" dirty="0">
                <a:solidFill>
                  <a:schemeClr val="tx1"/>
                </a:solidFill>
                <a:latin typeface="Arial"/>
                <a:ea typeface="Arial Unicode MS" panose="020B0604020202020204" pitchFamily="34" charset="-128"/>
                <a:cs typeface="+mn-cs"/>
              </a:rPr>
              <a:t>in Germany and other countries. All other product and service names mentioned are the trademarks of their respective companies. </a:t>
            </a:r>
            <a:br>
              <a:rPr lang="en-US" sz="1100" kern="1200" dirty="0">
                <a:solidFill>
                  <a:schemeClr val="tx1"/>
                </a:solidFill>
                <a:latin typeface="Arial"/>
                <a:ea typeface="Arial Unicode MS" panose="020B0604020202020204" pitchFamily="34" charset="-128"/>
                <a:cs typeface="+mn-cs"/>
              </a:rPr>
            </a:br>
            <a:r>
              <a:rPr lang="en-US" sz="1100" kern="1200" dirty="0">
                <a:solidFill>
                  <a:schemeClr val="tx1"/>
                </a:solidFill>
                <a:latin typeface="Arial"/>
                <a:ea typeface="Arial Unicode MS" panose="020B0604020202020204" pitchFamily="34" charset="-128"/>
                <a:cs typeface="+mn-cs"/>
              </a:rPr>
              <a:t>See </a:t>
            </a:r>
            <a:r>
              <a:rPr lang="en-US" sz="1100" kern="1200" dirty="0">
                <a:solidFill>
                  <a:schemeClr val="tx2"/>
                </a:solidFill>
                <a:latin typeface="Arial"/>
                <a:ea typeface="Arial Unicode MS" panose="020B0604020202020204" pitchFamily="34" charset="-128"/>
                <a:cs typeface="+mn-cs"/>
                <a:hlinkClick r:id="rId2"/>
              </a:rPr>
              <a:t>http://global.sap.com/corporate-en/legal/copyright/index.epx</a:t>
            </a:r>
            <a:r>
              <a:rPr lang="en-US" sz="1100" kern="1200" dirty="0">
                <a:solidFill>
                  <a:schemeClr val="tx2"/>
                </a:solidFill>
                <a:latin typeface="Arial"/>
                <a:ea typeface="Arial Unicode MS" panose="020B0604020202020204" pitchFamily="34" charset="-128"/>
                <a:cs typeface="+mn-cs"/>
              </a:rPr>
              <a:t> </a:t>
            </a:r>
            <a:r>
              <a:rPr lang="en-US" sz="1100" kern="1200" dirty="0">
                <a:solidFill>
                  <a:schemeClr val="tx1"/>
                </a:solidFill>
                <a:latin typeface="Arial"/>
                <a:ea typeface="Arial Unicode MS" panose="020B0604020202020204" pitchFamily="34" charset="-128"/>
                <a:cs typeface="+mn-cs"/>
              </a:rPr>
              <a:t>for additional trademark information and notices.</a:t>
            </a:r>
          </a:p>
        </p:txBody>
      </p:sp>
      <p:sp>
        <p:nvSpPr>
          <p:cNvPr id="5" name="TextBox 4"/>
          <p:cNvSpPr txBox="1"/>
          <p:nvPr userDrawn="1"/>
        </p:nvSpPr>
        <p:spPr bwMode="gray">
          <a:xfrm>
            <a:off x="504000" y="719834"/>
            <a:ext cx="9540674" cy="369246"/>
          </a:xfrm>
          <a:prstGeom prst="rect">
            <a:avLst/>
          </a:prstGeom>
        </p:spPr>
        <p:txBody>
          <a:bodyPr vert="horz" wrap="square" lIns="0" tIns="0" rIns="0" bIns="0" rtlCol="0" anchor="t" anchorCtr="0">
            <a:spAutoFit/>
          </a:bodyPr>
          <a:lstStyle>
            <a:lvl1pPr>
              <a:spcBef>
                <a:spcPct val="0"/>
              </a:spcBef>
              <a:buNone/>
              <a:defRPr sz="2400" b="1" baseline="0">
                <a:latin typeface="+mj-lt"/>
                <a:ea typeface="+mj-ea"/>
                <a:cs typeface="+mj-cs"/>
              </a:defRPr>
            </a:lvl1pPr>
          </a:lstStyle>
          <a:p>
            <a:pPr lvl="0"/>
            <a:r>
              <a:rPr lang="en-US" sz="2400" b="0" noProof="0" dirty="0"/>
              <a:t>© 2018 SAP SE or an SAP affiliate company. All rights reserved.</a:t>
            </a:r>
          </a:p>
        </p:txBody>
      </p:sp>
      <p:grpSp>
        <p:nvGrpSpPr>
          <p:cNvPr id="16" name="Group 15"/>
          <p:cNvGrpSpPr/>
          <p:nvPr userDrawn="1"/>
        </p:nvGrpSpPr>
        <p:grpSpPr>
          <a:xfrm>
            <a:off x="0" y="0"/>
            <a:ext cx="12196800" cy="251942"/>
            <a:chOff x="0" y="0"/>
            <a:chExt cx="12196800" cy="251942"/>
          </a:xfrm>
        </p:grpSpPr>
        <p:sp>
          <p:nvSpPr>
            <p:cNvPr id="17" name="Rectangle 16"/>
            <p:cNvSpPr/>
            <p:nvPr userDrawn="1"/>
          </p:nvSpPr>
          <p:spPr bwMode="gray">
            <a:xfrm>
              <a:off x="0" y="0"/>
              <a:ext cx="12196800" cy="251942"/>
            </a:xfrm>
            <a:prstGeom prst="rect">
              <a:avLst/>
            </a:prstGeom>
            <a:solidFill>
              <a:srgbClr val="000000"/>
            </a:solidFill>
            <a:ln w="6350" algn="ctr">
              <a:noFill/>
              <a:miter lim="800000"/>
              <a:headEnd/>
              <a:tailEnd/>
            </a:ln>
          </p:spPr>
          <p:txBody>
            <a:bodyPr lIns="90000" tIns="72000" rIns="90000" bIns="72000" rtlCol="0" anchor="ctr"/>
            <a:lstStyle/>
            <a:p>
              <a:pPr marR="0" lvl="0" algn="ctr" defTabSz="914217" fontAlgn="base">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grpSp>
          <p:nvGrpSpPr>
            <p:cNvPr id="18" name="Secondary Motion Band"/>
            <p:cNvGrpSpPr/>
            <p:nvPr userDrawn="1"/>
          </p:nvGrpSpPr>
          <p:grpSpPr>
            <a:xfrm>
              <a:off x="10683752" y="0"/>
              <a:ext cx="1513048" cy="251942"/>
              <a:chOff x="10682127" y="0"/>
              <a:chExt cx="1513048" cy="252000"/>
            </a:xfrm>
          </p:grpSpPr>
          <p:sp>
            <p:nvSpPr>
              <p:cNvPr id="19" name="Rectangle 18"/>
              <p:cNvSpPr/>
              <p:nvPr userDrawn="1"/>
            </p:nvSpPr>
            <p:spPr bwMode="gray">
              <a:xfrm>
                <a:off x="11691175" y="0"/>
                <a:ext cx="504000" cy="252000"/>
              </a:xfrm>
              <a:prstGeom prst="rect">
                <a:avLst/>
              </a:prstGeom>
              <a:solidFill>
                <a:schemeClr val="accent1"/>
              </a:solidFill>
              <a:ln w="6350" algn="ctr">
                <a:noFill/>
                <a:miter lim="800000"/>
                <a:headEnd/>
                <a:tailEnd/>
              </a:ln>
            </p:spPr>
            <p:txBody>
              <a:bodyPr lIns="90000" tIns="72000" rIns="90000" bIns="72000" rtlCol="0" anchor="ctr"/>
              <a:lstStyle/>
              <a:p>
                <a:pPr marR="0" lvl="0" algn="ctr" defTabSz="914217" fontAlgn="base">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20" name="Rectangle 19"/>
              <p:cNvSpPr/>
              <p:nvPr userDrawn="1"/>
            </p:nvSpPr>
            <p:spPr bwMode="gray">
              <a:xfrm>
                <a:off x="11186476" y="0"/>
                <a:ext cx="504000" cy="252000"/>
              </a:xfrm>
              <a:prstGeom prst="rect">
                <a:avLst/>
              </a:prstGeom>
              <a:solidFill>
                <a:schemeClr val="accent1">
                  <a:alpha val="70000"/>
                </a:schemeClr>
              </a:solidFill>
              <a:ln w="6350" algn="ctr">
                <a:noFill/>
                <a:miter lim="800000"/>
                <a:headEnd/>
                <a:tailEnd/>
              </a:ln>
            </p:spPr>
            <p:txBody>
              <a:bodyPr lIns="90000" tIns="72000" rIns="90000" bIns="72000" rtlCol="0" anchor="ctr"/>
              <a:lstStyle/>
              <a:p>
                <a:pPr marR="0" lvl="0" algn="ctr" defTabSz="914217" fontAlgn="base">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21" name="Rectangle 20"/>
              <p:cNvSpPr/>
              <p:nvPr userDrawn="1"/>
            </p:nvSpPr>
            <p:spPr bwMode="gray">
              <a:xfrm>
                <a:off x="10682127" y="0"/>
                <a:ext cx="504000" cy="252000"/>
              </a:xfrm>
              <a:prstGeom prst="rect">
                <a:avLst/>
              </a:prstGeom>
              <a:solidFill>
                <a:schemeClr val="accent1">
                  <a:alpha val="40000"/>
                </a:schemeClr>
              </a:solidFill>
              <a:ln w="6350" algn="ctr">
                <a:noFill/>
                <a:miter lim="800000"/>
                <a:headEnd/>
                <a:tailEnd/>
              </a:ln>
            </p:spPr>
            <p:txBody>
              <a:bodyPr lIns="90000" tIns="72000" rIns="90000" bIns="72000" rtlCol="0" anchor="ctr"/>
              <a:lstStyle/>
              <a:p>
                <a:pPr marR="0" lvl="0" algn="ctr" defTabSz="914217" fontAlgn="base">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grpSp>
      </p:grpSp>
    </p:spTree>
    <p:extLst>
      <p:ext uri="{BB962C8B-B14F-4D97-AF65-F5344CB8AC3E}">
        <p14:creationId xmlns:p14="http://schemas.microsoft.com/office/powerpoint/2010/main" val="451925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pyright german">
    <p:spTree>
      <p:nvGrpSpPr>
        <p:cNvPr id="1" name=""/>
        <p:cNvGrpSpPr/>
        <p:nvPr/>
      </p:nvGrpSpPr>
      <p:grpSpPr>
        <a:xfrm>
          <a:off x="0" y="0"/>
          <a:ext cx="0" cy="0"/>
          <a:chOff x="0" y="0"/>
          <a:chExt cx="0" cy="0"/>
        </a:xfrm>
      </p:grpSpPr>
      <p:sp>
        <p:nvSpPr>
          <p:cNvPr id="4" name="TextBox 3"/>
          <p:cNvSpPr txBox="1"/>
          <p:nvPr userDrawn="1"/>
        </p:nvSpPr>
        <p:spPr bwMode="gray">
          <a:xfrm>
            <a:off x="504000" y="1620000"/>
            <a:ext cx="11185200" cy="3830931"/>
          </a:xfrm>
          <a:prstGeom prst="rect">
            <a:avLst/>
          </a:prstGeom>
          <a:noFill/>
        </p:spPr>
        <p:txBody>
          <a:bodyPr wrap="square" lIns="0" tIns="0" rIns="0" bIns="0" rtlCol="0">
            <a:spAutoFit/>
          </a:bodyPr>
          <a:lstStyle/>
          <a:p>
            <a:pPr>
              <a:spcBef>
                <a:spcPts val="1200"/>
              </a:spcBef>
            </a:pPr>
            <a:r>
              <a:rPr lang="en-US" sz="1100" kern="1200" noProof="0" dirty="0" err="1">
                <a:solidFill>
                  <a:schemeClr val="tx1"/>
                </a:solidFill>
                <a:effectLst/>
                <a:latin typeface="Arial"/>
                <a:ea typeface="+mn-ea"/>
                <a:cs typeface="+mn-cs"/>
              </a:rPr>
              <a:t>Weitergabe</a:t>
            </a:r>
            <a:r>
              <a:rPr lang="en-US" sz="1100" kern="1200" noProof="0" dirty="0">
                <a:solidFill>
                  <a:schemeClr val="tx1"/>
                </a:solidFill>
                <a:effectLst/>
                <a:latin typeface="Arial"/>
                <a:ea typeface="+mn-ea"/>
                <a:cs typeface="+mn-cs"/>
              </a:rPr>
              <a:t> und </a:t>
            </a:r>
            <a:r>
              <a:rPr lang="en-US" sz="1100" kern="1200" noProof="0" dirty="0" err="1">
                <a:solidFill>
                  <a:schemeClr val="tx1"/>
                </a:solidFill>
                <a:effectLst/>
                <a:latin typeface="Arial"/>
                <a:ea typeface="+mn-ea"/>
                <a:cs typeface="+mn-cs"/>
              </a:rPr>
              <a:t>Vervielfältigung</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dieser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Publikation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von </a:t>
            </a:r>
            <a:r>
              <a:rPr lang="en-US" sz="1100" kern="1200" noProof="0" dirty="0" err="1">
                <a:solidFill>
                  <a:schemeClr val="tx1"/>
                </a:solidFill>
                <a:effectLst/>
                <a:latin typeface="Arial"/>
                <a:ea typeface="+mn-ea"/>
                <a:cs typeface="+mn-cs"/>
              </a:rPr>
              <a:t>Teilen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daraus</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sind</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welchem</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Zweck</a:t>
            </a:r>
            <a:r>
              <a:rPr lang="en-US" sz="1100" kern="1200" noProof="0" dirty="0">
                <a:solidFill>
                  <a:schemeClr val="tx1"/>
                </a:solidFill>
                <a:effectLst/>
                <a:latin typeface="Arial"/>
                <a:ea typeface="+mn-ea"/>
                <a:cs typeface="+mn-cs"/>
              </a:rPr>
              <a:t> und in </a:t>
            </a:r>
            <a:r>
              <a:rPr lang="en-US" sz="1100" kern="1200" noProof="0" dirty="0" err="1">
                <a:solidFill>
                  <a:schemeClr val="tx1"/>
                </a:solidFill>
                <a:effectLst/>
                <a:latin typeface="Arial"/>
                <a:ea typeface="+mn-ea"/>
                <a:cs typeface="+mn-cs"/>
              </a:rPr>
              <a:t>welcher</a:t>
            </a:r>
            <a:r>
              <a:rPr lang="en-US" sz="1100" kern="1200" noProof="0" dirty="0">
                <a:solidFill>
                  <a:schemeClr val="tx1"/>
                </a:solidFill>
                <a:effectLst/>
                <a:latin typeface="Arial"/>
                <a:ea typeface="+mn-ea"/>
                <a:cs typeface="+mn-cs"/>
              </a:rPr>
              <a:t> Form </a:t>
            </a:r>
            <a:r>
              <a:rPr lang="en-US" sz="1100" kern="1200" noProof="0" dirty="0" err="1">
                <a:solidFill>
                  <a:schemeClr val="tx1"/>
                </a:solidFill>
                <a:effectLst/>
                <a:latin typeface="Arial"/>
                <a:ea typeface="+mn-ea"/>
                <a:cs typeface="+mn-cs"/>
              </a:rPr>
              <a:t>auch</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immer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ohne</a:t>
            </a:r>
            <a:r>
              <a:rPr lang="en-US" sz="1100" kern="1200" noProof="0" dirty="0">
                <a:solidFill>
                  <a:schemeClr val="tx1"/>
                </a:solidFill>
                <a:effectLst/>
                <a:latin typeface="Arial"/>
                <a:ea typeface="+mn-ea"/>
                <a:cs typeface="+mn-cs"/>
              </a:rPr>
              <a:t> die </a:t>
            </a:r>
            <a:r>
              <a:rPr lang="en-US" sz="1100" kern="1200" noProof="0" dirty="0" err="1">
                <a:solidFill>
                  <a:schemeClr val="tx1"/>
                </a:solidFill>
                <a:effectLst/>
                <a:latin typeface="Arial"/>
                <a:ea typeface="+mn-ea"/>
                <a:cs typeface="+mn-cs"/>
              </a:rPr>
              <a:t>ausdrückliche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schriftliche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Genehmigung</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durch</a:t>
            </a:r>
            <a:r>
              <a:rPr lang="en-US" sz="1100" kern="1200" noProof="0" dirty="0">
                <a:solidFill>
                  <a:schemeClr val="tx1"/>
                </a:solidFill>
                <a:effectLst/>
                <a:latin typeface="Arial"/>
                <a:ea typeface="+mn-ea"/>
                <a:cs typeface="+mn-cs"/>
              </a:rPr>
              <a:t> SAP SE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ein</a:t>
            </a:r>
            <a:r>
              <a:rPr lang="en-US" sz="1100" kern="1200" noProof="0" dirty="0">
                <a:solidFill>
                  <a:schemeClr val="tx1"/>
                </a:solidFill>
                <a:effectLst/>
                <a:latin typeface="Arial"/>
                <a:ea typeface="+mn-ea"/>
                <a:cs typeface="+mn-cs"/>
              </a:rPr>
              <a:t> SAP-</a:t>
            </a:r>
            <a:r>
              <a:rPr lang="en-US" sz="1100" kern="1200" noProof="0" dirty="0" err="1">
                <a:solidFill>
                  <a:schemeClr val="tx1"/>
                </a:solidFill>
                <a:effectLst/>
                <a:latin typeface="Arial"/>
                <a:ea typeface="+mn-ea"/>
                <a:cs typeface="+mn-cs"/>
              </a:rPr>
              <a:t>Konzernunternehmen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nicht</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gestattet</a:t>
            </a:r>
            <a:r>
              <a:rPr lang="en-US" sz="1100" kern="1200" noProof="0" dirty="0">
                <a:solidFill>
                  <a:schemeClr val="tx1"/>
                </a:solidFill>
                <a:effectLst/>
                <a:latin typeface="Arial"/>
                <a:ea typeface="+mn-ea"/>
                <a:cs typeface="+mn-cs"/>
              </a:rPr>
              <a:t>.</a:t>
            </a:r>
          </a:p>
          <a:p>
            <a:pPr>
              <a:spcBef>
                <a:spcPts val="1200"/>
              </a:spcBef>
            </a:pPr>
            <a:r>
              <a:rPr lang="en-US" sz="1100" kern="1200" noProof="0" dirty="0">
                <a:solidFill>
                  <a:schemeClr val="tx1"/>
                </a:solidFill>
                <a:effectLst/>
                <a:latin typeface="Arial"/>
                <a:ea typeface="+mn-ea"/>
                <a:cs typeface="+mn-cs"/>
              </a:rPr>
              <a:t>In </a:t>
            </a:r>
            <a:r>
              <a:rPr lang="en-US" sz="1100" kern="1200" noProof="0" dirty="0" err="1">
                <a:solidFill>
                  <a:schemeClr val="tx1"/>
                </a:solidFill>
                <a:effectLst/>
                <a:latin typeface="Arial"/>
                <a:ea typeface="+mn-ea"/>
                <a:cs typeface="+mn-cs"/>
              </a:rPr>
              <a:t>dieser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Publikation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enthaltene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Informationen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können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ohne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vorherige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Ankündigung</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geändert</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werden</a:t>
            </a:r>
            <a:r>
              <a:rPr lang="en-US" sz="1100" kern="1200" noProof="0" dirty="0">
                <a:solidFill>
                  <a:schemeClr val="tx1"/>
                </a:solidFill>
                <a:effectLst/>
                <a:latin typeface="Arial"/>
                <a:ea typeface="+mn-ea"/>
                <a:cs typeface="+mn-cs"/>
              </a:rPr>
              <a:t>. Die von SAP SE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deren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Vertriebsfirmen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angebotenen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Softwareprodukte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können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Softwarekomponenten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auch</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anderer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Softwarehersteller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enthalten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Produkte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können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länderspezifische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Unterschiede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aufweisen</a:t>
            </a:r>
            <a:r>
              <a:rPr lang="en-US" sz="1100" kern="1200" noProof="0" dirty="0">
                <a:solidFill>
                  <a:schemeClr val="tx1"/>
                </a:solidFill>
                <a:effectLst/>
                <a:latin typeface="Arial"/>
                <a:ea typeface="+mn-ea"/>
                <a:cs typeface="+mn-cs"/>
              </a:rPr>
              <a:t>.</a:t>
            </a:r>
          </a:p>
          <a:p>
            <a:pPr>
              <a:spcBef>
                <a:spcPts val="1200"/>
              </a:spcBef>
            </a:pPr>
            <a:r>
              <a:rPr lang="en-US" sz="1100" kern="1200" noProof="0" dirty="0">
                <a:solidFill>
                  <a:schemeClr val="tx1"/>
                </a:solidFill>
                <a:effectLst/>
                <a:latin typeface="Arial"/>
                <a:ea typeface="+mn-ea"/>
                <a:cs typeface="+mn-cs"/>
              </a:rPr>
              <a:t>Die </a:t>
            </a:r>
            <a:r>
              <a:rPr lang="en-US" sz="1100" kern="1200" noProof="0" dirty="0" err="1">
                <a:solidFill>
                  <a:schemeClr val="tx1"/>
                </a:solidFill>
                <a:effectLst/>
                <a:latin typeface="Arial"/>
                <a:ea typeface="+mn-ea"/>
                <a:cs typeface="+mn-cs"/>
              </a:rPr>
              <a:t>vorliegenden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Unterlagen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werden</a:t>
            </a:r>
            <a:r>
              <a:rPr lang="en-US" sz="1100" kern="1200" noProof="0" dirty="0">
                <a:solidFill>
                  <a:schemeClr val="tx1"/>
                </a:solidFill>
                <a:effectLst/>
                <a:latin typeface="Arial"/>
                <a:ea typeface="+mn-ea"/>
                <a:cs typeface="+mn-cs"/>
              </a:rPr>
              <a:t> von der SAP SE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einem</a:t>
            </a:r>
            <a:r>
              <a:rPr lang="en-US" sz="1100" kern="1200" noProof="0" dirty="0">
                <a:solidFill>
                  <a:schemeClr val="tx1"/>
                </a:solidFill>
                <a:effectLst/>
                <a:latin typeface="Arial"/>
                <a:ea typeface="+mn-ea"/>
                <a:cs typeface="+mn-cs"/>
              </a:rPr>
              <a:t> SAP-</a:t>
            </a:r>
            <a:r>
              <a:rPr lang="en-US" sz="1100" kern="1200" noProof="0" dirty="0" err="1">
                <a:solidFill>
                  <a:schemeClr val="tx1"/>
                </a:solidFill>
                <a:effectLst/>
                <a:latin typeface="Arial"/>
                <a:ea typeface="+mn-ea"/>
                <a:cs typeface="+mn-cs"/>
              </a:rPr>
              <a:t>Konzernunternehmen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bereitgestellt</a:t>
            </a:r>
            <a:r>
              <a:rPr lang="en-US" sz="1100" kern="1200" noProof="0" dirty="0">
                <a:solidFill>
                  <a:schemeClr val="tx1"/>
                </a:solidFill>
                <a:effectLst/>
                <a:latin typeface="Arial"/>
                <a:ea typeface="+mn-ea"/>
                <a:cs typeface="+mn-cs"/>
              </a:rPr>
              <a:t> und </a:t>
            </a:r>
            <a:r>
              <a:rPr lang="en-US" sz="1100" kern="1200" noProof="0" dirty="0" err="1">
                <a:solidFill>
                  <a:schemeClr val="tx1"/>
                </a:solidFill>
                <a:effectLst/>
                <a:latin typeface="Arial"/>
                <a:ea typeface="+mn-ea"/>
                <a:cs typeface="+mn-cs"/>
              </a:rPr>
              <a:t>dienen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ausschließlich</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Informationszwecken</a:t>
            </a:r>
            <a:r>
              <a:rPr lang="en-US" sz="1100" kern="1200" noProof="0" dirty="0">
                <a:solidFill>
                  <a:schemeClr val="tx1"/>
                </a:solidFill>
                <a:effectLst/>
                <a:latin typeface="Arial"/>
                <a:ea typeface="+mn-ea"/>
                <a:cs typeface="+mn-cs"/>
              </a:rPr>
              <a:t>. </a:t>
            </a:r>
            <a:br>
              <a:rPr lang="en-US" sz="1100" kern="1200" noProof="0" dirty="0">
                <a:solidFill>
                  <a:schemeClr val="tx1"/>
                </a:solidFill>
                <a:effectLst/>
                <a:latin typeface="Arial"/>
                <a:ea typeface="+mn-ea"/>
                <a:cs typeface="+mn-cs"/>
              </a:rPr>
            </a:br>
            <a:r>
              <a:rPr lang="en-US" sz="1100" kern="1200" noProof="0" dirty="0">
                <a:solidFill>
                  <a:schemeClr val="tx1"/>
                </a:solidFill>
                <a:effectLst/>
                <a:latin typeface="Arial"/>
                <a:ea typeface="+mn-ea"/>
                <a:cs typeface="+mn-cs"/>
              </a:rPr>
              <a:t>Die SAP SE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ihre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Konzernunternehmen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übernehmen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keinerlei</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Haftung</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Gewährleistung</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für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Fehler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Unvollständigkeiten</a:t>
            </a:r>
            <a:r>
              <a:rPr lang="en-US" sz="1100" kern="1200" noProof="0" dirty="0">
                <a:solidFill>
                  <a:schemeClr val="tx1"/>
                </a:solidFill>
                <a:effectLst/>
                <a:latin typeface="Arial"/>
                <a:ea typeface="+mn-ea"/>
                <a:cs typeface="+mn-cs"/>
              </a:rPr>
              <a:t> in </a:t>
            </a:r>
            <a:r>
              <a:rPr lang="en-US" sz="1100" kern="1200" noProof="0" dirty="0" err="1">
                <a:solidFill>
                  <a:schemeClr val="tx1"/>
                </a:solidFill>
                <a:effectLst/>
                <a:latin typeface="Arial"/>
                <a:ea typeface="+mn-ea"/>
                <a:cs typeface="+mn-cs"/>
              </a:rPr>
              <a:t>dieser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Publikation</a:t>
            </a:r>
            <a:r>
              <a:rPr lang="en-US" sz="1100" kern="1200" noProof="0" dirty="0">
                <a:solidFill>
                  <a:schemeClr val="tx1"/>
                </a:solidFill>
                <a:effectLst/>
                <a:latin typeface="Arial"/>
                <a:ea typeface="+mn-ea"/>
                <a:cs typeface="+mn-cs"/>
              </a:rPr>
              <a:t>. </a:t>
            </a:r>
            <a:br>
              <a:rPr lang="en-US" sz="1100" kern="1200" noProof="0" dirty="0">
                <a:solidFill>
                  <a:schemeClr val="tx1"/>
                </a:solidFill>
                <a:effectLst/>
                <a:latin typeface="Arial"/>
                <a:ea typeface="+mn-ea"/>
                <a:cs typeface="+mn-cs"/>
              </a:rPr>
            </a:br>
            <a:r>
              <a:rPr lang="en-US" sz="1100" kern="1200" noProof="0" dirty="0">
                <a:solidFill>
                  <a:schemeClr val="tx1"/>
                </a:solidFill>
                <a:effectLst/>
                <a:latin typeface="Arial"/>
                <a:ea typeface="+mn-ea"/>
                <a:cs typeface="+mn-cs"/>
              </a:rPr>
              <a:t>Die SAP SE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ein</a:t>
            </a:r>
            <a:r>
              <a:rPr lang="en-US" sz="1100" kern="1200" noProof="0" dirty="0">
                <a:solidFill>
                  <a:schemeClr val="tx1"/>
                </a:solidFill>
                <a:effectLst/>
                <a:latin typeface="Arial"/>
                <a:ea typeface="+mn-ea"/>
                <a:cs typeface="+mn-cs"/>
              </a:rPr>
              <a:t> SAP-</a:t>
            </a:r>
            <a:r>
              <a:rPr lang="en-US" sz="1100" kern="1200" noProof="0" dirty="0" err="1">
                <a:solidFill>
                  <a:schemeClr val="tx1"/>
                </a:solidFill>
                <a:effectLst/>
                <a:latin typeface="Arial"/>
                <a:ea typeface="+mn-ea"/>
                <a:cs typeface="+mn-cs"/>
              </a:rPr>
              <a:t>Konzernunternehmen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steht</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lediglich</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für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Produkte</a:t>
            </a:r>
            <a:r>
              <a:rPr lang="en-US" sz="1100" kern="1200" noProof="0" dirty="0">
                <a:solidFill>
                  <a:schemeClr val="tx1"/>
                </a:solidFill>
                <a:effectLst/>
                <a:latin typeface="Arial"/>
                <a:ea typeface="+mn-ea"/>
                <a:cs typeface="+mn-cs"/>
              </a:rPr>
              <a:t> und </a:t>
            </a:r>
            <a:r>
              <a:rPr lang="en-US" sz="1100" kern="1200" noProof="0" dirty="0" err="1">
                <a:solidFill>
                  <a:schemeClr val="tx1"/>
                </a:solidFill>
                <a:effectLst/>
                <a:latin typeface="Arial"/>
                <a:ea typeface="+mn-ea"/>
                <a:cs typeface="+mn-cs"/>
              </a:rPr>
              <a:t>Dienstleistungen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nach</a:t>
            </a:r>
            <a:r>
              <a:rPr lang="en-US" sz="1100" kern="1200" noProof="0" dirty="0">
                <a:solidFill>
                  <a:schemeClr val="tx1"/>
                </a:solidFill>
                <a:effectLst/>
                <a:latin typeface="Arial"/>
                <a:ea typeface="+mn-ea"/>
                <a:cs typeface="+mn-cs"/>
              </a:rPr>
              <a:t> der </a:t>
            </a:r>
            <a:r>
              <a:rPr lang="en-US" sz="1100" kern="1200" noProof="0" dirty="0" err="1">
                <a:solidFill>
                  <a:schemeClr val="tx1"/>
                </a:solidFill>
                <a:effectLst/>
                <a:latin typeface="Arial"/>
                <a:ea typeface="+mn-ea"/>
                <a:cs typeface="+mn-cs"/>
              </a:rPr>
              <a:t>Maßgabe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ein</a:t>
            </a:r>
            <a:r>
              <a:rPr lang="en-US" sz="1100" kern="1200" noProof="0" dirty="0">
                <a:solidFill>
                  <a:schemeClr val="tx1"/>
                </a:solidFill>
                <a:effectLst/>
                <a:latin typeface="Arial"/>
                <a:ea typeface="+mn-ea"/>
                <a:cs typeface="+mn-cs"/>
              </a:rPr>
              <a:t>, die in der </a:t>
            </a:r>
            <a:r>
              <a:rPr lang="en-US" sz="1100" kern="1200" noProof="0" dirty="0" err="1">
                <a:solidFill>
                  <a:schemeClr val="tx1"/>
                </a:solidFill>
                <a:effectLst/>
                <a:latin typeface="Arial"/>
                <a:ea typeface="+mn-ea"/>
                <a:cs typeface="+mn-cs"/>
              </a:rPr>
              <a:t>Vereinbarung</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über</a:t>
            </a:r>
            <a:r>
              <a:rPr lang="en-US" sz="1100" kern="1200" noProof="0" dirty="0">
                <a:solidFill>
                  <a:schemeClr val="tx1"/>
                </a:solidFill>
                <a:effectLst/>
                <a:latin typeface="Arial"/>
                <a:ea typeface="+mn-ea"/>
                <a:cs typeface="+mn-cs"/>
              </a:rPr>
              <a:t> die </a:t>
            </a:r>
            <a:r>
              <a:rPr lang="en-US" sz="1100" kern="1200" noProof="0" dirty="0" err="1">
                <a:solidFill>
                  <a:schemeClr val="tx1"/>
                </a:solidFill>
                <a:effectLst/>
                <a:latin typeface="Arial"/>
                <a:ea typeface="+mn-ea"/>
                <a:cs typeface="+mn-cs"/>
              </a:rPr>
              <a:t>jeweiligen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Produkte</a:t>
            </a:r>
            <a:r>
              <a:rPr lang="en-US" sz="1100" kern="1200" noProof="0" dirty="0">
                <a:solidFill>
                  <a:schemeClr val="tx1"/>
                </a:solidFill>
                <a:effectLst/>
                <a:latin typeface="Arial"/>
                <a:ea typeface="+mn-ea"/>
                <a:cs typeface="+mn-cs"/>
              </a:rPr>
              <a:t> und </a:t>
            </a:r>
            <a:r>
              <a:rPr lang="en-US" sz="1100" kern="1200" noProof="0" dirty="0" err="1">
                <a:solidFill>
                  <a:schemeClr val="tx1"/>
                </a:solidFill>
                <a:effectLst/>
                <a:latin typeface="Arial"/>
                <a:ea typeface="+mn-ea"/>
                <a:cs typeface="+mn-cs"/>
              </a:rPr>
              <a:t>Dienstleistungen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ausdrücklich</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geregelt</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ist</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Keine</a:t>
            </a:r>
            <a:r>
              <a:rPr lang="en-US" sz="1100" kern="1200" noProof="0" dirty="0">
                <a:solidFill>
                  <a:schemeClr val="tx1"/>
                </a:solidFill>
                <a:effectLst/>
                <a:latin typeface="Arial"/>
                <a:ea typeface="+mn-ea"/>
                <a:cs typeface="+mn-cs"/>
              </a:rPr>
              <a:t> der </a:t>
            </a:r>
            <a:r>
              <a:rPr lang="en-US" sz="1100" kern="1200" noProof="0" dirty="0" err="1">
                <a:solidFill>
                  <a:schemeClr val="tx1"/>
                </a:solidFill>
                <a:effectLst/>
                <a:latin typeface="Arial"/>
                <a:ea typeface="+mn-ea"/>
                <a:cs typeface="+mn-cs"/>
              </a:rPr>
              <a:t>hierin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enthaltenen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Informationen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ist</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als</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zusätzliche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Garantie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interpretieren</a:t>
            </a:r>
            <a:r>
              <a:rPr lang="en-US" sz="1100" kern="1200" noProof="0" dirty="0">
                <a:solidFill>
                  <a:schemeClr val="tx1"/>
                </a:solidFill>
                <a:effectLst/>
                <a:latin typeface="Arial"/>
                <a:ea typeface="+mn-ea"/>
                <a:cs typeface="+mn-cs"/>
              </a:rPr>
              <a:t>. </a:t>
            </a:r>
          </a:p>
          <a:p>
            <a:pPr>
              <a:spcBef>
                <a:spcPts val="1200"/>
              </a:spcBef>
            </a:pPr>
            <a:r>
              <a:rPr lang="en-US" sz="1100" kern="1200" noProof="0" dirty="0" err="1">
                <a:solidFill>
                  <a:schemeClr val="tx1"/>
                </a:solidFill>
                <a:effectLst/>
                <a:latin typeface="Arial"/>
                <a:ea typeface="+mn-ea"/>
                <a:cs typeface="+mn-cs"/>
              </a:rPr>
              <a:t>Insbesondere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sind</a:t>
            </a:r>
            <a:r>
              <a:rPr lang="en-US" sz="1100" kern="1200" noProof="0" dirty="0">
                <a:solidFill>
                  <a:schemeClr val="tx1"/>
                </a:solidFill>
                <a:effectLst/>
                <a:latin typeface="Arial"/>
                <a:ea typeface="+mn-ea"/>
                <a:cs typeface="+mn-cs"/>
              </a:rPr>
              <a:t> die SAP SE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ihre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Konzernunternehmen</a:t>
            </a:r>
            <a:r>
              <a:rPr lang="en-US" sz="1100" kern="1200" noProof="0" dirty="0">
                <a:solidFill>
                  <a:schemeClr val="tx1"/>
                </a:solidFill>
                <a:effectLst/>
                <a:latin typeface="Arial"/>
                <a:ea typeface="+mn-ea"/>
                <a:cs typeface="+mn-cs"/>
              </a:rPr>
              <a:t> in </a:t>
            </a:r>
            <a:r>
              <a:rPr lang="en-US" sz="1100" kern="1200" noProof="0" dirty="0" err="1">
                <a:solidFill>
                  <a:schemeClr val="tx1"/>
                </a:solidFill>
                <a:effectLst/>
                <a:latin typeface="Arial"/>
                <a:ea typeface="+mn-ea"/>
                <a:cs typeface="+mn-cs"/>
              </a:rPr>
              <a:t>keiner</a:t>
            </a:r>
            <a:r>
              <a:rPr lang="en-US" sz="1100" kern="1200" noProof="0" dirty="0">
                <a:solidFill>
                  <a:schemeClr val="tx1"/>
                </a:solidFill>
                <a:effectLst/>
                <a:latin typeface="Arial"/>
                <a:ea typeface="+mn-ea"/>
                <a:cs typeface="+mn-cs"/>
              </a:rPr>
              <a:t> Weise </a:t>
            </a:r>
            <a:r>
              <a:rPr lang="en-US" sz="1100" kern="1200" noProof="0" dirty="0" err="1">
                <a:solidFill>
                  <a:schemeClr val="tx1"/>
                </a:solidFill>
                <a:effectLst/>
                <a:latin typeface="Arial"/>
                <a:ea typeface="+mn-ea"/>
                <a:cs typeface="+mn-cs"/>
              </a:rPr>
              <a:t>verpflichtet</a:t>
            </a:r>
            <a:r>
              <a:rPr lang="en-US" sz="1100" kern="1200" noProof="0" dirty="0">
                <a:solidFill>
                  <a:schemeClr val="tx1"/>
                </a:solidFill>
                <a:effectLst/>
                <a:latin typeface="Arial"/>
                <a:ea typeface="+mn-ea"/>
                <a:cs typeface="+mn-cs"/>
              </a:rPr>
              <a:t>, in </a:t>
            </a:r>
            <a:r>
              <a:rPr lang="en-US" sz="1100" kern="1200" noProof="0" dirty="0" err="1">
                <a:solidFill>
                  <a:schemeClr val="tx1"/>
                </a:solidFill>
                <a:effectLst/>
                <a:latin typeface="Arial"/>
                <a:ea typeface="+mn-ea"/>
                <a:cs typeface="+mn-cs"/>
              </a:rPr>
              <a:t>dieser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Publikation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einer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zugehörigen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Präsentation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dargestellte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Geschäftsabläufe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verfolgen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hierin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wiedergegebene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Funktionen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entwickeln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veröffentlichen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Diese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Publikation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eine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zugehörige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Präsentation</a:t>
            </a:r>
            <a:r>
              <a:rPr lang="en-US" sz="1100" kern="1200" noProof="0" dirty="0">
                <a:solidFill>
                  <a:schemeClr val="tx1"/>
                </a:solidFill>
                <a:effectLst/>
                <a:latin typeface="Arial"/>
                <a:ea typeface="+mn-ea"/>
                <a:cs typeface="+mn-cs"/>
              </a:rPr>
              <a:t>, die </a:t>
            </a:r>
            <a:r>
              <a:rPr lang="en-US" sz="1100" kern="1200" noProof="0" dirty="0" err="1">
                <a:solidFill>
                  <a:schemeClr val="tx1"/>
                </a:solidFill>
                <a:effectLst/>
                <a:latin typeface="Arial"/>
                <a:ea typeface="+mn-ea"/>
                <a:cs typeface="+mn-cs"/>
              </a:rPr>
              <a:t>Strategie</a:t>
            </a:r>
            <a:r>
              <a:rPr lang="en-US" sz="1100" kern="1200" noProof="0" dirty="0">
                <a:solidFill>
                  <a:schemeClr val="tx1"/>
                </a:solidFill>
                <a:effectLst/>
                <a:latin typeface="Arial"/>
                <a:ea typeface="+mn-ea"/>
                <a:cs typeface="+mn-cs"/>
              </a:rPr>
              <a:t> und </a:t>
            </a:r>
            <a:r>
              <a:rPr lang="en-US" sz="1100" kern="1200" noProof="0" dirty="0" err="1">
                <a:solidFill>
                  <a:schemeClr val="tx1"/>
                </a:solidFill>
                <a:effectLst/>
                <a:latin typeface="Arial"/>
                <a:ea typeface="+mn-ea"/>
                <a:cs typeface="+mn-cs"/>
              </a:rPr>
              <a:t>etwaige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künftige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Entwicklungen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Produkte</a:t>
            </a:r>
            <a:r>
              <a:rPr lang="en-US" sz="1100" kern="1200" noProof="0" dirty="0">
                <a:solidFill>
                  <a:schemeClr val="tx1"/>
                </a:solidFill>
                <a:effectLst/>
                <a:latin typeface="Arial"/>
                <a:ea typeface="+mn-ea"/>
                <a:cs typeface="+mn-cs"/>
              </a:rPr>
              <a:t> und/</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Plattformen</a:t>
            </a:r>
            <a:r>
              <a:rPr lang="en-US" sz="1100" kern="1200" noProof="0" dirty="0">
                <a:solidFill>
                  <a:schemeClr val="tx1"/>
                </a:solidFill>
                <a:effectLst/>
                <a:latin typeface="Arial"/>
                <a:ea typeface="+mn-ea"/>
                <a:cs typeface="+mn-cs"/>
              </a:rPr>
              <a:t> der SAP SE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ihrer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Konzernunternehmen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können</a:t>
            </a:r>
            <a:r>
              <a:rPr lang="en-US" sz="1100" kern="1200" noProof="0" dirty="0">
                <a:solidFill>
                  <a:schemeClr val="tx1"/>
                </a:solidFill>
                <a:effectLst/>
                <a:latin typeface="Arial"/>
                <a:ea typeface="+mn-ea"/>
                <a:cs typeface="+mn-cs"/>
              </a:rPr>
              <a:t> von der SAP SE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ihren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Konzernunternehmen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jederzeit</a:t>
            </a:r>
            <a:r>
              <a:rPr lang="en-US" sz="1100" kern="1200" noProof="0" dirty="0">
                <a:solidFill>
                  <a:schemeClr val="tx1"/>
                </a:solidFill>
                <a:effectLst/>
                <a:latin typeface="Arial"/>
                <a:ea typeface="+mn-ea"/>
                <a:cs typeface="+mn-cs"/>
              </a:rPr>
              <a:t> und </a:t>
            </a:r>
            <a:r>
              <a:rPr lang="en-US" sz="1100" kern="1200" noProof="0" dirty="0" err="1">
                <a:solidFill>
                  <a:schemeClr val="tx1"/>
                </a:solidFill>
                <a:effectLst/>
                <a:latin typeface="Arial"/>
                <a:ea typeface="+mn-ea"/>
                <a:cs typeface="+mn-cs"/>
              </a:rPr>
              <a:t>ohne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Angabe</a:t>
            </a:r>
            <a:r>
              <a:rPr lang="en-US" sz="1100" kern="1200" noProof="0" dirty="0">
                <a:solidFill>
                  <a:schemeClr val="tx1"/>
                </a:solidFill>
                <a:effectLst/>
                <a:latin typeface="Arial"/>
                <a:ea typeface="+mn-ea"/>
                <a:cs typeface="+mn-cs"/>
              </a:rPr>
              <a:t> von </a:t>
            </a:r>
            <a:r>
              <a:rPr lang="en-US" sz="1100" kern="1200" noProof="0" dirty="0" err="1">
                <a:solidFill>
                  <a:schemeClr val="tx1"/>
                </a:solidFill>
                <a:effectLst/>
                <a:latin typeface="Arial"/>
                <a:ea typeface="+mn-ea"/>
                <a:cs typeface="+mn-cs"/>
              </a:rPr>
              <a:t>Gründen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unangekündigt</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geändert</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werden</a:t>
            </a:r>
            <a:r>
              <a:rPr lang="en-US" sz="1100" kern="1200" noProof="0" dirty="0">
                <a:solidFill>
                  <a:schemeClr val="tx1"/>
                </a:solidFill>
                <a:effectLst/>
                <a:latin typeface="Arial"/>
                <a:ea typeface="+mn-ea"/>
                <a:cs typeface="+mn-cs"/>
              </a:rPr>
              <a:t>. Die in </a:t>
            </a:r>
            <a:r>
              <a:rPr lang="en-US" sz="1100" kern="1200" noProof="0" dirty="0" err="1">
                <a:solidFill>
                  <a:schemeClr val="tx1"/>
                </a:solidFill>
                <a:effectLst/>
                <a:latin typeface="Arial"/>
                <a:ea typeface="+mn-ea"/>
                <a:cs typeface="+mn-cs"/>
              </a:rPr>
              <a:t>dieser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Publikation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enthaltenen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Informationen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stellen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keine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Zusage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kein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Versprechen</a:t>
            </a:r>
            <a:r>
              <a:rPr lang="en-US" sz="1100" kern="1200" noProof="0" dirty="0">
                <a:solidFill>
                  <a:schemeClr val="tx1"/>
                </a:solidFill>
                <a:effectLst/>
                <a:latin typeface="Arial"/>
                <a:ea typeface="+mn-ea"/>
                <a:cs typeface="+mn-cs"/>
              </a:rPr>
              <a:t> und </a:t>
            </a:r>
            <a:r>
              <a:rPr lang="en-US" sz="1100" kern="1200" noProof="0" dirty="0" err="1">
                <a:solidFill>
                  <a:schemeClr val="tx1"/>
                </a:solidFill>
                <a:effectLst/>
                <a:latin typeface="Arial"/>
                <a:ea typeface="+mn-ea"/>
                <a:cs typeface="+mn-cs"/>
              </a:rPr>
              <a:t>keine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rechtliche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Verpflichtung</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Lieferung</a:t>
            </a:r>
            <a:r>
              <a:rPr lang="en-US" sz="1100" kern="1200" noProof="0" dirty="0">
                <a:solidFill>
                  <a:schemeClr val="tx1"/>
                </a:solidFill>
                <a:effectLst/>
                <a:latin typeface="Arial"/>
                <a:ea typeface="+mn-ea"/>
                <a:cs typeface="+mn-cs"/>
              </a:rPr>
              <a:t> von Material, Code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Funktionen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dar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Sämtliche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vorausschauenden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Aussagen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unterliegen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unterschiedlichen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Risiken</a:t>
            </a:r>
            <a:r>
              <a:rPr lang="en-US" sz="1100" kern="1200" noProof="0" dirty="0">
                <a:solidFill>
                  <a:schemeClr val="tx1"/>
                </a:solidFill>
                <a:effectLst/>
                <a:latin typeface="Arial"/>
                <a:ea typeface="+mn-ea"/>
                <a:cs typeface="+mn-cs"/>
              </a:rPr>
              <a:t> und </a:t>
            </a:r>
            <a:r>
              <a:rPr lang="en-US" sz="1100" kern="1200" noProof="0" dirty="0" err="1">
                <a:solidFill>
                  <a:schemeClr val="tx1"/>
                </a:solidFill>
                <a:effectLst/>
                <a:latin typeface="Arial"/>
                <a:ea typeface="+mn-ea"/>
                <a:cs typeface="+mn-cs"/>
              </a:rPr>
              <a:t>Unsicherheiten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durch</a:t>
            </a:r>
            <a:r>
              <a:rPr lang="en-US" sz="1100" kern="1200" noProof="0" dirty="0">
                <a:solidFill>
                  <a:schemeClr val="tx1"/>
                </a:solidFill>
                <a:effectLst/>
                <a:latin typeface="Arial"/>
                <a:ea typeface="+mn-ea"/>
                <a:cs typeface="+mn-cs"/>
              </a:rPr>
              <a:t> die </a:t>
            </a:r>
            <a:r>
              <a:rPr lang="en-US" sz="1100" kern="1200" noProof="0" dirty="0" err="1">
                <a:solidFill>
                  <a:schemeClr val="tx1"/>
                </a:solidFill>
                <a:effectLst/>
                <a:latin typeface="Arial"/>
                <a:ea typeface="+mn-ea"/>
                <a:cs typeface="+mn-cs"/>
              </a:rPr>
              <a:t>die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tatsächlichen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Ergebnisse</a:t>
            </a:r>
            <a:r>
              <a:rPr lang="en-US" sz="1100" kern="1200" noProof="0" dirty="0">
                <a:solidFill>
                  <a:schemeClr val="tx1"/>
                </a:solidFill>
                <a:effectLst/>
                <a:latin typeface="Arial"/>
                <a:ea typeface="+mn-ea"/>
                <a:cs typeface="+mn-cs"/>
              </a:rPr>
              <a:t> von den </a:t>
            </a:r>
            <a:r>
              <a:rPr lang="en-US" sz="1100" kern="1200" noProof="0" dirty="0" err="1">
                <a:solidFill>
                  <a:schemeClr val="tx1"/>
                </a:solidFill>
                <a:effectLst/>
                <a:latin typeface="Arial"/>
                <a:ea typeface="+mn-ea"/>
                <a:cs typeface="+mn-cs"/>
              </a:rPr>
              <a:t>Erwartungen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abweichen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können</a:t>
            </a:r>
            <a:r>
              <a:rPr lang="en-US" sz="1100" kern="1200" noProof="0" dirty="0">
                <a:solidFill>
                  <a:schemeClr val="tx1"/>
                </a:solidFill>
                <a:effectLst/>
                <a:latin typeface="Arial"/>
                <a:ea typeface="+mn-ea"/>
                <a:cs typeface="+mn-cs"/>
              </a:rPr>
              <a:t>. Dem </a:t>
            </a:r>
            <a:r>
              <a:rPr lang="en-US" sz="1100" kern="1200" noProof="0" dirty="0" err="1">
                <a:solidFill>
                  <a:schemeClr val="tx1"/>
                </a:solidFill>
                <a:effectLst/>
                <a:latin typeface="Arial"/>
                <a:ea typeface="+mn-ea"/>
                <a:cs typeface="+mn-cs"/>
              </a:rPr>
              <a:t>Leser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wird</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empfohlen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diesen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vorausschauenden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Aussagen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kein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übertriebenes</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Vertrauen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schenken</a:t>
            </a:r>
            <a:r>
              <a:rPr lang="en-US" sz="1100" kern="1200" noProof="0" dirty="0">
                <a:solidFill>
                  <a:schemeClr val="tx1"/>
                </a:solidFill>
                <a:effectLst/>
                <a:latin typeface="Arial"/>
                <a:ea typeface="+mn-ea"/>
                <a:cs typeface="+mn-cs"/>
              </a:rPr>
              <a:t> und </a:t>
            </a:r>
            <a:r>
              <a:rPr lang="en-US" sz="1100" kern="1200" noProof="0" dirty="0" err="1">
                <a:solidFill>
                  <a:schemeClr val="tx1"/>
                </a:solidFill>
                <a:effectLst/>
                <a:latin typeface="Arial"/>
                <a:ea typeface="+mn-ea"/>
                <a:cs typeface="+mn-cs"/>
              </a:rPr>
              <a:t>sich</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bei</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Kaufentscheidungen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nicht</a:t>
            </a:r>
            <a:r>
              <a:rPr lang="en-US" sz="1100" kern="1200" noProof="0" dirty="0">
                <a:solidFill>
                  <a:schemeClr val="tx1"/>
                </a:solidFill>
                <a:effectLst/>
                <a:latin typeface="Arial"/>
                <a:ea typeface="+mn-ea"/>
                <a:cs typeface="+mn-cs"/>
              </a:rPr>
              <a:t> auf </a:t>
            </a:r>
            <a:r>
              <a:rPr lang="en-US" sz="1100" kern="1200" noProof="0" dirty="0" err="1">
                <a:solidFill>
                  <a:schemeClr val="tx1"/>
                </a:solidFill>
                <a:effectLst/>
                <a:latin typeface="Arial"/>
                <a:ea typeface="+mn-ea"/>
                <a:cs typeface="+mn-cs"/>
              </a:rPr>
              <a:t>sie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stützen</a:t>
            </a:r>
            <a:r>
              <a:rPr lang="en-US" sz="1100" kern="1200" noProof="0" dirty="0">
                <a:solidFill>
                  <a:schemeClr val="tx1"/>
                </a:solidFill>
                <a:effectLst/>
                <a:latin typeface="Arial"/>
                <a:ea typeface="+mn-ea"/>
                <a:cs typeface="+mn-cs"/>
              </a:rPr>
              <a:t>.</a:t>
            </a:r>
          </a:p>
          <a:p>
            <a:pPr>
              <a:spcBef>
                <a:spcPts val="1200"/>
              </a:spcBef>
            </a:pPr>
            <a:r>
              <a:rPr lang="en-US" sz="1100" kern="1200" noProof="0" dirty="0">
                <a:solidFill>
                  <a:schemeClr val="tx1"/>
                </a:solidFill>
                <a:effectLst/>
                <a:latin typeface="Arial"/>
                <a:ea typeface="+mn-ea"/>
                <a:cs typeface="+mn-cs"/>
              </a:rPr>
              <a:t>SAP und </a:t>
            </a:r>
            <a:r>
              <a:rPr lang="en-US" sz="1100" kern="1200" noProof="0" dirty="0" err="1">
                <a:solidFill>
                  <a:schemeClr val="tx1"/>
                </a:solidFill>
                <a:effectLst/>
                <a:latin typeface="Arial"/>
                <a:ea typeface="+mn-ea"/>
                <a:cs typeface="+mn-cs"/>
              </a:rPr>
              <a:t>andere</a:t>
            </a:r>
            <a:r>
              <a:rPr lang="en-US" sz="1100" kern="1200" noProof="0" dirty="0">
                <a:solidFill>
                  <a:schemeClr val="tx1"/>
                </a:solidFill>
                <a:effectLst/>
                <a:latin typeface="Arial"/>
                <a:ea typeface="+mn-ea"/>
                <a:cs typeface="+mn-cs"/>
              </a:rPr>
              <a:t> in </a:t>
            </a:r>
            <a:r>
              <a:rPr lang="en-US" sz="1100" kern="1200" noProof="0" dirty="0" err="1">
                <a:solidFill>
                  <a:schemeClr val="tx1"/>
                </a:solidFill>
                <a:effectLst/>
                <a:latin typeface="Arial"/>
                <a:ea typeface="+mn-ea"/>
                <a:cs typeface="+mn-cs"/>
              </a:rPr>
              <a:t>diesem</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Dokument</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erwähnte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Produkte</a:t>
            </a:r>
            <a:r>
              <a:rPr lang="en-US" sz="1100" kern="1200" noProof="0" dirty="0">
                <a:solidFill>
                  <a:schemeClr val="tx1"/>
                </a:solidFill>
                <a:effectLst/>
                <a:latin typeface="Arial"/>
                <a:ea typeface="+mn-ea"/>
                <a:cs typeface="+mn-cs"/>
              </a:rPr>
              <a:t> und </a:t>
            </a:r>
            <a:r>
              <a:rPr lang="en-US" sz="1100" kern="1200" noProof="0" dirty="0" err="1">
                <a:solidFill>
                  <a:schemeClr val="tx1"/>
                </a:solidFill>
                <a:effectLst/>
                <a:latin typeface="Arial"/>
                <a:ea typeface="+mn-ea"/>
                <a:cs typeface="+mn-cs"/>
              </a:rPr>
              <a:t>Dienstleistungen</a:t>
            </a:r>
            <a:r>
              <a:rPr lang="en-US" sz="1100" kern="1200" noProof="0" dirty="0">
                <a:solidFill>
                  <a:schemeClr val="tx1"/>
                </a:solidFill>
                <a:effectLst/>
                <a:latin typeface="Arial"/>
                <a:ea typeface="+mn-ea"/>
                <a:cs typeface="+mn-cs"/>
              </a:rPr>
              <a:t> von SAP </a:t>
            </a:r>
            <a:r>
              <a:rPr lang="en-US" sz="1100" kern="1200" noProof="0" dirty="0" err="1">
                <a:solidFill>
                  <a:schemeClr val="tx1"/>
                </a:solidFill>
                <a:effectLst/>
                <a:latin typeface="Arial"/>
                <a:ea typeface="+mn-ea"/>
                <a:cs typeface="+mn-cs"/>
              </a:rPr>
              <a:t>sowie</a:t>
            </a:r>
            <a:r>
              <a:rPr lang="en-US" sz="1100" kern="1200" noProof="0" dirty="0">
                <a:solidFill>
                  <a:schemeClr val="tx1"/>
                </a:solidFill>
                <a:effectLst/>
                <a:latin typeface="Arial"/>
                <a:ea typeface="+mn-ea"/>
                <a:cs typeface="+mn-cs"/>
              </a:rPr>
              <a:t> die </a:t>
            </a:r>
            <a:r>
              <a:rPr lang="en-US" sz="1100" kern="1200" noProof="0" dirty="0" err="1">
                <a:solidFill>
                  <a:schemeClr val="tx1"/>
                </a:solidFill>
                <a:effectLst/>
                <a:latin typeface="Arial"/>
                <a:ea typeface="+mn-ea"/>
                <a:cs typeface="+mn-cs"/>
              </a:rPr>
              <a:t>dazugehörigen</a:t>
            </a:r>
            <a:r>
              <a:rPr lang="en-US" sz="1100" kern="1200" noProof="0" dirty="0">
                <a:solidFill>
                  <a:schemeClr val="tx1"/>
                </a:solidFill>
                <a:effectLst/>
                <a:latin typeface="Arial"/>
                <a:ea typeface="+mn-ea"/>
                <a:cs typeface="+mn-cs"/>
              </a:rPr>
              <a:t> Logos </a:t>
            </a:r>
            <a:r>
              <a:rPr lang="en-US" sz="1100" kern="1200" noProof="0" dirty="0" err="1">
                <a:solidFill>
                  <a:schemeClr val="tx1"/>
                </a:solidFill>
                <a:effectLst/>
                <a:latin typeface="Arial"/>
                <a:ea typeface="+mn-ea"/>
                <a:cs typeface="+mn-cs"/>
              </a:rPr>
              <a:t>sind</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Marken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eingetragene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Marken</a:t>
            </a:r>
            <a:r>
              <a:rPr lang="en-US" sz="1100" kern="1200" noProof="0" dirty="0">
                <a:solidFill>
                  <a:schemeClr val="tx1"/>
                </a:solidFill>
                <a:effectLst/>
                <a:latin typeface="Arial"/>
                <a:ea typeface="+mn-ea"/>
                <a:cs typeface="+mn-cs"/>
              </a:rPr>
              <a:t> der SAP SE </a:t>
            </a:r>
            <a:br>
              <a:rPr lang="en-US" sz="1100" kern="1200" noProof="0" dirty="0">
                <a:solidFill>
                  <a:schemeClr val="tx1"/>
                </a:solidFill>
                <a:effectLst/>
                <a:latin typeface="Arial"/>
                <a:ea typeface="+mn-ea"/>
                <a:cs typeface="+mn-cs"/>
              </a:rPr>
            </a:br>
            <a:r>
              <a:rPr lang="en-US" sz="1100" kern="1200" noProof="0" dirty="0">
                <a:solidFill>
                  <a:schemeClr val="tx1"/>
                </a:solidFill>
                <a:effectLst/>
                <a:latin typeface="Arial"/>
                <a:ea typeface="+mn-ea"/>
                <a:cs typeface="+mn-cs"/>
              </a:rPr>
              <a:t>(</a:t>
            </a:r>
            <a:r>
              <a:rPr lang="en-US" sz="1100" kern="1200" noProof="0" dirty="0" err="1">
                <a:solidFill>
                  <a:schemeClr val="tx1"/>
                </a:solidFill>
                <a:effectLst/>
                <a:latin typeface="Arial"/>
                <a:ea typeface="+mn-ea"/>
                <a:cs typeface="+mn-cs"/>
              </a:rPr>
              <a:t>oder</a:t>
            </a:r>
            <a:r>
              <a:rPr lang="en-US" sz="1100" kern="1200" noProof="0" dirty="0">
                <a:solidFill>
                  <a:schemeClr val="tx1"/>
                </a:solidFill>
                <a:effectLst/>
                <a:latin typeface="Arial"/>
                <a:ea typeface="+mn-ea"/>
                <a:cs typeface="+mn-cs"/>
              </a:rPr>
              <a:t> von </a:t>
            </a:r>
            <a:r>
              <a:rPr lang="en-US" sz="1100" kern="1200" noProof="0" dirty="0" err="1">
                <a:solidFill>
                  <a:schemeClr val="tx1"/>
                </a:solidFill>
                <a:effectLst/>
                <a:latin typeface="Arial"/>
                <a:ea typeface="+mn-ea"/>
                <a:cs typeface="+mn-cs"/>
              </a:rPr>
              <a:t>einem</a:t>
            </a:r>
            <a:r>
              <a:rPr lang="en-US" sz="1100" kern="1200" noProof="0" dirty="0">
                <a:solidFill>
                  <a:schemeClr val="tx1"/>
                </a:solidFill>
                <a:effectLst/>
                <a:latin typeface="Arial"/>
                <a:ea typeface="+mn-ea"/>
                <a:cs typeface="+mn-cs"/>
              </a:rPr>
              <a:t> SAP-</a:t>
            </a:r>
            <a:r>
              <a:rPr lang="en-US" sz="1100" kern="1200" noProof="0" dirty="0" err="1">
                <a:solidFill>
                  <a:schemeClr val="tx1"/>
                </a:solidFill>
                <a:effectLst/>
                <a:latin typeface="Arial"/>
                <a:ea typeface="+mn-ea"/>
                <a:cs typeface="+mn-cs"/>
              </a:rPr>
              <a:t>Konzernunternehmen</a:t>
            </a:r>
            <a:r>
              <a:rPr lang="en-US" sz="1100" kern="1200" noProof="0" dirty="0">
                <a:solidFill>
                  <a:schemeClr val="tx1"/>
                </a:solidFill>
                <a:effectLst/>
                <a:latin typeface="Arial"/>
                <a:ea typeface="+mn-ea"/>
                <a:cs typeface="+mn-cs"/>
              </a:rPr>
              <a:t>) in Deutschland und </a:t>
            </a:r>
            <a:r>
              <a:rPr lang="en-US" sz="1100" kern="1200" noProof="0" dirty="0" err="1">
                <a:solidFill>
                  <a:schemeClr val="tx1"/>
                </a:solidFill>
                <a:effectLst/>
                <a:latin typeface="Arial"/>
                <a:ea typeface="+mn-ea"/>
                <a:cs typeface="+mn-cs"/>
              </a:rPr>
              <a:t>verschiedenen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anderen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Ländern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weltweit</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Alle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anderen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Namen</a:t>
            </a:r>
            <a:r>
              <a:rPr lang="en-US" sz="1100" kern="1200" noProof="0" dirty="0">
                <a:solidFill>
                  <a:schemeClr val="tx1"/>
                </a:solidFill>
                <a:effectLst/>
                <a:latin typeface="Arial"/>
                <a:ea typeface="+mn-ea"/>
                <a:cs typeface="+mn-cs"/>
              </a:rPr>
              <a:t> von </a:t>
            </a:r>
            <a:r>
              <a:rPr lang="en-US" sz="1100" kern="1200" noProof="0" dirty="0" err="1">
                <a:solidFill>
                  <a:schemeClr val="tx1"/>
                </a:solidFill>
                <a:effectLst/>
                <a:latin typeface="Arial"/>
                <a:ea typeface="+mn-ea"/>
                <a:cs typeface="+mn-cs"/>
              </a:rPr>
              <a:t>Produkten</a:t>
            </a:r>
            <a:r>
              <a:rPr lang="en-US" sz="1100" kern="1200" noProof="0" dirty="0">
                <a:solidFill>
                  <a:schemeClr val="tx1"/>
                </a:solidFill>
                <a:effectLst/>
                <a:latin typeface="Arial"/>
                <a:ea typeface="+mn-ea"/>
                <a:cs typeface="+mn-cs"/>
              </a:rPr>
              <a:t> und </a:t>
            </a:r>
            <a:r>
              <a:rPr lang="en-US" sz="1100" kern="1200" noProof="0" dirty="0" err="1">
                <a:solidFill>
                  <a:schemeClr val="tx1"/>
                </a:solidFill>
                <a:effectLst/>
                <a:latin typeface="Arial"/>
                <a:ea typeface="+mn-ea"/>
                <a:cs typeface="+mn-cs"/>
              </a:rPr>
              <a:t>Dienstleistungen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sind</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Marken</a:t>
            </a:r>
            <a:r>
              <a:rPr lang="en-US" sz="1100" kern="1200" noProof="0" dirty="0">
                <a:solidFill>
                  <a:schemeClr val="tx1"/>
                </a:solidFill>
                <a:effectLst/>
                <a:latin typeface="Arial"/>
                <a:ea typeface="+mn-ea"/>
                <a:cs typeface="+mn-cs"/>
              </a:rPr>
              <a:t> der </a:t>
            </a:r>
            <a:r>
              <a:rPr lang="en-US" sz="1100" kern="1200" noProof="0" dirty="0" err="1">
                <a:solidFill>
                  <a:schemeClr val="tx1"/>
                </a:solidFill>
                <a:effectLst/>
                <a:latin typeface="Arial"/>
                <a:ea typeface="+mn-ea"/>
                <a:cs typeface="+mn-cs"/>
              </a:rPr>
              <a:t>jeweiligen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Firmen</a:t>
            </a:r>
            <a:r>
              <a:rPr lang="en-US" sz="1100" kern="1200" noProof="0" dirty="0">
                <a:solidFill>
                  <a:schemeClr val="tx1"/>
                </a:solidFill>
                <a:effectLst/>
                <a:latin typeface="Arial"/>
                <a:ea typeface="+mn-ea"/>
                <a:cs typeface="+mn-cs"/>
              </a:rPr>
              <a:t>. </a:t>
            </a:r>
            <a:br>
              <a:rPr lang="en-US" sz="1100" kern="1200" noProof="0" dirty="0">
                <a:solidFill>
                  <a:schemeClr val="tx1"/>
                </a:solidFill>
                <a:effectLst/>
                <a:latin typeface="Arial"/>
                <a:ea typeface="+mn-ea"/>
                <a:cs typeface="+mn-cs"/>
              </a:rPr>
            </a:br>
            <a:r>
              <a:rPr lang="en-US" sz="1100" kern="1200" noProof="0" dirty="0" err="1">
                <a:solidFill>
                  <a:schemeClr val="tx1"/>
                </a:solidFill>
                <a:effectLst/>
                <a:latin typeface="Arial"/>
                <a:ea typeface="+mn-ea"/>
                <a:cs typeface="+mn-cs"/>
              </a:rPr>
              <a:t>Zusätzliche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Informationen</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zur</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Marke</a:t>
            </a:r>
            <a:r>
              <a:rPr lang="en-US" sz="1100" kern="1200" noProof="0" dirty="0">
                <a:solidFill>
                  <a:schemeClr val="tx1"/>
                </a:solidFill>
                <a:effectLst/>
                <a:latin typeface="Arial"/>
                <a:ea typeface="+mn-ea"/>
                <a:cs typeface="+mn-cs"/>
              </a:rPr>
              <a:t> und </a:t>
            </a:r>
            <a:r>
              <a:rPr lang="en-US" sz="1100" kern="1200" noProof="0" dirty="0" err="1">
                <a:solidFill>
                  <a:schemeClr val="tx1"/>
                </a:solidFill>
                <a:effectLst/>
                <a:latin typeface="Arial"/>
                <a:ea typeface="+mn-ea"/>
                <a:cs typeface="+mn-cs"/>
              </a:rPr>
              <a:t>Vermerke</a:t>
            </a:r>
            <a:r>
              <a:rPr lang="en-US" sz="1100" kern="1200" noProof="0" dirty="0">
                <a:solidFill>
                  <a:schemeClr val="tx1"/>
                </a:solidFill>
                <a:effectLst/>
                <a:latin typeface="Arial"/>
                <a:ea typeface="+mn-ea"/>
                <a:cs typeface="+mn-cs"/>
              </a:rPr>
              <a:t> </a:t>
            </a:r>
            <a:r>
              <a:rPr lang="en-US" sz="1100" kern="1200" noProof="0" dirty="0" err="1">
                <a:solidFill>
                  <a:schemeClr val="tx1"/>
                </a:solidFill>
                <a:effectLst/>
                <a:latin typeface="Arial"/>
                <a:ea typeface="+mn-ea"/>
                <a:cs typeface="+mn-cs"/>
              </a:rPr>
              <a:t>finden</a:t>
            </a:r>
            <a:r>
              <a:rPr lang="en-US" sz="1100" kern="1200" noProof="0" dirty="0">
                <a:solidFill>
                  <a:schemeClr val="tx1"/>
                </a:solidFill>
                <a:effectLst/>
                <a:latin typeface="Arial"/>
                <a:ea typeface="+mn-ea"/>
                <a:cs typeface="+mn-cs"/>
              </a:rPr>
              <a:t> Sie auf der </a:t>
            </a:r>
            <a:r>
              <a:rPr lang="en-US" sz="1100" kern="1200" noProof="0" dirty="0" err="1">
                <a:solidFill>
                  <a:schemeClr val="tx1"/>
                </a:solidFill>
                <a:effectLst/>
                <a:latin typeface="Arial"/>
                <a:ea typeface="+mn-ea"/>
                <a:cs typeface="+mn-cs"/>
              </a:rPr>
              <a:t>Seite</a:t>
            </a:r>
            <a:r>
              <a:rPr lang="en-US" sz="1100" kern="1200" noProof="0" dirty="0">
                <a:solidFill>
                  <a:schemeClr val="tx1"/>
                </a:solidFill>
                <a:effectLst/>
                <a:latin typeface="Arial"/>
                <a:ea typeface="+mn-ea"/>
                <a:cs typeface="+mn-cs"/>
              </a:rPr>
              <a:t> </a:t>
            </a:r>
            <a:r>
              <a:rPr lang="en-US" sz="1100" kern="1200" noProof="0" dirty="0">
                <a:solidFill>
                  <a:schemeClr val="tx1"/>
                </a:solidFill>
                <a:effectLst/>
                <a:latin typeface="Arial"/>
                <a:ea typeface="+mn-ea"/>
                <a:cs typeface="+mn-cs"/>
                <a:hlinkClick r:id="rId2"/>
              </a:rPr>
              <a:t>http://www.sap.com/corporate-de/legal/copyright/index.epx</a:t>
            </a:r>
            <a:endParaRPr lang="en-US" sz="1100" kern="1200" noProof="0" dirty="0">
              <a:solidFill>
                <a:schemeClr val="tx1"/>
              </a:solidFill>
              <a:effectLst/>
              <a:latin typeface="Arial"/>
              <a:ea typeface="+mn-ea"/>
              <a:cs typeface="+mn-cs"/>
            </a:endParaRPr>
          </a:p>
        </p:txBody>
      </p:sp>
      <p:sp>
        <p:nvSpPr>
          <p:cNvPr id="5" name="TextBox 4"/>
          <p:cNvSpPr txBox="1"/>
          <p:nvPr userDrawn="1"/>
        </p:nvSpPr>
        <p:spPr bwMode="gray">
          <a:xfrm>
            <a:off x="504000" y="719834"/>
            <a:ext cx="11185200" cy="369246"/>
          </a:xfrm>
          <a:prstGeom prst="rect">
            <a:avLst/>
          </a:prstGeom>
        </p:spPr>
        <p:txBody>
          <a:bodyPr vert="horz" wrap="square" lIns="0" tIns="0" rIns="0" bIns="0" rtlCol="0" anchor="t" anchorCtr="0">
            <a:spAutoFit/>
          </a:bodyPr>
          <a:lstStyle>
            <a:lvl1pPr>
              <a:spcBef>
                <a:spcPct val="0"/>
              </a:spcBef>
              <a:buNone/>
              <a:defRPr sz="2400" b="1" baseline="0">
                <a:latin typeface="+mj-lt"/>
                <a:ea typeface="+mj-ea"/>
                <a:cs typeface="+mj-cs"/>
              </a:defRPr>
            </a:lvl1pPr>
          </a:lstStyle>
          <a:p>
            <a:pPr lvl="0"/>
            <a:r>
              <a:rPr lang="en-US" sz="2400" b="0" noProof="0" dirty="0"/>
              <a:t>© 2018 SAP SE </a:t>
            </a:r>
            <a:r>
              <a:rPr lang="en-US" sz="2400" b="0" noProof="0" dirty="0" err="1"/>
              <a:t>oder</a:t>
            </a:r>
            <a:r>
              <a:rPr lang="en-US" sz="2400" b="0" noProof="0" dirty="0"/>
              <a:t> </a:t>
            </a:r>
            <a:r>
              <a:rPr lang="en-US" sz="2400" b="0" noProof="0" dirty="0" err="1"/>
              <a:t>ein</a:t>
            </a:r>
            <a:r>
              <a:rPr lang="en-US" sz="2400" b="0" noProof="0" dirty="0"/>
              <a:t> SAP-</a:t>
            </a:r>
            <a:r>
              <a:rPr lang="en-US" sz="2400" b="0" noProof="0" dirty="0" err="1"/>
              <a:t>Konzernunternehmen</a:t>
            </a:r>
            <a:r>
              <a:rPr lang="en-US" sz="2400" b="0" noProof="0" dirty="0"/>
              <a:t>. </a:t>
            </a:r>
            <a:r>
              <a:rPr lang="en-US" sz="2400" b="0" noProof="0" dirty="0" err="1"/>
              <a:t>Alle</a:t>
            </a:r>
            <a:r>
              <a:rPr lang="en-US" sz="2400" b="0" noProof="0" dirty="0"/>
              <a:t> </a:t>
            </a:r>
            <a:r>
              <a:rPr lang="en-US" sz="2400" b="0" noProof="0" dirty="0" err="1"/>
              <a:t>Rechte</a:t>
            </a:r>
            <a:r>
              <a:rPr lang="en-US" sz="2400" b="0" noProof="0" dirty="0"/>
              <a:t> </a:t>
            </a:r>
            <a:r>
              <a:rPr lang="en-US" sz="2400" b="0" noProof="0" dirty="0" err="1"/>
              <a:t>vorbehalten</a:t>
            </a:r>
            <a:r>
              <a:rPr lang="en-US" sz="2400" b="0" noProof="0" dirty="0"/>
              <a:t>.</a:t>
            </a:r>
          </a:p>
        </p:txBody>
      </p:sp>
      <p:grpSp>
        <p:nvGrpSpPr>
          <p:cNvPr id="16" name="Group 15"/>
          <p:cNvGrpSpPr/>
          <p:nvPr userDrawn="1"/>
        </p:nvGrpSpPr>
        <p:grpSpPr>
          <a:xfrm>
            <a:off x="0" y="0"/>
            <a:ext cx="12196800" cy="251942"/>
            <a:chOff x="0" y="0"/>
            <a:chExt cx="12196800" cy="251942"/>
          </a:xfrm>
        </p:grpSpPr>
        <p:sp>
          <p:nvSpPr>
            <p:cNvPr id="17" name="Rectangle 16"/>
            <p:cNvSpPr/>
            <p:nvPr userDrawn="1"/>
          </p:nvSpPr>
          <p:spPr bwMode="gray">
            <a:xfrm>
              <a:off x="0" y="0"/>
              <a:ext cx="12196800" cy="251942"/>
            </a:xfrm>
            <a:prstGeom prst="rect">
              <a:avLst/>
            </a:prstGeom>
            <a:solidFill>
              <a:srgbClr val="000000"/>
            </a:solidFill>
            <a:ln w="6350" algn="ctr">
              <a:noFill/>
              <a:miter lim="800000"/>
              <a:headEnd/>
              <a:tailEnd/>
            </a:ln>
          </p:spPr>
          <p:txBody>
            <a:bodyPr lIns="90000" tIns="72000" rIns="90000" bIns="72000" rtlCol="0" anchor="ctr"/>
            <a:lstStyle/>
            <a:p>
              <a:pPr marR="0" lvl="0" algn="ctr" defTabSz="914217" fontAlgn="base">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grpSp>
          <p:nvGrpSpPr>
            <p:cNvPr id="18" name="Secondary Motion Band"/>
            <p:cNvGrpSpPr/>
            <p:nvPr userDrawn="1"/>
          </p:nvGrpSpPr>
          <p:grpSpPr>
            <a:xfrm>
              <a:off x="10683752" y="0"/>
              <a:ext cx="1513048" cy="251942"/>
              <a:chOff x="10682127" y="0"/>
              <a:chExt cx="1513048" cy="252000"/>
            </a:xfrm>
          </p:grpSpPr>
          <p:sp>
            <p:nvSpPr>
              <p:cNvPr id="19" name="Rectangle 18"/>
              <p:cNvSpPr/>
              <p:nvPr userDrawn="1"/>
            </p:nvSpPr>
            <p:spPr bwMode="gray">
              <a:xfrm>
                <a:off x="11691175" y="0"/>
                <a:ext cx="504000" cy="252000"/>
              </a:xfrm>
              <a:prstGeom prst="rect">
                <a:avLst/>
              </a:prstGeom>
              <a:solidFill>
                <a:schemeClr val="accent1"/>
              </a:solidFill>
              <a:ln w="6350" algn="ctr">
                <a:noFill/>
                <a:miter lim="800000"/>
                <a:headEnd/>
                <a:tailEnd/>
              </a:ln>
            </p:spPr>
            <p:txBody>
              <a:bodyPr lIns="90000" tIns="72000" rIns="90000" bIns="72000" rtlCol="0" anchor="ctr"/>
              <a:lstStyle/>
              <a:p>
                <a:pPr marR="0" lvl="0" algn="ctr" defTabSz="914217" fontAlgn="base">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20" name="Rectangle 19"/>
              <p:cNvSpPr/>
              <p:nvPr userDrawn="1"/>
            </p:nvSpPr>
            <p:spPr bwMode="gray">
              <a:xfrm>
                <a:off x="11186476" y="0"/>
                <a:ext cx="504000" cy="252000"/>
              </a:xfrm>
              <a:prstGeom prst="rect">
                <a:avLst/>
              </a:prstGeom>
              <a:solidFill>
                <a:schemeClr val="accent1">
                  <a:alpha val="70000"/>
                </a:schemeClr>
              </a:solidFill>
              <a:ln w="6350" algn="ctr">
                <a:noFill/>
                <a:miter lim="800000"/>
                <a:headEnd/>
                <a:tailEnd/>
              </a:ln>
            </p:spPr>
            <p:txBody>
              <a:bodyPr lIns="90000" tIns="72000" rIns="90000" bIns="72000" rtlCol="0" anchor="ctr"/>
              <a:lstStyle/>
              <a:p>
                <a:pPr marR="0" lvl="0" algn="ctr" defTabSz="914217" fontAlgn="base">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21" name="Rectangle 20"/>
              <p:cNvSpPr/>
              <p:nvPr userDrawn="1"/>
            </p:nvSpPr>
            <p:spPr bwMode="gray">
              <a:xfrm>
                <a:off x="10682127" y="0"/>
                <a:ext cx="504000" cy="252000"/>
              </a:xfrm>
              <a:prstGeom prst="rect">
                <a:avLst/>
              </a:prstGeom>
              <a:solidFill>
                <a:schemeClr val="accent1">
                  <a:alpha val="40000"/>
                </a:schemeClr>
              </a:solidFill>
              <a:ln w="6350" algn="ctr">
                <a:noFill/>
                <a:miter lim="800000"/>
                <a:headEnd/>
                <a:tailEnd/>
              </a:ln>
            </p:spPr>
            <p:txBody>
              <a:bodyPr lIns="90000" tIns="72000" rIns="90000" bIns="72000" rtlCol="0" anchor="ctr"/>
              <a:lstStyle/>
              <a:p>
                <a:pPr marR="0" lvl="0" algn="ctr" defTabSz="914217" fontAlgn="base">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grpSp>
      </p:grpSp>
    </p:spTree>
    <p:extLst>
      <p:ext uri="{BB962C8B-B14F-4D97-AF65-F5344CB8AC3E}">
        <p14:creationId xmlns:p14="http://schemas.microsoft.com/office/powerpoint/2010/main" val="1911862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defRPr/>
            </a:lvl1pPr>
          </a:lstStyle>
          <a:p>
            <a:r>
              <a:rPr lang="en-US" noProof="0" dirty="0"/>
              <a:t>Click to edit Master title style</a:t>
            </a:r>
            <a:endParaRPr lang="en-US" dirty="0"/>
          </a:p>
        </p:txBody>
      </p:sp>
      <p:sp>
        <p:nvSpPr>
          <p:cNvPr id="5" name="Picture Placeholder 4"/>
          <p:cNvSpPr>
            <a:spLocks noGrp="1"/>
          </p:cNvSpPr>
          <p:nvPr>
            <p:ph type="pic" sz="quarter" idx="10"/>
          </p:nvPr>
        </p:nvSpPr>
        <p:spPr bwMode="gray">
          <a:xfrm>
            <a:off x="7639051" y="1690688"/>
            <a:ext cx="4232275" cy="4391025"/>
          </a:xfrm>
          <a:solidFill>
            <a:schemeClr val="bg1">
              <a:lumMod val="95000"/>
            </a:schemeClr>
          </a:solidFill>
        </p:spPr>
        <p:txBody>
          <a:bodyPr tIns="1543147" rtlCol="0">
            <a:noAutofit/>
          </a:bodyPr>
          <a:lstStyle>
            <a:lvl1pPr algn="ctr">
              <a:defRPr b="0"/>
            </a:lvl1pPr>
          </a:lstStyle>
          <a:p>
            <a:pPr lvl="0"/>
            <a:r>
              <a:rPr lang="en-US" noProof="0" dirty="0"/>
              <a:t>Click icon to add picture</a:t>
            </a:r>
          </a:p>
        </p:txBody>
      </p:sp>
      <p:sp>
        <p:nvSpPr>
          <p:cNvPr id="7" name="Text Placeholder 6"/>
          <p:cNvSpPr>
            <a:spLocks noGrp="1"/>
          </p:cNvSpPr>
          <p:nvPr>
            <p:ph type="body" sz="quarter" idx="11"/>
          </p:nvPr>
        </p:nvSpPr>
        <p:spPr bwMode="gray">
          <a:xfrm>
            <a:off x="324000" y="1690688"/>
            <a:ext cx="7149950" cy="4391025"/>
          </a:xfrm>
        </p:spPr>
        <p:txBody>
          <a:bodyPr/>
          <a:lstStyle>
            <a:lvl1pPr>
              <a:defRPr/>
            </a:lvl1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US" dirty="0"/>
          </a:p>
        </p:txBody>
      </p:sp>
    </p:spTree>
    <p:extLst>
      <p:ext uri="{BB962C8B-B14F-4D97-AF65-F5344CB8AC3E}">
        <p14:creationId xmlns:p14="http://schemas.microsoft.com/office/powerpoint/2010/main" val="10586610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33540" y="2057400"/>
            <a:ext cx="8738605" cy="1452563"/>
          </a:xfrm>
        </p:spPr>
        <p:txBody>
          <a:bodyPr anchor="b">
            <a:normAutofit/>
          </a:bodyPr>
          <a:lstStyle>
            <a:lvl1pPr algn="l">
              <a:defRPr sz="44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533540" y="3602039"/>
            <a:ext cx="8738605" cy="512762"/>
          </a:xfrm>
        </p:spPr>
        <p:txBody>
          <a:bodyPr>
            <a:normAutofit/>
          </a:bodyPr>
          <a:lstStyle>
            <a:lvl1pPr marL="0" indent="0" algn="l">
              <a:buNone/>
              <a:defRPr sz="1800" b="0" i="0">
                <a:solidFill>
                  <a:schemeClr val="bg1">
                    <a:lumMod val="50000"/>
                  </a:schemeClr>
                </a:solidFill>
                <a:latin typeface="Arial" panose="020B0604020202020204" pitchFamily="34" charset="0"/>
                <a:ea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3540" y="6006443"/>
            <a:ext cx="735521" cy="362763"/>
          </a:xfrm>
          <a:prstGeom prst="rect">
            <a:avLst/>
          </a:prstGeom>
        </p:spPr>
      </p:pic>
    </p:spTree>
    <p:extLst>
      <p:ext uri="{BB962C8B-B14F-4D97-AF65-F5344CB8AC3E}">
        <p14:creationId xmlns:p14="http://schemas.microsoft.com/office/powerpoint/2010/main" val="1781548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el und Text">
    <p:spTree>
      <p:nvGrpSpPr>
        <p:cNvPr id="1" name=""/>
        <p:cNvGrpSpPr/>
        <p:nvPr/>
      </p:nvGrpSpPr>
      <p:grpSpPr>
        <a:xfrm>
          <a:off x="0" y="0"/>
          <a:ext cx="0" cy="0"/>
          <a:chOff x="0" y="0"/>
          <a:chExt cx="0" cy="0"/>
        </a:xfrm>
      </p:grpSpPr>
      <p:sp>
        <p:nvSpPr>
          <p:cNvPr id="4" name="Text placeholder - column 2"/>
          <p:cNvSpPr>
            <a:spLocks noGrp="1"/>
          </p:cNvSpPr>
          <p:nvPr>
            <p:ph type="body" sz="quarter" idx="10" hasCustomPrompt="1"/>
          </p:nvPr>
        </p:nvSpPr>
        <p:spPr>
          <a:xfrm>
            <a:off x="503999" y="1620000"/>
            <a:ext cx="11186477" cy="4230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title" hasCustomPrompt="1"/>
          </p:nvPr>
        </p:nvSpPr>
        <p:spPr>
          <a:xfrm>
            <a:off x="504001" y="269377"/>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722603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34" name="Slide numbe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dirty="0"/>
          </a:p>
        </p:txBody>
      </p:sp>
      <p:sp>
        <p:nvSpPr>
          <p:cNvPr id="11" name="Classification"/>
          <p:cNvSpPr txBox="1"/>
          <p:nvPr userDrawn="1"/>
        </p:nvSpPr>
        <p:spPr bwMode="black">
          <a:xfrm>
            <a:off x="2814655" y="6559834"/>
            <a:ext cx="211596"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en-US" sz="600" b="0" i="0" u="none" kern="0" baseline="0" dirty="0">
                <a:solidFill>
                  <a:schemeClr val="tx1"/>
                </a:solidFill>
                <a:latin typeface="Arial"/>
                <a:ea typeface="Arial Unicode MS"/>
                <a:cs typeface="Arial Unicode MS" pitchFamily="34" charset="-128"/>
                <a:sym typeface="Arial"/>
              </a:rPr>
              <a:t>Public</a:t>
            </a:r>
          </a:p>
        </p:txBody>
      </p:sp>
      <p:sp>
        <p:nvSpPr>
          <p:cNvPr id="10" name="Copyright"/>
          <p:cNvSpPr txBox="1"/>
          <p:nvPr userDrawn="1"/>
        </p:nvSpPr>
        <p:spPr bwMode="black">
          <a:xfrm>
            <a:off x="504001" y="6559834"/>
            <a:ext cx="2269679" cy="92333"/>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en-US" sz="600" noProof="0" dirty="0">
                <a:solidFill>
                  <a:schemeClr val="tx1"/>
                </a:solidFill>
              </a:rPr>
              <a:t>2018 SAP SE or an SAP affiliate company. All rights reserved.  </a:t>
            </a:r>
            <a:r>
              <a:rPr kumimoji="0" lang="en-US" sz="600" b="0" i="0" u="none" kern="0" baseline="0" dirty="0">
                <a:solidFill>
                  <a:schemeClr val="tx1"/>
                </a:solidFill>
                <a:latin typeface="Arial"/>
                <a:ea typeface="Arial Unicode MS"/>
                <a:cs typeface="Arial Unicode MS" pitchFamily="34" charset="-128"/>
                <a:sym typeface="Arial"/>
              </a:rPr>
              <a:t>ǀ</a:t>
            </a:r>
          </a:p>
        </p:txBody>
      </p:sp>
      <p:sp>
        <p:nvSpPr>
          <p:cNvPr id="3" name="Text Placeholder 2"/>
          <p:cNvSpPr>
            <a:spLocks noGrp="1"/>
          </p:cNvSpPr>
          <p:nvPr userDrawn="1">
            <p:ph type="body" idx="1"/>
          </p:nvPr>
        </p:nvSpPr>
        <p:spPr bwMode="gray">
          <a:xfrm>
            <a:off x="504001" y="1620000"/>
            <a:ext cx="11186476" cy="4230235"/>
          </a:xfrm>
          <a:prstGeom prst="rect">
            <a:avLst/>
          </a:prstGeom>
        </p:spPr>
        <p:txBody>
          <a:bodyPr vert="horz" lIns="0" tIns="0" rIns="0" bIns="0" rtlCol="0">
            <a:no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Placeholder 1"/>
          <p:cNvSpPr>
            <a:spLocks noGrp="1"/>
          </p:cNvSpPr>
          <p:nvPr userDrawn="1">
            <p:ph type="title"/>
          </p:nvPr>
        </p:nvSpPr>
        <p:spPr bwMode="gray">
          <a:xfrm>
            <a:off x="504001" y="504000"/>
            <a:ext cx="11186476" cy="369332"/>
          </a:xfrm>
          <a:prstGeom prst="rect">
            <a:avLst/>
          </a:prstGeom>
        </p:spPr>
        <p:txBody>
          <a:bodyPr vert="horz" wrap="square" lIns="0" tIns="0" rIns="0" bIns="0" rtlCol="0" anchor="t" anchorCtr="0">
            <a:spAutoFit/>
          </a:bodyPr>
          <a:lstStyle/>
          <a:p>
            <a:r>
              <a:rPr lang="en-US" noProof="0" dirty="0"/>
              <a:t>Insert page title (sentence case)</a:t>
            </a:r>
          </a:p>
        </p:txBody>
      </p:sp>
      <p:grpSp>
        <p:nvGrpSpPr>
          <p:cNvPr id="4" name="Group 3"/>
          <p:cNvGrpSpPr/>
          <p:nvPr userDrawn="1"/>
        </p:nvGrpSpPr>
        <p:grpSpPr>
          <a:xfrm>
            <a:off x="0" y="0"/>
            <a:ext cx="12196800" cy="251942"/>
            <a:chOff x="0" y="0"/>
            <a:chExt cx="12196800" cy="251942"/>
          </a:xfrm>
        </p:grpSpPr>
        <p:sp>
          <p:nvSpPr>
            <p:cNvPr id="13" name="Rectangle 12"/>
            <p:cNvSpPr/>
            <p:nvPr userDrawn="1"/>
          </p:nvSpPr>
          <p:spPr bwMode="gray">
            <a:xfrm>
              <a:off x="0" y="0"/>
              <a:ext cx="12196800" cy="251942"/>
            </a:xfrm>
            <a:prstGeom prst="rect">
              <a:avLst/>
            </a:prstGeom>
            <a:solidFill>
              <a:srgbClr val="000000"/>
            </a:solidFill>
            <a:ln w="6350" algn="ctr">
              <a:noFill/>
              <a:miter lim="800000"/>
              <a:headEnd/>
              <a:tailEnd/>
            </a:ln>
          </p:spPr>
          <p:txBody>
            <a:bodyPr lIns="90000" tIns="72000" rIns="90000" bIns="72000" rtlCol="0" anchor="ctr"/>
            <a:lstStyle/>
            <a:p>
              <a:pPr marR="0" lvl="0" algn="ctr" defTabSz="914217" fontAlgn="base">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grpSp>
          <p:nvGrpSpPr>
            <p:cNvPr id="14" name="Secondary Motion Band"/>
            <p:cNvGrpSpPr/>
            <p:nvPr userDrawn="1"/>
          </p:nvGrpSpPr>
          <p:grpSpPr>
            <a:xfrm>
              <a:off x="10683752" y="0"/>
              <a:ext cx="1513048" cy="251942"/>
              <a:chOff x="10682127" y="0"/>
              <a:chExt cx="1513048" cy="252000"/>
            </a:xfrm>
          </p:grpSpPr>
          <p:sp>
            <p:nvSpPr>
              <p:cNvPr id="15" name="Rectangle 14"/>
              <p:cNvSpPr/>
              <p:nvPr userDrawn="1"/>
            </p:nvSpPr>
            <p:spPr bwMode="gray">
              <a:xfrm>
                <a:off x="11691175" y="0"/>
                <a:ext cx="504000" cy="252000"/>
              </a:xfrm>
              <a:prstGeom prst="rect">
                <a:avLst/>
              </a:prstGeom>
              <a:solidFill>
                <a:schemeClr val="accent1"/>
              </a:solidFill>
              <a:ln w="6350" algn="ctr">
                <a:noFill/>
                <a:miter lim="800000"/>
                <a:headEnd/>
                <a:tailEnd/>
              </a:ln>
            </p:spPr>
            <p:txBody>
              <a:bodyPr lIns="90000" tIns="72000" rIns="90000" bIns="72000" rtlCol="0" anchor="ctr"/>
              <a:lstStyle/>
              <a:p>
                <a:pPr marR="0" lvl="0" algn="ctr" defTabSz="914217" fontAlgn="base">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9" name="Rectangle 18"/>
              <p:cNvSpPr/>
              <p:nvPr userDrawn="1"/>
            </p:nvSpPr>
            <p:spPr bwMode="gray">
              <a:xfrm>
                <a:off x="11186476" y="0"/>
                <a:ext cx="504000" cy="252000"/>
              </a:xfrm>
              <a:prstGeom prst="rect">
                <a:avLst/>
              </a:prstGeom>
              <a:solidFill>
                <a:schemeClr val="accent1">
                  <a:alpha val="70000"/>
                </a:schemeClr>
              </a:solidFill>
              <a:ln w="6350" algn="ctr">
                <a:noFill/>
                <a:miter lim="800000"/>
                <a:headEnd/>
                <a:tailEnd/>
              </a:ln>
            </p:spPr>
            <p:txBody>
              <a:bodyPr lIns="90000" tIns="72000" rIns="90000" bIns="72000" rtlCol="0" anchor="ctr"/>
              <a:lstStyle/>
              <a:p>
                <a:pPr marR="0" lvl="0" algn="ctr" defTabSz="914217" fontAlgn="base">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20" name="Rectangle 19"/>
              <p:cNvSpPr/>
              <p:nvPr userDrawn="1"/>
            </p:nvSpPr>
            <p:spPr bwMode="gray">
              <a:xfrm>
                <a:off x="10682127" y="0"/>
                <a:ext cx="504000" cy="252000"/>
              </a:xfrm>
              <a:prstGeom prst="rect">
                <a:avLst/>
              </a:prstGeom>
              <a:solidFill>
                <a:schemeClr val="accent1">
                  <a:alpha val="40000"/>
                </a:schemeClr>
              </a:solidFill>
              <a:ln w="6350" algn="ctr">
                <a:noFill/>
                <a:miter lim="800000"/>
                <a:headEnd/>
                <a:tailEnd/>
              </a:ln>
            </p:spPr>
            <p:txBody>
              <a:bodyPr lIns="90000" tIns="72000" rIns="90000" bIns="72000" rtlCol="0" anchor="ctr"/>
              <a:lstStyle/>
              <a:p>
                <a:pPr marR="0" lvl="0" algn="ctr" defTabSz="914217" fontAlgn="base">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grpSp>
      </p:grpSp>
    </p:spTree>
    <p:extLst>
      <p:ext uri="{BB962C8B-B14F-4D97-AF65-F5344CB8AC3E}">
        <p14:creationId xmlns:p14="http://schemas.microsoft.com/office/powerpoint/2010/main" val="3408294523"/>
      </p:ext>
    </p:extLst>
  </p:cSld>
  <p:clrMap bg1="lt1" tx1="dk1" bg2="lt2" tx2="dk2" accent1="accent1" accent2="accent2" accent3="accent3" accent4="accent4" accent5="accent5" accent6="accent6" hlink="hlink" folHlink="folHlink"/>
  <p:sldLayoutIdLst>
    <p:sldLayoutId id="2147483772" r:id="rId1"/>
    <p:sldLayoutId id="2147483776" r:id="rId2"/>
    <p:sldLayoutId id="2147483773" r:id="rId3"/>
    <p:sldLayoutId id="2147483775" r:id="rId4"/>
    <p:sldLayoutId id="2147483741" r:id="rId5"/>
    <p:sldLayoutId id="2147483765" r:id="rId6"/>
    <p:sldLayoutId id="2147483767" r:id="rId7"/>
    <p:sldLayoutId id="2147483743" r:id="rId8"/>
    <p:sldLayoutId id="2147483774" r:id="rId9"/>
    <p:sldLayoutId id="2147483745" r:id="rId10"/>
    <p:sldLayoutId id="2147483760" r:id="rId11"/>
    <p:sldLayoutId id="2147483768" r:id="rId12"/>
    <p:sldLayoutId id="2147483769" r:id="rId13"/>
    <p:sldLayoutId id="2147483770" r:id="rId14"/>
    <p:sldLayoutId id="2147483744" r:id="rId15"/>
    <p:sldLayoutId id="2147483757" r:id="rId16"/>
    <p:sldLayoutId id="2147483748" r:id="rId17"/>
    <p:sldLayoutId id="2147483762" r:id="rId18"/>
    <p:sldLayoutId id="2147483771" r:id="rId19"/>
    <p:sldLayoutId id="2147483763" r:id="rId20"/>
    <p:sldLayoutId id="2147483751" r:id="rId21"/>
    <p:sldLayoutId id="2147483753" r:id="rId22"/>
    <p:sldLayoutId id="2147483756" r:id="rId23"/>
    <p:sldLayoutId id="2147483740" r:id="rId24"/>
    <p:sldLayoutId id="2147483754" r:id="rId25"/>
    <p:sldLayoutId id="2147483755" r:id="rId26"/>
    <p:sldLayoutId id="2147483777" r:id="rId27"/>
    <p:sldLayoutId id="2147483778" r:id="rId28"/>
    <p:sldLayoutId id="2147483780" r:id="rId29"/>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blogs.sap.com/2019/03/08/sap-smb-innovation-summit-2019-introduction-of-sap-business-bydesign-commerce-add-on/" TargetMode="External"/><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9.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7.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5.jpeg"/><Relationship Id="rId10" Type="http://schemas.openxmlformats.org/officeDocument/2006/relationships/hyperlink" Target="https://www.sap.com/products/subscription-billing.html?trial=%2Fregistration%2Ftrial.25eb01aa-f101-4fea-95f3-2a5d8d32f682.html" TargetMode="External"/><Relationship Id="rId4" Type="http://schemas.openxmlformats.org/officeDocument/2006/relationships/image" Target="../media/image28.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3.png"/><Relationship Id="rId7" Type="http://schemas.openxmlformats.org/officeDocument/2006/relationships/image" Target="../media/image31.jpg"/><Relationship Id="rId12" Type="http://schemas.openxmlformats.org/officeDocument/2006/relationships/image" Target="../media/image36.jp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30.jpg"/><Relationship Id="rId11" Type="http://schemas.openxmlformats.org/officeDocument/2006/relationships/image" Target="../media/image35.jpg"/><Relationship Id="rId5" Type="http://schemas.openxmlformats.org/officeDocument/2006/relationships/image" Target="../media/image29.jp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jpg"/></Relationships>
</file>

<file path=ppt/slides/_rels/slide13.xml.rels><?xml version="1.0" encoding="UTF-8" standalone="yes"?>
<Relationships xmlns="http://schemas.openxmlformats.org/package/2006/relationships"><Relationship Id="rId3" Type="http://schemas.openxmlformats.org/officeDocument/2006/relationships/hyperlink" Target="https://myxxxxx.vlab.sapbydesign.com/sap/public/ap/ui/repository/SAP_UI/HTMLOBERON5/client.html?bo_ns=http://sap.com/xi/AP/CRM/Global&amp;bo=SalesOrder&amp;node=Root&amp;operation=Create&amp;object_key=&amp;key_type=APC_S_BTD_ID&amp;OBNRedirect=X" TargetMode="External"/><Relationship Id="rId2" Type="http://schemas.openxmlformats.org/officeDocument/2006/relationships/image" Target="../media/image37.png"/><Relationship Id="rId1" Type="http://schemas.openxmlformats.org/officeDocument/2006/relationships/slideLayout" Target="../slideLayouts/slideLayout9.xml"/><Relationship Id="rId6" Type="http://schemas.openxmlformats.org/officeDocument/2006/relationships/hyperlink" Target="https://blogs.sap.com/2016/03/11/launch-sap-business-bydesign-reports-using-parameterized-urls/" TargetMode="External"/><Relationship Id="rId5" Type="http://schemas.openxmlformats.org/officeDocument/2006/relationships/hyperlink" Target="https://blogs.sap.com/2015/12/08/launch-bydesign-uis-from-external-applications/" TargetMode="Externa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4.png"/><Relationship Id="rId4" Type="http://schemas.openxmlformats.org/officeDocument/2006/relationships/image" Target="../media/image22.png"/><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tags" Target="../tags/tag3.xml"/><Relationship Id="rId7" Type="http://schemas.openxmlformats.org/officeDocument/2006/relationships/image" Target="../media/image46.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5.jpeg"/><Relationship Id="rId5" Type="http://schemas.openxmlformats.org/officeDocument/2006/relationships/notesSlide" Target="../notesSlides/notesSlide14.xml"/><Relationship Id="rId10" Type="http://schemas.openxmlformats.org/officeDocument/2006/relationships/image" Target="../media/image3.png"/><Relationship Id="rId4" Type="http://schemas.openxmlformats.org/officeDocument/2006/relationships/slideLayout" Target="../slideLayouts/slideLayout9.xml"/><Relationship Id="rId9" Type="http://schemas.openxmlformats.org/officeDocument/2006/relationships/image" Target="../media/image47.png"/></Relationships>
</file>

<file path=ppt/slides/_rels/slide1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tags" Target="../tags/tag6.xml"/><Relationship Id="rId7" Type="http://schemas.openxmlformats.org/officeDocument/2006/relationships/image" Target="../media/image46.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5.jpeg"/><Relationship Id="rId5" Type="http://schemas.openxmlformats.org/officeDocument/2006/relationships/notesSlide" Target="../notesSlides/notesSlide15.xml"/><Relationship Id="rId10" Type="http://schemas.openxmlformats.org/officeDocument/2006/relationships/image" Target="../media/image48.png"/><Relationship Id="rId4" Type="http://schemas.openxmlformats.org/officeDocument/2006/relationships/slideLayout" Target="../slideLayouts/slideLayout9.xml"/><Relationship Id="rId9"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tags" Target="../tags/tag9.xml"/><Relationship Id="rId7" Type="http://schemas.openxmlformats.org/officeDocument/2006/relationships/image" Target="../media/image3.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45.jpeg"/><Relationship Id="rId11" Type="http://schemas.openxmlformats.org/officeDocument/2006/relationships/image" Target="../media/image51.PNG"/><Relationship Id="rId5" Type="http://schemas.openxmlformats.org/officeDocument/2006/relationships/notesSlide" Target="../notesSlides/notesSlide16.xml"/><Relationship Id="rId10" Type="http://schemas.openxmlformats.org/officeDocument/2006/relationships/image" Target="../media/image50.png"/><Relationship Id="rId4" Type="http://schemas.openxmlformats.org/officeDocument/2006/relationships/slideLayout" Target="../slideLayouts/slideLayout9.xml"/><Relationship Id="rId9"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5.jpe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2.png"/><Relationship Id="rId5" Type="http://schemas.openxmlformats.org/officeDocument/2006/relationships/image" Target="../media/image52.png"/><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5.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2.png"/><Relationship Id="rId5" Type="http://schemas.openxmlformats.org/officeDocument/2006/relationships/image" Target="../media/image53.png"/><Relationship Id="rId4"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3.png"/><Relationship Id="rId7" Type="http://schemas.openxmlformats.org/officeDocument/2006/relationships/diagramLayout" Target="../diagrams/layout1.xm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diagramData" Target="../diagrams/data1.xml"/><Relationship Id="rId11" Type="http://schemas.openxmlformats.org/officeDocument/2006/relationships/image" Target="../media/image12.png"/><Relationship Id="rId5" Type="http://schemas.openxmlformats.org/officeDocument/2006/relationships/image" Target="../media/image57.png"/><Relationship Id="rId10" Type="http://schemas.microsoft.com/office/2007/relationships/diagramDrawing" Target="../diagrams/drawing1.xml"/><Relationship Id="rId4" Type="http://schemas.openxmlformats.org/officeDocument/2006/relationships/image" Target="../media/image47.png"/><Relationship Id="rId9" Type="http://schemas.openxmlformats.org/officeDocument/2006/relationships/diagramColors" Target="../diagrams/colors1.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hyperlink" Target="https://blogs.sap.com/2015/03/12/how-to-get-bydesign-code-lists-via-web-service/" TargetMode="External"/><Relationship Id="rId7" Type="http://schemas.openxmlformats.org/officeDocument/2006/relationships/hyperlink" Target="https://help.sap.com/doc/saphelp_byd1802_en/2018.02/en-US/PUBLISHING/IntegrationServices.html"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help.sap.com/http.svc/rc/saphelp_byd1802_en/2018.02/en-US/PUBLISHING/IntegrationScenarios.html#ECommerceWebShopIntegration" TargetMode="External"/><Relationship Id="rId5" Type="http://schemas.openxmlformats.org/officeDocument/2006/relationships/hyperlink" Target="https://help.sap.com/http.svc/rc/saphelp_byd1808_en/2018.08/en-US/PUBLISHING/IntegrationScenarios.html" TargetMode="External"/><Relationship Id="rId4" Type="http://schemas.openxmlformats.org/officeDocument/2006/relationships/hyperlink" Target="https://blogs.sap.com/2015/03/10/odata-for-sap-business-bydesign-analytics/" TargetMode="External"/></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59.jp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64.png"/><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4987" y="2072480"/>
            <a:ext cx="10276840" cy="1452563"/>
          </a:xfrm>
        </p:spPr>
        <p:txBody>
          <a:bodyPr>
            <a:normAutofit fontScale="90000"/>
          </a:bodyPr>
          <a:lstStyle/>
          <a:p>
            <a:r>
              <a:rPr lang="en-US" sz="4000" dirty="0"/>
              <a:t>Business ByDesign Enablement</a:t>
            </a:r>
            <a:br>
              <a:rPr lang="en-US" sz="4000" dirty="0"/>
            </a:br>
            <a:r>
              <a:rPr lang="en-US" sz="4000" i="1" dirty="0">
                <a:solidFill>
                  <a:srgbClr val="999999"/>
                </a:solidFill>
              </a:rPr>
              <a:t>Customer Engagement &amp; Commerce Integration (aka CRM Integration)</a:t>
            </a:r>
          </a:p>
        </p:txBody>
      </p:sp>
      <p:sp>
        <p:nvSpPr>
          <p:cNvPr id="6" name="Subtitle 2"/>
          <p:cNvSpPr txBox="1">
            <a:spLocks/>
          </p:cNvSpPr>
          <p:nvPr/>
        </p:nvSpPr>
        <p:spPr>
          <a:xfrm>
            <a:off x="534987" y="4977605"/>
            <a:ext cx="2705100" cy="889795"/>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Font typeface="Arial"/>
              <a:buNone/>
              <a:defRPr sz="1800" b="0" i="0" kern="1200">
                <a:solidFill>
                  <a:schemeClr val="bg1">
                    <a:lumMod val="50000"/>
                  </a:schemeClr>
                </a:solidFill>
                <a:latin typeface="BentonSans Medium" charset="0"/>
                <a:ea typeface="BentonSans Medium" charset="0"/>
                <a:cs typeface="BentonSans Medium"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sz="1600" b="1" dirty="0">
                <a:solidFill>
                  <a:schemeClr val="bg1">
                    <a:lumMod val="65000"/>
                  </a:schemeClr>
                </a:solidFill>
                <a:latin typeface="Arial" charset="0"/>
                <a:ea typeface="Arial" charset="0"/>
                <a:cs typeface="Arial" charset="0"/>
              </a:rPr>
              <a:t>June 2020</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4255" t="10295" r="2128"/>
          <a:stretch/>
        </p:blipFill>
        <p:spPr>
          <a:xfrm>
            <a:off x="9779197" y="632565"/>
            <a:ext cx="1995501" cy="426814"/>
          </a:xfrm>
          <a:prstGeom prst="rect">
            <a:avLst/>
          </a:prstGeom>
        </p:spPr>
      </p:pic>
    </p:spTree>
    <p:extLst>
      <p:ext uri="{BB962C8B-B14F-4D97-AF65-F5344CB8AC3E}">
        <p14:creationId xmlns:p14="http://schemas.microsoft.com/office/powerpoint/2010/main" val="111879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Text Placeholder 2"/>
          <p:cNvSpPr>
            <a:spLocks noGrp="1"/>
          </p:cNvSpPr>
          <p:nvPr>
            <p:ph type="body" sz="quarter" idx="10"/>
          </p:nvPr>
        </p:nvSpPr>
        <p:spPr>
          <a:xfrm>
            <a:off x="325504" y="1690737"/>
            <a:ext cx="11453537" cy="4390900"/>
          </a:xfrm>
        </p:spPr>
        <p:txBody>
          <a:bodyPr/>
          <a:lstStyle/>
          <a:p>
            <a:pPr marL="0" lvl="1" indent="0">
              <a:buNone/>
            </a:pPr>
            <a:r>
              <a:rPr lang="en-US" sz="1600" dirty="0"/>
              <a:t>The information in this presentation is confidential and proprietary to SAP and may not be disclosed without the permission of SAP. Except for your obligation to protect confidential information, this presentation is not subject to your license agreement or any other service or subscription agreement with SAP. SAP has no obligation to pursue any course of business outlined in this presentation or any related document, or to develop or release any functionality mentioned therein.</a:t>
            </a:r>
          </a:p>
          <a:p>
            <a:pPr marL="0" lvl="1" indent="0">
              <a:buNone/>
            </a:pPr>
            <a:r>
              <a:rPr lang="en-US" sz="1600" dirty="0"/>
              <a:t>This presentation, or any related document and SAP's strategy and possible future developments, products and or platforms directions and functionality are all subject to change and may be changed by SAP at any time for any reason without notice. The information in this presentation is not a commitment, promise or legal obligation to deliver any material, code or functionality.  This presentation is provided without a warranty of any kind, either express or implied, including but not limited to, the implied warranties of merchantability, fitness for a particular purpose, or non-infringement. This presentation is for informational purposes and may not be incorporated into a contract. SAP assumes no responsibility for errors or omissions in this presentation, except if such damages were caused by SAP’s intentional or gross negligence.</a:t>
            </a:r>
          </a:p>
          <a:p>
            <a:pPr marL="0" lvl="1" indent="0">
              <a:buNone/>
            </a:pPr>
            <a:r>
              <a:rPr lang="en-US" sz="1600" dirty="0"/>
              <a:t>All forward-looking statements are subject to various risks and uncertainties that could cause actual results to differ materially from expectations. Readers are cautioned not to place undue reliance on these forward-looking statements, which speak only as of their dates, and they should not be relied upon in making purchasing decisions.</a:t>
            </a:r>
          </a:p>
        </p:txBody>
      </p:sp>
    </p:spTree>
    <p:extLst>
      <p:ext uri="{BB962C8B-B14F-4D97-AF65-F5344CB8AC3E}">
        <p14:creationId xmlns:p14="http://schemas.microsoft.com/office/powerpoint/2010/main" val="317054712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Text Placeholder 2"/>
          <p:cNvSpPr>
            <a:spLocks noGrp="1"/>
          </p:cNvSpPr>
          <p:nvPr>
            <p:ph type="body" sz="quarter" idx="10"/>
          </p:nvPr>
        </p:nvSpPr>
        <p:spPr>
          <a:xfrm>
            <a:off x="325504" y="1690737"/>
            <a:ext cx="11453537" cy="4390900"/>
          </a:xfrm>
        </p:spPr>
        <p:txBody>
          <a:bodyPr/>
          <a:lstStyle/>
          <a:p>
            <a:pPr marL="0" lvl="1" indent="0">
              <a:buNone/>
            </a:pPr>
            <a:r>
              <a:rPr lang="en-US" sz="1600" dirty="0"/>
              <a:t>Die </a:t>
            </a:r>
            <a:r>
              <a:rPr lang="en-US" sz="1600" dirty="0" err="1"/>
              <a:t>Informationen</a:t>
            </a:r>
            <a:r>
              <a:rPr lang="en-US" sz="1600" dirty="0"/>
              <a:t> in </a:t>
            </a:r>
            <a:r>
              <a:rPr lang="en-US" sz="1600" dirty="0" err="1"/>
              <a:t>dieser</a:t>
            </a:r>
            <a:r>
              <a:rPr lang="en-US" sz="1600" dirty="0"/>
              <a:t> </a:t>
            </a:r>
            <a:r>
              <a:rPr lang="en-US" sz="1600" dirty="0" err="1"/>
              <a:t>Präsentation</a:t>
            </a:r>
            <a:r>
              <a:rPr lang="en-US" sz="1600" dirty="0"/>
              <a:t> </a:t>
            </a:r>
            <a:r>
              <a:rPr lang="en-US" sz="1600" dirty="0" err="1"/>
              <a:t>sind</a:t>
            </a:r>
            <a:r>
              <a:rPr lang="en-US" sz="1600" dirty="0"/>
              <a:t> </a:t>
            </a:r>
            <a:r>
              <a:rPr lang="en-US" sz="1600" dirty="0" err="1"/>
              <a:t>vertraulich</a:t>
            </a:r>
            <a:r>
              <a:rPr lang="en-US" sz="1600" dirty="0"/>
              <a:t> und </a:t>
            </a:r>
            <a:r>
              <a:rPr lang="en-US" sz="1600" dirty="0" err="1"/>
              <a:t>urheberrechtlich</a:t>
            </a:r>
            <a:r>
              <a:rPr lang="en-US" sz="1600" dirty="0"/>
              <a:t> </a:t>
            </a:r>
            <a:r>
              <a:rPr lang="en-US" sz="1600" dirty="0" err="1"/>
              <a:t>geschützt</a:t>
            </a:r>
            <a:r>
              <a:rPr lang="en-US" sz="1600" dirty="0"/>
              <a:t> und </a:t>
            </a:r>
            <a:r>
              <a:rPr lang="en-US" sz="1600" dirty="0" err="1"/>
              <a:t>dürfen</a:t>
            </a:r>
            <a:r>
              <a:rPr lang="en-US" sz="1600" dirty="0"/>
              <a:t> </a:t>
            </a:r>
            <a:r>
              <a:rPr lang="en-US" sz="1600" dirty="0" err="1"/>
              <a:t>nicht</a:t>
            </a:r>
            <a:r>
              <a:rPr lang="en-US" sz="1600" dirty="0"/>
              <a:t> </a:t>
            </a:r>
            <a:r>
              <a:rPr lang="en-US" sz="1600" dirty="0" err="1"/>
              <a:t>ohne</a:t>
            </a:r>
            <a:r>
              <a:rPr lang="en-US" sz="1600" dirty="0"/>
              <a:t> </a:t>
            </a:r>
            <a:r>
              <a:rPr lang="en-US" sz="1600" dirty="0" err="1"/>
              <a:t>Genehmigung</a:t>
            </a:r>
            <a:r>
              <a:rPr lang="en-US" sz="1600" dirty="0"/>
              <a:t> von SAP </a:t>
            </a:r>
            <a:r>
              <a:rPr lang="en-US" sz="1600" dirty="0" err="1"/>
              <a:t>offengelegt</a:t>
            </a:r>
            <a:r>
              <a:rPr lang="en-US" sz="1600" dirty="0"/>
              <a:t> </a:t>
            </a:r>
            <a:r>
              <a:rPr lang="en-US" sz="1600" dirty="0" err="1"/>
              <a:t>werden</a:t>
            </a:r>
            <a:r>
              <a:rPr lang="en-US" sz="1600" dirty="0"/>
              <a:t>. </a:t>
            </a:r>
            <a:r>
              <a:rPr lang="en-US" sz="1600" dirty="0" err="1"/>
              <a:t>Diese</a:t>
            </a:r>
            <a:r>
              <a:rPr lang="en-US" sz="1600" dirty="0"/>
              <a:t> </a:t>
            </a:r>
            <a:r>
              <a:rPr lang="en-US" sz="1600" dirty="0" err="1"/>
              <a:t>Präsentation</a:t>
            </a:r>
            <a:r>
              <a:rPr lang="en-US" sz="1600" dirty="0"/>
              <a:t> </a:t>
            </a:r>
            <a:r>
              <a:rPr lang="en-US" sz="1600" dirty="0" err="1"/>
              <a:t>unterliegt</a:t>
            </a:r>
            <a:r>
              <a:rPr lang="en-US" sz="1600" dirty="0"/>
              <a:t> </a:t>
            </a:r>
            <a:r>
              <a:rPr lang="en-US" sz="1600" dirty="0" err="1"/>
              <a:t>weder</a:t>
            </a:r>
            <a:r>
              <a:rPr lang="en-US" sz="1600" dirty="0"/>
              <a:t> </a:t>
            </a:r>
            <a:r>
              <a:rPr lang="en-US" sz="1600" dirty="0" err="1"/>
              <a:t>Ihrem</a:t>
            </a:r>
            <a:r>
              <a:rPr lang="en-US" sz="1600" dirty="0"/>
              <a:t> </a:t>
            </a:r>
            <a:r>
              <a:rPr lang="en-US" sz="1600" dirty="0" err="1"/>
              <a:t>Lizenzvertrag</a:t>
            </a:r>
            <a:r>
              <a:rPr lang="en-US" sz="1600" dirty="0"/>
              <a:t> </a:t>
            </a:r>
            <a:r>
              <a:rPr lang="en-US" sz="1600" dirty="0" err="1"/>
              <a:t>noch</a:t>
            </a:r>
            <a:r>
              <a:rPr lang="en-US" sz="1600" dirty="0"/>
              <a:t> </a:t>
            </a:r>
            <a:r>
              <a:rPr lang="en-US" sz="1600" dirty="0" err="1"/>
              <a:t>einer</a:t>
            </a:r>
            <a:r>
              <a:rPr lang="en-US" sz="1600" dirty="0"/>
              <a:t> </a:t>
            </a:r>
            <a:r>
              <a:rPr lang="en-US" sz="1600" dirty="0" err="1"/>
              <a:t>anderen</a:t>
            </a:r>
            <a:r>
              <a:rPr lang="en-US" sz="1600" dirty="0"/>
              <a:t> Service- </a:t>
            </a:r>
            <a:r>
              <a:rPr lang="en-US" sz="1600" dirty="0" err="1"/>
              <a:t>oder</a:t>
            </a:r>
            <a:r>
              <a:rPr lang="en-US" sz="1600" dirty="0"/>
              <a:t> </a:t>
            </a:r>
            <a:r>
              <a:rPr lang="en-US" sz="1600" dirty="0" err="1"/>
              <a:t>Subskriptionsvereinbarung</a:t>
            </a:r>
            <a:r>
              <a:rPr lang="en-US" sz="1600" dirty="0"/>
              <a:t> </a:t>
            </a:r>
            <a:r>
              <a:rPr lang="en-US" sz="1600" dirty="0" err="1"/>
              <a:t>mit</a:t>
            </a:r>
            <a:r>
              <a:rPr lang="en-US" sz="1600" dirty="0"/>
              <a:t> SAP. SAP </a:t>
            </a:r>
            <a:r>
              <a:rPr lang="en-US" sz="1600" dirty="0" err="1"/>
              <a:t>ist</a:t>
            </a:r>
            <a:r>
              <a:rPr lang="en-US" sz="1600" dirty="0"/>
              <a:t> in </a:t>
            </a:r>
            <a:r>
              <a:rPr lang="en-US" sz="1600" dirty="0" err="1"/>
              <a:t>keiner</a:t>
            </a:r>
            <a:r>
              <a:rPr lang="en-US" sz="1600" dirty="0"/>
              <a:t> Weise </a:t>
            </a:r>
            <a:r>
              <a:rPr lang="en-US" sz="1600" dirty="0" err="1"/>
              <a:t>verpflichtet</a:t>
            </a:r>
            <a:r>
              <a:rPr lang="en-US" sz="1600" dirty="0"/>
              <a:t>, in </a:t>
            </a:r>
            <a:r>
              <a:rPr lang="en-US" sz="1600" dirty="0" err="1"/>
              <a:t>dieser</a:t>
            </a:r>
            <a:r>
              <a:rPr lang="en-US" sz="1600" dirty="0"/>
              <a:t> </a:t>
            </a:r>
            <a:r>
              <a:rPr lang="en-US" sz="1600" dirty="0" err="1"/>
              <a:t>Präsentation</a:t>
            </a:r>
            <a:r>
              <a:rPr lang="en-US" sz="1600" dirty="0"/>
              <a:t> </a:t>
            </a:r>
            <a:r>
              <a:rPr lang="en-US" sz="1600" dirty="0" err="1"/>
              <a:t>oder</a:t>
            </a:r>
            <a:r>
              <a:rPr lang="en-US" sz="1600" dirty="0"/>
              <a:t> </a:t>
            </a:r>
            <a:r>
              <a:rPr lang="en-US" sz="1600" dirty="0" err="1"/>
              <a:t>einem</a:t>
            </a:r>
            <a:r>
              <a:rPr lang="en-US" sz="1600" dirty="0"/>
              <a:t> </a:t>
            </a:r>
            <a:r>
              <a:rPr lang="en-US" sz="1600" dirty="0" err="1"/>
              <a:t>dazugehörigen</a:t>
            </a:r>
            <a:r>
              <a:rPr lang="en-US" sz="1600" dirty="0"/>
              <a:t> </a:t>
            </a:r>
            <a:r>
              <a:rPr lang="en-US" sz="1600" dirty="0" err="1"/>
              <a:t>Dokument</a:t>
            </a:r>
            <a:r>
              <a:rPr lang="en-US" sz="1600" dirty="0"/>
              <a:t> </a:t>
            </a:r>
            <a:r>
              <a:rPr lang="en-US" sz="1600" dirty="0" err="1"/>
              <a:t>dargestellte</a:t>
            </a:r>
            <a:r>
              <a:rPr lang="en-US" sz="1600" dirty="0"/>
              <a:t> </a:t>
            </a:r>
            <a:r>
              <a:rPr lang="en-US" sz="1600" dirty="0" err="1"/>
              <a:t>Geschäftsabläufe</a:t>
            </a:r>
            <a:r>
              <a:rPr lang="en-US" sz="1600" dirty="0"/>
              <a:t> </a:t>
            </a:r>
            <a:r>
              <a:rPr lang="en-US" sz="1600" dirty="0" err="1"/>
              <a:t>zu</a:t>
            </a:r>
            <a:r>
              <a:rPr lang="en-US" sz="1600" dirty="0"/>
              <a:t> </a:t>
            </a:r>
            <a:r>
              <a:rPr lang="en-US" sz="1600" dirty="0" err="1"/>
              <a:t>verfolgen</a:t>
            </a:r>
            <a:r>
              <a:rPr lang="en-US" sz="1600" dirty="0"/>
              <a:t> </a:t>
            </a:r>
            <a:r>
              <a:rPr lang="en-US" sz="1600" dirty="0" err="1"/>
              <a:t>oder</a:t>
            </a:r>
            <a:r>
              <a:rPr lang="en-US" sz="1600" dirty="0"/>
              <a:t> </a:t>
            </a:r>
            <a:r>
              <a:rPr lang="en-US" sz="1600" dirty="0" err="1"/>
              <a:t>hierin</a:t>
            </a:r>
            <a:r>
              <a:rPr lang="en-US" sz="1600" dirty="0"/>
              <a:t> </a:t>
            </a:r>
            <a:r>
              <a:rPr lang="en-US" sz="1600" dirty="0" err="1"/>
              <a:t>wiedergegebene</a:t>
            </a:r>
            <a:r>
              <a:rPr lang="en-US" sz="1600" dirty="0"/>
              <a:t> </a:t>
            </a:r>
            <a:r>
              <a:rPr lang="en-US" sz="1600" dirty="0" err="1"/>
              <a:t>Funktionen</a:t>
            </a:r>
            <a:r>
              <a:rPr lang="en-US" sz="1600" dirty="0"/>
              <a:t> </a:t>
            </a:r>
            <a:r>
              <a:rPr lang="en-US" sz="1600" dirty="0" err="1"/>
              <a:t>zu</a:t>
            </a:r>
            <a:r>
              <a:rPr lang="en-US" sz="1600" dirty="0"/>
              <a:t> </a:t>
            </a:r>
            <a:r>
              <a:rPr lang="en-US" sz="1600" dirty="0" err="1"/>
              <a:t>entwickeln</a:t>
            </a:r>
            <a:r>
              <a:rPr lang="en-US" sz="1600" dirty="0"/>
              <a:t> </a:t>
            </a:r>
            <a:r>
              <a:rPr lang="en-US" sz="1600" dirty="0" err="1"/>
              <a:t>oder</a:t>
            </a:r>
            <a:r>
              <a:rPr lang="en-US" sz="1600" dirty="0"/>
              <a:t> </a:t>
            </a:r>
            <a:r>
              <a:rPr lang="en-US" sz="1600" dirty="0" err="1"/>
              <a:t>zu</a:t>
            </a:r>
            <a:r>
              <a:rPr lang="en-US" sz="1600" dirty="0"/>
              <a:t> </a:t>
            </a:r>
            <a:r>
              <a:rPr lang="en-US" sz="1600" dirty="0" err="1"/>
              <a:t>veröffentlichen</a:t>
            </a:r>
            <a:r>
              <a:rPr lang="en-US" sz="1600" dirty="0"/>
              <a:t>.</a:t>
            </a:r>
          </a:p>
          <a:p>
            <a:pPr marL="0" lvl="1" indent="0">
              <a:buNone/>
            </a:pPr>
            <a:r>
              <a:rPr lang="en-US" sz="1600" dirty="0" err="1"/>
              <a:t>Diese</a:t>
            </a:r>
            <a:r>
              <a:rPr lang="en-US" sz="1600" dirty="0"/>
              <a:t> </a:t>
            </a:r>
            <a:r>
              <a:rPr lang="en-US" sz="1600" dirty="0" err="1"/>
              <a:t>Präsentation</a:t>
            </a:r>
            <a:r>
              <a:rPr lang="en-US" sz="1600" dirty="0"/>
              <a:t> </a:t>
            </a:r>
            <a:r>
              <a:rPr lang="en-US" sz="1600" dirty="0" err="1"/>
              <a:t>oder</a:t>
            </a:r>
            <a:r>
              <a:rPr lang="en-US" sz="1600" dirty="0"/>
              <a:t> </a:t>
            </a:r>
            <a:r>
              <a:rPr lang="en-US" sz="1600" dirty="0" err="1"/>
              <a:t>jedes</a:t>
            </a:r>
            <a:r>
              <a:rPr lang="en-US" sz="1600" dirty="0"/>
              <a:t> </a:t>
            </a:r>
            <a:r>
              <a:rPr lang="en-US" sz="1600" dirty="0" err="1"/>
              <a:t>dazugehörige</a:t>
            </a:r>
            <a:r>
              <a:rPr lang="en-US" sz="1600" dirty="0"/>
              <a:t> </a:t>
            </a:r>
            <a:r>
              <a:rPr lang="en-US" sz="1600" dirty="0" err="1"/>
              <a:t>Dokument</a:t>
            </a:r>
            <a:r>
              <a:rPr lang="en-US" sz="1600" dirty="0"/>
              <a:t> </a:t>
            </a:r>
            <a:r>
              <a:rPr lang="en-US" sz="1600" dirty="0" err="1"/>
              <a:t>über</a:t>
            </a:r>
            <a:r>
              <a:rPr lang="en-US" sz="1600" dirty="0"/>
              <a:t> die </a:t>
            </a:r>
            <a:r>
              <a:rPr lang="en-US" sz="1600" dirty="0" err="1"/>
              <a:t>Strategie</a:t>
            </a:r>
            <a:r>
              <a:rPr lang="en-US" sz="1600" dirty="0"/>
              <a:t> von SAP und </a:t>
            </a:r>
            <a:r>
              <a:rPr lang="en-US" sz="1600" dirty="0" err="1"/>
              <a:t>mögliche</a:t>
            </a:r>
            <a:r>
              <a:rPr lang="en-US" sz="1600" dirty="0"/>
              <a:t> </a:t>
            </a:r>
            <a:r>
              <a:rPr lang="en-US" sz="1600" dirty="0" err="1"/>
              <a:t>zukünftige</a:t>
            </a:r>
            <a:r>
              <a:rPr lang="en-US" sz="1600" dirty="0"/>
              <a:t> </a:t>
            </a:r>
            <a:r>
              <a:rPr lang="en-US" sz="1600" dirty="0" err="1"/>
              <a:t>Entwicklungen</a:t>
            </a:r>
            <a:r>
              <a:rPr lang="en-US" sz="1600" dirty="0"/>
              <a:t>, </a:t>
            </a:r>
            <a:r>
              <a:rPr lang="en-US" sz="1600" dirty="0" err="1"/>
              <a:t>Ausrichtungen</a:t>
            </a:r>
            <a:r>
              <a:rPr lang="en-US" sz="1600" dirty="0"/>
              <a:t> und </a:t>
            </a:r>
            <a:r>
              <a:rPr lang="en-US" sz="1600" dirty="0" err="1"/>
              <a:t>Funktionen</a:t>
            </a:r>
            <a:r>
              <a:rPr lang="en-US" sz="1600" dirty="0"/>
              <a:t> von </a:t>
            </a:r>
            <a:r>
              <a:rPr lang="en-US" sz="1600" dirty="0" err="1"/>
              <a:t>Produkten</a:t>
            </a:r>
            <a:r>
              <a:rPr lang="en-US" sz="1600" dirty="0"/>
              <a:t> und/</a:t>
            </a:r>
            <a:r>
              <a:rPr lang="en-US" sz="1600" dirty="0" err="1"/>
              <a:t>oder</a:t>
            </a:r>
            <a:r>
              <a:rPr lang="en-US" sz="1600" dirty="0"/>
              <a:t> </a:t>
            </a:r>
            <a:r>
              <a:rPr lang="en-US" sz="1600" dirty="0" err="1"/>
              <a:t>Plattformen</a:t>
            </a:r>
            <a:r>
              <a:rPr lang="en-US" sz="1600" dirty="0"/>
              <a:t> </a:t>
            </a:r>
            <a:r>
              <a:rPr lang="en-US" sz="1600" dirty="0" err="1"/>
              <a:t>kann</a:t>
            </a:r>
            <a:r>
              <a:rPr lang="en-US" sz="1600" dirty="0"/>
              <a:t> von SAP </a:t>
            </a:r>
            <a:r>
              <a:rPr lang="en-US" sz="1600" dirty="0" err="1"/>
              <a:t>jederzeit</a:t>
            </a:r>
            <a:r>
              <a:rPr lang="en-US" sz="1600" dirty="0"/>
              <a:t> </a:t>
            </a:r>
            <a:r>
              <a:rPr lang="en-US" sz="1600" dirty="0" err="1"/>
              <a:t>aus</a:t>
            </a:r>
            <a:r>
              <a:rPr lang="en-US" sz="1600" dirty="0"/>
              <a:t> </a:t>
            </a:r>
            <a:r>
              <a:rPr lang="en-US" sz="1600" dirty="0" err="1"/>
              <a:t>beliebigen</a:t>
            </a:r>
            <a:r>
              <a:rPr lang="en-US" sz="1600" dirty="0"/>
              <a:t> </a:t>
            </a:r>
            <a:r>
              <a:rPr lang="en-US" sz="1600" dirty="0" err="1"/>
              <a:t>Gründen</a:t>
            </a:r>
            <a:r>
              <a:rPr lang="en-US" sz="1600" dirty="0"/>
              <a:t> </a:t>
            </a:r>
            <a:r>
              <a:rPr lang="en-US" sz="1600" dirty="0" err="1"/>
              <a:t>ohne</a:t>
            </a:r>
            <a:r>
              <a:rPr lang="en-US" sz="1600" dirty="0"/>
              <a:t> </a:t>
            </a:r>
            <a:r>
              <a:rPr lang="en-US" sz="1600" dirty="0" err="1"/>
              <a:t>vorherige</a:t>
            </a:r>
            <a:r>
              <a:rPr lang="en-US" sz="1600" dirty="0"/>
              <a:t> </a:t>
            </a:r>
            <a:r>
              <a:rPr lang="en-US" sz="1600" dirty="0" err="1"/>
              <a:t>Ankündigung</a:t>
            </a:r>
            <a:r>
              <a:rPr lang="en-US" sz="1600" dirty="0"/>
              <a:t> </a:t>
            </a:r>
            <a:r>
              <a:rPr lang="en-US" sz="1600" dirty="0" err="1"/>
              <a:t>geändert</a:t>
            </a:r>
            <a:r>
              <a:rPr lang="en-US" sz="1600" dirty="0"/>
              <a:t> </a:t>
            </a:r>
            <a:r>
              <a:rPr lang="en-US" sz="1600" dirty="0" err="1"/>
              <a:t>werden</a:t>
            </a:r>
            <a:r>
              <a:rPr lang="en-US" sz="1600" dirty="0"/>
              <a:t>. Die </a:t>
            </a:r>
            <a:r>
              <a:rPr lang="en-US" sz="1600" dirty="0" err="1"/>
              <a:t>Informationen</a:t>
            </a:r>
            <a:r>
              <a:rPr lang="en-US" sz="1600" dirty="0"/>
              <a:t> in </a:t>
            </a:r>
            <a:r>
              <a:rPr lang="en-US" sz="1600" dirty="0" err="1"/>
              <a:t>dieser</a:t>
            </a:r>
            <a:r>
              <a:rPr lang="en-US" sz="1600" dirty="0"/>
              <a:t> </a:t>
            </a:r>
            <a:r>
              <a:rPr lang="en-US" sz="1600" dirty="0" err="1"/>
              <a:t>Präsentation</a:t>
            </a:r>
            <a:r>
              <a:rPr lang="en-US" sz="1600" dirty="0"/>
              <a:t> </a:t>
            </a:r>
            <a:r>
              <a:rPr lang="en-US" sz="1600" dirty="0" err="1"/>
              <a:t>stellen</a:t>
            </a:r>
            <a:r>
              <a:rPr lang="en-US" sz="1600" dirty="0"/>
              <a:t> </a:t>
            </a:r>
            <a:r>
              <a:rPr lang="en-US" sz="1600" dirty="0" err="1"/>
              <a:t>keinerlei</a:t>
            </a:r>
            <a:r>
              <a:rPr lang="en-US" sz="1600" dirty="0"/>
              <a:t> </a:t>
            </a:r>
            <a:r>
              <a:rPr lang="en-US" sz="1600" dirty="0" err="1"/>
              <a:t>Zusage</a:t>
            </a:r>
            <a:r>
              <a:rPr lang="en-US" sz="1600" dirty="0"/>
              <a:t>, </a:t>
            </a:r>
            <a:r>
              <a:rPr lang="en-US" sz="1600" dirty="0" err="1"/>
              <a:t>Versprechen</a:t>
            </a:r>
            <a:r>
              <a:rPr lang="en-US" sz="1600" dirty="0"/>
              <a:t> </a:t>
            </a:r>
            <a:r>
              <a:rPr lang="en-US" sz="1600" dirty="0" err="1"/>
              <a:t>oder</a:t>
            </a:r>
            <a:r>
              <a:rPr lang="en-US" sz="1600" dirty="0"/>
              <a:t> </a:t>
            </a:r>
            <a:r>
              <a:rPr lang="en-US" sz="1600" dirty="0" err="1"/>
              <a:t>rechtliche</a:t>
            </a:r>
            <a:r>
              <a:rPr lang="en-US" sz="1600" dirty="0"/>
              <a:t> </a:t>
            </a:r>
            <a:r>
              <a:rPr lang="en-US" sz="1600" dirty="0" err="1"/>
              <a:t>Verpflichtung</a:t>
            </a:r>
            <a:r>
              <a:rPr lang="en-US" sz="1600" dirty="0"/>
              <a:t> </a:t>
            </a:r>
            <a:r>
              <a:rPr lang="en-US" sz="1600" dirty="0" err="1"/>
              <a:t>zur</a:t>
            </a:r>
            <a:r>
              <a:rPr lang="en-US" sz="1600" dirty="0"/>
              <a:t> </a:t>
            </a:r>
            <a:r>
              <a:rPr lang="en-US" sz="1600" dirty="0" err="1"/>
              <a:t>Auslieferung</a:t>
            </a:r>
            <a:r>
              <a:rPr lang="en-US" sz="1600" dirty="0"/>
              <a:t> von </a:t>
            </a:r>
            <a:r>
              <a:rPr lang="en-US" sz="1600" dirty="0" err="1"/>
              <a:t>Materialien</a:t>
            </a:r>
            <a:r>
              <a:rPr lang="en-US" sz="1600" dirty="0"/>
              <a:t>, Code </a:t>
            </a:r>
            <a:r>
              <a:rPr lang="en-US" sz="1600" dirty="0" err="1"/>
              <a:t>oder</a:t>
            </a:r>
            <a:r>
              <a:rPr lang="en-US" sz="1600" dirty="0"/>
              <a:t> </a:t>
            </a:r>
            <a:r>
              <a:rPr lang="en-US" sz="1600" dirty="0" err="1"/>
              <a:t>Funktionen</a:t>
            </a:r>
            <a:r>
              <a:rPr lang="en-US" sz="1600" dirty="0"/>
              <a:t> </a:t>
            </a:r>
            <a:r>
              <a:rPr lang="en-US" sz="1600" dirty="0" err="1"/>
              <a:t>dar</a:t>
            </a:r>
            <a:r>
              <a:rPr lang="en-US" sz="1600" dirty="0"/>
              <a:t>. </a:t>
            </a:r>
            <a:r>
              <a:rPr lang="en-US" sz="1600" dirty="0" err="1"/>
              <a:t>Diese</a:t>
            </a:r>
            <a:r>
              <a:rPr lang="en-US" sz="1600" dirty="0"/>
              <a:t> </a:t>
            </a:r>
            <a:r>
              <a:rPr lang="en-US" sz="1600" dirty="0" err="1"/>
              <a:t>Präsentation</a:t>
            </a:r>
            <a:r>
              <a:rPr lang="en-US" sz="1600" dirty="0"/>
              <a:t> </a:t>
            </a:r>
            <a:r>
              <a:rPr lang="en-US" sz="1600" dirty="0" err="1"/>
              <a:t>wird</a:t>
            </a:r>
            <a:r>
              <a:rPr lang="en-US" sz="1600" dirty="0"/>
              <a:t> </a:t>
            </a:r>
            <a:r>
              <a:rPr lang="en-US" sz="1600" dirty="0" err="1"/>
              <a:t>ohne</a:t>
            </a:r>
            <a:r>
              <a:rPr lang="en-US" sz="1600" dirty="0"/>
              <a:t> </a:t>
            </a:r>
            <a:r>
              <a:rPr lang="en-US" sz="1600" dirty="0" err="1"/>
              <a:t>jegliche</a:t>
            </a:r>
            <a:r>
              <a:rPr lang="en-US" sz="1600" dirty="0"/>
              <a:t> </a:t>
            </a:r>
            <a:r>
              <a:rPr lang="en-US" sz="1600" dirty="0" err="1"/>
              <a:t>Gewähr</a:t>
            </a:r>
            <a:r>
              <a:rPr lang="en-US" sz="1600" dirty="0"/>
              <a:t>, </a:t>
            </a:r>
            <a:r>
              <a:rPr lang="en-US" sz="1600" dirty="0" err="1"/>
              <a:t>weder</a:t>
            </a:r>
            <a:r>
              <a:rPr lang="en-US" sz="1600" dirty="0"/>
              <a:t> </a:t>
            </a:r>
            <a:r>
              <a:rPr lang="en-US" sz="1600" dirty="0" err="1"/>
              <a:t>ausdrücklich</a:t>
            </a:r>
            <a:r>
              <a:rPr lang="en-US" sz="1600" dirty="0"/>
              <a:t> </a:t>
            </a:r>
            <a:r>
              <a:rPr lang="en-US" sz="1600" dirty="0" err="1"/>
              <a:t>noch</a:t>
            </a:r>
            <a:r>
              <a:rPr lang="en-US" sz="1600" dirty="0"/>
              <a:t> </a:t>
            </a:r>
            <a:r>
              <a:rPr lang="en-US" sz="1600" dirty="0" err="1"/>
              <a:t>stillschweigend</a:t>
            </a:r>
            <a:r>
              <a:rPr lang="en-US" sz="1600" dirty="0"/>
              <a:t>, </a:t>
            </a:r>
            <a:r>
              <a:rPr lang="en-US" sz="1600" dirty="0" err="1"/>
              <a:t>bereitgestellt</a:t>
            </a:r>
            <a:r>
              <a:rPr lang="en-US" sz="1600" dirty="0"/>
              <a:t>. Dies gilt </a:t>
            </a:r>
            <a:r>
              <a:rPr lang="en-US" sz="1600" dirty="0" err="1"/>
              <a:t>insbesondere</a:t>
            </a:r>
            <a:r>
              <a:rPr lang="en-US" sz="1600" dirty="0"/>
              <a:t>, </a:t>
            </a:r>
            <a:r>
              <a:rPr lang="en-US" sz="1600" dirty="0" err="1"/>
              <a:t>hinsichtlich</a:t>
            </a:r>
            <a:r>
              <a:rPr lang="en-US" sz="1600" dirty="0"/>
              <a:t> der </a:t>
            </a:r>
            <a:r>
              <a:rPr lang="en-US" sz="1600" dirty="0" err="1"/>
              <a:t>Gewährleistung</a:t>
            </a:r>
            <a:r>
              <a:rPr lang="en-US" sz="1600" dirty="0"/>
              <a:t> der </a:t>
            </a:r>
            <a:r>
              <a:rPr lang="en-US" sz="1600" dirty="0" err="1"/>
              <a:t>Marktgängigkeit</a:t>
            </a:r>
            <a:r>
              <a:rPr lang="en-US" sz="1600" dirty="0"/>
              <a:t> und der </a:t>
            </a:r>
            <a:r>
              <a:rPr lang="en-US" sz="1600" dirty="0" err="1"/>
              <a:t>Eignung</a:t>
            </a:r>
            <a:r>
              <a:rPr lang="en-US" sz="1600" dirty="0"/>
              <a:t> </a:t>
            </a:r>
            <a:r>
              <a:rPr lang="en-US" sz="1600" dirty="0" err="1"/>
              <a:t>für</a:t>
            </a:r>
            <a:r>
              <a:rPr lang="en-US" sz="1600" dirty="0"/>
              <a:t> </a:t>
            </a:r>
            <a:r>
              <a:rPr lang="en-US" sz="1600" dirty="0" err="1"/>
              <a:t>einen</a:t>
            </a:r>
            <a:r>
              <a:rPr lang="en-US" sz="1600" dirty="0"/>
              <a:t> </a:t>
            </a:r>
            <a:r>
              <a:rPr lang="en-US" sz="1600" dirty="0" err="1"/>
              <a:t>bestimmten</a:t>
            </a:r>
            <a:r>
              <a:rPr lang="en-US" sz="1600" dirty="0"/>
              <a:t> </a:t>
            </a:r>
            <a:r>
              <a:rPr lang="en-US" sz="1600" dirty="0" err="1"/>
              <a:t>Zweck</a:t>
            </a:r>
            <a:r>
              <a:rPr lang="en-US" sz="1600" dirty="0"/>
              <a:t> </a:t>
            </a:r>
            <a:r>
              <a:rPr lang="en-US" sz="1600" dirty="0" err="1"/>
              <a:t>sowie</a:t>
            </a:r>
            <a:r>
              <a:rPr lang="en-US" sz="1600" dirty="0"/>
              <a:t> </a:t>
            </a:r>
            <a:r>
              <a:rPr lang="en-US" sz="1600" dirty="0" err="1"/>
              <a:t>für</a:t>
            </a:r>
            <a:r>
              <a:rPr lang="en-US" sz="1600" dirty="0"/>
              <a:t> die </a:t>
            </a:r>
            <a:r>
              <a:rPr lang="en-US" sz="1600" dirty="0" err="1"/>
              <a:t>Gewährleistung</a:t>
            </a:r>
            <a:r>
              <a:rPr lang="en-US" sz="1600" dirty="0"/>
              <a:t> der </a:t>
            </a:r>
            <a:r>
              <a:rPr lang="en-US" sz="1600" dirty="0" err="1"/>
              <a:t>Nichtverletzung</a:t>
            </a:r>
            <a:r>
              <a:rPr lang="en-US" sz="1600" dirty="0"/>
              <a:t> </a:t>
            </a:r>
            <a:r>
              <a:rPr lang="en-US" sz="1600" dirty="0" err="1"/>
              <a:t>geltenden</a:t>
            </a:r>
            <a:r>
              <a:rPr lang="en-US" sz="1600" dirty="0"/>
              <a:t> </a:t>
            </a:r>
            <a:r>
              <a:rPr lang="en-US" sz="1600" dirty="0" err="1"/>
              <a:t>Rechts</a:t>
            </a:r>
            <a:r>
              <a:rPr lang="en-US" sz="1600" dirty="0"/>
              <a:t>. </a:t>
            </a:r>
            <a:r>
              <a:rPr lang="en-US" sz="1600" dirty="0" err="1"/>
              <a:t>Diese</a:t>
            </a:r>
            <a:r>
              <a:rPr lang="en-US" sz="1600" dirty="0"/>
              <a:t> </a:t>
            </a:r>
            <a:r>
              <a:rPr lang="en-US" sz="1600" dirty="0" err="1"/>
              <a:t>Präsentation</a:t>
            </a:r>
            <a:r>
              <a:rPr lang="en-US" sz="1600" dirty="0"/>
              <a:t> </a:t>
            </a:r>
            <a:r>
              <a:rPr lang="en-US" sz="1600" dirty="0" err="1"/>
              <a:t>dient</a:t>
            </a:r>
            <a:r>
              <a:rPr lang="en-US" sz="1600" dirty="0"/>
              <a:t> </a:t>
            </a:r>
            <a:r>
              <a:rPr lang="en-US" sz="1600" dirty="0" err="1"/>
              <a:t>zu</a:t>
            </a:r>
            <a:r>
              <a:rPr lang="en-US" sz="1600" dirty="0"/>
              <a:t> </a:t>
            </a:r>
            <a:r>
              <a:rPr lang="en-US" sz="1600" dirty="0" err="1"/>
              <a:t>Informationszwecken</a:t>
            </a:r>
            <a:r>
              <a:rPr lang="en-US" sz="1600" dirty="0"/>
              <a:t> und </a:t>
            </a:r>
            <a:r>
              <a:rPr lang="en-US" sz="1600" dirty="0" err="1"/>
              <a:t>darf</a:t>
            </a:r>
            <a:r>
              <a:rPr lang="en-US" sz="1600" dirty="0"/>
              <a:t> </a:t>
            </a:r>
            <a:r>
              <a:rPr lang="en-US" sz="1600" dirty="0" err="1"/>
              <a:t>nicht</a:t>
            </a:r>
            <a:r>
              <a:rPr lang="en-US" sz="1600" dirty="0"/>
              <a:t> in </a:t>
            </a:r>
            <a:r>
              <a:rPr lang="en-US" sz="1600" dirty="0" err="1"/>
              <a:t>einen</a:t>
            </a:r>
            <a:r>
              <a:rPr lang="en-US" sz="1600" dirty="0"/>
              <a:t> </a:t>
            </a:r>
            <a:r>
              <a:rPr lang="en-US" sz="1600" dirty="0" err="1"/>
              <a:t>Vertrag</a:t>
            </a:r>
            <a:r>
              <a:rPr lang="en-US" sz="1600" dirty="0"/>
              <a:t> </a:t>
            </a:r>
            <a:r>
              <a:rPr lang="en-US" sz="1600" dirty="0" err="1"/>
              <a:t>eingebunden</a:t>
            </a:r>
            <a:r>
              <a:rPr lang="en-US" sz="1600" dirty="0"/>
              <a:t> </a:t>
            </a:r>
            <a:r>
              <a:rPr lang="en-US" sz="1600" dirty="0" err="1"/>
              <a:t>werden</a:t>
            </a:r>
            <a:r>
              <a:rPr lang="en-US" sz="1600" dirty="0"/>
              <a:t>. SAP </a:t>
            </a:r>
            <a:r>
              <a:rPr lang="en-US" sz="1600" dirty="0" err="1"/>
              <a:t>übernimmt</a:t>
            </a:r>
            <a:r>
              <a:rPr lang="en-US" sz="1600" dirty="0"/>
              <a:t> </a:t>
            </a:r>
            <a:r>
              <a:rPr lang="en-US" sz="1600" dirty="0" err="1"/>
              <a:t>keine</a:t>
            </a:r>
            <a:r>
              <a:rPr lang="en-US" sz="1600" dirty="0"/>
              <a:t> </a:t>
            </a:r>
            <a:r>
              <a:rPr lang="en-US" sz="1600" dirty="0" err="1"/>
              <a:t>Verantwortung</a:t>
            </a:r>
            <a:r>
              <a:rPr lang="en-US" sz="1600" dirty="0"/>
              <a:t> </a:t>
            </a:r>
            <a:r>
              <a:rPr lang="en-US" sz="1600" dirty="0" err="1"/>
              <a:t>für</a:t>
            </a:r>
            <a:r>
              <a:rPr lang="en-US" sz="1600" dirty="0"/>
              <a:t> </a:t>
            </a:r>
            <a:r>
              <a:rPr lang="en-US" sz="1600" dirty="0" err="1"/>
              <a:t>Fehler</a:t>
            </a:r>
            <a:r>
              <a:rPr lang="en-US" sz="1600" dirty="0"/>
              <a:t> </a:t>
            </a:r>
            <a:r>
              <a:rPr lang="en-US" sz="1600" dirty="0" err="1"/>
              <a:t>oder</a:t>
            </a:r>
            <a:r>
              <a:rPr lang="en-US" sz="1600" dirty="0"/>
              <a:t> </a:t>
            </a:r>
            <a:r>
              <a:rPr lang="en-US" sz="1600" dirty="0" err="1"/>
              <a:t>Unvollständigkeiten</a:t>
            </a:r>
            <a:r>
              <a:rPr lang="en-US" sz="1600" dirty="0"/>
              <a:t> in </a:t>
            </a:r>
            <a:r>
              <a:rPr lang="en-US" sz="1600" dirty="0" err="1"/>
              <a:t>dieser</a:t>
            </a:r>
            <a:r>
              <a:rPr lang="en-US" sz="1600" dirty="0"/>
              <a:t> </a:t>
            </a:r>
            <a:r>
              <a:rPr lang="en-US" sz="1600" dirty="0" err="1"/>
              <a:t>Präsentation</a:t>
            </a:r>
            <a:r>
              <a:rPr lang="en-US" sz="1600" dirty="0"/>
              <a:t>, </a:t>
            </a:r>
            <a:r>
              <a:rPr lang="en-US" sz="1600" dirty="0" err="1"/>
              <a:t>es</a:t>
            </a:r>
            <a:r>
              <a:rPr lang="en-US" sz="1600" dirty="0"/>
              <a:t> </a:t>
            </a:r>
            <a:r>
              <a:rPr lang="en-US" sz="1600" dirty="0" err="1"/>
              <a:t>sei</a:t>
            </a:r>
            <a:r>
              <a:rPr lang="en-US" sz="1600" dirty="0"/>
              <a:t> </a:t>
            </a:r>
            <a:r>
              <a:rPr lang="en-US" sz="1600" dirty="0" err="1"/>
              <a:t>denn</a:t>
            </a:r>
            <a:r>
              <a:rPr lang="en-US" sz="1600" dirty="0"/>
              <a:t>, </a:t>
            </a:r>
            <a:r>
              <a:rPr lang="en-US" sz="1600" dirty="0" err="1"/>
              <a:t>solche</a:t>
            </a:r>
            <a:r>
              <a:rPr lang="en-US" sz="1600" dirty="0"/>
              <a:t> </a:t>
            </a:r>
            <a:r>
              <a:rPr lang="en-US" sz="1600" dirty="0" err="1"/>
              <a:t>Schäden</a:t>
            </a:r>
            <a:r>
              <a:rPr lang="en-US" sz="1600" dirty="0"/>
              <a:t> </a:t>
            </a:r>
            <a:r>
              <a:rPr lang="en-US" sz="1600" dirty="0" err="1"/>
              <a:t>wurden</a:t>
            </a:r>
            <a:r>
              <a:rPr lang="en-US" sz="1600" dirty="0"/>
              <a:t> von SAP </a:t>
            </a:r>
            <a:r>
              <a:rPr lang="en-US" sz="1600" dirty="0" err="1"/>
              <a:t>vorsätzlich</a:t>
            </a:r>
            <a:r>
              <a:rPr lang="en-US" sz="1600" dirty="0"/>
              <a:t> </a:t>
            </a:r>
            <a:r>
              <a:rPr lang="en-US" sz="1600" dirty="0" err="1"/>
              <a:t>oder</a:t>
            </a:r>
            <a:r>
              <a:rPr lang="en-US" sz="1600" dirty="0"/>
              <a:t> </a:t>
            </a:r>
            <a:r>
              <a:rPr lang="en-US" sz="1600" dirty="0" err="1"/>
              <a:t>grob</a:t>
            </a:r>
            <a:r>
              <a:rPr lang="en-US" sz="1600" dirty="0"/>
              <a:t> </a:t>
            </a:r>
            <a:r>
              <a:rPr lang="en-US" sz="1600" dirty="0" err="1"/>
              <a:t>fahrlässig</a:t>
            </a:r>
            <a:r>
              <a:rPr lang="en-US" sz="1600" dirty="0"/>
              <a:t> </a:t>
            </a:r>
            <a:r>
              <a:rPr lang="en-US" sz="1600" dirty="0" err="1"/>
              <a:t>verursacht</a:t>
            </a:r>
            <a:r>
              <a:rPr lang="en-US" sz="1600" dirty="0"/>
              <a:t>. </a:t>
            </a:r>
            <a:r>
              <a:rPr lang="en-US" sz="1600" dirty="0" err="1"/>
              <a:t>Sämtliche</a:t>
            </a:r>
            <a:r>
              <a:rPr lang="en-US" sz="1600" dirty="0"/>
              <a:t> </a:t>
            </a:r>
            <a:r>
              <a:rPr lang="en-US" sz="1600" dirty="0" err="1"/>
              <a:t>vorausschauenden</a:t>
            </a:r>
            <a:r>
              <a:rPr lang="en-US" sz="1600" dirty="0"/>
              <a:t> </a:t>
            </a:r>
            <a:r>
              <a:rPr lang="en-US" sz="1600" dirty="0" err="1"/>
              <a:t>Aussagen</a:t>
            </a:r>
            <a:r>
              <a:rPr lang="en-US" sz="1600" dirty="0"/>
              <a:t> </a:t>
            </a:r>
            <a:r>
              <a:rPr lang="en-US" sz="1600" dirty="0" err="1"/>
              <a:t>unterliegen</a:t>
            </a:r>
            <a:r>
              <a:rPr lang="en-US" sz="1600" dirty="0"/>
              <a:t> </a:t>
            </a:r>
            <a:r>
              <a:rPr lang="en-US" sz="1600" dirty="0" err="1"/>
              <a:t>verschiedenen</a:t>
            </a:r>
            <a:r>
              <a:rPr lang="en-US" sz="1600" dirty="0"/>
              <a:t> </a:t>
            </a:r>
            <a:r>
              <a:rPr lang="en-US" sz="1600" dirty="0" err="1"/>
              <a:t>Risiken</a:t>
            </a:r>
            <a:r>
              <a:rPr lang="en-US" sz="1600" dirty="0"/>
              <a:t> und </a:t>
            </a:r>
            <a:r>
              <a:rPr lang="en-US" sz="1600" dirty="0" err="1"/>
              <a:t>Unsicherheiten</a:t>
            </a:r>
            <a:r>
              <a:rPr lang="en-US" sz="1600" dirty="0"/>
              <a:t>, </a:t>
            </a:r>
            <a:r>
              <a:rPr lang="en-US" sz="1600" dirty="0" err="1"/>
              <a:t>durch</a:t>
            </a:r>
            <a:r>
              <a:rPr lang="en-US" sz="1600" dirty="0"/>
              <a:t> die </a:t>
            </a:r>
            <a:r>
              <a:rPr lang="en-US" sz="1600" dirty="0" err="1"/>
              <a:t>die</a:t>
            </a:r>
            <a:r>
              <a:rPr lang="en-US" sz="1600" dirty="0"/>
              <a:t> </a:t>
            </a:r>
            <a:r>
              <a:rPr lang="en-US" sz="1600" dirty="0" err="1"/>
              <a:t>tatsächlichen</a:t>
            </a:r>
            <a:r>
              <a:rPr lang="en-US" sz="1600" dirty="0"/>
              <a:t> </a:t>
            </a:r>
            <a:r>
              <a:rPr lang="en-US" sz="1600" dirty="0" err="1"/>
              <a:t>Ergebnisse</a:t>
            </a:r>
            <a:r>
              <a:rPr lang="en-US" sz="1600" dirty="0"/>
              <a:t> von den </a:t>
            </a:r>
            <a:r>
              <a:rPr lang="en-US" sz="1600" dirty="0" err="1"/>
              <a:t>Erwartungen</a:t>
            </a:r>
            <a:r>
              <a:rPr lang="en-US" sz="1600" dirty="0"/>
              <a:t> </a:t>
            </a:r>
            <a:r>
              <a:rPr lang="en-US" sz="1600" dirty="0" err="1"/>
              <a:t>abweichen</a:t>
            </a:r>
            <a:r>
              <a:rPr lang="en-US" sz="1600" dirty="0"/>
              <a:t> </a:t>
            </a:r>
            <a:r>
              <a:rPr lang="en-US" sz="1600" dirty="0" err="1"/>
              <a:t>können</a:t>
            </a:r>
            <a:r>
              <a:rPr lang="en-US" sz="1600" dirty="0"/>
              <a:t>.</a:t>
            </a:r>
          </a:p>
          <a:p>
            <a:pPr marL="0" lvl="1" indent="0">
              <a:buNone/>
            </a:pPr>
            <a:r>
              <a:rPr lang="en-US" sz="1600" dirty="0"/>
              <a:t>Die </a:t>
            </a:r>
            <a:r>
              <a:rPr lang="en-US" sz="1600" dirty="0" err="1"/>
              <a:t>vorausschauenden</a:t>
            </a:r>
            <a:r>
              <a:rPr lang="en-US" sz="1600" dirty="0"/>
              <a:t> </a:t>
            </a:r>
            <a:r>
              <a:rPr lang="en-US" sz="1600" dirty="0" err="1"/>
              <a:t>Aussagen</a:t>
            </a:r>
            <a:r>
              <a:rPr lang="en-US" sz="1600" dirty="0"/>
              <a:t> </a:t>
            </a:r>
            <a:r>
              <a:rPr lang="en-US" sz="1600" dirty="0" err="1"/>
              <a:t>geben</a:t>
            </a:r>
            <a:r>
              <a:rPr lang="en-US" sz="1600" dirty="0"/>
              <a:t> die </a:t>
            </a:r>
            <a:r>
              <a:rPr lang="en-US" sz="1600" dirty="0" err="1"/>
              <a:t>Sicht</a:t>
            </a:r>
            <a:r>
              <a:rPr lang="en-US" sz="1600" dirty="0"/>
              <a:t> </a:t>
            </a:r>
            <a:r>
              <a:rPr lang="en-US" sz="1600" dirty="0" err="1"/>
              <a:t>zu</a:t>
            </a:r>
            <a:r>
              <a:rPr lang="en-US" sz="1600" dirty="0"/>
              <a:t> </a:t>
            </a:r>
            <a:r>
              <a:rPr lang="en-US" sz="1600" dirty="0" err="1"/>
              <a:t>dem</a:t>
            </a:r>
            <a:r>
              <a:rPr lang="en-US" sz="1600" dirty="0"/>
              <a:t> </a:t>
            </a:r>
            <a:r>
              <a:rPr lang="en-US" sz="1600" dirty="0" err="1"/>
              <a:t>Zeitpunkt</a:t>
            </a:r>
            <a:r>
              <a:rPr lang="en-US" sz="1600" dirty="0"/>
              <a:t> </a:t>
            </a:r>
            <a:r>
              <a:rPr lang="en-US" sz="1600" dirty="0" err="1"/>
              <a:t>wieder</a:t>
            </a:r>
            <a:r>
              <a:rPr lang="en-US" sz="1600" dirty="0"/>
              <a:t>, </a:t>
            </a:r>
            <a:r>
              <a:rPr lang="en-US" sz="1600" dirty="0" err="1"/>
              <a:t>zu</a:t>
            </a:r>
            <a:r>
              <a:rPr lang="en-US" sz="1600" dirty="0"/>
              <a:t> </a:t>
            </a:r>
            <a:r>
              <a:rPr lang="en-US" sz="1600" dirty="0" err="1"/>
              <a:t>dem</a:t>
            </a:r>
            <a:r>
              <a:rPr lang="en-US" sz="1600" dirty="0"/>
              <a:t> </a:t>
            </a:r>
            <a:r>
              <a:rPr lang="en-US" sz="1600" dirty="0" err="1"/>
              <a:t>sie</a:t>
            </a:r>
            <a:r>
              <a:rPr lang="en-US" sz="1600" dirty="0"/>
              <a:t> </a:t>
            </a:r>
            <a:r>
              <a:rPr lang="en-US" sz="1600" dirty="0" err="1"/>
              <a:t>getätigt</a:t>
            </a:r>
            <a:r>
              <a:rPr lang="en-US" sz="1600" dirty="0"/>
              <a:t> </a:t>
            </a:r>
            <a:r>
              <a:rPr lang="en-US" sz="1600" dirty="0" err="1"/>
              <a:t>wurden</a:t>
            </a:r>
            <a:r>
              <a:rPr lang="en-US" sz="1600" dirty="0"/>
              <a:t>. Dem </a:t>
            </a:r>
            <a:r>
              <a:rPr lang="en-US" sz="1600" dirty="0" err="1"/>
              <a:t>Leser</a:t>
            </a:r>
            <a:r>
              <a:rPr lang="en-US" sz="1600" dirty="0"/>
              <a:t> </a:t>
            </a:r>
            <a:r>
              <a:rPr lang="en-US" sz="1600" dirty="0" err="1"/>
              <a:t>wird</a:t>
            </a:r>
            <a:r>
              <a:rPr lang="en-US" sz="1600" dirty="0"/>
              <a:t> </a:t>
            </a:r>
            <a:r>
              <a:rPr lang="en-US" sz="1600" dirty="0" err="1"/>
              <a:t>empfohlen</a:t>
            </a:r>
            <a:r>
              <a:rPr lang="en-US" sz="1600" dirty="0"/>
              <a:t>, </a:t>
            </a:r>
            <a:r>
              <a:rPr lang="en-US" sz="1600" dirty="0" err="1"/>
              <a:t>diesen</a:t>
            </a:r>
            <a:r>
              <a:rPr lang="en-US" sz="1600" dirty="0"/>
              <a:t> </a:t>
            </a:r>
            <a:r>
              <a:rPr lang="en-US" sz="1600" dirty="0" err="1"/>
              <a:t>Aussagen</a:t>
            </a:r>
            <a:r>
              <a:rPr lang="en-US" sz="1600" dirty="0"/>
              <a:t> </a:t>
            </a:r>
            <a:r>
              <a:rPr lang="en-US" sz="1600" dirty="0" err="1"/>
              <a:t>kein</a:t>
            </a:r>
            <a:r>
              <a:rPr lang="en-US" sz="1600" dirty="0"/>
              <a:t> </a:t>
            </a:r>
            <a:r>
              <a:rPr lang="en-US" sz="1600" dirty="0" err="1"/>
              <a:t>übertriebenes</a:t>
            </a:r>
            <a:r>
              <a:rPr lang="en-US" sz="1600" dirty="0"/>
              <a:t> </a:t>
            </a:r>
            <a:r>
              <a:rPr lang="en-US" sz="1600" dirty="0" err="1"/>
              <a:t>Vertrauen</a:t>
            </a:r>
            <a:r>
              <a:rPr lang="en-US" sz="1600" dirty="0"/>
              <a:t> </a:t>
            </a:r>
            <a:r>
              <a:rPr lang="en-US" sz="1600" dirty="0" err="1"/>
              <a:t>zu</a:t>
            </a:r>
            <a:r>
              <a:rPr lang="en-US" sz="1600" dirty="0"/>
              <a:t> </a:t>
            </a:r>
            <a:r>
              <a:rPr lang="en-US" sz="1600" dirty="0" err="1"/>
              <a:t>schenken</a:t>
            </a:r>
            <a:r>
              <a:rPr lang="en-US" sz="1600" dirty="0"/>
              <a:t> und </a:t>
            </a:r>
            <a:r>
              <a:rPr lang="en-US" sz="1600" dirty="0" err="1"/>
              <a:t>sich</a:t>
            </a:r>
            <a:r>
              <a:rPr lang="en-US" sz="1600" dirty="0"/>
              <a:t> </a:t>
            </a:r>
            <a:r>
              <a:rPr lang="en-US" sz="1600" dirty="0" err="1"/>
              <a:t>bei</a:t>
            </a:r>
            <a:r>
              <a:rPr lang="en-US" sz="1600" dirty="0"/>
              <a:t> </a:t>
            </a:r>
            <a:r>
              <a:rPr lang="en-US" sz="1600" dirty="0" err="1"/>
              <a:t>Kaufentscheidungen</a:t>
            </a:r>
            <a:r>
              <a:rPr lang="en-US" sz="1600" dirty="0"/>
              <a:t> </a:t>
            </a:r>
            <a:r>
              <a:rPr lang="en-US" sz="1600" dirty="0" err="1"/>
              <a:t>nicht</a:t>
            </a:r>
            <a:r>
              <a:rPr lang="en-US" sz="1600" dirty="0"/>
              <a:t> auf </a:t>
            </a:r>
            <a:r>
              <a:rPr lang="en-US" sz="1600" dirty="0" err="1"/>
              <a:t>sie</a:t>
            </a:r>
            <a:r>
              <a:rPr lang="en-US" sz="1600" dirty="0"/>
              <a:t> </a:t>
            </a:r>
            <a:r>
              <a:rPr lang="en-US" sz="1600" dirty="0" err="1"/>
              <a:t>zu</a:t>
            </a:r>
            <a:r>
              <a:rPr lang="en-US" sz="1600" dirty="0"/>
              <a:t> </a:t>
            </a:r>
            <a:r>
              <a:rPr lang="en-US" sz="1600" dirty="0" err="1"/>
              <a:t>stützen</a:t>
            </a:r>
            <a:r>
              <a:rPr lang="en-US" sz="1600" dirty="0"/>
              <a:t>.</a:t>
            </a:r>
          </a:p>
        </p:txBody>
      </p:sp>
    </p:spTree>
    <p:extLst>
      <p:ext uri="{BB962C8B-B14F-4D97-AF65-F5344CB8AC3E}">
        <p14:creationId xmlns:p14="http://schemas.microsoft.com/office/powerpoint/2010/main" val="334729774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p:cNvSpPr>
            <a:spLocks noGrp="1"/>
          </p:cNvSpPr>
          <p:nvPr>
            <p:ph type="body" sz="quarter" idx="11"/>
          </p:nvPr>
        </p:nvSpPr>
        <p:spPr>
          <a:xfrm>
            <a:off x="5536548" y="2160621"/>
            <a:ext cx="6054434" cy="3491192"/>
          </a:xfrm>
        </p:spPr>
        <p:txBody>
          <a:bodyPr>
            <a:normAutofit/>
          </a:bodyPr>
          <a:lstStyle/>
          <a:p>
            <a:pPr>
              <a:spcBef>
                <a:spcPct val="75000"/>
              </a:spcBef>
              <a:buClr>
                <a:srgbClr val="000000"/>
              </a:buClr>
            </a:pPr>
            <a:r>
              <a:rPr lang="en-US" dirty="0">
                <a:solidFill>
                  <a:srgbClr val="000000"/>
                </a:solidFill>
              </a:rPr>
              <a:t>At the end of this presentation, you will be able to:</a:t>
            </a:r>
          </a:p>
          <a:p>
            <a:pPr marL="344487" lvl="1" indent="-342900">
              <a:spcBef>
                <a:spcPct val="25000"/>
              </a:spcBef>
            </a:pPr>
            <a:r>
              <a:rPr lang="en-US" dirty="0"/>
              <a:t>Give an overview on customer engagement &amp; commerce (aka CRM) integration</a:t>
            </a:r>
          </a:p>
          <a:p>
            <a:pPr marL="344487" lvl="1" indent="-342900">
              <a:spcBef>
                <a:spcPct val="25000"/>
              </a:spcBef>
            </a:pPr>
            <a:r>
              <a:rPr lang="en-US" dirty="0"/>
              <a:t>Explain what is new in the latest release</a:t>
            </a:r>
          </a:p>
        </p:txBody>
      </p:sp>
      <p:sp>
        <p:nvSpPr>
          <p:cNvPr id="23" name="Rectangle 22"/>
          <p:cNvSpPr/>
          <p:nvPr/>
        </p:nvSpPr>
        <p:spPr bwMode="gray">
          <a:xfrm>
            <a:off x="10359693" y="1035072"/>
            <a:ext cx="1547642" cy="287101"/>
          </a:xfrm>
          <a:prstGeom prst="rect">
            <a:avLst/>
          </a:prstGeom>
          <a:solidFill>
            <a:schemeClr val="bg1"/>
          </a:solidFill>
          <a:ln w="6350" algn="ctr">
            <a:solidFill>
              <a:schemeClr val="bg1"/>
            </a:solidFill>
            <a:miter lim="800000"/>
            <a:headEnd/>
            <a:tailEnd/>
          </a:ln>
        </p:spPr>
        <p:txBody>
          <a:bodyPr lIns="89979" tIns="71983" rIns="89979" bIns="71983" rtlCol="0" anchor="ctr"/>
          <a:lstStyle/>
          <a:p>
            <a:pPr algn="ctr" defTabSz="914217" fontAlgn="base">
              <a:spcBef>
                <a:spcPct val="50000"/>
              </a:spcBef>
              <a:spcAft>
                <a:spcPct val="0"/>
              </a:spcAft>
              <a:buClr>
                <a:srgbClr val="F0AB00"/>
              </a:buClr>
              <a:buSzPct val="80000"/>
            </a:pPr>
            <a:endParaRPr lang="en-US" sz="2000" kern="0" dirty="0" err="1">
              <a:ea typeface="Arial Unicode MS" pitchFamily="34" charset="-128"/>
              <a:cs typeface="Arial Unicode MS" pitchFamily="34" charset="-128"/>
            </a:endParaRPr>
          </a:p>
        </p:txBody>
      </p:sp>
      <p:sp>
        <p:nvSpPr>
          <p:cNvPr id="14" name="Title 3"/>
          <p:cNvSpPr>
            <a:spLocks noGrp="1"/>
          </p:cNvSpPr>
          <p:nvPr>
            <p:ph type="title"/>
          </p:nvPr>
        </p:nvSpPr>
        <p:spPr>
          <a:xfrm>
            <a:off x="534827" y="685800"/>
            <a:ext cx="11158653" cy="533401"/>
          </a:xfrm>
        </p:spPr>
        <p:txBody>
          <a:bodyPr>
            <a:normAutofit/>
          </a:bodyPr>
          <a:lstStyle/>
          <a:p>
            <a:pPr lvl="0"/>
            <a:r>
              <a:rPr lang="en-US" sz="2799" dirty="0"/>
              <a:t>The goals of this slide deck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147" y="2050749"/>
            <a:ext cx="3050348" cy="3050348"/>
          </a:xfrm>
          <a:prstGeom prst="rect">
            <a:avLst/>
          </a:prstGeom>
        </p:spPr>
      </p:pic>
      <p:sp>
        <p:nvSpPr>
          <p:cNvPr id="6" name="TextBox 5"/>
          <p:cNvSpPr txBox="1"/>
          <p:nvPr/>
        </p:nvSpPr>
        <p:spPr>
          <a:xfrm>
            <a:off x="471890" y="5750129"/>
            <a:ext cx="11284525" cy="584775"/>
          </a:xfrm>
          <a:prstGeom prst="rect">
            <a:avLst/>
          </a:prstGeom>
          <a:noFill/>
        </p:spPr>
        <p:txBody>
          <a:bodyPr wrap="square" rtlCol="0">
            <a:spAutoFit/>
          </a:bodyPr>
          <a:lstStyle/>
          <a:p>
            <a:r>
              <a:rPr lang="en-US" sz="1600" i="1" dirty="0"/>
              <a:t>The content of this presentation might only be used for self-enablement purposes. The usage of the content as part of any commercial training offering is strictly prohibited.</a:t>
            </a:r>
          </a:p>
        </p:txBody>
      </p:sp>
    </p:spTree>
    <p:extLst>
      <p:ext uri="{BB962C8B-B14F-4D97-AF65-F5344CB8AC3E}">
        <p14:creationId xmlns:p14="http://schemas.microsoft.com/office/powerpoint/2010/main" val="340746073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3"/>
          <p:cNvPicPr>
            <a:picLocks noChangeAspect="1"/>
          </p:cNvPicPr>
          <p:nvPr/>
        </p:nvPicPr>
        <p:blipFill>
          <a:blip r:embed="rId3"/>
          <a:stretch>
            <a:fillRect/>
          </a:stretch>
        </p:blipFill>
        <p:spPr>
          <a:xfrm>
            <a:off x="3699539" y="1869641"/>
            <a:ext cx="3993226" cy="3993226"/>
          </a:xfrm>
          <a:prstGeom prst="rect">
            <a:avLst/>
          </a:prstGeom>
          <a:effectLst/>
        </p:spPr>
      </p:pic>
      <p:pic>
        <p:nvPicPr>
          <p:cNvPr id="33" name="Picture 32"/>
          <p:cNvPicPr>
            <a:picLocks noChangeAspect="1"/>
          </p:cNvPicPr>
          <p:nvPr/>
        </p:nvPicPr>
        <p:blipFill>
          <a:blip r:embed="rId4"/>
          <a:stretch>
            <a:fillRect/>
          </a:stretch>
        </p:blipFill>
        <p:spPr>
          <a:xfrm>
            <a:off x="9379282" y="789735"/>
            <a:ext cx="2303191" cy="1630477"/>
          </a:xfrm>
          <a:prstGeom prst="rect">
            <a:avLst/>
          </a:prstGeom>
          <a:ln>
            <a:solidFill>
              <a:schemeClr val="tx2"/>
            </a:solidFill>
          </a:ln>
          <a:effectLst/>
        </p:spPr>
      </p:pic>
      <p:grpSp>
        <p:nvGrpSpPr>
          <p:cNvPr id="26" name="Group 25"/>
          <p:cNvGrpSpPr/>
          <p:nvPr/>
        </p:nvGrpSpPr>
        <p:grpSpPr>
          <a:xfrm>
            <a:off x="10418439" y="968681"/>
            <a:ext cx="1520411" cy="2017192"/>
            <a:chOff x="2214159" y="2814122"/>
            <a:chExt cx="2371259" cy="3146047"/>
          </a:xfrm>
        </p:grpSpPr>
        <p:pic>
          <p:nvPicPr>
            <p:cNvPr id="28" name="Picture 27"/>
            <p:cNvPicPr>
              <a:picLocks noChangeAspect="1"/>
            </p:cNvPicPr>
            <p:nvPr/>
          </p:nvPicPr>
          <p:blipFill>
            <a:blip r:embed="rId5"/>
            <a:stretch>
              <a:fillRect/>
            </a:stretch>
          </p:blipFill>
          <p:spPr>
            <a:xfrm>
              <a:off x="2214159" y="2814122"/>
              <a:ext cx="2173301" cy="2712706"/>
            </a:xfrm>
            <a:prstGeom prst="rect">
              <a:avLst/>
            </a:prstGeom>
            <a:ln>
              <a:solidFill>
                <a:schemeClr val="tx2"/>
              </a:solidFill>
            </a:ln>
            <a:effectLst/>
          </p:spPr>
        </p:pic>
        <p:grpSp>
          <p:nvGrpSpPr>
            <p:cNvPr id="29" name="Group 28"/>
            <p:cNvGrpSpPr/>
            <p:nvPr/>
          </p:nvGrpSpPr>
          <p:grpSpPr>
            <a:xfrm>
              <a:off x="3316063" y="3295873"/>
              <a:ext cx="1269355" cy="2664296"/>
              <a:chOff x="5680231" y="2698478"/>
              <a:chExt cx="2073537" cy="4293096"/>
            </a:xfrm>
          </p:grpSpPr>
          <p:pic>
            <p:nvPicPr>
              <p:cNvPr id="30" name="Picture 29"/>
              <p:cNvPicPr>
                <a:picLocks noChangeAspect="1"/>
              </p:cNvPicPr>
              <p:nvPr/>
            </p:nvPicPr>
            <p:blipFill rotWithShape="1">
              <a:blip r:embed="rId6">
                <a:clrChange>
                  <a:clrFrom>
                    <a:srgbClr val="F5F5F5"/>
                  </a:clrFrom>
                  <a:clrTo>
                    <a:srgbClr val="F5F5F5">
                      <a:alpha val="0"/>
                    </a:srgbClr>
                  </a:clrTo>
                </a:clrChange>
              </a:blip>
              <a:srcRect l="25964" r="25964"/>
              <a:stretch/>
            </p:blipFill>
            <p:spPr>
              <a:xfrm>
                <a:off x="5680231" y="2698478"/>
                <a:ext cx="2073537" cy="4293096"/>
              </a:xfrm>
              <a:prstGeom prst="rect">
                <a:avLst/>
              </a:prstGeom>
            </p:spPr>
          </p:pic>
          <p:pic>
            <p:nvPicPr>
              <p:cNvPr id="31" name="Picture 30"/>
              <p:cNvPicPr>
                <a:picLocks noChangeAspect="1"/>
              </p:cNvPicPr>
              <p:nvPr/>
            </p:nvPicPr>
            <p:blipFill>
              <a:blip r:embed="rId7"/>
              <a:stretch>
                <a:fillRect/>
              </a:stretch>
            </p:blipFill>
            <p:spPr>
              <a:xfrm>
                <a:off x="5784389" y="3162596"/>
                <a:ext cx="1854204" cy="3296362"/>
              </a:xfrm>
              <a:prstGeom prst="rect">
                <a:avLst/>
              </a:prstGeom>
            </p:spPr>
          </p:pic>
        </p:grpSp>
      </p:grpSp>
      <p:pic>
        <p:nvPicPr>
          <p:cNvPr id="4" name="Picture 3"/>
          <p:cNvPicPr>
            <a:picLocks noChangeAspect="1"/>
          </p:cNvPicPr>
          <p:nvPr/>
        </p:nvPicPr>
        <p:blipFill rotWithShape="1">
          <a:blip r:embed="rId8"/>
          <a:srcRect r="4598" b="7886"/>
          <a:stretch/>
        </p:blipFill>
        <p:spPr>
          <a:xfrm>
            <a:off x="7895925" y="4943551"/>
            <a:ext cx="3578342" cy="1758660"/>
          </a:xfrm>
          <a:prstGeom prst="rect">
            <a:avLst/>
          </a:prstGeom>
          <a:ln>
            <a:solidFill>
              <a:schemeClr val="bg2"/>
            </a:solidFill>
          </a:ln>
          <a:effectLst/>
        </p:spPr>
      </p:pic>
      <p:pic>
        <p:nvPicPr>
          <p:cNvPr id="27" name="Picture 26"/>
          <p:cNvPicPr>
            <a:picLocks noChangeAspect="1"/>
          </p:cNvPicPr>
          <p:nvPr/>
        </p:nvPicPr>
        <p:blipFill rotWithShape="1">
          <a:blip r:embed="rId9"/>
          <a:srcRect l="-752" r="-1" b="32484"/>
          <a:stretch/>
        </p:blipFill>
        <p:spPr>
          <a:xfrm>
            <a:off x="275161" y="3380101"/>
            <a:ext cx="3356189" cy="1692238"/>
          </a:xfrm>
          <a:prstGeom prst="rect">
            <a:avLst/>
          </a:prstGeom>
          <a:ln>
            <a:solidFill>
              <a:schemeClr val="bg2"/>
            </a:solidFill>
          </a:ln>
          <a:effectLst/>
        </p:spPr>
      </p:pic>
      <p:sp>
        <p:nvSpPr>
          <p:cNvPr id="2" name="Title 1"/>
          <p:cNvSpPr>
            <a:spLocks noGrp="1"/>
          </p:cNvSpPr>
          <p:nvPr>
            <p:ph type="title"/>
          </p:nvPr>
        </p:nvSpPr>
        <p:spPr>
          <a:xfrm>
            <a:off x="522169" y="516112"/>
            <a:ext cx="11186476" cy="646331"/>
          </a:xfrm>
        </p:spPr>
        <p:txBody>
          <a:bodyPr/>
          <a:lstStyle/>
          <a:p>
            <a:r>
              <a:rPr lang="en-US" dirty="0"/>
              <a:t>Overview of SAP Business ByDesign CRM</a:t>
            </a:r>
            <a:br>
              <a:rPr lang="en-US" dirty="0"/>
            </a:br>
            <a:r>
              <a:rPr lang="en-US" sz="1800" b="0" dirty="0"/>
              <a:t>End-to-end customer engagement</a:t>
            </a:r>
            <a:endParaRPr lang="en-US" b="0" dirty="0"/>
          </a:p>
        </p:txBody>
      </p:sp>
      <p:sp>
        <p:nvSpPr>
          <p:cNvPr id="23" name="Rectangle 89"/>
          <p:cNvSpPr>
            <a:spLocks noChangeArrowheads="1"/>
          </p:cNvSpPr>
          <p:nvPr/>
        </p:nvSpPr>
        <p:spPr bwMode="gray">
          <a:xfrm rot="688037">
            <a:off x="9414724" y="5555150"/>
            <a:ext cx="1690957" cy="775015"/>
          </a:xfrm>
          <a:prstGeom prst="rect">
            <a:avLst/>
          </a:prstGeom>
          <a:noFill/>
          <a:ln w="12700">
            <a:noFill/>
            <a:miter lim="800000"/>
            <a:headEnd/>
            <a:tailEnd/>
          </a:ln>
        </p:spPr>
        <p:txBody>
          <a:bodyPr wrap="square" lIns="18000" tIns="18000" rIns="18000" bIns="18000">
            <a:spAutoFit/>
          </a:bodyPr>
          <a:lstStyle/>
          <a:p>
            <a:pPr algn="ctr"/>
            <a:r>
              <a:rPr lang="en-US" sz="1600" dirty="0">
                <a:solidFill>
                  <a:schemeClr val="tx1">
                    <a:lumMod val="65000"/>
                    <a:lumOff val="35000"/>
                  </a:schemeClr>
                </a:solidFill>
                <a:latin typeface="Arial Black" panose="020B0A04020102020204" pitchFamily="34" charset="0"/>
              </a:rPr>
              <a:t>Automate Order Creation &amp; Execution</a:t>
            </a:r>
          </a:p>
        </p:txBody>
      </p:sp>
      <p:sp>
        <p:nvSpPr>
          <p:cNvPr id="24" name="Rectangle 89"/>
          <p:cNvSpPr>
            <a:spLocks noChangeArrowheads="1"/>
          </p:cNvSpPr>
          <p:nvPr/>
        </p:nvSpPr>
        <p:spPr bwMode="gray">
          <a:xfrm rot="445226">
            <a:off x="8928382" y="2800236"/>
            <a:ext cx="2660012" cy="528794"/>
          </a:xfrm>
          <a:prstGeom prst="rect">
            <a:avLst/>
          </a:prstGeom>
          <a:noFill/>
          <a:ln w="12700">
            <a:noFill/>
            <a:miter lim="800000"/>
            <a:headEnd/>
            <a:tailEnd/>
          </a:ln>
        </p:spPr>
        <p:txBody>
          <a:bodyPr wrap="square" lIns="18000" tIns="18000" rIns="18000" bIns="18000">
            <a:spAutoFit/>
          </a:bodyPr>
          <a:lstStyle/>
          <a:p>
            <a:pPr algn="ctr"/>
            <a:r>
              <a:rPr lang="en-US" sz="1600" dirty="0">
                <a:solidFill>
                  <a:schemeClr val="tx1">
                    <a:lumMod val="65000"/>
                    <a:lumOff val="35000"/>
                  </a:schemeClr>
                </a:solidFill>
                <a:latin typeface="Arial Black" panose="020B0A04020102020204" pitchFamily="34" charset="0"/>
              </a:rPr>
              <a:t>Execute marketing campaigns</a:t>
            </a:r>
          </a:p>
        </p:txBody>
      </p:sp>
      <p:sp>
        <p:nvSpPr>
          <p:cNvPr id="25" name="Rectangle 89"/>
          <p:cNvSpPr>
            <a:spLocks noChangeArrowheads="1"/>
          </p:cNvSpPr>
          <p:nvPr/>
        </p:nvSpPr>
        <p:spPr bwMode="gray">
          <a:xfrm rot="445226">
            <a:off x="959903" y="3826409"/>
            <a:ext cx="1927815" cy="1021237"/>
          </a:xfrm>
          <a:prstGeom prst="rect">
            <a:avLst/>
          </a:prstGeom>
          <a:noFill/>
          <a:ln w="12700">
            <a:noFill/>
            <a:miter lim="800000"/>
            <a:headEnd/>
            <a:tailEnd/>
          </a:ln>
        </p:spPr>
        <p:txBody>
          <a:bodyPr wrap="square" lIns="18000" tIns="18000" rIns="18000" bIns="18000">
            <a:spAutoFit/>
          </a:bodyPr>
          <a:lstStyle/>
          <a:p>
            <a:pPr algn="ctr"/>
            <a:r>
              <a:rPr lang="en-US" sz="1600" dirty="0">
                <a:solidFill>
                  <a:schemeClr val="tx1">
                    <a:lumMod val="65000"/>
                    <a:lumOff val="35000"/>
                  </a:schemeClr>
                </a:solidFill>
                <a:latin typeface="Arial Black" panose="020B0A04020102020204" pitchFamily="34" charset="0"/>
              </a:rPr>
              <a:t>Track &amp; manage sales from opportunity to order</a:t>
            </a:r>
          </a:p>
        </p:txBody>
      </p:sp>
      <p:sp>
        <p:nvSpPr>
          <p:cNvPr id="21" name="Oval 20"/>
          <p:cNvSpPr>
            <a:spLocks noChangeAspect="1"/>
          </p:cNvSpPr>
          <p:nvPr/>
        </p:nvSpPr>
        <p:spPr bwMode="gray">
          <a:xfrm>
            <a:off x="3990642" y="3104672"/>
            <a:ext cx="107972" cy="107972"/>
          </a:xfrm>
          <a:prstGeom prst="ellipse">
            <a:avLst/>
          </a:prstGeom>
          <a:solidFill>
            <a:schemeClr val="bg1"/>
          </a:solidFill>
          <a:ln w="6350" algn="ctr">
            <a:solidFill>
              <a:schemeClr val="tx1">
                <a:lumMod val="50000"/>
                <a:lumOff val="50000"/>
              </a:schemeClr>
            </a:solidFill>
            <a:miter lim="800000"/>
            <a:headEnd/>
            <a:tailEnd/>
          </a:ln>
          <a:effectLst>
            <a:glow rad="101600">
              <a:schemeClr val="bg1">
                <a:alpha val="75000"/>
              </a:schemeClr>
            </a:glow>
          </a:effectLst>
        </p:spPr>
        <p:txBody>
          <a:bodyPr lIns="89977" tIns="71981" rIns="89977" bIns="71981" rtlCol="0" anchor="ctr"/>
          <a:lstStyle/>
          <a:p>
            <a:pPr algn="ctr" defTabSz="914126" fontAlgn="base">
              <a:spcBef>
                <a:spcPct val="50000"/>
              </a:spcBef>
              <a:spcAft>
                <a:spcPct val="0"/>
              </a:spcAft>
              <a:buClr>
                <a:srgbClr val="F0AB00"/>
              </a:buClr>
              <a:buSzPct val="80000"/>
            </a:pPr>
            <a:endParaRPr lang="en-US" sz="1999" kern="0" dirty="0" err="1">
              <a:solidFill>
                <a:schemeClr val="accent2"/>
              </a:solidFill>
              <a:ea typeface="Arial Unicode MS" pitchFamily="34" charset="-128"/>
              <a:cs typeface="Arial Unicode MS" pitchFamily="34" charset="-128"/>
            </a:endParaRPr>
          </a:p>
        </p:txBody>
      </p:sp>
      <p:sp>
        <p:nvSpPr>
          <p:cNvPr id="20" name="Rectangle 19"/>
          <p:cNvSpPr/>
          <p:nvPr/>
        </p:nvSpPr>
        <p:spPr>
          <a:xfrm>
            <a:off x="51403" y="1432427"/>
            <a:ext cx="3550802" cy="1446550"/>
          </a:xfrm>
          <a:prstGeom prst="rect">
            <a:avLst/>
          </a:prstGeom>
        </p:spPr>
        <p:txBody>
          <a:bodyPr wrap="square" rIns="89979">
            <a:spAutoFit/>
          </a:bodyPr>
          <a:lstStyle/>
          <a:p>
            <a:pPr algn="r"/>
            <a:r>
              <a:rPr lang="en-US" sz="1600" b="1" dirty="0"/>
              <a:t>Service execution</a:t>
            </a:r>
          </a:p>
          <a:p>
            <a:pPr marL="87295" algn="r"/>
            <a:r>
              <a:rPr lang="en-US" sz="1600" b="1" dirty="0"/>
              <a:t>project-based &amp; productized </a:t>
            </a:r>
          </a:p>
          <a:p>
            <a:pPr marL="180975" indent="-180975" algn="r">
              <a:buClr>
                <a:schemeClr val="accent1"/>
              </a:buClr>
              <a:buFont typeface="Wingdings" panose="05000000000000000000" pitchFamily="2" charset="2"/>
              <a:buChar char="§"/>
            </a:pPr>
            <a:r>
              <a:rPr lang="en-US" sz="1400" dirty="0"/>
              <a:t>Standard services </a:t>
            </a:r>
            <a:br>
              <a:rPr lang="en-US" sz="1400" dirty="0"/>
            </a:br>
            <a:r>
              <a:rPr lang="en-US" sz="1400" dirty="0"/>
              <a:t>(e.g. facility management)</a:t>
            </a:r>
          </a:p>
          <a:p>
            <a:pPr marL="180975" indent="-180975" algn="r">
              <a:buClr>
                <a:schemeClr val="accent1"/>
              </a:buClr>
              <a:buFont typeface="Wingdings" panose="05000000000000000000" pitchFamily="2" charset="2"/>
              <a:buChar char="§"/>
            </a:pPr>
            <a:r>
              <a:rPr lang="en-US" sz="1400" dirty="0"/>
              <a:t>Field service &amp; repair</a:t>
            </a:r>
          </a:p>
          <a:p>
            <a:pPr marL="180975" indent="-180975" algn="r">
              <a:buClr>
                <a:schemeClr val="accent1"/>
              </a:buClr>
              <a:buFont typeface="Wingdings" panose="05000000000000000000" pitchFamily="2" charset="2"/>
              <a:buChar char="§"/>
            </a:pPr>
            <a:r>
              <a:rPr lang="en-US" sz="1400" dirty="0"/>
              <a:t>In-house repair with customer returns</a:t>
            </a:r>
          </a:p>
        </p:txBody>
      </p:sp>
      <p:sp>
        <p:nvSpPr>
          <p:cNvPr id="74" name="Oval 73"/>
          <p:cNvSpPr>
            <a:spLocks noChangeAspect="1"/>
          </p:cNvSpPr>
          <p:nvPr/>
        </p:nvSpPr>
        <p:spPr bwMode="gray">
          <a:xfrm>
            <a:off x="5094914" y="5501030"/>
            <a:ext cx="113291" cy="107972"/>
          </a:xfrm>
          <a:prstGeom prst="ellipse">
            <a:avLst/>
          </a:prstGeom>
          <a:solidFill>
            <a:schemeClr val="bg1"/>
          </a:solidFill>
          <a:ln w="6350" algn="ctr">
            <a:solidFill>
              <a:schemeClr val="tx1">
                <a:lumMod val="50000"/>
                <a:lumOff val="50000"/>
              </a:schemeClr>
            </a:solidFill>
            <a:miter lim="800000"/>
            <a:headEnd/>
            <a:tailEnd/>
          </a:ln>
          <a:effectLst>
            <a:glow rad="101600">
              <a:schemeClr val="bg1">
                <a:alpha val="75000"/>
              </a:schemeClr>
            </a:glow>
          </a:effectLst>
        </p:spPr>
        <p:txBody>
          <a:bodyPr lIns="89977" tIns="71981" rIns="89977" bIns="71981" rtlCol="0" anchor="ctr"/>
          <a:lstStyle/>
          <a:p>
            <a:pPr algn="ctr" defTabSz="914126" fontAlgn="base">
              <a:spcBef>
                <a:spcPct val="50000"/>
              </a:spcBef>
              <a:spcAft>
                <a:spcPct val="0"/>
              </a:spcAft>
              <a:buClr>
                <a:srgbClr val="F0AB00"/>
              </a:buClr>
              <a:buSzPct val="80000"/>
            </a:pPr>
            <a:endParaRPr lang="en-US" sz="1999" kern="0" dirty="0" err="1">
              <a:solidFill>
                <a:schemeClr val="accent2"/>
              </a:solidFill>
              <a:ea typeface="Arial Unicode MS" pitchFamily="34" charset="-128"/>
              <a:cs typeface="Arial Unicode MS" pitchFamily="34" charset="-128"/>
            </a:endParaRPr>
          </a:p>
        </p:txBody>
      </p:sp>
      <p:sp>
        <p:nvSpPr>
          <p:cNvPr id="57" name="Rectangle 56"/>
          <p:cNvSpPr/>
          <p:nvPr/>
        </p:nvSpPr>
        <p:spPr>
          <a:xfrm>
            <a:off x="172528" y="5230900"/>
            <a:ext cx="4076654" cy="1200329"/>
          </a:xfrm>
          <a:prstGeom prst="rect">
            <a:avLst/>
          </a:prstGeom>
        </p:spPr>
        <p:txBody>
          <a:bodyPr wrap="square" rIns="89979">
            <a:spAutoFit/>
          </a:bodyPr>
          <a:lstStyle/>
          <a:p>
            <a:pPr algn="r"/>
            <a:r>
              <a:rPr lang="en-US" sz="1600" b="1" dirty="0"/>
              <a:t>High-touch sales</a:t>
            </a:r>
          </a:p>
          <a:p>
            <a:pPr marL="180975" indent="-180975" algn="r">
              <a:buClr>
                <a:schemeClr val="accent1"/>
              </a:buClr>
              <a:buFont typeface="Wingdings" panose="05000000000000000000" pitchFamily="2" charset="2"/>
              <a:buChar char="§"/>
            </a:pPr>
            <a:r>
              <a:rPr lang="en-US" sz="1400" dirty="0"/>
              <a:t>Long sales cycles / low volume of customers</a:t>
            </a:r>
          </a:p>
          <a:p>
            <a:pPr marL="180975" indent="-180975" algn="r">
              <a:buClr>
                <a:schemeClr val="accent1"/>
              </a:buClr>
              <a:buFont typeface="Wingdings" panose="05000000000000000000" pitchFamily="2" charset="2"/>
              <a:buChar char="§"/>
            </a:pPr>
            <a:r>
              <a:rPr lang="en-US" sz="1400" dirty="0"/>
              <a:t>Manual sell from stock for complex products</a:t>
            </a:r>
          </a:p>
          <a:p>
            <a:pPr marL="180975" indent="-180975" algn="r">
              <a:buClr>
                <a:schemeClr val="accent1"/>
              </a:buClr>
              <a:buFont typeface="Wingdings" panose="05000000000000000000" pitchFamily="2" charset="2"/>
              <a:buChar char="§"/>
            </a:pPr>
            <a:r>
              <a:rPr lang="en-US" sz="1400" dirty="0"/>
              <a:t>Manual selling service for e.g. projects or standardized services</a:t>
            </a:r>
          </a:p>
        </p:txBody>
      </p:sp>
      <p:sp>
        <p:nvSpPr>
          <p:cNvPr id="66" name="Oval 65"/>
          <p:cNvSpPr>
            <a:spLocks noChangeAspect="1"/>
          </p:cNvSpPr>
          <p:nvPr/>
        </p:nvSpPr>
        <p:spPr bwMode="gray">
          <a:xfrm>
            <a:off x="7526498" y="3762120"/>
            <a:ext cx="123945" cy="107972"/>
          </a:xfrm>
          <a:prstGeom prst="ellipse">
            <a:avLst/>
          </a:prstGeom>
          <a:solidFill>
            <a:schemeClr val="bg1"/>
          </a:solidFill>
          <a:ln w="6350" algn="ctr">
            <a:solidFill>
              <a:schemeClr val="tx1">
                <a:lumMod val="50000"/>
                <a:lumOff val="50000"/>
              </a:schemeClr>
            </a:solidFill>
            <a:miter lim="800000"/>
            <a:headEnd/>
            <a:tailEnd/>
          </a:ln>
          <a:effectLst>
            <a:glow rad="101600">
              <a:schemeClr val="bg1">
                <a:alpha val="75000"/>
              </a:schemeClr>
            </a:glow>
          </a:effectLst>
        </p:spPr>
        <p:txBody>
          <a:bodyPr lIns="89977" tIns="71981" rIns="89977" bIns="71981" rtlCol="0" anchor="ctr"/>
          <a:lstStyle/>
          <a:p>
            <a:pPr algn="ctr" defTabSz="914126" fontAlgn="base">
              <a:spcBef>
                <a:spcPct val="50000"/>
              </a:spcBef>
              <a:spcAft>
                <a:spcPct val="0"/>
              </a:spcAft>
              <a:buClr>
                <a:srgbClr val="F0AB00"/>
              </a:buClr>
              <a:buSzPct val="80000"/>
            </a:pPr>
            <a:endParaRPr lang="en-US" sz="1999" kern="0" dirty="0" err="1">
              <a:solidFill>
                <a:schemeClr val="accent2"/>
              </a:solidFill>
              <a:ea typeface="Arial Unicode MS" pitchFamily="34" charset="-128"/>
              <a:cs typeface="Arial Unicode MS" pitchFamily="34" charset="-128"/>
            </a:endParaRPr>
          </a:p>
        </p:txBody>
      </p:sp>
      <p:sp>
        <p:nvSpPr>
          <p:cNvPr id="59" name="Rectangle 58"/>
          <p:cNvSpPr/>
          <p:nvPr/>
        </p:nvSpPr>
        <p:spPr>
          <a:xfrm>
            <a:off x="8112285" y="3473710"/>
            <a:ext cx="3973324" cy="1446550"/>
          </a:xfrm>
          <a:prstGeom prst="rect">
            <a:avLst/>
          </a:prstGeom>
        </p:spPr>
        <p:txBody>
          <a:bodyPr wrap="square">
            <a:spAutoFit/>
          </a:bodyPr>
          <a:lstStyle/>
          <a:p>
            <a:r>
              <a:rPr lang="en-US" sz="1600" b="1" dirty="0"/>
              <a:t>Low-touch sales &amp; </a:t>
            </a:r>
            <a:br>
              <a:rPr lang="en-US" sz="1600" b="1" dirty="0"/>
            </a:br>
            <a:r>
              <a:rPr lang="en-US" sz="1600" b="1" dirty="0"/>
              <a:t>commerce integration</a:t>
            </a:r>
          </a:p>
          <a:p>
            <a:pPr marL="180975" indent="-180975">
              <a:buClr>
                <a:schemeClr val="accent1"/>
              </a:buClr>
              <a:buFont typeface="Wingdings" panose="05000000000000000000" pitchFamily="2" charset="2"/>
              <a:buChar char="§"/>
            </a:pPr>
            <a:r>
              <a:rPr lang="en-US" sz="1400" dirty="0"/>
              <a:t>Short sales cycles / high volume of customers</a:t>
            </a:r>
          </a:p>
          <a:p>
            <a:pPr marL="180975" indent="-180975">
              <a:buClr>
                <a:schemeClr val="accent1"/>
              </a:buClr>
              <a:buFont typeface="Wingdings" panose="05000000000000000000" pitchFamily="2" charset="2"/>
              <a:buChar char="§"/>
            </a:pPr>
            <a:r>
              <a:rPr lang="en-US" sz="1400" dirty="0"/>
              <a:t>Internet sell from stock &amp; service (order)</a:t>
            </a:r>
          </a:p>
          <a:p>
            <a:pPr marL="180975" indent="-180975">
              <a:buClr>
                <a:schemeClr val="accent1"/>
              </a:buClr>
              <a:buFont typeface="Wingdings" panose="05000000000000000000" pitchFamily="2" charset="2"/>
              <a:buChar char="§"/>
            </a:pPr>
            <a:r>
              <a:rPr lang="en-US" sz="1400" dirty="0"/>
              <a:t>Point-of-Sales </a:t>
            </a:r>
          </a:p>
          <a:p>
            <a:pPr marL="180975" indent="-180975">
              <a:buClr>
                <a:schemeClr val="accent1"/>
              </a:buClr>
              <a:buFont typeface="Wingdings" panose="05000000000000000000" pitchFamily="2" charset="2"/>
              <a:buChar char="§"/>
            </a:pPr>
            <a:r>
              <a:rPr lang="en-US" sz="1400" dirty="0"/>
              <a:t>Over-the-counter sales</a:t>
            </a:r>
          </a:p>
        </p:txBody>
      </p:sp>
      <p:sp>
        <p:nvSpPr>
          <p:cNvPr id="53" name="Oval 52"/>
          <p:cNvSpPr>
            <a:spLocks noChangeAspect="1"/>
          </p:cNvSpPr>
          <p:nvPr/>
        </p:nvSpPr>
        <p:spPr bwMode="gray">
          <a:xfrm>
            <a:off x="6462698" y="2213504"/>
            <a:ext cx="107972" cy="107972"/>
          </a:xfrm>
          <a:prstGeom prst="ellipse">
            <a:avLst/>
          </a:prstGeom>
          <a:solidFill>
            <a:schemeClr val="bg1"/>
          </a:solidFill>
          <a:ln w="6350" algn="ctr">
            <a:solidFill>
              <a:schemeClr val="tx1">
                <a:lumMod val="50000"/>
                <a:lumOff val="50000"/>
              </a:schemeClr>
            </a:solidFill>
            <a:miter lim="800000"/>
            <a:headEnd/>
            <a:tailEnd/>
          </a:ln>
          <a:effectLst>
            <a:glow rad="101600">
              <a:schemeClr val="bg1">
                <a:alpha val="75000"/>
              </a:schemeClr>
            </a:glow>
          </a:effectLst>
        </p:spPr>
        <p:txBody>
          <a:bodyPr lIns="89977" tIns="71981" rIns="89977" bIns="71981" rtlCol="0" anchor="ctr"/>
          <a:lstStyle/>
          <a:p>
            <a:pPr algn="ctr" defTabSz="914126" fontAlgn="base">
              <a:spcBef>
                <a:spcPct val="50000"/>
              </a:spcBef>
              <a:spcAft>
                <a:spcPct val="0"/>
              </a:spcAft>
              <a:buClr>
                <a:srgbClr val="F0AB00"/>
              </a:buClr>
              <a:buSzPct val="80000"/>
            </a:pPr>
            <a:endParaRPr lang="en-US" sz="1999" kern="0" dirty="0" err="1">
              <a:solidFill>
                <a:schemeClr val="accent2"/>
              </a:solidFill>
              <a:ea typeface="Arial Unicode MS" pitchFamily="34" charset="-128"/>
              <a:cs typeface="Arial Unicode MS" pitchFamily="34" charset="-128"/>
            </a:endParaRPr>
          </a:p>
        </p:txBody>
      </p:sp>
      <p:sp>
        <p:nvSpPr>
          <p:cNvPr id="58" name="Rectangle 57"/>
          <p:cNvSpPr/>
          <p:nvPr/>
        </p:nvSpPr>
        <p:spPr>
          <a:xfrm>
            <a:off x="7131576" y="1015468"/>
            <a:ext cx="2350364" cy="1877437"/>
          </a:xfrm>
          <a:prstGeom prst="rect">
            <a:avLst/>
          </a:prstGeom>
        </p:spPr>
        <p:txBody>
          <a:bodyPr wrap="square">
            <a:spAutoFit/>
          </a:bodyPr>
          <a:lstStyle/>
          <a:p>
            <a:r>
              <a:rPr lang="en-US" sz="1600" b="1" dirty="0"/>
              <a:t>Marketing &amp; presales communication</a:t>
            </a:r>
          </a:p>
          <a:p>
            <a:pPr marL="180975" indent="-180975">
              <a:buClr>
                <a:schemeClr val="accent1"/>
              </a:buClr>
              <a:buFont typeface="Wingdings" panose="05000000000000000000" pitchFamily="2" charset="2"/>
              <a:buChar char="§"/>
            </a:pPr>
            <a:r>
              <a:rPr lang="en-US" sz="1400" dirty="0"/>
              <a:t>Marketing communication</a:t>
            </a:r>
          </a:p>
          <a:p>
            <a:pPr marL="180975" indent="-180975">
              <a:buClr>
                <a:schemeClr val="accent1"/>
              </a:buClr>
              <a:buFont typeface="Wingdings" panose="05000000000000000000" pitchFamily="2" charset="2"/>
              <a:buChar char="§"/>
            </a:pPr>
            <a:r>
              <a:rPr lang="en-US" sz="1400" dirty="0"/>
              <a:t>Activity &amp; lead management</a:t>
            </a:r>
          </a:p>
          <a:p>
            <a:pPr marL="180975" indent="-180975">
              <a:buClr>
                <a:schemeClr val="accent1"/>
              </a:buClr>
              <a:buFont typeface="Wingdings" panose="05000000000000000000" pitchFamily="2" charset="2"/>
              <a:buChar char="§"/>
            </a:pPr>
            <a:r>
              <a:rPr lang="en-US" sz="1400" dirty="0"/>
              <a:t>Mobile &amp; groupware integration</a:t>
            </a:r>
          </a:p>
        </p:txBody>
      </p:sp>
      <p:sp>
        <p:nvSpPr>
          <p:cNvPr id="35" name="Oval 2"/>
          <p:cNvSpPr/>
          <p:nvPr/>
        </p:nvSpPr>
        <p:spPr bwMode="gray">
          <a:xfrm>
            <a:off x="4779573" y="3509298"/>
            <a:ext cx="1782179" cy="773344"/>
          </a:xfrm>
          <a:prstGeom prst="ellipse">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5" name="Rechteck 4"/>
          <p:cNvSpPr/>
          <p:nvPr/>
        </p:nvSpPr>
        <p:spPr>
          <a:xfrm>
            <a:off x="4795043" y="3605263"/>
            <a:ext cx="1751759" cy="830997"/>
          </a:xfrm>
          <a:prstGeom prst="rect">
            <a:avLst/>
          </a:prstGeom>
        </p:spPr>
        <p:txBody>
          <a:bodyPr wrap="square">
            <a:spAutoFit/>
          </a:bodyPr>
          <a:lstStyle/>
          <a:p>
            <a:pPr algn="ctr" defTabSz="914400" fontAlgn="base">
              <a:spcBef>
                <a:spcPct val="50000"/>
              </a:spcBef>
              <a:spcAft>
                <a:spcPct val="0"/>
              </a:spcAft>
              <a:buClr>
                <a:srgbClr val="F0AB00"/>
              </a:buClr>
              <a:buSzPct val="80000"/>
            </a:pPr>
            <a:r>
              <a:rPr lang="en-US" sz="1600" kern="0">
                <a:solidFill>
                  <a:schemeClr val="bg1"/>
                </a:solidFill>
                <a:effectLst>
                  <a:outerShdw blurRad="38100" dist="38100" dir="2700000" algn="tl">
                    <a:srgbClr val="000000">
                      <a:alpha val="43137"/>
                    </a:srgbClr>
                  </a:outerShdw>
                </a:effectLst>
                <a:latin typeface="Arial Black" panose="020B0A04020102020204" pitchFamily="34" charset="0"/>
                <a:ea typeface="Arial Unicode MS" pitchFamily="34" charset="-128"/>
                <a:cs typeface="Arial Unicode MS" pitchFamily="34" charset="-128"/>
              </a:rPr>
              <a:t>Collaboration Invoicing</a:t>
            </a:r>
            <a:br>
              <a:rPr lang="en-US" sz="1600" kern="0">
                <a:solidFill>
                  <a:schemeClr val="bg1"/>
                </a:solidFill>
                <a:effectLst>
                  <a:outerShdw blurRad="38100" dist="38100" dir="2700000" algn="tl">
                    <a:srgbClr val="000000">
                      <a:alpha val="43137"/>
                    </a:srgbClr>
                  </a:outerShdw>
                </a:effectLst>
                <a:latin typeface="Arial Black" panose="020B0A04020102020204" pitchFamily="34" charset="0"/>
                <a:ea typeface="Arial Unicode MS" pitchFamily="34" charset="-128"/>
                <a:cs typeface="Arial Unicode MS" pitchFamily="34" charset="-128"/>
              </a:rPr>
            </a:br>
            <a:r>
              <a:rPr lang="en-US" sz="1600" kern="0">
                <a:solidFill>
                  <a:schemeClr val="bg1"/>
                </a:solidFill>
                <a:effectLst>
                  <a:outerShdw blurRad="38100" dist="38100" dir="2700000" algn="tl">
                    <a:srgbClr val="000000">
                      <a:alpha val="43137"/>
                    </a:srgbClr>
                  </a:outerShdw>
                </a:effectLst>
                <a:latin typeface="Arial Black" panose="020B0A04020102020204" pitchFamily="34" charset="0"/>
                <a:ea typeface="Arial Unicode MS" pitchFamily="34" charset="-128"/>
                <a:cs typeface="Arial Unicode MS" pitchFamily="34" charset="-128"/>
              </a:rPr>
              <a:t>Analytics</a:t>
            </a:r>
          </a:p>
        </p:txBody>
      </p:sp>
      <p:cxnSp>
        <p:nvCxnSpPr>
          <p:cNvPr id="36" name="Elbow Connector 116"/>
          <p:cNvCxnSpPr>
            <a:cxnSpLocks/>
            <a:stCxn id="20" idx="3"/>
          </p:cNvCxnSpPr>
          <p:nvPr/>
        </p:nvCxnSpPr>
        <p:spPr>
          <a:xfrm>
            <a:off x="3602205" y="2155702"/>
            <a:ext cx="442421" cy="948969"/>
          </a:xfrm>
          <a:prstGeom prst="bentConnector2">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Elbow Connector 116"/>
          <p:cNvCxnSpPr/>
          <p:nvPr/>
        </p:nvCxnSpPr>
        <p:spPr>
          <a:xfrm rot="5400000">
            <a:off x="6315757" y="1397683"/>
            <a:ext cx="1016748" cy="614891"/>
          </a:xfrm>
          <a:prstGeom prst="bentConnector3">
            <a:avLst>
              <a:gd name="adj1" fmla="val 791"/>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1" name="Elbow Connector 116"/>
          <p:cNvCxnSpPr/>
          <p:nvPr/>
        </p:nvCxnSpPr>
        <p:spPr>
          <a:xfrm flipV="1">
            <a:off x="7650443" y="3657600"/>
            <a:ext cx="492893" cy="158506"/>
          </a:xfrm>
          <a:prstGeom prst="bentConnector3">
            <a:avLst>
              <a:gd name="adj1" fmla="val 50000"/>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2" name="Elbow Connector 116"/>
          <p:cNvCxnSpPr/>
          <p:nvPr/>
        </p:nvCxnSpPr>
        <p:spPr>
          <a:xfrm>
            <a:off x="4270075" y="5417389"/>
            <a:ext cx="824839" cy="137627"/>
          </a:xfrm>
          <a:prstGeom prst="bentConnector3">
            <a:avLst>
              <a:gd name="adj1" fmla="val 50000"/>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5656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utoShape 4"/>
          <p:cNvSpPr>
            <a:spLocks noChangeArrowheads="1"/>
          </p:cNvSpPr>
          <p:nvPr/>
        </p:nvSpPr>
        <p:spPr bwMode="gray">
          <a:xfrm>
            <a:off x="2187568" y="2732278"/>
            <a:ext cx="3018590" cy="3624072"/>
          </a:xfrm>
          <a:prstGeom prst="roundRect">
            <a:avLst>
              <a:gd name="adj" fmla="val 1801"/>
            </a:avLst>
          </a:prstGeom>
          <a:solidFill>
            <a:schemeClr val="bg1"/>
          </a:solidFill>
          <a:ln w="38100" algn="ctr">
            <a:solidFill>
              <a:schemeClr val="tx2"/>
            </a:solidFill>
            <a:round/>
            <a:headEnd/>
            <a:tailEnd/>
          </a:ln>
          <a:effectLst/>
        </p:spPr>
        <p:txBody>
          <a:bodyPr/>
          <a:lstStyle/>
          <a:p>
            <a:pPr>
              <a:buClr>
                <a:srgbClr val="F0AB00"/>
              </a:buClr>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
        <p:nvSpPr>
          <p:cNvPr id="2" name="Title 1"/>
          <p:cNvSpPr>
            <a:spLocks noGrp="1"/>
          </p:cNvSpPr>
          <p:nvPr>
            <p:ph type="title"/>
          </p:nvPr>
        </p:nvSpPr>
        <p:spPr>
          <a:xfrm>
            <a:off x="520691" y="518668"/>
            <a:ext cx="11183887" cy="646331"/>
          </a:xfrm>
        </p:spPr>
        <p:txBody>
          <a:bodyPr/>
          <a:lstStyle/>
          <a:p>
            <a:r>
              <a:rPr lang="en-US" dirty="0"/>
              <a:t>Customer Engagement and Commerce Integration</a:t>
            </a:r>
            <a:br>
              <a:rPr lang="en-US" sz="2800" dirty="0"/>
            </a:br>
            <a:r>
              <a:rPr lang="en-US" sz="1800" b="0" dirty="0"/>
              <a:t>Extend your digital core in SAP Business ByDesign with any 3</a:t>
            </a:r>
            <a:r>
              <a:rPr lang="en-US" sz="1800" b="0" baseline="30000" dirty="0"/>
              <a:t>rd</a:t>
            </a:r>
            <a:r>
              <a:rPr lang="en-US" sz="1800" b="0" dirty="0"/>
              <a:t> party marketing, sales, &amp; service application</a:t>
            </a:r>
            <a:endParaRPr lang="en-US" sz="1400" b="0" dirty="0"/>
          </a:p>
        </p:txBody>
      </p:sp>
      <p:sp>
        <p:nvSpPr>
          <p:cNvPr id="9" name="Line 5"/>
          <p:cNvSpPr>
            <a:spLocks noChangeShapeType="1"/>
          </p:cNvSpPr>
          <p:nvPr/>
        </p:nvSpPr>
        <p:spPr bwMode="gray">
          <a:xfrm>
            <a:off x="6302219" y="1900867"/>
            <a:ext cx="1414588" cy="0"/>
          </a:xfrm>
          <a:prstGeom prst="line">
            <a:avLst/>
          </a:prstGeom>
          <a:noFill/>
          <a:ln w="9525">
            <a:noFill/>
            <a:round/>
            <a:headEnd/>
            <a:tailEnd/>
          </a:ln>
        </p:spPr>
        <p:txBody>
          <a:bodyPr lIns="0" tIns="0" rIns="0" bIns="0" anchor="ctr">
            <a:spAutoFit/>
          </a:bodyPr>
          <a:lstStyle/>
          <a:p>
            <a:endParaRPr lang="en-US" sz="1200" dirty="0"/>
          </a:p>
        </p:txBody>
      </p:sp>
      <p:sp>
        <p:nvSpPr>
          <p:cNvPr id="18" name="Text Box 15"/>
          <p:cNvSpPr txBox="1">
            <a:spLocks noChangeArrowheads="1"/>
          </p:cNvSpPr>
          <p:nvPr/>
        </p:nvSpPr>
        <p:spPr bwMode="gray">
          <a:xfrm>
            <a:off x="374046" y="2871723"/>
            <a:ext cx="1904671" cy="956288"/>
          </a:xfrm>
          <a:prstGeom prst="rect">
            <a:avLst/>
          </a:prstGeom>
          <a:noFill/>
          <a:ln w="12700" algn="ctr">
            <a:noFill/>
            <a:miter lim="800000"/>
            <a:headEnd/>
            <a:tailEnd/>
          </a:ln>
        </p:spPr>
        <p:txBody>
          <a:bodyPr wrap="square" lIns="90000" tIns="46800" rIns="90000" bIns="46800">
            <a:spAutoFit/>
          </a:bodyPr>
          <a:lstStyle/>
          <a:p>
            <a:pPr algn="ctr">
              <a:buClrTx/>
              <a:buSzTx/>
              <a:buFontTx/>
              <a:buNone/>
            </a:pPr>
            <a:r>
              <a:rPr lang="en-US" sz="1400" dirty="0">
                <a:solidFill>
                  <a:schemeClr val="accent2"/>
                </a:solidFill>
                <a:latin typeface="Arial Black" pitchFamily="34" charset="0"/>
                <a:ea typeface="宋体" pitchFamily="2" charset="-122"/>
              </a:rPr>
              <a:t>3</a:t>
            </a:r>
            <a:r>
              <a:rPr lang="en-US" sz="1400" baseline="30000" dirty="0">
                <a:solidFill>
                  <a:schemeClr val="accent2"/>
                </a:solidFill>
                <a:latin typeface="Arial Black" pitchFamily="34" charset="0"/>
                <a:ea typeface="宋体" pitchFamily="2" charset="-122"/>
              </a:rPr>
              <a:t>rd</a:t>
            </a:r>
            <a:r>
              <a:rPr lang="en-US" sz="1400" dirty="0">
                <a:solidFill>
                  <a:schemeClr val="accent2"/>
                </a:solidFill>
                <a:latin typeface="Arial Black" pitchFamily="34" charset="0"/>
                <a:ea typeface="宋体" pitchFamily="2" charset="-122"/>
              </a:rPr>
              <a:t> party marketing, sales, &amp; service applications</a:t>
            </a:r>
          </a:p>
        </p:txBody>
      </p:sp>
      <p:sp>
        <p:nvSpPr>
          <p:cNvPr id="26" name="AutoShape 4"/>
          <p:cNvSpPr>
            <a:spLocks noChangeArrowheads="1"/>
          </p:cNvSpPr>
          <p:nvPr/>
        </p:nvSpPr>
        <p:spPr bwMode="gray">
          <a:xfrm>
            <a:off x="526151" y="1412361"/>
            <a:ext cx="11151500" cy="1189175"/>
          </a:xfrm>
          <a:prstGeom prst="roundRect">
            <a:avLst>
              <a:gd name="adj" fmla="val 1801"/>
            </a:avLst>
          </a:prstGeom>
          <a:solidFill>
            <a:schemeClr val="bg1">
              <a:lumMod val="95000"/>
            </a:schemeClr>
          </a:solidFill>
          <a:ln w="9525" algn="ctr">
            <a:solidFill>
              <a:srgbClr val="D3D3D3"/>
            </a:solidFill>
            <a:round/>
            <a:headEnd/>
            <a:tailEnd/>
          </a:ln>
          <a:effectLst/>
        </p:spPr>
        <p:txBody>
          <a:bodyPr/>
          <a:lstStyle/>
          <a:p>
            <a:pPr>
              <a:buClr>
                <a:srgbClr val="F0AB00"/>
              </a:buClr>
            </a:pPr>
            <a:r>
              <a:rPr lang="en-US" sz="1400" b="1" dirty="0">
                <a:solidFill>
                  <a:srgbClr val="F0AB00"/>
                </a:solidFill>
                <a:latin typeface="Arial Black" pitchFamily="34" charset="0"/>
                <a:ea typeface="SimSun" pitchFamily="2" charset="-122"/>
              </a:rPr>
              <a:t>KEY MESSAGE</a:t>
            </a:r>
          </a:p>
          <a:p>
            <a:pPr marL="180975" lvl="1" indent="-180975" defTabSz="306327">
              <a:buClr>
                <a:schemeClr val="accent1"/>
              </a:buClr>
              <a:buSzTx/>
              <a:buFont typeface="Wingdings" pitchFamily="2" charset="2"/>
              <a:buChar char="§"/>
              <a:tabLst>
                <a:tab pos="2171266" algn="l"/>
              </a:tabLst>
            </a:pPr>
            <a:r>
              <a:rPr lang="en-US" altLang="ko-KR" sz="1400" dirty="0">
                <a:solidFill>
                  <a:schemeClr val="accent2"/>
                </a:solidFill>
                <a:ea typeface="Gulim" pitchFamily="34" charset="-127"/>
                <a:cs typeface="Times New Roman" pitchFamily="18" charset="0"/>
              </a:rPr>
              <a:t>More than </a:t>
            </a:r>
            <a:r>
              <a:rPr lang="en-US" altLang="ko-KR" sz="1400" b="1" dirty="0">
                <a:solidFill>
                  <a:schemeClr val="accent2"/>
                </a:solidFill>
                <a:ea typeface="Gulim" pitchFamily="34" charset="-127"/>
                <a:cs typeface="Times New Roman" pitchFamily="18" charset="0"/>
              </a:rPr>
              <a:t>300 standard web services </a:t>
            </a:r>
            <a:r>
              <a:rPr lang="en-US" altLang="ko-KR" sz="1400" dirty="0">
                <a:solidFill>
                  <a:schemeClr val="accent2"/>
                </a:solidFill>
                <a:ea typeface="Gulim" pitchFamily="34" charset="-127"/>
                <a:cs typeface="Times New Roman" pitchFamily="18" charset="0"/>
              </a:rPr>
              <a:t>are provided with ByDesign and can be leveraged to </a:t>
            </a:r>
            <a:r>
              <a:rPr lang="en-US" altLang="ko-KR" sz="1400" b="1" dirty="0">
                <a:solidFill>
                  <a:schemeClr val="accent2"/>
                </a:solidFill>
                <a:ea typeface="Gulim" pitchFamily="34" charset="-127"/>
                <a:cs typeface="Times New Roman" pitchFamily="18" charset="0"/>
              </a:rPr>
              <a:t>integrate any kind of 3</a:t>
            </a:r>
            <a:r>
              <a:rPr lang="en-US" altLang="ko-KR" sz="1400" b="1" baseline="30000" dirty="0">
                <a:solidFill>
                  <a:schemeClr val="accent2"/>
                </a:solidFill>
                <a:ea typeface="Gulim" pitchFamily="34" charset="-127"/>
                <a:cs typeface="Times New Roman" pitchFamily="18" charset="0"/>
              </a:rPr>
              <a:t>rd</a:t>
            </a:r>
            <a:r>
              <a:rPr lang="en-US" altLang="ko-KR" sz="1400" b="1" dirty="0">
                <a:solidFill>
                  <a:schemeClr val="accent2"/>
                </a:solidFill>
                <a:ea typeface="Gulim" pitchFamily="34" charset="-127"/>
                <a:cs typeface="Times New Roman" pitchFamily="18" charset="0"/>
              </a:rPr>
              <a:t> party software</a:t>
            </a:r>
            <a:endParaRPr lang="en-US" altLang="ko-KR" sz="1400" dirty="0">
              <a:solidFill>
                <a:schemeClr val="accent2"/>
              </a:solidFill>
              <a:ea typeface="Gulim" pitchFamily="34" charset="-127"/>
              <a:cs typeface="Times New Roman" pitchFamily="18" charset="0"/>
            </a:endParaRPr>
          </a:p>
          <a:p>
            <a:pPr marL="180975" lvl="1" indent="-180975" defTabSz="306327">
              <a:buClr>
                <a:schemeClr val="accent1"/>
              </a:buClr>
              <a:buSzTx/>
              <a:buFont typeface="Wingdings" pitchFamily="2" charset="2"/>
              <a:buChar char="§"/>
              <a:tabLst>
                <a:tab pos="2171266" algn="l"/>
              </a:tabLst>
            </a:pPr>
            <a:r>
              <a:rPr lang="en-US" altLang="ko-KR" sz="1400" dirty="0">
                <a:solidFill>
                  <a:schemeClr val="accent2"/>
                </a:solidFill>
                <a:ea typeface="Gulim" pitchFamily="34" charset="-127"/>
                <a:cs typeface="Times New Roman" pitchFamily="18" charset="0"/>
              </a:rPr>
              <a:t>Customer OData services can be exposed using the </a:t>
            </a:r>
            <a:r>
              <a:rPr lang="en-US" altLang="ko-KR" sz="1400" b="1" dirty="0">
                <a:solidFill>
                  <a:schemeClr val="accent2"/>
                </a:solidFill>
                <a:ea typeface="Gulim" pitchFamily="34" charset="-127"/>
                <a:cs typeface="Times New Roman" pitchFamily="18" charset="0"/>
              </a:rPr>
              <a:t>OData workbench for more than 300 business objects</a:t>
            </a:r>
          </a:p>
          <a:p>
            <a:pPr marL="180975" lvl="1" indent="-180975" defTabSz="306327">
              <a:buClr>
                <a:schemeClr val="accent1"/>
              </a:buClr>
              <a:buSzTx/>
              <a:buFont typeface="Wingdings" pitchFamily="2" charset="2"/>
              <a:buChar char="§"/>
              <a:tabLst>
                <a:tab pos="2171266" algn="l"/>
              </a:tabLst>
            </a:pPr>
            <a:r>
              <a:rPr lang="en-US" altLang="ko-KR" sz="1400" dirty="0">
                <a:solidFill>
                  <a:schemeClr val="accent2"/>
                </a:solidFill>
                <a:ea typeface="Gulim" pitchFamily="34" charset="-127"/>
                <a:cs typeface="Times New Roman" pitchFamily="18" charset="0"/>
              </a:rPr>
              <a:t>Most common </a:t>
            </a:r>
            <a:r>
              <a:rPr lang="en-US" altLang="ko-KR" sz="1400" b="1" dirty="0">
                <a:solidFill>
                  <a:schemeClr val="accent2"/>
                </a:solidFill>
                <a:ea typeface="Gulim" pitchFamily="34" charset="-127"/>
                <a:cs typeface="Times New Roman" pitchFamily="18" charset="0"/>
              </a:rPr>
              <a:t>customer engaging scenarios like webshop or customer portal </a:t>
            </a:r>
            <a:r>
              <a:rPr lang="en-US" altLang="ko-KR" sz="1400" dirty="0">
                <a:solidFill>
                  <a:schemeClr val="accent2"/>
                </a:solidFill>
                <a:ea typeface="Gulim" pitchFamily="34" charset="-127"/>
                <a:cs typeface="Times New Roman" pitchFamily="18" charset="0"/>
              </a:rPr>
              <a:t>can be built using sales order, invoice, account etc.</a:t>
            </a:r>
          </a:p>
          <a:p>
            <a:pPr marL="180975" lvl="1" indent="-180975" defTabSz="306327">
              <a:buClr>
                <a:schemeClr val="accent1"/>
              </a:buClr>
              <a:buSzTx/>
              <a:buFont typeface="Wingdings" pitchFamily="2" charset="2"/>
              <a:buChar char="§"/>
              <a:tabLst>
                <a:tab pos="2171266" algn="l"/>
              </a:tabLst>
            </a:pPr>
            <a:r>
              <a:rPr lang="en-US" altLang="ko-KR" sz="1400" dirty="0">
                <a:solidFill>
                  <a:schemeClr val="accent2"/>
                </a:solidFill>
                <a:ea typeface="Gulim" pitchFamily="34" charset="-127"/>
                <a:cs typeface="Times New Roman" pitchFamily="18" charset="0"/>
              </a:rPr>
              <a:t>Integration can either be using a </a:t>
            </a:r>
            <a:r>
              <a:rPr lang="en-US" altLang="ko-KR" sz="1400" b="1" dirty="0">
                <a:solidFill>
                  <a:schemeClr val="accent2"/>
                </a:solidFill>
                <a:ea typeface="Gulim" pitchFamily="34" charset="-127"/>
                <a:cs typeface="Times New Roman" pitchFamily="18" charset="0"/>
              </a:rPr>
              <a:t>middleware like SAP CPI, as point-to-point or user interface mashup </a:t>
            </a:r>
            <a:r>
              <a:rPr lang="en-US" altLang="ko-KR" sz="1400" dirty="0">
                <a:solidFill>
                  <a:schemeClr val="accent2"/>
                </a:solidFill>
                <a:ea typeface="Gulim" pitchFamily="34" charset="-127"/>
                <a:cs typeface="Times New Roman" pitchFamily="18" charset="0"/>
              </a:rPr>
              <a:t>integration</a:t>
            </a:r>
          </a:p>
        </p:txBody>
      </p:sp>
      <p:sp>
        <p:nvSpPr>
          <p:cNvPr id="21" name="AutoShape 4"/>
          <p:cNvSpPr>
            <a:spLocks noChangeArrowheads="1"/>
          </p:cNvSpPr>
          <p:nvPr/>
        </p:nvSpPr>
        <p:spPr bwMode="gray">
          <a:xfrm>
            <a:off x="6859854" y="2732278"/>
            <a:ext cx="3018590" cy="3624072"/>
          </a:xfrm>
          <a:prstGeom prst="roundRect">
            <a:avLst>
              <a:gd name="adj" fmla="val 1801"/>
            </a:avLst>
          </a:prstGeom>
          <a:solidFill>
            <a:schemeClr val="bg1"/>
          </a:solidFill>
          <a:ln w="38100" algn="ctr">
            <a:solidFill>
              <a:schemeClr val="tx2"/>
            </a:solidFill>
            <a:round/>
            <a:headEnd/>
            <a:tailEnd/>
          </a:ln>
          <a:effectLst/>
        </p:spPr>
        <p:txBody>
          <a:bodyPr/>
          <a:lstStyle/>
          <a:p>
            <a:pPr>
              <a:buClr>
                <a:srgbClr val="F0AB00"/>
              </a:buClr>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
        <p:nvSpPr>
          <p:cNvPr id="24" name="Text Box 17"/>
          <p:cNvSpPr txBox="1">
            <a:spLocks noChangeArrowheads="1"/>
          </p:cNvSpPr>
          <p:nvPr/>
        </p:nvSpPr>
        <p:spPr bwMode="gray">
          <a:xfrm>
            <a:off x="6919200" y="3185775"/>
            <a:ext cx="2959244" cy="2154436"/>
          </a:xfrm>
          <a:prstGeom prst="rect">
            <a:avLst/>
          </a:prstGeom>
          <a:noFill/>
          <a:ln w="12700" algn="ctr">
            <a:noFill/>
            <a:miter lim="800000"/>
            <a:headEnd/>
            <a:tailEnd/>
          </a:ln>
        </p:spPr>
        <p:txBody>
          <a:bodyPr wrap="square" lIns="0" tIns="0" rIns="0" bIns="0">
            <a:spAutoFit/>
          </a:bodyPr>
          <a:lstStyle/>
          <a:p>
            <a:pPr marL="176213" indent="-176213">
              <a:buClr>
                <a:schemeClr val="accent1"/>
              </a:buClr>
              <a:buFont typeface="Wingdings" panose="05000000000000000000" pitchFamily="2" charset="2"/>
              <a:buChar char="§"/>
            </a:pPr>
            <a:r>
              <a:rPr lang="en-US" sz="1400" dirty="0">
                <a:latin typeface="Arial Narrow" panose="020B0606020202030204" pitchFamily="34" charset="0"/>
              </a:rPr>
              <a:t>Order &gt; Fulfillment &gt; Invoicing</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Credit Card Payment</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Account &amp; Contact</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Activity, Lead, Opportunity</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Service Requests</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Product Catalog</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Product Availability</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Flexible Pricing</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Sales Order, Invoicing &amp; Tax</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…more</a:t>
            </a:r>
          </a:p>
        </p:txBody>
      </p:sp>
      <p:pic>
        <p:nvPicPr>
          <p:cNvPr id="31" name="Picture 30"/>
          <p:cNvPicPr>
            <a:picLocks noChangeAspect="1"/>
          </p:cNvPicPr>
          <p:nvPr/>
        </p:nvPicPr>
        <p:blipFill>
          <a:blip r:embed="rId3"/>
          <a:stretch>
            <a:fillRect/>
          </a:stretch>
        </p:blipFill>
        <p:spPr>
          <a:xfrm>
            <a:off x="7452672" y="2794961"/>
            <a:ext cx="1671711" cy="325146"/>
          </a:xfrm>
          <a:prstGeom prst="rect">
            <a:avLst/>
          </a:prstGeom>
        </p:spPr>
      </p:pic>
      <p:pic>
        <p:nvPicPr>
          <p:cNvPr id="34" name="Picture 33"/>
          <p:cNvPicPr>
            <a:picLocks noChangeAspect="1"/>
          </p:cNvPicPr>
          <p:nvPr/>
        </p:nvPicPr>
        <p:blipFill>
          <a:blip r:embed="rId4"/>
          <a:stretch>
            <a:fillRect/>
          </a:stretch>
        </p:blipFill>
        <p:spPr>
          <a:xfrm>
            <a:off x="7859349" y="5138245"/>
            <a:ext cx="1527073" cy="1164939"/>
          </a:xfrm>
          <a:prstGeom prst="rect">
            <a:avLst/>
          </a:prstGeom>
        </p:spPr>
      </p:pic>
      <p:pic>
        <p:nvPicPr>
          <p:cNvPr id="35" name="Picture 12"/>
          <p:cNvPicPr>
            <a:picLocks noChangeAspect="1" noChangeArrowheads="1"/>
          </p:cNvPicPr>
          <p:nvPr/>
        </p:nvPicPr>
        <p:blipFill>
          <a:blip r:embed="rId5" cstate="print"/>
          <a:srcRect/>
          <a:stretch>
            <a:fillRect/>
          </a:stretch>
        </p:blipFill>
        <p:spPr bwMode="gray">
          <a:xfrm>
            <a:off x="8888331" y="4919673"/>
            <a:ext cx="1007620" cy="972412"/>
          </a:xfrm>
          <a:prstGeom prst="rect">
            <a:avLst/>
          </a:prstGeom>
          <a:noFill/>
          <a:ln w="12700">
            <a:noFill/>
            <a:miter lim="800000"/>
            <a:headEnd/>
            <a:tailEnd/>
          </a:ln>
        </p:spPr>
      </p:pic>
      <p:sp>
        <p:nvSpPr>
          <p:cNvPr id="6" name="Rectangle 5"/>
          <p:cNvSpPr/>
          <p:nvPr/>
        </p:nvSpPr>
        <p:spPr>
          <a:xfrm>
            <a:off x="2128626" y="2754205"/>
            <a:ext cx="3136878" cy="954107"/>
          </a:xfrm>
          <a:prstGeom prst="rect">
            <a:avLst/>
          </a:prstGeom>
        </p:spPr>
        <p:txBody>
          <a:bodyPr wrap="square">
            <a:spAutoFit/>
          </a:bodyPr>
          <a:lstStyle/>
          <a:p>
            <a:pPr algn="ctr"/>
            <a:r>
              <a:rPr lang="de-DE" sz="1400" b="1" dirty="0">
                <a:solidFill>
                  <a:schemeClr val="tx1">
                    <a:lumMod val="50000"/>
                    <a:lumOff val="50000"/>
                  </a:schemeClr>
                </a:solidFill>
                <a:latin typeface="Arial Black" panose="020B0A04020102020204" pitchFamily="34" charset="0"/>
              </a:rPr>
              <a:t>e.g. Webshop, CPQ, Marketing Automation, Service Engagement, Customer Portal, Point-</a:t>
            </a:r>
            <a:r>
              <a:rPr lang="de-DE" sz="1400" b="1" dirty="0" err="1">
                <a:solidFill>
                  <a:schemeClr val="tx1">
                    <a:lumMod val="50000"/>
                    <a:lumOff val="50000"/>
                  </a:schemeClr>
                </a:solidFill>
                <a:latin typeface="Arial Black" panose="020B0A04020102020204" pitchFamily="34" charset="0"/>
              </a:rPr>
              <a:t>of</a:t>
            </a:r>
            <a:r>
              <a:rPr lang="de-DE" sz="1400" b="1" dirty="0">
                <a:solidFill>
                  <a:schemeClr val="tx1">
                    <a:lumMod val="50000"/>
                    <a:lumOff val="50000"/>
                  </a:schemeClr>
                </a:solidFill>
                <a:latin typeface="Arial Black" panose="020B0A04020102020204" pitchFamily="34" charset="0"/>
              </a:rPr>
              <a:t>-Sales</a:t>
            </a:r>
          </a:p>
        </p:txBody>
      </p:sp>
      <p:sp>
        <p:nvSpPr>
          <p:cNvPr id="30" name="Text Box 17"/>
          <p:cNvSpPr txBox="1">
            <a:spLocks noChangeArrowheads="1"/>
          </p:cNvSpPr>
          <p:nvPr/>
        </p:nvSpPr>
        <p:spPr bwMode="gray">
          <a:xfrm>
            <a:off x="2267220" y="3742816"/>
            <a:ext cx="2902213" cy="2585323"/>
          </a:xfrm>
          <a:prstGeom prst="rect">
            <a:avLst/>
          </a:prstGeom>
          <a:noFill/>
          <a:ln w="12700" algn="ctr">
            <a:noFill/>
            <a:miter lim="800000"/>
            <a:headEnd/>
            <a:tailEnd/>
          </a:ln>
        </p:spPr>
        <p:txBody>
          <a:bodyPr wrap="square" lIns="0" tIns="0" rIns="0" bIns="0">
            <a:spAutoFit/>
          </a:bodyPr>
          <a:lstStyle/>
          <a:p>
            <a:r>
              <a:rPr lang="en-US" sz="1400" dirty="0">
                <a:latin typeface="Arial Narrow" panose="020B0606020202030204" pitchFamily="34" charset="0"/>
              </a:rPr>
              <a:t>Most important standard interfaces:</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Account</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Lead</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Activity</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Opportunity</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Sales Order</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Service Request, Order &amp; Confirmation</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Customer Invoice</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Product &amp; Price Master Data</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Product Availability Check (ATP)</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Point-of-Sales Transaction</a:t>
            </a:r>
          </a:p>
          <a:p>
            <a:pPr marL="176213" indent="-176213">
              <a:buClr>
                <a:schemeClr val="accent1"/>
              </a:buClr>
              <a:buFont typeface="Wingdings" panose="05000000000000000000" pitchFamily="2" charset="2"/>
              <a:buChar char="§"/>
            </a:pPr>
            <a:r>
              <a:rPr lang="en-US" sz="1400" dirty="0">
                <a:latin typeface="Arial Narrow" panose="020B0606020202030204" pitchFamily="34" charset="0"/>
              </a:rPr>
              <a:t>…more</a:t>
            </a:r>
          </a:p>
        </p:txBody>
      </p:sp>
      <p:sp>
        <p:nvSpPr>
          <p:cNvPr id="20" name="Text Box 15"/>
          <p:cNvSpPr txBox="1">
            <a:spLocks noChangeArrowheads="1"/>
          </p:cNvSpPr>
          <p:nvPr/>
        </p:nvSpPr>
        <p:spPr bwMode="gray">
          <a:xfrm>
            <a:off x="9965105" y="2871723"/>
            <a:ext cx="1670466" cy="956288"/>
          </a:xfrm>
          <a:prstGeom prst="rect">
            <a:avLst/>
          </a:prstGeom>
          <a:noFill/>
          <a:ln w="12700" algn="ctr">
            <a:noFill/>
            <a:miter lim="800000"/>
            <a:headEnd/>
            <a:tailEnd/>
          </a:ln>
        </p:spPr>
        <p:txBody>
          <a:bodyPr wrap="square" lIns="90000" tIns="46800" rIns="90000" bIns="46800">
            <a:spAutoFit/>
          </a:bodyPr>
          <a:lstStyle/>
          <a:p>
            <a:pPr algn="ctr">
              <a:buClrTx/>
              <a:buSzTx/>
              <a:buFontTx/>
              <a:buNone/>
            </a:pPr>
            <a:r>
              <a:rPr lang="en-US" sz="1400" dirty="0">
                <a:solidFill>
                  <a:schemeClr val="accent2"/>
                </a:solidFill>
                <a:latin typeface="Arial Black" pitchFamily="34" charset="0"/>
                <a:ea typeface="宋体" pitchFamily="2" charset="-122"/>
              </a:rPr>
              <a:t>Executing and invoicing customer requests</a:t>
            </a:r>
          </a:p>
        </p:txBody>
      </p:sp>
      <p:pic>
        <p:nvPicPr>
          <p:cNvPr id="36" name="Picture 2" descr="Image result for hybris customer">
            <a:extLst>
              <a:ext uri="{FF2B5EF4-FFF2-40B4-BE49-F238E27FC236}">
                <a16:creationId xmlns:a16="http://schemas.microsoft.com/office/drawing/2014/main" id="{DC70A928-A50F-4272-9028-58B2798F5165}"/>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83493" y="4033108"/>
            <a:ext cx="1735948" cy="1155726"/>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Group 36">
            <a:extLst>
              <a:ext uri="{FF2B5EF4-FFF2-40B4-BE49-F238E27FC236}">
                <a16:creationId xmlns:a16="http://schemas.microsoft.com/office/drawing/2014/main" id="{EB01DE03-B967-4D25-8B26-38144B8448AB}"/>
              </a:ext>
            </a:extLst>
          </p:cNvPr>
          <p:cNvGrpSpPr/>
          <p:nvPr/>
        </p:nvGrpSpPr>
        <p:grpSpPr>
          <a:xfrm>
            <a:off x="403573" y="4037221"/>
            <a:ext cx="1737130" cy="1147499"/>
            <a:chOff x="763642" y="4584452"/>
            <a:chExt cx="1076831" cy="716912"/>
          </a:xfrm>
        </p:grpSpPr>
        <p:pic>
          <p:nvPicPr>
            <p:cNvPr id="38" name="Picture 2" descr="Image result for hybris customer">
              <a:extLst>
                <a:ext uri="{FF2B5EF4-FFF2-40B4-BE49-F238E27FC236}">
                  <a16:creationId xmlns:a16="http://schemas.microsoft.com/office/drawing/2014/main" id="{1A908367-90C8-4758-94D4-F11AA545C102}"/>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3642" y="4584452"/>
              <a:ext cx="1076831" cy="716912"/>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BEB3EC28-1506-4A59-8737-FB6E2FE71FF2}"/>
                </a:ext>
              </a:extLst>
            </p:cNvPr>
            <p:cNvSpPr/>
            <p:nvPr/>
          </p:nvSpPr>
          <p:spPr bwMode="gray">
            <a:xfrm>
              <a:off x="1491871" y="4705688"/>
              <a:ext cx="341117" cy="294226"/>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grpSp>
      <p:grpSp>
        <p:nvGrpSpPr>
          <p:cNvPr id="4" name="Group 3">
            <a:extLst>
              <a:ext uri="{FF2B5EF4-FFF2-40B4-BE49-F238E27FC236}">
                <a16:creationId xmlns:a16="http://schemas.microsoft.com/office/drawing/2014/main" id="{27410073-C958-402E-91C0-B1260D1101F6}"/>
              </a:ext>
            </a:extLst>
          </p:cNvPr>
          <p:cNvGrpSpPr/>
          <p:nvPr/>
        </p:nvGrpSpPr>
        <p:grpSpPr>
          <a:xfrm>
            <a:off x="5223665" y="2732278"/>
            <a:ext cx="1618682" cy="3597814"/>
            <a:chOff x="5223665" y="2732278"/>
            <a:chExt cx="1618682" cy="3597814"/>
          </a:xfrm>
        </p:grpSpPr>
        <p:pic>
          <p:nvPicPr>
            <p:cNvPr id="3" name="Picture 2">
              <a:extLst>
                <a:ext uri="{FF2B5EF4-FFF2-40B4-BE49-F238E27FC236}">
                  <a16:creationId xmlns:a16="http://schemas.microsoft.com/office/drawing/2014/main" id="{7723CCEF-CF8D-42D3-A183-976AB68EF9CE}"/>
                </a:ext>
              </a:extLst>
            </p:cNvPr>
            <p:cNvPicPr>
              <a:picLocks noChangeAspect="1"/>
            </p:cNvPicPr>
            <p:nvPr/>
          </p:nvPicPr>
          <p:blipFill>
            <a:blip r:embed="rId7"/>
            <a:stretch>
              <a:fillRect/>
            </a:stretch>
          </p:blipFill>
          <p:spPr>
            <a:xfrm>
              <a:off x="5293879" y="5175060"/>
              <a:ext cx="1444632" cy="1155032"/>
            </a:xfrm>
            <a:prstGeom prst="rect">
              <a:avLst/>
            </a:prstGeom>
            <a:ln>
              <a:solidFill>
                <a:schemeClr val="tx2"/>
              </a:solidFill>
            </a:ln>
          </p:spPr>
        </p:pic>
        <p:pic>
          <p:nvPicPr>
            <p:cNvPr id="19" name="Picture 18"/>
            <p:cNvPicPr>
              <a:picLocks noChangeAspect="1"/>
            </p:cNvPicPr>
            <p:nvPr/>
          </p:nvPicPr>
          <p:blipFill>
            <a:blip r:embed="rId8"/>
            <a:stretch>
              <a:fillRect/>
            </a:stretch>
          </p:blipFill>
          <p:spPr>
            <a:xfrm>
              <a:off x="5289916" y="3154689"/>
              <a:ext cx="1448595" cy="1182314"/>
            </a:xfrm>
            <a:prstGeom prst="rect">
              <a:avLst/>
            </a:prstGeom>
            <a:effectLst/>
          </p:spPr>
        </p:pic>
        <p:sp>
          <p:nvSpPr>
            <p:cNvPr id="8" name="TextBox 7">
              <a:extLst>
                <a:ext uri="{FF2B5EF4-FFF2-40B4-BE49-F238E27FC236}">
                  <a16:creationId xmlns:a16="http://schemas.microsoft.com/office/drawing/2014/main" id="{7AF4D74C-B8C6-48D7-A594-FF97B64A71B1}"/>
                </a:ext>
              </a:extLst>
            </p:cNvPr>
            <p:cNvSpPr txBox="1"/>
            <p:nvPr/>
          </p:nvSpPr>
          <p:spPr>
            <a:xfrm>
              <a:off x="5336032" y="2732278"/>
              <a:ext cx="1331390" cy="397901"/>
            </a:xfrm>
            <a:prstGeom prst="rect">
              <a:avLst/>
            </a:prstGeom>
            <a:noFill/>
          </p:spPr>
          <p:txBody>
            <a:bodyPr wrap="none" lIns="0" tIns="0" rIns="0" bIns="0" rtlCol="0">
              <a:spAutoFit/>
            </a:bodyPr>
            <a:lstStyle/>
            <a:p>
              <a:pPr algn="ctr" fontAlgn="base">
                <a:spcBef>
                  <a:spcPct val="50000"/>
                </a:spcBef>
                <a:spcAft>
                  <a:spcPct val="0"/>
                </a:spcAft>
                <a:buClr>
                  <a:srgbClr val="F0AB00"/>
                </a:buClr>
                <a:buSzPct val="80000"/>
              </a:pPr>
              <a:r>
                <a:rPr lang="en-US" sz="1400" b="1" dirty="0">
                  <a:solidFill>
                    <a:schemeClr val="tx1">
                      <a:lumMod val="50000"/>
                      <a:lumOff val="50000"/>
                    </a:schemeClr>
                  </a:solidFill>
                  <a:latin typeface="Arial Black" panose="020B0A04020102020204" pitchFamily="34" charset="0"/>
                </a:rPr>
                <a:t>Standard </a:t>
              </a:r>
              <a:br>
                <a:rPr lang="en-US" sz="1400" b="1" dirty="0">
                  <a:solidFill>
                    <a:schemeClr val="tx1">
                      <a:lumMod val="50000"/>
                      <a:lumOff val="50000"/>
                    </a:schemeClr>
                  </a:solidFill>
                  <a:latin typeface="Arial Black" panose="020B0A04020102020204" pitchFamily="34" charset="0"/>
                </a:rPr>
              </a:br>
              <a:r>
                <a:rPr lang="en-US" sz="1400" b="1" dirty="0">
                  <a:solidFill>
                    <a:schemeClr val="tx1">
                      <a:lumMod val="50000"/>
                      <a:lumOff val="50000"/>
                    </a:schemeClr>
                  </a:solidFill>
                  <a:latin typeface="Arial Black" panose="020B0A04020102020204" pitchFamily="34" charset="0"/>
                </a:rPr>
                <a:t>Web Services</a:t>
              </a:r>
            </a:p>
          </p:txBody>
        </p:sp>
        <p:sp>
          <p:nvSpPr>
            <p:cNvPr id="23" name="TextBox 22">
              <a:extLst>
                <a:ext uri="{FF2B5EF4-FFF2-40B4-BE49-F238E27FC236}">
                  <a16:creationId xmlns:a16="http://schemas.microsoft.com/office/drawing/2014/main" id="{D49B50BA-B7E0-4BB4-B711-4090EC4D172B}"/>
                </a:ext>
              </a:extLst>
            </p:cNvPr>
            <p:cNvSpPr txBox="1"/>
            <p:nvPr/>
          </p:nvSpPr>
          <p:spPr>
            <a:xfrm>
              <a:off x="5242747" y="4744173"/>
              <a:ext cx="1542932" cy="430887"/>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en-US" sz="1400" b="1" dirty="0">
                  <a:solidFill>
                    <a:schemeClr val="tx1">
                      <a:lumMod val="50000"/>
                      <a:lumOff val="50000"/>
                    </a:schemeClr>
                  </a:solidFill>
                  <a:latin typeface="Arial Black" panose="020B0A04020102020204" pitchFamily="34" charset="0"/>
                </a:rPr>
                <a:t>User Interface Mashup</a:t>
              </a:r>
            </a:p>
          </p:txBody>
        </p:sp>
        <p:sp>
          <p:nvSpPr>
            <p:cNvPr id="32" name="AutoShape 9">
              <a:extLst>
                <a:ext uri="{FF2B5EF4-FFF2-40B4-BE49-F238E27FC236}">
                  <a16:creationId xmlns:a16="http://schemas.microsoft.com/office/drawing/2014/main" id="{735182FE-59DE-4421-818B-87F31EE9304E}"/>
                </a:ext>
              </a:extLst>
            </p:cNvPr>
            <p:cNvSpPr>
              <a:spLocks noChangeArrowheads="1"/>
            </p:cNvSpPr>
            <p:nvPr/>
          </p:nvSpPr>
          <p:spPr bwMode="gray">
            <a:xfrm>
              <a:off x="5223665" y="3346670"/>
              <a:ext cx="1611478" cy="743467"/>
            </a:xfrm>
            <a:prstGeom prst="leftRightArrow">
              <a:avLst>
                <a:gd name="adj1" fmla="val 50000"/>
                <a:gd name="adj2" fmla="val 46884"/>
              </a:avLst>
            </a:prstGeom>
            <a:solidFill>
              <a:schemeClr val="accent1"/>
            </a:solidFill>
            <a:ln w="28575" algn="ctr">
              <a:noFill/>
              <a:miter lim="800000"/>
              <a:headEnd/>
              <a:tailEnd/>
            </a:ln>
          </p:spPr>
          <p:txBody>
            <a:bodyPr wrap="none" anchor="ctr"/>
            <a:lstStyle/>
            <a:p>
              <a:pPr algn="ctr">
                <a:buClrTx/>
                <a:buSzTx/>
                <a:buFontTx/>
                <a:buNone/>
              </a:pPr>
              <a:r>
                <a:rPr lang="en-US" sz="1600" dirty="0"/>
                <a:t>Soap / OData</a:t>
              </a:r>
            </a:p>
          </p:txBody>
        </p:sp>
        <p:sp>
          <p:nvSpPr>
            <p:cNvPr id="28" name="AutoShape 9">
              <a:extLst>
                <a:ext uri="{FF2B5EF4-FFF2-40B4-BE49-F238E27FC236}">
                  <a16:creationId xmlns:a16="http://schemas.microsoft.com/office/drawing/2014/main" id="{E3B03681-85B9-4168-B659-B6D04CA1723D}"/>
                </a:ext>
              </a:extLst>
            </p:cNvPr>
            <p:cNvSpPr>
              <a:spLocks noChangeArrowheads="1"/>
            </p:cNvSpPr>
            <p:nvPr/>
          </p:nvSpPr>
          <p:spPr bwMode="gray">
            <a:xfrm>
              <a:off x="5230869" y="5410710"/>
              <a:ext cx="1611478" cy="743467"/>
            </a:xfrm>
            <a:prstGeom prst="leftRightArrow">
              <a:avLst>
                <a:gd name="adj1" fmla="val 50000"/>
                <a:gd name="adj2" fmla="val 46884"/>
              </a:avLst>
            </a:prstGeom>
            <a:solidFill>
              <a:schemeClr val="accent1"/>
            </a:solidFill>
            <a:ln w="28575" algn="ctr">
              <a:noFill/>
              <a:miter lim="800000"/>
              <a:headEnd/>
              <a:tailEnd/>
            </a:ln>
          </p:spPr>
          <p:txBody>
            <a:bodyPr wrap="none" anchor="ctr"/>
            <a:lstStyle/>
            <a:p>
              <a:pPr algn="ctr">
                <a:buClrTx/>
                <a:buSzTx/>
                <a:buFontTx/>
                <a:buNone/>
              </a:pPr>
              <a:r>
                <a:rPr lang="en-US" sz="1600" dirty="0"/>
                <a:t>URL / HTML5</a:t>
              </a:r>
            </a:p>
          </p:txBody>
        </p:sp>
      </p:grpSp>
    </p:spTree>
    <p:extLst>
      <p:ext uri="{BB962C8B-B14F-4D97-AF65-F5344CB8AC3E}">
        <p14:creationId xmlns:p14="http://schemas.microsoft.com/office/powerpoint/2010/main" val="26786637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754" y="504646"/>
            <a:ext cx="11180975" cy="861518"/>
          </a:xfrm>
        </p:spPr>
        <p:txBody>
          <a:bodyPr/>
          <a:lstStyle/>
          <a:p>
            <a:r>
              <a:rPr lang="en-US" sz="2799" dirty="0">
                <a:hlinkClick r:id="rId3"/>
              </a:rPr>
              <a:t>SAP Business ByDesign Commerce Add-on: Extend your business with a full service cloud webshop</a:t>
            </a:r>
            <a:endParaRPr lang="en-US" sz="2799" b="0" dirty="0"/>
          </a:p>
        </p:txBody>
      </p:sp>
      <p:sp>
        <p:nvSpPr>
          <p:cNvPr id="9" name="Line 5"/>
          <p:cNvSpPr>
            <a:spLocks noChangeShapeType="1"/>
          </p:cNvSpPr>
          <p:nvPr/>
        </p:nvSpPr>
        <p:spPr bwMode="gray">
          <a:xfrm>
            <a:off x="6302166" y="1901265"/>
            <a:ext cx="1414220" cy="0"/>
          </a:xfrm>
          <a:prstGeom prst="line">
            <a:avLst/>
          </a:prstGeom>
          <a:noFill/>
          <a:ln w="9525">
            <a:noFill/>
            <a:round/>
            <a:headEnd/>
            <a:tailEnd/>
          </a:ln>
        </p:spPr>
        <p:txBody>
          <a:bodyPr lIns="0" tIns="0" rIns="0" bIns="0" anchor="ctr">
            <a:spAutoFit/>
          </a:bodyPr>
          <a:lstStyle/>
          <a:p>
            <a:endParaRPr lang="en-US" sz="1200" dirty="0"/>
          </a:p>
        </p:txBody>
      </p:sp>
      <p:sp>
        <p:nvSpPr>
          <p:cNvPr id="26" name="AutoShape 4"/>
          <p:cNvSpPr>
            <a:spLocks noChangeArrowheads="1"/>
          </p:cNvSpPr>
          <p:nvPr/>
        </p:nvSpPr>
        <p:spPr bwMode="gray">
          <a:xfrm>
            <a:off x="326840" y="1407392"/>
            <a:ext cx="11539523" cy="1383925"/>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nchor="t"/>
          <a:lstStyle/>
          <a:p>
            <a:pPr>
              <a:buClr>
                <a:srgbClr val="F0AB00"/>
              </a:buClr>
            </a:pPr>
            <a:r>
              <a:rPr lang="en-US" sz="1400" b="1" dirty="0">
                <a:solidFill>
                  <a:srgbClr val="F0AB00"/>
                </a:solidFill>
                <a:latin typeface="Arial Black" pitchFamily="34" charset="0"/>
                <a:ea typeface="SimSun" pitchFamily="2" charset="-122"/>
              </a:rPr>
              <a:t>KEY MESSAGE</a:t>
            </a:r>
          </a:p>
          <a:p>
            <a:pPr marL="320040" lvl="1" indent="-193040" defTabSz="306235">
              <a:buClr>
                <a:schemeClr val="accent1"/>
              </a:buClr>
              <a:buFont typeface="Wingdings" pitchFamily="2" charset="2"/>
              <a:buChar char="§"/>
              <a:tabLst>
                <a:tab pos="2170615" algn="l"/>
              </a:tabLst>
            </a:pPr>
            <a:r>
              <a:rPr lang="en-US" altLang="ko-KR" sz="1400" b="1" dirty="0">
                <a:solidFill>
                  <a:schemeClr val="accent2"/>
                </a:solidFill>
                <a:ea typeface="Gulim"/>
                <a:cs typeface="Times New Roman"/>
              </a:rPr>
              <a:t>Cloud webshop with SAP Business ByDesign </a:t>
            </a:r>
            <a:r>
              <a:rPr lang="en-US" altLang="ko-KR" sz="1400" dirty="0">
                <a:solidFill>
                  <a:schemeClr val="accent2"/>
                </a:solidFill>
                <a:ea typeface="Gulim"/>
                <a:cs typeface="Times New Roman"/>
              </a:rPr>
              <a:t>connection powered </a:t>
            </a:r>
            <a:r>
              <a:rPr lang="en-US" altLang="ko-KR" sz="1400" b="1" dirty="0">
                <a:solidFill>
                  <a:schemeClr val="accent2"/>
                </a:solidFill>
                <a:ea typeface="Gulim"/>
                <a:cs typeface="Times New Roman"/>
              </a:rPr>
              <a:t>by ECENTA Digital</a:t>
            </a:r>
          </a:p>
          <a:p>
            <a:pPr marL="320040" lvl="1" indent="-193040" defTabSz="306235">
              <a:buClr>
                <a:schemeClr val="accent1"/>
              </a:buClr>
              <a:buFont typeface="Wingdings" pitchFamily="2" charset="2"/>
              <a:buChar char="§"/>
              <a:tabLst>
                <a:tab pos="2170615" algn="l"/>
              </a:tabLst>
            </a:pPr>
            <a:r>
              <a:rPr lang="en-US" altLang="ko-KR" sz="1400" b="1" dirty="0">
                <a:solidFill>
                  <a:schemeClr val="accent2"/>
                </a:solidFill>
                <a:ea typeface="Gulim" pitchFamily="34" charset="-127"/>
                <a:cs typeface="Times New Roman" pitchFamily="18" charset="0"/>
              </a:rPr>
              <a:t>Full service included: </a:t>
            </a:r>
            <a:r>
              <a:rPr lang="en-US" altLang="ko-KR" sz="1400" dirty="0">
                <a:solidFill>
                  <a:schemeClr val="accent2"/>
                </a:solidFill>
                <a:ea typeface="Gulim" pitchFamily="34" charset="-127"/>
                <a:cs typeface="Times New Roman" pitchFamily="18" charset="0"/>
              </a:rPr>
              <a:t>Implementation, optimization, operation and 24x7 support</a:t>
            </a:r>
          </a:p>
          <a:p>
            <a:pPr marL="320040" lvl="1" indent="-193040" defTabSz="306235">
              <a:buClr>
                <a:schemeClr val="accent1"/>
              </a:buClr>
              <a:buFont typeface="Wingdings" pitchFamily="2" charset="2"/>
              <a:buChar char="§"/>
              <a:tabLst>
                <a:tab pos="2170615" algn="l"/>
              </a:tabLst>
            </a:pPr>
            <a:r>
              <a:rPr lang="en-US" altLang="ko-KR" sz="1400" b="1" dirty="0">
                <a:solidFill>
                  <a:schemeClr val="accent2"/>
                </a:solidFill>
                <a:ea typeface="Gulim" pitchFamily="34" charset="-127"/>
                <a:cs typeface="Times New Roman" pitchFamily="18" charset="0"/>
              </a:rPr>
              <a:t>Customer Order Execution</a:t>
            </a:r>
            <a:r>
              <a:rPr lang="en-US" altLang="ko-KR" sz="1400" dirty="0">
                <a:solidFill>
                  <a:schemeClr val="accent2"/>
                </a:solidFill>
                <a:ea typeface="Gulim" pitchFamily="34" charset="-127"/>
                <a:cs typeface="Times New Roman" pitchFamily="18" charset="0"/>
              </a:rPr>
              <a:t>: Sales order execution, invoicing, availability check and more from SAP Business ByDesign</a:t>
            </a:r>
          </a:p>
          <a:p>
            <a:pPr marL="320040" lvl="1" indent="-193040" defTabSz="306235">
              <a:buClr>
                <a:schemeClr val="accent1"/>
              </a:buClr>
              <a:buFont typeface="Wingdings" pitchFamily="2" charset="2"/>
              <a:buChar char="§"/>
              <a:tabLst>
                <a:tab pos="2170615" algn="l"/>
              </a:tabLst>
            </a:pPr>
            <a:r>
              <a:rPr lang="en-US" altLang="ko-KR" sz="1400" b="1" dirty="0">
                <a:solidFill>
                  <a:schemeClr val="accent2"/>
                </a:solidFill>
                <a:ea typeface="Gulim" pitchFamily="34" charset="-127"/>
                <a:cs typeface="Times New Roman" pitchFamily="18" charset="0"/>
              </a:rPr>
              <a:t>Customer Self-Service</a:t>
            </a:r>
            <a:r>
              <a:rPr lang="en-US" altLang="ko-KR" sz="1400" dirty="0">
                <a:solidFill>
                  <a:schemeClr val="accent2"/>
                </a:solidFill>
                <a:ea typeface="Gulim" pitchFamily="34" charset="-127"/>
                <a:cs typeface="Times New Roman" pitchFamily="18" charset="0"/>
              </a:rPr>
              <a:t>: Contact forms, service requests and other self-services from SAP Business ByDesign</a:t>
            </a:r>
          </a:p>
          <a:p>
            <a:pPr marL="320040" lvl="1" indent="-193040" defTabSz="306235">
              <a:buClr>
                <a:schemeClr val="accent1"/>
              </a:buClr>
              <a:buFont typeface="Wingdings" pitchFamily="2" charset="2"/>
              <a:buChar char="§"/>
              <a:tabLst>
                <a:tab pos="2170615" algn="l"/>
              </a:tabLst>
            </a:pPr>
            <a:r>
              <a:rPr lang="en-US" altLang="ko-KR" sz="1400" dirty="0">
                <a:solidFill>
                  <a:schemeClr val="accent2"/>
                </a:solidFill>
                <a:ea typeface="Gulim" pitchFamily="34" charset="-127"/>
                <a:cs typeface="Times New Roman" pitchFamily="18" charset="0"/>
              </a:rPr>
              <a:t>Available for SAP Business ByDesign </a:t>
            </a:r>
            <a:r>
              <a:rPr lang="en-US" altLang="ko-KR" sz="1400" b="1" dirty="0">
                <a:solidFill>
                  <a:schemeClr val="accent2"/>
                </a:solidFill>
                <a:ea typeface="Gulim" pitchFamily="34" charset="-127"/>
                <a:cs typeface="Times New Roman" pitchFamily="18" charset="0"/>
              </a:rPr>
              <a:t>customers and partners as resell package</a:t>
            </a:r>
          </a:p>
        </p:txBody>
      </p:sp>
      <p:sp>
        <p:nvSpPr>
          <p:cNvPr id="42" name="AutoShape 4">
            <a:extLst>
              <a:ext uri="{FF2B5EF4-FFF2-40B4-BE49-F238E27FC236}">
                <a16:creationId xmlns:a16="http://schemas.microsoft.com/office/drawing/2014/main" id="{17573740-2523-4271-9535-DB79AFD4AEB9}"/>
              </a:ext>
            </a:extLst>
          </p:cNvPr>
          <p:cNvSpPr>
            <a:spLocks noChangeArrowheads="1"/>
          </p:cNvSpPr>
          <p:nvPr/>
        </p:nvSpPr>
        <p:spPr bwMode="gray">
          <a:xfrm>
            <a:off x="6591172" y="2932092"/>
            <a:ext cx="2856602" cy="34127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a:outerShdw blurRad="50800" dist="38100" dir="2700000" algn="tl" rotWithShape="0">
              <a:prstClr val="black">
                <a:alpha val="40000"/>
              </a:prstClr>
            </a:outerShdw>
          </a:effectLst>
        </p:spPr>
        <p:txBody>
          <a:bodyPr/>
          <a:lstStyle/>
          <a:p>
            <a:pPr>
              <a:buClr>
                <a:srgbClr val="F0AB00"/>
              </a:buClr>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382" indent="-171382">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382" indent="-171382">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382" indent="-171382">
              <a:buClr>
                <a:srgbClr val="F0AB00"/>
              </a:buClr>
              <a:buFont typeface="Wingdings" pitchFamily="2" charset="2"/>
              <a:buChar char="§"/>
            </a:pPr>
            <a:endParaRPr lang="en-US" altLang="zh-CN" sz="1200" dirty="0">
              <a:solidFill>
                <a:srgbClr val="000000"/>
              </a:solidFill>
              <a:ea typeface="SimSun" pitchFamily="2" charset="-122"/>
            </a:endParaRPr>
          </a:p>
          <a:p>
            <a:pPr marL="174556" indent="-174556">
              <a:buFont typeface="Arial" pitchFamily="34" charset="0"/>
              <a:buChar char="•"/>
            </a:pPr>
            <a:endParaRPr lang="en-US" altLang="zh-CN" sz="1200" b="1" dirty="0">
              <a:solidFill>
                <a:srgbClr val="000000"/>
              </a:solidFill>
              <a:ea typeface="SimSun" pitchFamily="2" charset="-122"/>
            </a:endParaRPr>
          </a:p>
        </p:txBody>
      </p:sp>
      <p:sp>
        <p:nvSpPr>
          <p:cNvPr id="43" name="Text Box 17">
            <a:extLst>
              <a:ext uri="{FF2B5EF4-FFF2-40B4-BE49-F238E27FC236}">
                <a16:creationId xmlns:a16="http://schemas.microsoft.com/office/drawing/2014/main" id="{14225690-F6B1-48B8-A5AB-459A037645BB}"/>
              </a:ext>
            </a:extLst>
          </p:cNvPr>
          <p:cNvSpPr txBox="1">
            <a:spLocks noChangeArrowheads="1"/>
          </p:cNvSpPr>
          <p:nvPr/>
        </p:nvSpPr>
        <p:spPr bwMode="gray">
          <a:xfrm>
            <a:off x="6868096" y="3805107"/>
            <a:ext cx="2339445" cy="1615827"/>
          </a:xfrm>
          <a:prstGeom prst="rect">
            <a:avLst/>
          </a:prstGeom>
          <a:noFill/>
          <a:ln w="12700" algn="ctr">
            <a:noFill/>
            <a:miter lim="800000"/>
            <a:headEnd/>
            <a:tailEnd/>
          </a:ln>
        </p:spPr>
        <p:txBody>
          <a:bodyPr wrap="square" lIns="0" tIns="0" rIns="0" bIns="0">
            <a:spAutoFit/>
          </a:bodyPr>
          <a:lstStyle/>
          <a:p>
            <a:pPr marL="176213" indent="-176213">
              <a:buFont typeface="Wingdings" panose="05000000000000000000" pitchFamily="2" charset="2"/>
              <a:buChar char="§"/>
            </a:pPr>
            <a:r>
              <a:rPr lang="en-US" sz="1050" dirty="0">
                <a:solidFill>
                  <a:srgbClr val="8B8C8E"/>
                </a:solidFill>
              </a:rPr>
              <a:t>Order &gt; fulfillment &gt; invoicing</a:t>
            </a:r>
          </a:p>
          <a:p>
            <a:pPr marL="176213" indent="-176213">
              <a:buFont typeface="Wingdings" panose="05000000000000000000" pitchFamily="2" charset="2"/>
              <a:buChar char="§"/>
            </a:pPr>
            <a:r>
              <a:rPr lang="en-US" sz="1050" dirty="0">
                <a:solidFill>
                  <a:srgbClr val="8B8C8E"/>
                </a:solidFill>
              </a:rPr>
              <a:t>Account management</a:t>
            </a:r>
          </a:p>
          <a:p>
            <a:pPr marL="176213" indent="-176213">
              <a:buFont typeface="Wingdings" panose="05000000000000000000" pitchFamily="2" charset="2"/>
              <a:buChar char="§"/>
            </a:pPr>
            <a:r>
              <a:rPr lang="en-US" sz="1050" dirty="0">
                <a:solidFill>
                  <a:srgbClr val="8B8C8E"/>
                </a:solidFill>
              </a:rPr>
              <a:t>Product catalog management</a:t>
            </a:r>
          </a:p>
          <a:p>
            <a:pPr marL="176213" indent="-176213">
              <a:buFont typeface="Wingdings" panose="05000000000000000000" pitchFamily="2" charset="2"/>
              <a:buChar char="§"/>
            </a:pPr>
            <a:r>
              <a:rPr lang="en-US" sz="1050" dirty="0">
                <a:solidFill>
                  <a:srgbClr val="8B8C8E"/>
                </a:solidFill>
              </a:rPr>
              <a:t>Product availability</a:t>
            </a:r>
          </a:p>
          <a:p>
            <a:pPr marL="176213" indent="-176213">
              <a:buFont typeface="Wingdings" panose="05000000000000000000" pitchFamily="2" charset="2"/>
              <a:buChar char="§"/>
            </a:pPr>
            <a:r>
              <a:rPr lang="en-US" sz="1050" dirty="0">
                <a:solidFill>
                  <a:srgbClr val="8B8C8E"/>
                </a:solidFill>
              </a:rPr>
              <a:t>Flexible pricing</a:t>
            </a:r>
          </a:p>
          <a:p>
            <a:pPr marL="176213" indent="-176213">
              <a:buFont typeface="Wingdings" panose="05000000000000000000" pitchFamily="2" charset="2"/>
              <a:buChar char="§"/>
            </a:pPr>
            <a:r>
              <a:rPr lang="en-US" sz="1050" dirty="0">
                <a:solidFill>
                  <a:srgbClr val="8B8C8E"/>
                </a:solidFill>
              </a:rPr>
              <a:t>Invoicing &amp; tax</a:t>
            </a:r>
          </a:p>
          <a:p>
            <a:pPr marL="176213" indent="-176213">
              <a:buFont typeface="Wingdings" panose="05000000000000000000" pitchFamily="2" charset="2"/>
              <a:buChar char="§"/>
            </a:pPr>
            <a:r>
              <a:rPr lang="en-US" sz="1050" dirty="0">
                <a:solidFill>
                  <a:srgbClr val="8B8C8E"/>
                </a:solidFill>
              </a:rPr>
              <a:t>Service requests</a:t>
            </a:r>
          </a:p>
          <a:p>
            <a:pPr marL="176213" indent="-176213">
              <a:buFont typeface="Wingdings" panose="05000000000000000000" pitchFamily="2" charset="2"/>
              <a:buChar char="§"/>
            </a:pPr>
            <a:r>
              <a:rPr lang="en-US" sz="1050" dirty="0">
                <a:solidFill>
                  <a:srgbClr val="8B8C8E"/>
                </a:solidFill>
              </a:rPr>
              <a:t>Lead generation</a:t>
            </a:r>
          </a:p>
          <a:p>
            <a:pPr marL="176213" indent="-176213">
              <a:buFont typeface="Wingdings" panose="05000000000000000000" pitchFamily="2" charset="2"/>
              <a:buChar char="§"/>
            </a:pPr>
            <a:r>
              <a:rPr lang="en-US" sz="1050" dirty="0">
                <a:solidFill>
                  <a:srgbClr val="8B8C8E"/>
                </a:solidFill>
              </a:rPr>
              <a:t>Data privacy management</a:t>
            </a:r>
          </a:p>
          <a:p>
            <a:r>
              <a:rPr lang="en-US" sz="1050" dirty="0">
                <a:solidFill>
                  <a:srgbClr val="8B8C8E"/>
                </a:solidFill>
              </a:rPr>
              <a:t>…more</a:t>
            </a:r>
          </a:p>
        </p:txBody>
      </p:sp>
      <p:sp>
        <p:nvSpPr>
          <p:cNvPr id="47" name="AutoShape 4">
            <a:extLst>
              <a:ext uri="{FF2B5EF4-FFF2-40B4-BE49-F238E27FC236}">
                <a16:creationId xmlns:a16="http://schemas.microsoft.com/office/drawing/2014/main" id="{1337B278-2C7E-42C1-A112-1DAB355AA8FD}"/>
              </a:ext>
            </a:extLst>
          </p:cNvPr>
          <p:cNvSpPr>
            <a:spLocks noChangeArrowheads="1"/>
          </p:cNvSpPr>
          <p:nvPr/>
        </p:nvSpPr>
        <p:spPr bwMode="gray">
          <a:xfrm>
            <a:off x="2840708" y="2932092"/>
            <a:ext cx="2856602" cy="34127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a:outerShdw blurRad="50800" dist="38100" dir="2700000" algn="tl" rotWithShape="0">
              <a:prstClr val="black">
                <a:alpha val="40000"/>
              </a:prstClr>
            </a:outerShdw>
          </a:effectLst>
        </p:spPr>
        <p:txBody>
          <a:bodyPr/>
          <a:lstStyle/>
          <a:p>
            <a:pPr>
              <a:buClr>
                <a:srgbClr val="F0AB00"/>
              </a:buClr>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382" indent="-171382">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382" indent="-171382">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382" indent="-171382">
              <a:buClr>
                <a:srgbClr val="F0AB00"/>
              </a:buClr>
              <a:buFont typeface="Wingdings" pitchFamily="2" charset="2"/>
              <a:buChar char="§"/>
            </a:pPr>
            <a:endParaRPr lang="en-US" altLang="zh-CN" sz="1200" dirty="0">
              <a:solidFill>
                <a:srgbClr val="000000"/>
              </a:solidFill>
              <a:ea typeface="SimSun" pitchFamily="2" charset="-122"/>
            </a:endParaRPr>
          </a:p>
          <a:p>
            <a:pPr marL="174556" indent="-174556">
              <a:buFont typeface="Arial" pitchFamily="34" charset="0"/>
              <a:buChar char="•"/>
            </a:pPr>
            <a:endParaRPr lang="en-US" altLang="zh-CN" sz="1200" b="1" dirty="0">
              <a:solidFill>
                <a:srgbClr val="000000"/>
              </a:solidFill>
              <a:ea typeface="SimSun" pitchFamily="2" charset="-122"/>
            </a:endParaRPr>
          </a:p>
        </p:txBody>
      </p:sp>
      <p:sp>
        <p:nvSpPr>
          <p:cNvPr id="50" name="Text Box 17">
            <a:extLst>
              <a:ext uri="{FF2B5EF4-FFF2-40B4-BE49-F238E27FC236}">
                <a16:creationId xmlns:a16="http://schemas.microsoft.com/office/drawing/2014/main" id="{5A7E5B5E-6B1B-4B2D-953F-72C721C962E0}"/>
              </a:ext>
            </a:extLst>
          </p:cNvPr>
          <p:cNvSpPr txBox="1">
            <a:spLocks noChangeArrowheads="1"/>
          </p:cNvSpPr>
          <p:nvPr/>
        </p:nvSpPr>
        <p:spPr bwMode="gray">
          <a:xfrm>
            <a:off x="3066690" y="3805106"/>
            <a:ext cx="2630621" cy="1938992"/>
          </a:xfrm>
          <a:prstGeom prst="rect">
            <a:avLst/>
          </a:prstGeom>
          <a:noFill/>
          <a:ln w="12700" algn="ctr">
            <a:noFill/>
            <a:miter lim="800000"/>
            <a:headEnd/>
            <a:tailEnd/>
          </a:ln>
        </p:spPr>
        <p:txBody>
          <a:bodyPr wrap="square" lIns="0" tIns="0" rIns="0" bIns="0">
            <a:spAutoFit/>
          </a:bodyPr>
          <a:lstStyle/>
          <a:p>
            <a:pPr marL="176160" indent="-176160">
              <a:buFont typeface="Wingdings" panose="05000000000000000000" pitchFamily="2" charset="2"/>
              <a:buChar char="§"/>
            </a:pPr>
            <a:r>
              <a:rPr lang="en-US" sz="1050" dirty="0">
                <a:solidFill>
                  <a:srgbClr val="8B8C8E"/>
                </a:solidFill>
              </a:rPr>
              <a:t>High performance consumer grade shopping experience</a:t>
            </a:r>
          </a:p>
          <a:p>
            <a:pPr marL="176160" indent="-176160">
              <a:buFont typeface="Wingdings" panose="05000000000000000000" pitchFamily="2" charset="2"/>
              <a:buChar char="§"/>
            </a:pPr>
            <a:r>
              <a:rPr lang="en-US" sz="1050" dirty="0">
                <a:solidFill>
                  <a:srgbClr val="8B8C8E"/>
                </a:solidFill>
              </a:rPr>
              <a:t>SAP Business ByDesign integration for customers, orders and more</a:t>
            </a:r>
          </a:p>
          <a:p>
            <a:pPr marL="176160" indent="-176160">
              <a:buFont typeface="Wingdings" panose="05000000000000000000" pitchFamily="2" charset="2"/>
              <a:buChar char="§"/>
            </a:pPr>
            <a:r>
              <a:rPr lang="en-US" sz="1050" dirty="0">
                <a:solidFill>
                  <a:srgbClr val="8B8C8E"/>
                </a:solidFill>
              </a:rPr>
              <a:t>2 hero banner, CI adaption</a:t>
            </a:r>
          </a:p>
          <a:p>
            <a:pPr marL="176160" indent="-176160">
              <a:buFont typeface="Wingdings" panose="05000000000000000000" pitchFamily="2" charset="2"/>
              <a:buChar char="§"/>
            </a:pPr>
            <a:r>
              <a:rPr lang="en-US" sz="1050" dirty="0">
                <a:solidFill>
                  <a:srgbClr val="8B8C8E"/>
                </a:solidFill>
              </a:rPr>
              <a:t>Data privacy management</a:t>
            </a:r>
          </a:p>
          <a:p>
            <a:r>
              <a:rPr lang="en-US" sz="1050" dirty="0">
                <a:solidFill>
                  <a:srgbClr val="8B8C8E"/>
                </a:solidFill>
              </a:rPr>
              <a:t>…more</a:t>
            </a:r>
          </a:p>
          <a:p>
            <a:pPr marL="176160" indent="-176160">
              <a:buFont typeface="Wingdings" panose="05000000000000000000" pitchFamily="2" charset="2"/>
              <a:buChar char="§"/>
            </a:pPr>
            <a:endParaRPr lang="en-US" sz="1050" dirty="0">
              <a:solidFill>
                <a:srgbClr val="8B8C8E"/>
              </a:solidFill>
            </a:endParaRPr>
          </a:p>
          <a:p>
            <a:r>
              <a:rPr lang="en-US" sz="1050" b="1" dirty="0">
                <a:solidFill>
                  <a:srgbClr val="8B8C8E"/>
                </a:solidFill>
              </a:rPr>
              <a:t>Setup &amp; operation services</a:t>
            </a:r>
          </a:p>
          <a:p>
            <a:pPr marL="176160" indent="-176160">
              <a:buFont typeface="Wingdings" panose="05000000000000000000" pitchFamily="2" charset="2"/>
              <a:buChar char="§"/>
            </a:pPr>
            <a:r>
              <a:rPr lang="en-US" sz="1050" dirty="0">
                <a:solidFill>
                  <a:srgbClr val="8B8C8E"/>
                </a:solidFill>
              </a:rPr>
              <a:t>Implementation of custom web design</a:t>
            </a:r>
          </a:p>
          <a:p>
            <a:pPr marL="176160" indent="-176160">
              <a:buFont typeface="Wingdings" panose="05000000000000000000" pitchFamily="2" charset="2"/>
              <a:buChar char="§"/>
            </a:pPr>
            <a:r>
              <a:rPr lang="en-US" sz="1050" dirty="0">
                <a:solidFill>
                  <a:srgbClr val="8B8C8E"/>
                </a:solidFill>
              </a:rPr>
              <a:t>24x7 premium support</a:t>
            </a:r>
          </a:p>
          <a:p>
            <a:pPr marL="176160" indent="-176160">
              <a:buFont typeface="Wingdings" panose="05000000000000000000" pitchFamily="2" charset="2"/>
              <a:buChar char="§"/>
            </a:pPr>
            <a:r>
              <a:rPr lang="en-US" sz="1050" dirty="0">
                <a:solidFill>
                  <a:srgbClr val="8B8C8E"/>
                </a:solidFill>
              </a:rPr>
              <a:t>Controlling cockpit</a:t>
            </a:r>
          </a:p>
        </p:txBody>
      </p:sp>
      <p:sp>
        <p:nvSpPr>
          <p:cNvPr id="54" name="Text Box 15">
            <a:extLst>
              <a:ext uri="{FF2B5EF4-FFF2-40B4-BE49-F238E27FC236}">
                <a16:creationId xmlns:a16="http://schemas.microsoft.com/office/drawing/2014/main" id="{C6104801-303C-432D-BA23-3B0B38BA76E9}"/>
              </a:ext>
            </a:extLst>
          </p:cNvPr>
          <p:cNvSpPr txBox="1">
            <a:spLocks noChangeArrowheads="1"/>
          </p:cNvSpPr>
          <p:nvPr/>
        </p:nvSpPr>
        <p:spPr bwMode="gray">
          <a:xfrm>
            <a:off x="9562255" y="3593991"/>
            <a:ext cx="1944897" cy="648343"/>
          </a:xfrm>
          <a:prstGeom prst="rect">
            <a:avLst/>
          </a:prstGeom>
          <a:noFill/>
          <a:ln w="12700" algn="ctr">
            <a:noFill/>
            <a:miter lim="800000"/>
            <a:headEnd/>
            <a:tailEnd/>
          </a:ln>
        </p:spPr>
        <p:txBody>
          <a:bodyPr wrap="square" lIns="89977" tIns="46788" rIns="89977" bIns="46788">
            <a:spAutoFit/>
          </a:bodyPr>
          <a:lstStyle/>
          <a:p>
            <a:pPr algn="ctr">
              <a:buClrTx/>
              <a:buSzTx/>
              <a:buFontTx/>
              <a:buNone/>
            </a:pPr>
            <a:r>
              <a:rPr lang="en-US" sz="1200" dirty="0">
                <a:solidFill>
                  <a:schemeClr val="accent2"/>
                </a:solidFill>
                <a:latin typeface="Arial Black" pitchFamily="34" charset="0"/>
                <a:ea typeface="宋体" pitchFamily="2" charset="-122"/>
              </a:rPr>
              <a:t>Executing and invoicing customer requests</a:t>
            </a:r>
          </a:p>
        </p:txBody>
      </p:sp>
      <p:grpSp>
        <p:nvGrpSpPr>
          <p:cNvPr id="3" name="Group 2">
            <a:extLst>
              <a:ext uri="{FF2B5EF4-FFF2-40B4-BE49-F238E27FC236}">
                <a16:creationId xmlns:a16="http://schemas.microsoft.com/office/drawing/2014/main" id="{4A6257F1-30DB-4060-BC97-67FAAEE81386}"/>
              </a:ext>
            </a:extLst>
          </p:cNvPr>
          <p:cNvGrpSpPr/>
          <p:nvPr/>
        </p:nvGrpSpPr>
        <p:grpSpPr>
          <a:xfrm>
            <a:off x="2949494" y="3104405"/>
            <a:ext cx="2481186" cy="578750"/>
            <a:chOff x="2695663" y="3105520"/>
            <a:chExt cx="2481186" cy="578750"/>
          </a:xfrm>
        </p:grpSpPr>
        <p:sp>
          <p:nvSpPr>
            <p:cNvPr id="49" name="Rectangle 48">
              <a:extLst>
                <a:ext uri="{FF2B5EF4-FFF2-40B4-BE49-F238E27FC236}">
                  <a16:creationId xmlns:a16="http://schemas.microsoft.com/office/drawing/2014/main" id="{3CDD6201-87E7-4AB6-9851-C12C65E97DEF}"/>
                </a:ext>
              </a:extLst>
            </p:cNvPr>
            <p:cNvSpPr/>
            <p:nvPr/>
          </p:nvSpPr>
          <p:spPr>
            <a:xfrm>
              <a:off x="2695663" y="3345716"/>
              <a:ext cx="2481186" cy="338554"/>
            </a:xfrm>
            <a:prstGeom prst="rect">
              <a:avLst/>
            </a:prstGeom>
          </p:spPr>
          <p:txBody>
            <a:bodyPr wrap="square">
              <a:spAutoFit/>
            </a:bodyPr>
            <a:lstStyle/>
            <a:p>
              <a:r>
                <a:rPr lang="en-US" sz="1600" b="1" dirty="0">
                  <a:solidFill>
                    <a:srgbClr val="8B8C8E"/>
                  </a:solidFill>
                  <a:latin typeface="Arial Black" panose="020B0A04020102020204" pitchFamily="34" charset="0"/>
                </a:rPr>
                <a:t>Commerce</a:t>
              </a:r>
              <a:r>
                <a:rPr lang="en-US" sz="1050" baseline="60000" dirty="0">
                  <a:solidFill>
                    <a:srgbClr val="8B8C8E"/>
                  </a:solidFill>
                  <a:latin typeface="+mj-lt"/>
                </a:rPr>
                <a:t> </a:t>
              </a:r>
              <a:r>
                <a:rPr lang="en-US" sz="1100" baseline="60000" dirty="0">
                  <a:solidFill>
                    <a:srgbClr val="8B8C8E"/>
                  </a:solidFill>
                  <a:latin typeface="+mj-lt"/>
                </a:rPr>
                <a:t>by ECENTA DIGITAL </a:t>
              </a:r>
              <a:endParaRPr lang="en-US" sz="1600" baseline="60000" dirty="0">
                <a:solidFill>
                  <a:srgbClr val="8B8C8E"/>
                </a:solidFill>
                <a:latin typeface="+mj-lt"/>
              </a:endParaRPr>
            </a:p>
          </p:txBody>
        </p:sp>
        <p:pic>
          <p:nvPicPr>
            <p:cNvPr id="24" name="Picture 23">
              <a:extLst>
                <a:ext uri="{FF2B5EF4-FFF2-40B4-BE49-F238E27FC236}">
                  <a16:creationId xmlns:a16="http://schemas.microsoft.com/office/drawing/2014/main" id="{25F64F6C-FCFC-4794-9DEE-63D2751FCA6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812858" y="3105520"/>
              <a:ext cx="1424501" cy="277064"/>
            </a:xfrm>
            <a:prstGeom prst="rect">
              <a:avLst/>
            </a:prstGeom>
          </p:spPr>
        </p:pic>
      </p:grpSp>
      <p:grpSp>
        <p:nvGrpSpPr>
          <p:cNvPr id="27" name="Group 26">
            <a:extLst>
              <a:ext uri="{FF2B5EF4-FFF2-40B4-BE49-F238E27FC236}">
                <a16:creationId xmlns:a16="http://schemas.microsoft.com/office/drawing/2014/main" id="{2DBEA1D7-522D-4B43-BDA3-B7B3A4D9B608}"/>
              </a:ext>
            </a:extLst>
          </p:cNvPr>
          <p:cNvGrpSpPr/>
          <p:nvPr/>
        </p:nvGrpSpPr>
        <p:grpSpPr>
          <a:xfrm>
            <a:off x="6782432" y="3104406"/>
            <a:ext cx="2481186" cy="566301"/>
            <a:chOff x="2727195" y="3105520"/>
            <a:chExt cx="2481186" cy="566301"/>
          </a:xfrm>
        </p:grpSpPr>
        <p:sp>
          <p:nvSpPr>
            <p:cNvPr id="28" name="Rectangle 27">
              <a:extLst>
                <a:ext uri="{FF2B5EF4-FFF2-40B4-BE49-F238E27FC236}">
                  <a16:creationId xmlns:a16="http://schemas.microsoft.com/office/drawing/2014/main" id="{80038559-CFC8-40F8-A916-FFBA17168587}"/>
                </a:ext>
              </a:extLst>
            </p:cNvPr>
            <p:cNvSpPr/>
            <p:nvPr/>
          </p:nvSpPr>
          <p:spPr>
            <a:xfrm>
              <a:off x="2727195" y="3333267"/>
              <a:ext cx="2481186" cy="338554"/>
            </a:xfrm>
            <a:prstGeom prst="rect">
              <a:avLst/>
            </a:prstGeom>
          </p:spPr>
          <p:txBody>
            <a:bodyPr wrap="square">
              <a:spAutoFit/>
            </a:bodyPr>
            <a:lstStyle/>
            <a:p>
              <a:r>
                <a:rPr lang="en-US" sz="1600" b="1" dirty="0">
                  <a:solidFill>
                    <a:srgbClr val="8B8C8E"/>
                  </a:solidFill>
                  <a:latin typeface="Arial Black" panose="020B0A04020102020204" pitchFamily="34" charset="0"/>
                </a:rPr>
                <a:t>Cloud ERP</a:t>
              </a:r>
            </a:p>
          </p:txBody>
        </p:sp>
        <p:pic>
          <p:nvPicPr>
            <p:cNvPr id="29" name="Picture 28">
              <a:extLst>
                <a:ext uri="{FF2B5EF4-FFF2-40B4-BE49-F238E27FC236}">
                  <a16:creationId xmlns:a16="http://schemas.microsoft.com/office/drawing/2014/main" id="{C8BB44EA-A8E1-4705-87AD-8EFBD06ECDE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812858" y="3105520"/>
              <a:ext cx="1424501" cy="277064"/>
            </a:xfrm>
            <a:prstGeom prst="rect">
              <a:avLst/>
            </a:prstGeom>
          </p:spPr>
        </p:pic>
      </p:grpSp>
      <p:pic>
        <p:nvPicPr>
          <p:cNvPr id="14" name="Picture 13">
            <a:extLst>
              <a:ext uri="{FF2B5EF4-FFF2-40B4-BE49-F238E27FC236}">
                <a16:creationId xmlns:a16="http://schemas.microsoft.com/office/drawing/2014/main" id="{30CC2E02-FBE9-428E-B29A-0BF3CBC075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82427" y="3986678"/>
            <a:ext cx="1249774" cy="1249774"/>
          </a:xfrm>
          <a:prstGeom prst="rect">
            <a:avLst/>
          </a:prstGeom>
        </p:spPr>
      </p:pic>
      <p:pic>
        <p:nvPicPr>
          <p:cNvPr id="16" name="Picture 15">
            <a:extLst>
              <a:ext uri="{FF2B5EF4-FFF2-40B4-BE49-F238E27FC236}">
                <a16:creationId xmlns:a16="http://schemas.microsoft.com/office/drawing/2014/main" id="{612BDC23-4C5F-4F11-91B3-3E03A4539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62212" y="4070801"/>
            <a:ext cx="1412604" cy="1412604"/>
          </a:xfrm>
          <a:prstGeom prst="rect">
            <a:avLst/>
          </a:prstGeom>
        </p:spPr>
      </p:pic>
      <p:pic>
        <p:nvPicPr>
          <p:cNvPr id="21" name="Picture 20">
            <a:extLst>
              <a:ext uri="{FF2B5EF4-FFF2-40B4-BE49-F238E27FC236}">
                <a16:creationId xmlns:a16="http://schemas.microsoft.com/office/drawing/2014/main" id="{829466CF-9952-4CB3-AE9B-D6E60A1215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16233" y="4272268"/>
            <a:ext cx="1009673" cy="1009673"/>
          </a:xfrm>
          <a:prstGeom prst="rect">
            <a:avLst/>
          </a:prstGeom>
        </p:spPr>
      </p:pic>
      <p:pic>
        <p:nvPicPr>
          <p:cNvPr id="58" name="Bild 12">
            <a:extLst>
              <a:ext uri="{FF2B5EF4-FFF2-40B4-BE49-F238E27FC236}">
                <a16:creationId xmlns:a16="http://schemas.microsoft.com/office/drawing/2014/main" id="{EE8FAE08-C6A6-4810-A302-D7D52FAB32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4434" y="5910635"/>
            <a:ext cx="1611975" cy="274658"/>
          </a:xfrm>
          <a:prstGeom prst="rect">
            <a:avLst/>
          </a:prstGeom>
        </p:spPr>
      </p:pic>
      <p:pic>
        <p:nvPicPr>
          <p:cNvPr id="59" name="Picture 58">
            <a:extLst>
              <a:ext uri="{FF2B5EF4-FFF2-40B4-BE49-F238E27FC236}">
                <a16:creationId xmlns:a16="http://schemas.microsoft.com/office/drawing/2014/main" id="{58769449-0856-40C2-9B9B-502AC9DF4B1A}"/>
              </a:ext>
            </a:extLst>
          </p:cNvPr>
          <p:cNvPicPr>
            <a:picLocks noChangeAspect="1"/>
          </p:cNvPicPr>
          <p:nvPr/>
        </p:nvPicPr>
        <p:blipFill rotWithShape="1">
          <a:blip r:embed="rId9">
            <a:extLst>
              <a:ext uri="{28A0092B-C50C-407E-A947-70E740481C1C}">
                <a14:useLocalDpi xmlns:a14="http://schemas.microsoft.com/office/drawing/2010/main" val="0"/>
              </a:ext>
            </a:extLst>
          </a:blip>
          <a:srcRect r="55066" b="-128"/>
          <a:stretch/>
        </p:blipFill>
        <p:spPr>
          <a:xfrm>
            <a:off x="7765762" y="5824831"/>
            <a:ext cx="709078" cy="360463"/>
          </a:xfrm>
          <a:prstGeom prst="rect">
            <a:avLst/>
          </a:prstGeom>
        </p:spPr>
      </p:pic>
      <p:sp>
        <p:nvSpPr>
          <p:cNvPr id="22" name="Text Box 15">
            <a:extLst>
              <a:ext uri="{FF2B5EF4-FFF2-40B4-BE49-F238E27FC236}">
                <a16:creationId xmlns:a16="http://schemas.microsoft.com/office/drawing/2014/main" id="{2203A9CF-1D38-43B2-96BD-9C2FEE70FAC5}"/>
              </a:ext>
            </a:extLst>
          </p:cNvPr>
          <p:cNvSpPr txBox="1">
            <a:spLocks noChangeArrowheads="1"/>
          </p:cNvSpPr>
          <p:nvPr/>
        </p:nvSpPr>
        <p:spPr bwMode="gray">
          <a:xfrm>
            <a:off x="681551" y="3593990"/>
            <a:ext cx="2139389" cy="648488"/>
          </a:xfrm>
          <a:prstGeom prst="rect">
            <a:avLst/>
          </a:prstGeom>
          <a:noFill/>
          <a:ln w="12700" algn="ctr">
            <a:noFill/>
            <a:miter lim="800000"/>
            <a:headEnd/>
            <a:tailEnd/>
          </a:ln>
        </p:spPr>
        <p:txBody>
          <a:bodyPr wrap="square" lIns="89977" tIns="46788" rIns="89977" bIns="46788">
            <a:spAutoFit/>
          </a:bodyPr>
          <a:lstStyle/>
          <a:p>
            <a:pPr algn="ctr">
              <a:buClrTx/>
              <a:buSzTx/>
              <a:buFontTx/>
              <a:buNone/>
            </a:pPr>
            <a:r>
              <a:rPr lang="en-US" sz="1200" dirty="0">
                <a:solidFill>
                  <a:schemeClr val="accent2"/>
                </a:solidFill>
                <a:latin typeface="Arial Black" pitchFamily="34" charset="0"/>
                <a:ea typeface="宋体" pitchFamily="2" charset="-122"/>
              </a:rPr>
              <a:t>B2B &amp; B2C Webshop for 24x7 online business</a:t>
            </a:r>
          </a:p>
        </p:txBody>
      </p:sp>
    </p:spTree>
    <p:extLst>
      <p:ext uri="{BB962C8B-B14F-4D97-AF65-F5344CB8AC3E}">
        <p14:creationId xmlns:p14="http://schemas.microsoft.com/office/powerpoint/2010/main" val="126968806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296" y="503884"/>
            <a:ext cx="11183887" cy="430887"/>
          </a:xfrm>
        </p:spPr>
        <p:txBody>
          <a:bodyPr/>
          <a:lstStyle/>
          <a:p>
            <a:r>
              <a:rPr lang="en-US" sz="2800" dirty="0"/>
              <a:t>Webshop: Extend your business with B2B &amp; B2C </a:t>
            </a:r>
            <a:r>
              <a:rPr lang="en-US" sz="2800" dirty="0" err="1"/>
              <a:t>webshops</a:t>
            </a:r>
            <a:endParaRPr lang="en-US" sz="2800" b="0" dirty="0"/>
          </a:p>
        </p:txBody>
      </p:sp>
      <p:sp>
        <p:nvSpPr>
          <p:cNvPr id="9" name="Line 5"/>
          <p:cNvSpPr>
            <a:spLocks noChangeShapeType="1"/>
          </p:cNvSpPr>
          <p:nvPr/>
        </p:nvSpPr>
        <p:spPr bwMode="gray">
          <a:xfrm>
            <a:off x="6302219" y="1900867"/>
            <a:ext cx="1414588" cy="0"/>
          </a:xfrm>
          <a:prstGeom prst="line">
            <a:avLst/>
          </a:prstGeom>
          <a:noFill/>
          <a:ln w="9525">
            <a:noFill/>
            <a:round/>
            <a:headEnd/>
            <a:tailEnd/>
          </a:ln>
        </p:spPr>
        <p:txBody>
          <a:bodyPr lIns="0" tIns="0" rIns="0" bIns="0" anchor="ctr">
            <a:spAutoFit/>
          </a:bodyPr>
          <a:lstStyle/>
          <a:p>
            <a:endParaRPr lang="en-US" sz="1200" dirty="0"/>
          </a:p>
        </p:txBody>
      </p:sp>
      <p:sp>
        <p:nvSpPr>
          <p:cNvPr id="26" name="AutoShape 4"/>
          <p:cNvSpPr>
            <a:spLocks noChangeArrowheads="1"/>
          </p:cNvSpPr>
          <p:nvPr/>
        </p:nvSpPr>
        <p:spPr bwMode="gray">
          <a:xfrm>
            <a:off x="325336" y="1308900"/>
            <a:ext cx="11542528" cy="1205617"/>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pPr>
              <a:buClr>
                <a:srgbClr val="F0AB00"/>
              </a:buClr>
            </a:pPr>
            <a:r>
              <a:rPr lang="en-US" sz="1400" b="1" dirty="0">
                <a:solidFill>
                  <a:srgbClr val="F0AB00"/>
                </a:solidFill>
                <a:latin typeface="Arial Black" pitchFamily="34" charset="0"/>
                <a:ea typeface="SimSun" pitchFamily="2" charset="-122"/>
              </a:rPr>
              <a:t>KEY MESSAGE</a:t>
            </a:r>
          </a:p>
          <a:p>
            <a:pPr marL="320611" lvl="1" indent="-193636" defTabSz="306327">
              <a:buClr>
                <a:schemeClr val="accent1"/>
              </a:buClr>
              <a:buSzTx/>
              <a:buFont typeface="Wingdings" pitchFamily="2" charset="2"/>
              <a:buChar char="§"/>
              <a:tabLst>
                <a:tab pos="2171266" algn="l"/>
              </a:tabLst>
            </a:pPr>
            <a:r>
              <a:rPr lang="en-US" altLang="ko-KR" sz="1400" dirty="0">
                <a:solidFill>
                  <a:schemeClr val="accent2"/>
                </a:solidFill>
                <a:ea typeface="Gulim" pitchFamily="34" charset="-127"/>
                <a:cs typeface="Times New Roman" pitchFamily="18" charset="0"/>
              </a:rPr>
              <a:t>Enhance E-Shops with </a:t>
            </a:r>
            <a:r>
              <a:rPr lang="en-US" altLang="ko-KR" sz="1400" b="1" dirty="0">
                <a:solidFill>
                  <a:schemeClr val="accent2"/>
                </a:solidFill>
                <a:ea typeface="Gulim" pitchFamily="34" charset="-127"/>
                <a:cs typeface="Times New Roman" pitchFamily="18" charset="0"/>
              </a:rPr>
              <a:t>sales order execution, invoicing, central availability check, customer specific pricing, account &amp; product</a:t>
            </a:r>
          </a:p>
          <a:p>
            <a:pPr marL="320611" lvl="1" indent="-193636" defTabSz="306327">
              <a:buClr>
                <a:schemeClr val="accent1"/>
              </a:buClr>
              <a:buSzTx/>
              <a:buFont typeface="Wingdings" pitchFamily="2" charset="2"/>
              <a:buChar char="§"/>
              <a:tabLst>
                <a:tab pos="2171266" algn="l"/>
              </a:tabLst>
            </a:pPr>
            <a:r>
              <a:rPr lang="en-US" altLang="ko-KR" sz="1400" dirty="0">
                <a:solidFill>
                  <a:schemeClr val="accent2"/>
                </a:solidFill>
                <a:ea typeface="Gulim" pitchFamily="34" charset="-127"/>
                <a:cs typeface="Times New Roman" pitchFamily="18" charset="0"/>
              </a:rPr>
              <a:t>Integrate contact forms, service requests and other </a:t>
            </a:r>
            <a:r>
              <a:rPr lang="en-US" altLang="ko-KR" sz="1400" b="1" dirty="0">
                <a:solidFill>
                  <a:schemeClr val="accent2"/>
                </a:solidFill>
                <a:ea typeface="Gulim" pitchFamily="34" charset="-127"/>
                <a:cs typeface="Times New Roman" pitchFamily="18" charset="0"/>
              </a:rPr>
              <a:t>self-services</a:t>
            </a:r>
            <a:r>
              <a:rPr lang="en-US" altLang="ko-KR" sz="1400" dirty="0">
                <a:solidFill>
                  <a:schemeClr val="accent2"/>
                </a:solidFill>
                <a:ea typeface="Gulim" pitchFamily="34" charset="-127"/>
                <a:cs typeface="Times New Roman" pitchFamily="18" charset="0"/>
              </a:rPr>
              <a:t> to Business </a:t>
            </a:r>
            <a:r>
              <a:rPr lang="en-US" altLang="ko-KR" sz="1400" dirty="0" err="1">
                <a:solidFill>
                  <a:schemeClr val="accent2"/>
                </a:solidFill>
                <a:ea typeface="Gulim" pitchFamily="34" charset="-127"/>
                <a:cs typeface="Times New Roman" pitchFamily="18" charset="0"/>
              </a:rPr>
              <a:t>ByDesign</a:t>
            </a:r>
            <a:endParaRPr lang="en-US" altLang="ko-KR" sz="1400" dirty="0">
              <a:solidFill>
                <a:schemeClr val="accent2"/>
              </a:solidFill>
              <a:ea typeface="Gulim" pitchFamily="34" charset="-127"/>
              <a:cs typeface="Times New Roman" pitchFamily="18" charset="0"/>
            </a:endParaRPr>
          </a:p>
          <a:p>
            <a:pPr marL="320611" lvl="1" indent="-193636" defTabSz="306327">
              <a:buClr>
                <a:schemeClr val="accent1"/>
              </a:buClr>
              <a:buSzTx/>
              <a:buFont typeface="Wingdings" pitchFamily="2" charset="2"/>
              <a:buChar char="§"/>
              <a:tabLst>
                <a:tab pos="2171266" algn="l"/>
              </a:tabLst>
            </a:pPr>
            <a:r>
              <a:rPr lang="en-US" altLang="ko-KR" sz="1400" dirty="0">
                <a:solidFill>
                  <a:schemeClr val="accent2"/>
                </a:solidFill>
                <a:ea typeface="Gulim" pitchFamily="34" charset="-127"/>
                <a:cs typeface="Times New Roman" pitchFamily="18" charset="0"/>
              </a:rPr>
              <a:t>Support </a:t>
            </a:r>
            <a:r>
              <a:rPr lang="en-US" altLang="ko-KR" sz="1400" b="1" dirty="0">
                <a:solidFill>
                  <a:schemeClr val="accent2"/>
                </a:solidFill>
                <a:ea typeface="Gulim" pitchFamily="34" charset="-127"/>
                <a:cs typeface="Times New Roman" pitchFamily="18" charset="0"/>
              </a:rPr>
              <a:t>B2B and B2C Scenarios </a:t>
            </a:r>
            <a:r>
              <a:rPr lang="en-US" altLang="ko-KR" sz="1400" dirty="0">
                <a:solidFill>
                  <a:schemeClr val="accent2"/>
                </a:solidFill>
                <a:ea typeface="Gulim" pitchFamily="34" charset="-127"/>
                <a:cs typeface="Times New Roman" pitchFamily="18" charset="0"/>
              </a:rPr>
              <a:t>with one powerful solution</a:t>
            </a:r>
          </a:p>
          <a:p>
            <a:pPr marL="320611" lvl="1" indent="-193636" defTabSz="306327">
              <a:buClr>
                <a:schemeClr val="accent1"/>
              </a:buClr>
              <a:buSzTx/>
              <a:buFont typeface="Wingdings" pitchFamily="2" charset="2"/>
              <a:buChar char="§"/>
              <a:tabLst>
                <a:tab pos="2171266" algn="l"/>
              </a:tabLst>
            </a:pPr>
            <a:r>
              <a:rPr lang="en-US" altLang="ko-KR" sz="1400" b="1" dirty="0">
                <a:solidFill>
                  <a:schemeClr val="accent2"/>
                </a:solidFill>
                <a:ea typeface="Gulim" pitchFamily="34" charset="-127"/>
                <a:cs typeface="Times New Roman" pitchFamily="18" charset="0"/>
              </a:rPr>
              <a:t>Connect any webshop </a:t>
            </a:r>
            <a:r>
              <a:rPr lang="en-US" altLang="ko-KR" sz="1400" dirty="0">
                <a:solidFill>
                  <a:schemeClr val="accent2"/>
                </a:solidFill>
                <a:ea typeface="Gulim" pitchFamily="34" charset="-127"/>
                <a:cs typeface="Times New Roman" pitchFamily="18" charset="0"/>
              </a:rPr>
              <a:t>with open </a:t>
            </a:r>
            <a:r>
              <a:rPr lang="en-US" altLang="ko-KR" sz="1400" dirty="0" err="1">
                <a:solidFill>
                  <a:schemeClr val="accent2"/>
                </a:solidFill>
                <a:ea typeface="Gulim" pitchFamily="34" charset="-127"/>
                <a:cs typeface="Times New Roman" pitchFamily="18" charset="0"/>
              </a:rPr>
              <a:t>ByDesign</a:t>
            </a:r>
            <a:r>
              <a:rPr lang="en-US" altLang="ko-KR" sz="1400" dirty="0">
                <a:solidFill>
                  <a:schemeClr val="accent2"/>
                </a:solidFill>
                <a:ea typeface="Gulim" pitchFamily="34" charset="-127"/>
                <a:cs typeface="Times New Roman" pitchFamily="18" charset="0"/>
              </a:rPr>
              <a:t> web services to support maximum flexibility</a:t>
            </a:r>
            <a:endParaRPr lang="en-US" altLang="zh-CN" sz="1400" dirty="0">
              <a:solidFill>
                <a:srgbClr val="000000"/>
              </a:solidFill>
              <a:ea typeface="SimSun" pitchFamily="2" charset="-122"/>
            </a:endParaRPr>
          </a:p>
          <a:p>
            <a:pPr marL="174608" indent="-174608">
              <a:buFont typeface="Arial" pitchFamily="34" charset="0"/>
              <a:buChar char="•"/>
            </a:pPr>
            <a:endParaRPr lang="en-US" altLang="zh-CN" sz="1400" b="1" dirty="0">
              <a:solidFill>
                <a:srgbClr val="000000"/>
              </a:solidFill>
              <a:ea typeface="SimSun" pitchFamily="2" charset="-122"/>
            </a:endParaRPr>
          </a:p>
        </p:txBody>
      </p:sp>
      <p:grpSp>
        <p:nvGrpSpPr>
          <p:cNvPr id="38" name="Group 37">
            <a:extLst>
              <a:ext uri="{FF2B5EF4-FFF2-40B4-BE49-F238E27FC236}">
                <a16:creationId xmlns:a16="http://schemas.microsoft.com/office/drawing/2014/main" id="{5BCEEAFF-E33E-4244-BE38-8DD1433FF36C}"/>
              </a:ext>
            </a:extLst>
          </p:cNvPr>
          <p:cNvGrpSpPr/>
          <p:nvPr/>
        </p:nvGrpSpPr>
        <p:grpSpPr>
          <a:xfrm>
            <a:off x="5287146" y="3769851"/>
            <a:ext cx="1850281" cy="1635356"/>
            <a:chOff x="5318817" y="3789040"/>
            <a:chExt cx="1850281" cy="1635356"/>
          </a:xfrm>
        </p:grpSpPr>
        <p:pic>
          <p:nvPicPr>
            <p:cNvPr id="39" name="Picture 38">
              <a:extLst>
                <a:ext uri="{FF2B5EF4-FFF2-40B4-BE49-F238E27FC236}">
                  <a16:creationId xmlns:a16="http://schemas.microsoft.com/office/drawing/2014/main" id="{E0D01904-953F-4455-815A-9FF5BE654DE6}"/>
                </a:ext>
              </a:extLst>
            </p:cNvPr>
            <p:cNvPicPr>
              <a:picLocks noChangeAspect="1"/>
            </p:cNvPicPr>
            <p:nvPr/>
          </p:nvPicPr>
          <p:blipFill>
            <a:blip r:embed="rId3"/>
            <a:stretch>
              <a:fillRect/>
            </a:stretch>
          </p:blipFill>
          <p:spPr>
            <a:xfrm>
              <a:off x="5318817" y="3789040"/>
              <a:ext cx="1850281" cy="1635356"/>
            </a:xfrm>
            <a:prstGeom prst="rect">
              <a:avLst/>
            </a:prstGeom>
            <a:effectLst>
              <a:outerShdw blurRad="50800" dist="38100" dir="2700000" algn="tl" rotWithShape="0">
                <a:prstClr val="black">
                  <a:alpha val="40000"/>
                </a:prstClr>
              </a:outerShdw>
            </a:effectLst>
          </p:spPr>
        </p:pic>
        <p:sp>
          <p:nvSpPr>
            <p:cNvPr id="40" name="AutoShape 9">
              <a:extLst>
                <a:ext uri="{FF2B5EF4-FFF2-40B4-BE49-F238E27FC236}">
                  <a16:creationId xmlns:a16="http://schemas.microsoft.com/office/drawing/2014/main" id="{9CFDBA8E-E953-494F-AEAC-4EBAA9E41760}"/>
                </a:ext>
              </a:extLst>
            </p:cNvPr>
            <p:cNvSpPr>
              <a:spLocks noChangeArrowheads="1"/>
            </p:cNvSpPr>
            <p:nvPr/>
          </p:nvSpPr>
          <p:spPr bwMode="gray">
            <a:xfrm>
              <a:off x="5367478" y="4293531"/>
              <a:ext cx="1611478" cy="1007833"/>
            </a:xfrm>
            <a:prstGeom prst="leftRightArrow">
              <a:avLst>
                <a:gd name="adj1" fmla="val 50000"/>
                <a:gd name="adj2" fmla="val 46884"/>
              </a:avLst>
            </a:prstGeom>
            <a:solidFill>
              <a:schemeClr val="accent1"/>
            </a:solidFill>
            <a:ln w="28575" algn="ctr">
              <a:noFill/>
              <a:miter lim="800000"/>
              <a:headEnd/>
              <a:tailEnd/>
            </a:ln>
          </p:spPr>
          <p:txBody>
            <a:bodyPr wrap="none" anchor="ctr"/>
            <a:lstStyle/>
            <a:p>
              <a:pPr algn="ctr">
                <a:buClrTx/>
                <a:buSzTx/>
                <a:buFontTx/>
                <a:buNone/>
              </a:pPr>
              <a:r>
                <a:rPr lang="en-US" sz="1200" dirty="0"/>
                <a:t>Middleware</a:t>
              </a:r>
            </a:p>
          </p:txBody>
        </p:sp>
        <p:sp>
          <p:nvSpPr>
            <p:cNvPr id="41" name="TextBox 40">
              <a:extLst>
                <a:ext uri="{FF2B5EF4-FFF2-40B4-BE49-F238E27FC236}">
                  <a16:creationId xmlns:a16="http://schemas.microsoft.com/office/drawing/2014/main" id="{290FF1D5-C059-4231-995E-0B390C443967}"/>
                </a:ext>
              </a:extLst>
            </p:cNvPr>
            <p:cNvSpPr txBox="1"/>
            <p:nvPr/>
          </p:nvSpPr>
          <p:spPr>
            <a:xfrm>
              <a:off x="5455845" y="3870247"/>
              <a:ext cx="1426481" cy="492443"/>
            </a:xfrm>
            <a:prstGeom prst="rect">
              <a:avLst/>
            </a:prstGeom>
            <a:noFill/>
          </p:spPr>
          <p:txBody>
            <a:bodyPr wrap="none" lIns="0" tIns="0" rIns="0" bIns="0" rtlCol="0">
              <a:spAutoFit/>
            </a:bodyPr>
            <a:lstStyle/>
            <a:p>
              <a:pPr algn="ctr" fontAlgn="base">
                <a:spcBef>
                  <a:spcPct val="50000"/>
                </a:spcBef>
                <a:spcAft>
                  <a:spcPct val="0"/>
                </a:spcAft>
                <a:buClr>
                  <a:srgbClr val="F0AB00"/>
                </a:buClr>
                <a:buSzPct val="80000"/>
              </a:pPr>
              <a:r>
                <a:rPr lang="en-US" sz="1600" b="1" dirty="0">
                  <a:solidFill>
                    <a:schemeClr val="tx1">
                      <a:lumMod val="50000"/>
                      <a:lumOff val="50000"/>
                    </a:schemeClr>
                  </a:solidFill>
                  <a:latin typeface="Arial Black" panose="020B0A04020102020204" pitchFamily="34" charset="0"/>
                </a:rPr>
                <a:t>Standard </a:t>
              </a:r>
              <a:br>
                <a:rPr lang="en-US" sz="1600" b="1" dirty="0">
                  <a:solidFill>
                    <a:schemeClr val="tx1">
                      <a:lumMod val="50000"/>
                      <a:lumOff val="50000"/>
                    </a:schemeClr>
                  </a:solidFill>
                  <a:latin typeface="Arial Black" panose="020B0A04020102020204" pitchFamily="34" charset="0"/>
                </a:rPr>
              </a:br>
              <a:r>
                <a:rPr lang="en-US" sz="1600" b="1" dirty="0">
                  <a:solidFill>
                    <a:schemeClr val="tx1">
                      <a:lumMod val="50000"/>
                      <a:lumOff val="50000"/>
                    </a:schemeClr>
                  </a:solidFill>
                  <a:latin typeface="Arial Black" panose="020B0A04020102020204" pitchFamily="34" charset="0"/>
                </a:rPr>
                <a:t>Webservices</a:t>
              </a:r>
            </a:p>
          </p:txBody>
        </p:sp>
      </p:grpSp>
      <p:sp>
        <p:nvSpPr>
          <p:cNvPr id="42" name="AutoShape 4">
            <a:extLst>
              <a:ext uri="{FF2B5EF4-FFF2-40B4-BE49-F238E27FC236}">
                <a16:creationId xmlns:a16="http://schemas.microsoft.com/office/drawing/2014/main" id="{17573740-2523-4271-9535-DB79AFD4AEB9}"/>
              </a:ext>
            </a:extLst>
          </p:cNvPr>
          <p:cNvSpPr>
            <a:spLocks noChangeArrowheads="1"/>
          </p:cNvSpPr>
          <p:nvPr/>
        </p:nvSpPr>
        <p:spPr bwMode="gray">
          <a:xfrm>
            <a:off x="6946118" y="2962660"/>
            <a:ext cx="2857346" cy="3357220"/>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a:outerShdw blurRad="50800" dist="38100" dir="2700000" algn="tl" rotWithShape="0">
              <a:prstClr val="black">
                <a:alpha val="40000"/>
              </a:prstClr>
            </a:outerShdw>
          </a:effectLst>
        </p:spPr>
        <p:txBody>
          <a:bodyPr/>
          <a:lstStyle/>
          <a:p>
            <a:pPr>
              <a:buClr>
                <a:srgbClr val="F0AB00"/>
              </a:buClr>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
        <p:nvSpPr>
          <p:cNvPr id="43" name="Text Box 17">
            <a:extLst>
              <a:ext uri="{FF2B5EF4-FFF2-40B4-BE49-F238E27FC236}">
                <a16:creationId xmlns:a16="http://schemas.microsoft.com/office/drawing/2014/main" id="{14225690-F6B1-48B8-A5AB-459A037645BB}"/>
              </a:ext>
            </a:extLst>
          </p:cNvPr>
          <p:cNvSpPr txBox="1">
            <a:spLocks noChangeArrowheads="1"/>
          </p:cNvSpPr>
          <p:nvPr/>
        </p:nvSpPr>
        <p:spPr bwMode="gray">
          <a:xfrm>
            <a:off x="7284986" y="3453191"/>
            <a:ext cx="2182283" cy="1615827"/>
          </a:xfrm>
          <a:prstGeom prst="rect">
            <a:avLst/>
          </a:prstGeom>
          <a:noFill/>
          <a:ln w="12700" algn="ctr">
            <a:noFill/>
            <a:miter lim="800000"/>
            <a:headEnd/>
            <a:tailEnd/>
          </a:ln>
        </p:spPr>
        <p:txBody>
          <a:bodyPr lIns="0" tIns="0" rIns="0" bIns="0">
            <a:spAutoFit/>
          </a:bodyPr>
          <a:lstStyle/>
          <a:p>
            <a:pPr marL="176213" indent="-176213">
              <a:buFont typeface="Wingdings" panose="05000000000000000000" pitchFamily="2" charset="2"/>
              <a:buChar char="§"/>
            </a:pPr>
            <a:r>
              <a:rPr lang="en-US" sz="1050" dirty="0"/>
              <a:t>Order &gt; Fulfillment &gt; Invoicing</a:t>
            </a:r>
          </a:p>
          <a:p>
            <a:pPr marL="176213" indent="-176213">
              <a:buFont typeface="Wingdings" panose="05000000000000000000" pitchFamily="2" charset="2"/>
              <a:buChar char="§"/>
            </a:pPr>
            <a:r>
              <a:rPr lang="en-US" sz="1050" dirty="0"/>
              <a:t>Credit Card Payment</a:t>
            </a:r>
          </a:p>
          <a:p>
            <a:pPr marL="176213" indent="-176213">
              <a:buFont typeface="Wingdings" panose="05000000000000000000" pitchFamily="2" charset="2"/>
              <a:buChar char="§"/>
            </a:pPr>
            <a:r>
              <a:rPr lang="en-US" sz="1050" dirty="0"/>
              <a:t>Account Management</a:t>
            </a:r>
          </a:p>
          <a:p>
            <a:pPr marL="176213" indent="-176213">
              <a:buFont typeface="Wingdings" panose="05000000000000000000" pitchFamily="2" charset="2"/>
              <a:buChar char="§"/>
            </a:pPr>
            <a:r>
              <a:rPr lang="en-US" sz="1050" dirty="0"/>
              <a:t>Product Catalog Management</a:t>
            </a:r>
          </a:p>
          <a:p>
            <a:pPr marL="176213" indent="-176213">
              <a:buFont typeface="Wingdings" panose="05000000000000000000" pitchFamily="2" charset="2"/>
              <a:buChar char="§"/>
            </a:pPr>
            <a:r>
              <a:rPr lang="en-US" sz="1050" dirty="0"/>
              <a:t>Product availability</a:t>
            </a:r>
          </a:p>
          <a:p>
            <a:pPr marL="176213" indent="-176213">
              <a:buFont typeface="Wingdings" panose="05000000000000000000" pitchFamily="2" charset="2"/>
              <a:buChar char="§"/>
            </a:pPr>
            <a:r>
              <a:rPr lang="en-US" sz="1050" dirty="0"/>
              <a:t>Flexible Pricing</a:t>
            </a:r>
          </a:p>
          <a:p>
            <a:pPr marL="176213" indent="-176213">
              <a:buFont typeface="Wingdings" panose="05000000000000000000" pitchFamily="2" charset="2"/>
              <a:buChar char="§"/>
            </a:pPr>
            <a:r>
              <a:rPr lang="en-US" sz="1050" dirty="0"/>
              <a:t>Invoicing &amp; Tax</a:t>
            </a:r>
          </a:p>
          <a:p>
            <a:pPr marL="176213" indent="-176213">
              <a:buFont typeface="Wingdings" panose="05000000000000000000" pitchFamily="2" charset="2"/>
              <a:buChar char="§"/>
            </a:pPr>
            <a:r>
              <a:rPr lang="en-US" sz="1050" dirty="0"/>
              <a:t>Service Requests</a:t>
            </a:r>
          </a:p>
          <a:p>
            <a:pPr marL="176213" indent="-176213">
              <a:buFont typeface="Wingdings" panose="05000000000000000000" pitchFamily="2" charset="2"/>
              <a:buChar char="§"/>
            </a:pPr>
            <a:r>
              <a:rPr lang="en-US" sz="1050" dirty="0"/>
              <a:t>Lead Generation</a:t>
            </a:r>
          </a:p>
          <a:p>
            <a:pPr marL="176213" indent="-176213">
              <a:buFont typeface="Wingdings" panose="05000000000000000000" pitchFamily="2" charset="2"/>
              <a:buChar char="§"/>
            </a:pPr>
            <a:r>
              <a:rPr lang="en-US" sz="1050" dirty="0"/>
              <a:t>…more</a:t>
            </a:r>
          </a:p>
        </p:txBody>
      </p:sp>
      <p:pic>
        <p:nvPicPr>
          <p:cNvPr id="44" name="Picture 43">
            <a:extLst>
              <a:ext uri="{FF2B5EF4-FFF2-40B4-BE49-F238E27FC236}">
                <a16:creationId xmlns:a16="http://schemas.microsoft.com/office/drawing/2014/main" id="{71DC093E-E14A-4508-BA41-7CC8DCB1B3A2}"/>
              </a:ext>
            </a:extLst>
          </p:cNvPr>
          <p:cNvPicPr>
            <a:picLocks noChangeAspect="1"/>
          </p:cNvPicPr>
          <p:nvPr/>
        </p:nvPicPr>
        <p:blipFill>
          <a:blip r:embed="rId4"/>
          <a:stretch>
            <a:fillRect/>
          </a:stretch>
        </p:blipFill>
        <p:spPr>
          <a:xfrm>
            <a:off x="7662354" y="3110387"/>
            <a:ext cx="1424872" cy="277136"/>
          </a:xfrm>
          <a:prstGeom prst="rect">
            <a:avLst/>
          </a:prstGeom>
        </p:spPr>
      </p:pic>
      <p:pic>
        <p:nvPicPr>
          <p:cNvPr id="45" name="Picture 44">
            <a:extLst>
              <a:ext uri="{FF2B5EF4-FFF2-40B4-BE49-F238E27FC236}">
                <a16:creationId xmlns:a16="http://schemas.microsoft.com/office/drawing/2014/main" id="{7C989692-F322-44EC-A076-713ADA908663}"/>
              </a:ext>
            </a:extLst>
          </p:cNvPr>
          <p:cNvPicPr>
            <a:picLocks noChangeAspect="1"/>
          </p:cNvPicPr>
          <p:nvPr/>
        </p:nvPicPr>
        <p:blipFill>
          <a:blip r:embed="rId5"/>
          <a:stretch>
            <a:fillRect/>
          </a:stretch>
        </p:blipFill>
        <p:spPr>
          <a:xfrm>
            <a:off x="7386762" y="5085792"/>
            <a:ext cx="1527073" cy="1164939"/>
          </a:xfrm>
          <a:prstGeom prst="rect">
            <a:avLst/>
          </a:prstGeom>
        </p:spPr>
      </p:pic>
      <p:pic>
        <p:nvPicPr>
          <p:cNvPr id="46" name="Picture 12">
            <a:extLst>
              <a:ext uri="{FF2B5EF4-FFF2-40B4-BE49-F238E27FC236}">
                <a16:creationId xmlns:a16="http://schemas.microsoft.com/office/drawing/2014/main" id="{FBB4BD5E-BA62-42DC-A500-959BCA1F5138}"/>
              </a:ext>
            </a:extLst>
          </p:cNvPr>
          <p:cNvPicPr>
            <a:picLocks noChangeAspect="1" noChangeArrowheads="1"/>
          </p:cNvPicPr>
          <p:nvPr/>
        </p:nvPicPr>
        <p:blipFill>
          <a:blip r:embed="rId6" cstate="print"/>
          <a:srcRect/>
          <a:stretch>
            <a:fillRect/>
          </a:stretch>
        </p:blipFill>
        <p:spPr bwMode="gray">
          <a:xfrm>
            <a:off x="8326968" y="4867220"/>
            <a:ext cx="1096396" cy="1058086"/>
          </a:xfrm>
          <a:prstGeom prst="rect">
            <a:avLst/>
          </a:prstGeom>
          <a:noFill/>
          <a:ln w="12700">
            <a:noFill/>
            <a:miter lim="800000"/>
            <a:headEnd/>
            <a:tailEnd/>
          </a:ln>
        </p:spPr>
      </p:pic>
      <p:sp>
        <p:nvSpPr>
          <p:cNvPr id="47" name="AutoShape 4">
            <a:extLst>
              <a:ext uri="{FF2B5EF4-FFF2-40B4-BE49-F238E27FC236}">
                <a16:creationId xmlns:a16="http://schemas.microsoft.com/office/drawing/2014/main" id="{1337B278-2C7E-42C1-A112-1DAB355AA8FD}"/>
              </a:ext>
            </a:extLst>
          </p:cNvPr>
          <p:cNvSpPr>
            <a:spLocks noChangeArrowheads="1"/>
          </p:cNvSpPr>
          <p:nvPr/>
        </p:nvSpPr>
        <p:spPr bwMode="gray">
          <a:xfrm>
            <a:off x="2437734" y="3051450"/>
            <a:ext cx="2857346" cy="3357220"/>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a:outerShdw blurRad="50800" dist="38100" dir="2700000" algn="tl" rotWithShape="0">
              <a:prstClr val="black">
                <a:alpha val="40000"/>
              </a:prstClr>
            </a:outerShdw>
          </a:effectLst>
        </p:spPr>
        <p:txBody>
          <a:bodyPr/>
          <a:lstStyle/>
          <a:p>
            <a:pPr>
              <a:buClr>
                <a:srgbClr val="F0AB00"/>
              </a:buClr>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
        <p:nvSpPr>
          <p:cNvPr id="48" name="Text Box 15">
            <a:extLst>
              <a:ext uri="{FF2B5EF4-FFF2-40B4-BE49-F238E27FC236}">
                <a16:creationId xmlns:a16="http://schemas.microsoft.com/office/drawing/2014/main" id="{5DB3729B-1E81-43AF-8067-7D49E9837507}"/>
              </a:ext>
            </a:extLst>
          </p:cNvPr>
          <p:cNvSpPr txBox="1">
            <a:spLocks noChangeArrowheads="1"/>
          </p:cNvSpPr>
          <p:nvPr/>
        </p:nvSpPr>
        <p:spPr bwMode="gray">
          <a:xfrm>
            <a:off x="181900" y="3268534"/>
            <a:ext cx="2139946" cy="648512"/>
          </a:xfrm>
          <a:prstGeom prst="rect">
            <a:avLst/>
          </a:prstGeom>
          <a:noFill/>
          <a:ln w="12700" algn="ctr">
            <a:noFill/>
            <a:miter lim="800000"/>
            <a:headEnd/>
            <a:tailEnd/>
          </a:ln>
        </p:spPr>
        <p:txBody>
          <a:bodyPr wrap="square" lIns="90000" tIns="46800" rIns="90000" bIns="46800">
            <a:spAutoFit/>
          </a:bodyPr>
          <a:lstStyle/>
          <a:p>
            <a:pPr algn="ctr">
              <a:buClrTx/>
              <a:buSzTx/>
              <a:buFontTx/>
              <a:buNone/>
            </a:pPr>
            <a:r>
              <a:rPr lang="en-US" sz="1200" dirty="0">
                <a:solidFill>
                  <a:schemeClr val="accent2"/>
                </a:solidFill>
                <a:latin typeface="Arial Black" pitchFamily="34" charset="0"/>
                <a:ea typeface="宋体" pitchFamily="2" charset="-122"/>
              </a:rPr>
              <a:t>Consumer &amp; Reseller Webshop for 24x7 online business</a:t>
            </a:r>
          </a:p>
        </p:txBody>
      </p:sp>
      <p:sp>
        <p:nvSpPr>
          <p:cNvPr id="49" name="Rectangle 48">
            <a:extLst>
              <a:ext uri="{FF2B5EF4-FFF2-40B4-BE49-F238E27FC236}">
                <a16:creationId xmlns:a16="http://schemas.microsoft.com/office/drawing/2014/main" id="{3CDD6201-87E7-4AB6-9851-C12C65E97DEF}"/>
              </a:ext>
            </a:extLst>
          </p:cNvPr>
          <p:cNvSpPr/>
          <p:nvPr/>
        </p:nvSpPr>
        <p:spPr>
          <a:xfrm>
            <a:off x="2439452" y="3085743"/>
            <a:ext cx="2853910" cy="584775"/>
          </a:xfrm>
          <a:prstGeom prst="rect">
            <a:avLst/>
          </a:prstGeom>
        </p:spPr>
        <p:txBody>
          <a:bodyPr wrap="square">
            <a:spAutoFit/>
          </a:bodyPr>
          <a:lstStyle/>
          <a:p>
            <a:pPr algn="ctr"/>
            <a:r>
              <a:rPr lang="de-DE" sz="1600" b="1" dirty="0">
                <a:solidFill>
                  <a:schemeClr val="tx1">
                    <a:lumMod val="50000"/>
                    <a:lumOff val="50000"/>
                  </a:schemeClr>
                </a:solidFill>
                <a:latin typeface="Arial Black" panose="020B0A04020102020204" pitchFamily="34" charset="0"/>
              </a:rPr>
              <a:t>Webshop </a:t>
            </a:r>
            <a:br>
              <a:rPr lang="de-DE" sz="1600" b="1" dirty="0">
                <a:solidFill>
                  <a:schemeClr val="tx1">
                    <a:lumMod val="50000"/>
                    <a:lumOff val="50000"/>
                  </a:schemeClr>
                </a:solidFill>
                <a:latin typeface="Arial Black" panose="020B0A04020102020204" pitchFamily="34" charset="0"/>
              </a:rPr>
            </a:br>
            <a:r>
              <a:rPr lang="de-DE" sz="1600" b="1" dirty="0">
                <a:solidFill>
                  <a:schemeClr val="tx1">
                    <a:lumMod val="50000"/>
                    <a:lumOff val="50000"/>
                  </a:schemeClr>
                </a:solidFill>
                <a:latin typeface="Arial Black" panose="020B0A04020102020204" pitchFamily="34" charset="0"/>
              </a:rPr>
              <a:t>e.g. Hybris Commerce</a:t>
            </a:r>
          </a:p>
        </p:txBody>
      </p:sp>
      <p:sp>
        <p:nvSpPr>
          <p:cNvPr id="50" name="Text Box 17">
            <a:extLst>
              <a:ext uri="{FF2B5EF4-FFF2-40B4-BE49-F238E27FC236}">
                <a16:creationId xmlns:a16="http://schemas.microsoft.com/office/drawing/2014/main" id="{5A7E5B5E-6B1B-4B2D-953F-72C721C962E0}"/>
              </a:ext>
            </a:extLst>
          </p:cNvPr>
          <p:cNvSpPr txBox="1">
            <a:spLocks noChangeArrowheads="1"/>
          </p:cNvSpPr>
          <p:nvPr/>
        </p:nvSpPr>
        <p:spPr bwMode="gray">
          <a:xfrm>
            <a:off x="2671874" y="3694618"/>
            <a:ext cx="2599386" cy="807913"/>
          </a:xfrm>
          <a:prstGeom prst="rect">
            <a:avLst/>
          </a:prstGeom>
          <a:noFill/>
          <a:ln w="12700" algn="ctr">
            <a:noFill/>
            <a:miter lim="800000"/>
            <a:headEnd/>
            <a:tailEnd/>
          </a:ln>
        </p:spPr>
        <p:txBody>
          <a:bodyPr wrap="square" lIns="0" tIns="0" rIns="0" bIns="0">
            <a:spAutoFit/>
          </a:bodyPr>
          <a:lstStyle/>
          <a:p>
            <a:pPr marL="176213" indent="-176213">
              <a:buFont typeface="Wingdings" panose="05000000000000000000" pitchFamily="2" charset="2"/>
              <a:buChar char="§"/>
            </a:pPr>
            <a:r>
              <a:rPr lang="en-US" sz="1050" dirty="0"/>
              <a:t>High performance consumer grade shopping experience</a:t>
            </a:r>
          </a:p>
          <a:p>
            <a:pPr marL="176213" indent="-176213">
              <a:buFont typeface="Wingdings" panose="05000000000000000000" pitchFamily="2" charset="2"/>
              <a:buChar char="§"/>
            </a:pPr>
            <a:r>
              <a:rPr lang="en-US" sz="1050" dirty="0"/>
              <a:t>Flexible payment options</a:t>
            </a:r>
          </a:p>
          <a:p>
            <a:pPr marL="176213" indent="-176213">
              <a:buFont typeface="Wingdings" panose="05000000000000000000" pitchFamily="2" charset="2"/>
              <a:buChar char="§"/>
            </a:pPr>
            <a:r>
              <a:rPr lang="en-US" sz="1050" dirty="0"/>
              <a:t>Search engine optimization (SEO)</a:t>
            </a:r>
          </a:p>
          <a:p>
            <a:pPr marL="176213" indent="-176213">
              <a:buFont typeface="Wingdings" panose="05000000000000000000" pitchFamily="2" charset="2"/>
              <a:buChar char="§"/>
            </a:pPr>
            <a:r>
              <a:rPr lang="en-US" sz="1050" dirty="0"/>
              <a:t>…more</a:t>
            </a:r>
          </a:p>
        </p:txBody>
      </p:sp>
      <p:grpSp>
        <p:nvGrpSpPr>
          <p:cNvPr id="51" name="Group 50">
            <a:extLst>
              <a:ext uri="{FF2B5EF4-FFF2-40B4-BE49-F238E27FC236}">
                <a16:creationId xmlns:a16="http://schemas.microsoft.com/office/drawing/2014/main" id="{8D4E123E-FF52-4811-A925-497297BBF1ED}"/>
              </a:ext>
            </a:extLst>
          </p:cNvPr>
          <p:cNvGrpSpPr/>
          <p:nvPr/>
        </p:nvGrpSpPr>
        <p:grpSpPr>
          <a:xfrm>
            <a:off x="593328" y="4129731"/>
            <a:ext cx="1386066" cy="915596"/>
            <a:chOff x="763642" y="4584452"/>
            <a:chExt cx="1076831" cy="716912"/>
          </a:xfrm>
        </p:grpSpPr>
        <p:pic>
          <p:nvPicPr>
            <p:cNvPr id="52" name="Picture 2" descr="Image result for hybris customer">
              <a:extLst>
                <a:ext uri="{FF2B5EF4-FFF2-40B4-BE49-F238E27FC236}">
                  <a16:creationId xmlns:a16="http://schemas.microsoft.com/office/drawing/2014/main" id="{E2C0D6FA-AADE-4448-847D-8B39416DD26B}"/>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3642" y="4584452"/>
              <a:ext cx="1076831" cy="716912"/>
            </a:xfrm>
            <a:prstGeom prst="rect">
              <a:avLst/>
            </a:prstGeom>
            <a:noFill/>
            <a:extLst>
              <a:ext uri="{909E8E84-426E-40DD-AFC4-6F175D3DCCD1}">
                <a14:hiddenFill xmlns:a14="http://schemas.microsoft.com/office/drawing/2010/main">
                  <a:solidFill>
                    <a:srgbClr val="FFFFFF"/>
                  </a:solidFill>
                </a14:hiddenFill>
              </a:ext>
            </a:extLst>
          </p:spPr>
        </p:pic>
        <p:sp>
          <p:nvSpPr>
            <p:cNvPr id="53" name="Rectangle 52">
              <a:extLst>
                <a:ext uri="{FF2B5EF4-FFF2-40B4-BE49-F238E27FC236}">
                  <a16:creationId xmlns:a16="http://schemas.microsoft.com/office/drawing/2014/main" id="{70EDB5E8-C987-46F9-854C-FF8DDECB2518}"/>
                </a:ext>
              </a:extLst>
            </p:cNvPr>
            <p:cNvSpPr/>
            <p:nvPr/>
          </p:nvSpPr>
          <p:spPr bwMode="gray">
            <a:xfrm>
              <a:off x="1491871" y="4705688"/>
              <a:ext cx="341117" cy="294226"/>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grpSp>
      <p:pic>
        <p:nvPicPr>
          <p:cNvPr id="25" name="Picture 10"/>
          <p:cNvPicPr>
            <a:picLocks noChangeAspect="1" noChangeArrowheads="1"/>
          </p:cNvPicPr>
          <p:nvPr/>
        </p:nvPicPr>
        <p:blipFill rotWithShape="1">
          <a:blip r:embed="rId8" cstate="print"/>
          <a:srcRect t="12102" r="1806" b="2763"/>
          <a:stretch/>
        </p:blipFill>
        <p:spPr bwMode="gray">
          <a:xfrm>
            <a:off x="2758267" y="4545049"/>
            <a:ext cx="2192684" cy="1774831"/>
          </a:xfrm>
          <a:prstGeom prst="rect">
            <a:avLst/>
          </a:prstGeom>
          <a:noFill/>
          <a:ln w="9525" algn="ctr">
            <a:solidFill>
              <a:schemeClr val="tx2"/>
            </a:solidFill>
            <a:miter lim="800000"/>
            <a:headEnd/>
            <a:tailEnd/>
          </a:ln>
          <a:effectLst>
            <a:outerShdw blurRad="50800" dist="38100" dir="2700000" algn="tl" rotWithShape="0">
              <a:prstClr val="black">
                <a:alpha val="40000"/>
              </a:prstClr>
            </a:outerShdw>
          </a:effectLst>
        </p:spPr>
      </p:pic>
      <p:sp>
        <p:nvSpPr>
          <p:cNvPr id="54" name="Text Box 15">
            <a:extLst>
              <a:ext uri="{FF2B5EF4-FFF2-40B4-BE49-F238E27FC236}">
                <a16:creationId xmlns:a16="http://schemas.microsoft.com/office/drawing/2014/main" id="{C6104801-303C-432D-BA23-3B0B38BA76E9}"/>
              </a:ext>
            </a:extLst>
          </p:cNvPr>
          <p:cNvSpPr txBox="1">
            <a:spLocks noChangeArrowheads="1"/>
          </p:cNvSpPr>
          <p:nvPr/>
        </p:nvSpPr>
        <p:spPr bwMode="gray">
          <a:xfrm>
            <a:off x="9965653" y="3268534"/>
            <a:ext cx="1945403" cy="648512"/>
          </a:xfrm>
          <a:prstGeom prst="rect">
            <a:avLst/>
          </a:prstGeom>
          <a:noFill/>
          <a:ln w="12700" algn="ctr">
            <a:noFill/>
            <a:miter lim="800000"/>
            <a:headEnd/>
            <a:tailEnd/>
          </a:ln>
        </p:spPr>
        <p:txBody>
          <a:bodyPr wrap="square" lIns="90000" tIns="46800" rIns="90000" bIns="46800">
            <a:spAutoFit/>
          </a:bodyPr>
          <a:lstStyle/>
          <a:p>
            <a:pPr algn="ctr">
              <a:buClrTx/>
              <a:buSzTx/>
              <a:buFontTx/>
              <a:buNone/>
            </a:pPr>
            <a:r>
              <a:rPr lang="en-US" sz="1200" dirty="0">
                <a:solidFill>
                  <a:schemeClr val="accent2"/>
                </a:solidFill>
                <a:latin typeface="Arial Black" pitchFamily="34" charset="0"/>
                <a:ea typeface="宋体" pitchFamily="2" charset="-122"/>
              </a:rPr>
              <a:t>Executing and invoicing customer requests</a:t>
            </a:r>
          </a:p>
        </p:txBody>
      </p:sp>
      <p:pic>
        <p:nvPicPr>
          <p:cNvPr id="55" name="Picture 2" descr="Image result for hybris customer">
            <a:extLst>
              <a:ext uri="{FF2B5EF4-FFF2-40B4-BE49-F238E27FC236}">
                <a16:creationId xmlns:a16="http://schemas.microsoft.com/office/drawing/2014/main" id="{3F2A6672-000E-442F-B411-1B4785EC6EA4}"/>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00444" y="4126449"/>
            <a:ext cx="1385122" cy="922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3775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Selling to B2B and B2C customer in Point-of-Sale</a:t>
            </a:r>
          </a:p>
        </p:txBody>
      </p:sp>
      <p:sp>
        <p:nvSpPr>
          <p:cNvPr id="82" name="AutoShape 4">
            <a:extLst>
              <a:ext uri="{FF2B5EF4-FFF2-40B4-BE49-F238E27FC236}">
                <a16:creationId xmlns:a16="http://schemas.microsoft.com/office/drawing/2014/main" id="{7BBFD1A8-6330-43E9-88DA-715FB3C652BC}"/>
              </a:ext>
            </a:extLst>
          </p:cNvPr>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Sales employees receive orders and assign service employees for execution including capturing of Alipay</a:t>
            </a: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Capabilities</a:t>
            </a:r>
          </a:p>
          <a:p>
            <a:pPr marL="180939" indent="-180939">
              <a:buClr>
                <a:srgbClr val="F0AB00"/>
              </a:buClr>
              <a:buFont typeface="+mj-lt"/>
              <a:buAutoNum type="arabicPeriod"/>
            </a:pPr>
            <a:r>
              <a:rPr lang="en-US" sz="1100" dirty="0">
                <a:ea typeface="ヒラギノ角ゴ Pro W3" pitchFamily="1" charset="-128"/>
              </a:rPr>
              <a:t>Sales order capturing for standard service (e.g. cleaning, plumber, repair, facility service) including assignment of service employee</a:t>
            </a:r>
          </a:p>
          <a:p>
            <a:pPr marL="180939" indent="-180939">
              <a:buClr>
                <a:srgbClr val="F0AB00"/>
              </a:buClr>
              <a:buFont typeface="+mj-lt"/>
              <a:buAutoNum type="arabicPeriod"/>
            </a:pPr>
            <a:r>
              <a:rPr lang="en-US" sz="1100" dirty="0">
                <a:ea typeface="ヒラギノ角ゴ Pro W3" pitchFamily="1" charset="-128"/>
              </a:rPr>
              <a:t>Execution of service using smartphone</a:t>
            </a:r>
          </a:p>
          <a:p>
            <a:pPr marL="180939" indent="-180939">
              <a:buClr>
                <a:srgbClr val="F0AB00"/>
              </a:buClr>
              <a:buFont typeface="+mj-lt"/>
              <a:buAutoNum type="arabicPeriod"/>
            </a:pPr>
            <a:r>
              <a:rPr lang="en-US" sz="1100" dirty="0">
                <a:ea typeface="ヒラギノ角ゴ Pro W3" pitchFamily="1" charset="-128"/>
              </a:rPr>
              <a:t>Service confirmation with payment code capturing</a:t>
            </a:r>
          </a:p>
          <a:p>
            <a:pPr marL="180939" indent="-180939">
              <a:buClr>
                <a:srgbClr val="F0AB00"/>
              </a:buClr>
              <a:buFont typeface="+mj-lt"/>
              <a:buAutoNum type="arabicPeriod"/>
            </a:pPr>
            <a:r>
              <a:rPr lang="en-US" sz="1100" dirty="0">
                <a:ea typeface="ヒラギノ角ゴ Pro W3" pitchFamily="1" charset="-128"/>
              </a:rPr>
              <a:t>Automatic Invoice creation</a:t>
            </a:r>
          </a:p>
          <a:p>
            <a:pPr marL="180939" indent="-180939">
              <a:buClr>
                <a:srgbClr val="F0AB00"/>
              </a:buClr>
              <a:buFont typeface="+mj-lt"/>
              <a:buAutoNum type="arabicPeriod"/>
            </a:pPr>
            <a:endParaRPr lang="en-US" sz="1100" dirty="0">
              <a:ea typeface="ヒラギノ角ゴ Pro W3" pitchFamily="1" charset="-128"/>
            </a:endParaRPr>
          </a:p>
          <a:p>
            <a:pPr marL="180939" indent="-180939">
              <a:buClr>
                <a:srgbClr val="F0AB00"/>
              </a:buClr>
              <a:buFont typeface="+mj-lt"/>
              <a:buAutoNum type="arabicPeriod"/>
            </a:pPr>
            <a:endParaRPr lang="en-US" sz="1100" dirty="0">
              <a:ea typeface="ヒラギノ角ゴ Pro W3" pitchFamily="1"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Simplify gathering of new prospects and contacts</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pic>
        <p:nvPicPr>
          <p:cNvPr id="4" name="Picture 3">
            <a:extLst>
              <a:ext uri="{FF2B5EF4-FFF2-40B4-BE49-F238E27FC236}">
                <a16:creationId xmlns:a16="http://schemas.microsoft.com/office/drawing/2014/main" id="{04B61F90-98C0-4335-8B1C-C36DC3003222}"/>
              </a:ext>
            </a:extLst>
          </p:cNvPr>
          <p:cNvPicPr>
            <a:picLocks noChangeAspect="1"/>
          </p:cNvPicPr>
          <p:nvPr/>
        </p:nvPicPr>
        <p:blipFill>
          <a:blip r:embed="rId2"/>
          <a:stretch>
            <a:fillRect/>
          </a:stretch>
        </p:blipFill>
        <p:spPr>
          <a:xfrm>
            <a:off x="504001" y="1506994"/>
            <a:ext cx="8155893" cy="4532857"/>
          </a:xfrm>
          <a:prstGeom prst="rect">
            <a:avLst/>
          </a:prstGeom>
        </p:spPr>
      </p:pic>
    </p:spTree>
    <p:extLst>
      <p:ext uri="{BB962C8B-B14F-4D97-AF65-F5344CB8AC3E}">
        <p14:creationId xmlns:p14="http://schemas.microsoft.com/office/powerpoint/2010/main" val="478532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E4E490FF-148A-43C5-936D-B02921D6672C}"/>
              </a:ext>
            </a:extLst>
          </p:cNvPr>
          <p:cNvGrpSpPr/>
          <p:nvPr/>
        </p:nvGrpSpPr>
        <p:grpSpPr>
          <a:xfrm>
            <a:off x="7679900" y="2344633"/>
            <a:ext cx="4282263" cy="3180294"/>
            <a:chOff x="7485097" y="3080911"/>
            <a:chExt cx="4282263" cy="3180294"/>
          </a:xfrm>
        </p:grpSpPr>
        <p:pic>
          <p:nvPicPr>
            <p:cNvPr id="34" name="Grafik 17">
              <a:extLst>
                <a:ext uri="{FF2B5EF4-FFF2-40B4-BE49-F238E27FC236}">
                  <a16:creationId xmlns:a16="http://schemas.microsoft.com/office/drawing/2014/main" id="{057014B6-36D6-4D22-BD6F-2AB416EEE2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85097" y="3080911"/>
              <a:ext cx="4282263" cy="3180294"/>
            </a:xfrm>
            <a:prstGeom prst="rect">
              <a:avLst/>
            </a:prstGeom>
          </p:spPr>
        </p:pic>
        <p:pic>
          <p:nvPicPr>
            <p:cNvPr id="39" name="Picture 38">
              <a:extLst>
                <a:ext uri="{FF2B5EF4-FFF2-40B4-BE49-F238E27FC236}">
                  <a16:creationId xmlns:a16="http://schemas.microsoft.com/office/drawing/2014/main" id="{D3585DD3-CA6C-4617-B082-2B7B446D4F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0960" y="3519977"/>
              <a:ext cx="3193027" cy="2304626"/>
            </a:xfrm>
            <a:prstGeom prst="rect">
              <a:avLst/>
            </a:prstGeom>
            <a:ln>
              <a:solidFill>
                <a:schemeClr val="tx1"/>
              </a:solidFill>
            </a:ln>
            <a:effectLst>
              <a:outerShdw blurRad="50800" dist="50800" dir="5400000" sx="101000" sy="101000" algn="ctr" rotWithShape="0">
                <a:srgbClr val="000000">
                  <a:alpha val="17000"/>
                </a:srgbClr>
              </a:outerShdw>
            </a:effectLst>
          </p:spPr>
        </p:pic>
      </p:grpSp>
      <p:sp>
        <p:nvSpPr>
          <p:cNvPr id="40" name="Title 2">
            <a:extLst>
              <a:ext uri="{FF2B5EF4-FFF2-40B4-BE49-F238E27FC236}">
                <a16:creationId xmlns:a16="http://schemas.microsoft.com/office/drawing/2014/main" id="{885CA073-7CF4-45C7-B0EA-6090F08E2362}"/>
              </a:ext>
            </a:extLst>
          </p:cNvPr>
          <p:cNvSpPr>
            <a:spLocks noGrp="1"/>
          </p:cNvSpPr>
          <p:nvPr>
            <p:ph type="title"/>
          </p:nvPr>
        </p:nvSpPr>
        <p:spPr>
          <a:xfrm>
            <a:off x="504001" y="504000"/>
            <a:ext cx="11186476" cy="738664"/>
          </a:xfrm>
        </p:spPr>
        <p:txBody>
          <a:bodyPr/>
          <a:lstStyle/>
          <a:p>
            <a:r>
              <a:rPr lang="de-DE" dirty="0"/>
              <a:t>SAP Customer </a:t>
            </a:r>
            <a:r>
              <a:rPr lang="de-DE" dirty="0">
                <a:solidFill>
                  <a:schemeClr val="accent1"/>
                </a:solidFill>
              </a:rPr>
              <a:t>Checkout</a:t>
            </a:r>
            <a:br>
              <a:rPr lang="de-DE" dirty="0"/>
            </a:br>
            <a:r>
              <a:rPr lang="de-DE" b="0" dirty="0" err="1"/>
              <a:t>Product</a:t>
            </a:r>
            <a:r>
              <a:rPr lang="de-DE" b="0" dirty="0"/>
              <a:t> Description</a:t>
            </a:r>
            <a:endParaRPr lang="en-US" dirty="0"/>
          </a:p>
        </p:txBody>
      </p:sp>
      <p:sp>
        <p:nvSpPr>
          <p:cNvPr id="41" name="TextBox 40">
            <a:extLst>
              <a:ext uri="{FF2B5EF4-FFF2-40B4-BE49-F238E27FC236}">
                <a16:creationId xmlns:a16="http://schemas.microsoft.com/office/drawing/2014/main" id="{4BC99979-FEFA-4E05-BB5B-30C7F2B51E9A}"/>
              </a:ext>
            </a:extLst>
          </p:cNvPr>
          <p:cNvSpPr txBox="1"/>
          <p:nvPr/>
        </p:nvSpPr>
        <p:spPr>
          <a:xfrm>
            <a:off x="504001" y="1507946"/>
            <a:ext cx="11186476" cy="4908908"/>
          </a:xfrm>
          <a:prstGeom prst="rect">
            <a:avLst/>
          </a:prstGeom>
          <a:noFill/>
        </p:spPr>
        <p:txBody>
          <a:bodyPr wrap="square" lIns="0" tIns="0" rIns="0" bIns="0" rtlCol="0">
            <a:spAutoFit/>
          </a:bodyPr>
          <a:lstStyle/>
          <a:p>
            <a:r>
              <a:rPr lang="en-US" sz="1500" b="1" dirty="0"/>
              <a:t>SAP Customer Checkout covers </a:t>
            </a:r>
            <a:r>
              <a:rPr lang="en-US" sz="1500" b="1" dirty="0">
                <a:solidFill>
                  <a:schemeClr val="accent1"/>
                </a:solidFill>
              </a:rPr>
              <a:t>all common point of sale requirements needed in retail, merchandising, and catering. </a:t>
            </a:r>
            <a:r>
              <a:rPr lang="en-US" sz="1500" b="1" dirty="0"/>
              <a:t>From sales to discount campaigns, SAP Customer Checkout offers all functionality cashiers and sales staff need. </a:t>
            </a:r>
          </a:p>
          <a:p>
            <a:r>
              <a:rPr lang="en-US" sz="1500" b="1" dirty="0"/>
              <a:t>SAP Customer Checkout offers tightly integration capability into SAP ERP systems (SAP Business One, SAP Business </a:t>
            </a:r>
            <a:r>
              <a:rPr lang="en-US" sz="1500" b="1" dirty="0" err="1"/>
              <a:t>ByDesign</a:t>
            </a:r>
            <a:r>
              <a:rPr lang="en-US" sz="1500" b="1" dirty="0"/>
              <a:t> and SAP ECC Retail).</a:t>
            </a:r>
          </a:p>
          <a:p>
            <a:endParaRPr lang="en-US" sz="500" b="1" dirty="0"/>
          </a:p>
          <a:p>
            <a:pPr lvl="0">
              <a:spcBef>
                <a:spcPts val="1000"/>
              </a:spcBef>
              <a:buClr>
                <a:srgbClr val="F0AB00"/>
              </a:buClr>
              <a:buSzPct val="80000"/>
            </a:pPr>
            <a:r>
              <a:rPr lang="en-US" sz="1400" b="1" dirty="0">
                <a:solidFill>
                  <a:schemeClr val="accent1"/>
                </a:solidFill>
              </a:rPr>
              <a:t>Point of Sale functionality</a:t>
            </a:r>
          </a:p>
          <a:p>
            <a:pPr marL="228600" lvl="1" indent="-182880">
              <a:spcBef>
                <a:spcPts val="200"/>
              </a:spcBef>
              <a:buClr>
                <a:srgbClr val="F0AB00"/>
              </a:buClr>
              <a:buFont typeface="Wingdings" pitchFamily="2" charset="2"/>
              <a:buChar char=""/>
            </a:pPr>
            <a:r>
              <a:rPr lang="en-US" sz="1200" dirty="0"/>
              <a:t>Article selection</a:t>
            </a:r>
          </a:p>
          <a:p>
            <a:pPr marL="228600" lvl="1" indent="-182880">
              <a:spcBef>
                <a:spcPts val="200"/>
              </a:spcBef>
              <a:buClr>
                <a:srgbClr val="F0AB00"/>
              </a:buClr>
              <a:buFont typeface="Wingdings" pitchFamily="2" charset="2"/>
              <a:buChar char=""/>
            </a:pPr>
            <a:r>
              <a:rPr lang="en-US" sz="1200" dirty="0"/>
              <a:t>Price and tax calculation</a:t>
            </a:r>
          </a:p>
          <a:p>
            <a:pPr marL="228600" lvl="1" indent="-182880">
              <a:spcBef>
                <a:spcPts val="200"/>
              </a:spcBef>
              <a:buClr>
                <a:srgbClr val="F0AB00"/>
              </a:buClr>
              <a:buFont typeface="Wingdings" pitchFamily="2" charset="2"/>
              <a:buChar char=""/>
            </a:pPr>
            <a:r>
              <a:rPr lang="en-US" sz="1200" dirty="0"/>
              <a:t>Point of Sale hardware integration</a:t>
            </a:r>
          </a:p>
          <a:p>
            <a:pPr marL="228600" lvl="1" indent="-182880">
              <a:spcBef>
                <a:spcPts val="200"/>
              </a:spcBef>
              <a:buClr>
                <a:srgbClr val="F0AB00"/>
              </a:buClr>
              <a:buFont typeface="Wingdings" pitchFamily="2" charset="2"/>
              <a:buChar char=""/>
            </a:pPr>
            <a:r>
              <a:rPr lang="en-US" sz="1200" dirty="0"/>
              <a:t>Various Payment methods</a:t>
            </a:r>
          </a:p>
          <a:p>
            <a:pPr marL="228600" lvl="1" indent="-182880">
              <a:spcBef>
                <a:spcPts val="200"/>
              </a:spcBef>
              <a:buClr>
                <a:srgbClr val="F0AB00"/>
              </a:buClr>
              <a:buFont typeface="Wingdings" pitchFamily="2" charset="2"/>
              <a:buChar char=""/>
            </a:pPr>
            <a:r>
              <a:rPr lang="en-US" sz="1200" dirty="0"/>
              <a:t>Returns</a:t>
            </a:r>
          </a:p>
          <a:p>
            <a:pPr marL="228600" lvl="1" indent="-182880">
              <a:spcBef>
                <a:spcPts val="200"/>
              </a:spcBef>
              <a:buClr>
                <a:srgbClr val="F0AB00"/>
              </a:buClr>
              <a:buFont typeface="Wingdings" pitchFamily="2" charset="2"/>
              <a:buChar char=""/>
            </a:pPr>
            <a:r>
              <a:rPr lang="en-US" sz="1200" dirty="0"/>
              <a:t>Different UI modes tailored to your business (Retail, Kiosk, Hospitality)</a:t>
            </a:r>
          </a:p>
          <a:p>
            <a:pPr marL="228600" lvl="1" indent="-182880">
              <a:spcBef>
                <a:spcPts val="200"/>
              </a:spcBef>
              <a:buClr>
                <a:srgbClr val="F0AB00"/>
              </a:buClr>
              <a:buFont typeface="Wingdings" pitchFamily="2" charset="2"/>
              <a:buChar char=""/>
            </a:pPr>
            <a:r>
              <a:rPr lang="en-US" sz="1200" dirty="0"/>
              <a:t>Day-end closing</a:t>
            </a:r>
          </a:p>
          <a:p>
            <a:pPr marL="228600" lvl="1" indent="-182880">
              <a:spcBef>
                <a:spcPts val="200"/>
              </a:spcBef>
              <a:buClr>
                <a:srgbClr val="F0AB00"/>
              </a:buClr>
              <a:buFont typeface="Wingdings" pitchFamily="2" charset="2"/>
              <a:buChar char=""/>
            </a:pPr>
            <a:r>
              <a:rPr lang="en-US" sz="1200" dirty="0"/>
              <a:t>Loyalty management</a:t>
            </a:r>
          </a:p>
          <a:p>
            <a:pPr lvl="0">
              <a:spcBef>
                <a:spcPts val="1000"/>
              </a:spcBef>
              <a:buClr>
                <a:srgbClr val="F0AB00"/>
              </a:buClr>
              <a:buSzPct val="80000"/>
            </a:pPr>
            <a:r>
              <a:rPr lang="en-US" sz="1400" b="1" dirty="0">
                <a:solidFill>
                  <a:schemeClr val="accent1"/>
                </a:solidFill>
              </a:rPr>
              <a:t>Integration</a:t>
            </a:r>
          </a:p>
          <a:p>
            <a:pPr marL="228600" lvl="1" indent="-182880">
              <a:spcBef>
                <a:spcPts val="200"/>
              </a:spcBef>
              <a:buClr>
                <a:srgbClr val="F0AB00"/>
              </a:buClr>
              <a:buFont typeface="Wingdings" pitchFamily="2" charset="2"/>
              <a:buChar char=""/>
            </a:pPr>
            <a:r>
              <a:rPr lang="en-US" sz="1200" dirty="0"/>
              <a:t>Master data download from SAP ERP Systems</a:t>
            </a:r>
          </a:p>
          <a:p>
            <a:pPr marL="228600" lvl="1" indent="-182880">
              <a:spcBef>
                <a:spcPts val="200"/>
              </a:spcBef>
              <a:buClr>
                <a:srgbClr val="F0AB00"/>
              </a:buClr>
              <a:buFont typeface="Wingdings" pitchFamily="2" charset="2"/>
              <a:buChar char=""/>
            </a:pPr>
            <a:r>
              <a:rPr lang="en-US" sz="1200" dirty="0"/>
              <a:t>Sales receipt upload to SAP ERP Systems</a:t>
            </a:r>
          </a:p>
          <a:p>
            <a:pPr lvl="0">
              <a:spcBef>
                <a:spcPts val="1000"/>
              </a:spcBef>
              <a:buClr>
                <a:srgbClr val="F0AB00"/>
              </a:buClr>
              <a:buSzPct val="80000"/>
            </a:pPr>
            <a:r>
              <a:rPr lang="en-US" sz="1400" b="1" dirty="0">
                <a:solidFill>
                  <a:schemeClr val="accent1"/>
                </a:solidFill>
              </a:rPr>
              <a:t>Central management</a:t>
            </a:r>
          </a:p>
          <a:p>
            <a:pPr marL="228600" lvl="1" indent="-182880">
              <a:spcBef>
                <a:spcPts val="200"/>
              </a:spcBef>
              <a:buClr>
                <a:srgbClr val="F0AB00"/>
              </a:buClr>
              <a:buFont typeface="Wingdings" pitchFamily="2" charset="2"/>
              <a:buChar char=""/>
            </a:pPr>
            <a:r>
              <a:rPr lang="en-US" sz="1200" dirty="0"/>
              <a:t>Central voucher, user, </a:t>
            </a:r>
            <a:r>
              <a:rPr lang="en-US" sz="1200" dirty="0" err="1"/>
              <a:t>quickselection</a:t>
            </a:r>
            <a:r>
              <a:rPr lang="en-US" sz="1200" dirty="0"/>
              <a:t> receipt management</a:t>
            </a:r>
          </a:p>
          <a:p>
            <a:pPr marL="228600" lvl="1" indent="-182880">
              <a:spcBef>
                <a:spcPts val="200"/>
              </a:spcBef>
              <a:buClr>
                <a:srgbClr val="F0AB00"/>
              </a:buClr>
              <a:buFont typeface="Wingdings" pitchFamily="2" charset="2"/>
              <a:buChar char=""/>
            </a:pPr>
            <a:r>
              <a:rPr lang="en-US" sz="1200" dirty="0"/>
              <a:t>Central loyalty management</a:t>
            </a:r>
          </a:p>
          <a:p>
            <a:pPr marL="285621" indent="-285621" defTabSz="1088667" fontAlgn="base">
              <a:spcBef>
                <a:spcPts val="600"/>
              </a:spcBef>
              <a:spcAft>
                <a:spcPct val="0"/>
              </a:spcAft>
              <a:buClr>
                <a:srgbClr val="F0AB00"/>
              </a:buClr>
              <a:buSzPct val="100000"/>
              <a:buFont typeface="Wingdings" panose="05000000000000000000" pitchFamily="2" charset="2"/>
              <a:buChar char="ü"/>
            </a:pPr>
            <a:endParaRPr lang="en-US" sz="1799" kern="0" dirty="0">
              <a:solidFill>
                <a:srgbClr val="000000"/>
              </a:solidFill>
              <a:ea typeface="Arial Unicode MS" pitchFamily="34" charset="-128"/>
              <a:cs typeface="Arial Unicode MS" pitchFamily="34" charset="-128"/>
            </a:endParaRPr>
          </a:p>
        </p:txBody>
      </p:sp>
      <p:pic>
        <p:nvPicPr>
          <p:cNvPr id="44" name="Grafik 17">
            <a:extLst>
              <a:ext uri="{FF2B5EF4-FFF2-40B4-BE49-F238E27FC236}">
                <a16:creationId xmlns:a16="http://schemas.microsoft.com/office/drawing/2014/main" id="{3FAC594C-AFAA-44DA-A16C-F5DD7068F0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07029" y="3381535"/>
            <a:ext cx="4282263" cy="3180294"/>
          </a:xfrm>
          <a:prstGeom prst="rect">
            <a:avLst/>
          </a:prstGeom>
        </p:spPr>
      </p:pic>
      <p:pic>
        <p:nvPicPr>
          <p:cNvPr id="45" name="Picture 44">
            <a:extLst>
              <a:ext uri="{FF2B5EF4-FFF2-40B4-BE49-F238E27FC236}">
                <a16:creationId xmlns:a16="http://schemas.microsoft.com/office/drawing/2014/main" id="{F83579FE-AD2D-4925-B468-04F7A76A7D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81499" y="3822754"/>
            <a:ext cx="3126171" cy="2300009"/>
          </a:xfrm>
          <a:prstGeom prst="rect">
            <a:avLst/>
          </a:prstGeom>
          <a:ln>
            <a:solidFill>
              <a:schemeClr val="tx1"/>
            </a:solidFill>
          </a:ln>
          <a:effectLst>
            <a:outerShdw blurRad="50800" dist="50800" dir="5400000" sx="101000" sy="101000" algn="ctr" rotWithShape="0">
              <a:srgbClr val="000000">
                <a:alpha val="17000"/>
              </a:srgbClr>
            </a:outerShdw>
          </a:effectLst>
        </p:spPr>
      </p:pic>
      <p:sp>
        <p:nvSpPr>
          <p:cNvPr id="46" name="Text Box 23">
            <a:extLst>
              <a:ext uri="{FF2B5EF4-FFF2-40B4-BE49-F238E27FC236}">
                <a16:creationId xmlns:a16="http://schemas.microsoft.com/office/drawing/2014/main" id="{4E0F87C4-BDCF-4CA0-BCC4-3116FC0E2535}"/>
              </a:ext>
            </a:extLst>
          </p:cNvPr>
          <p:cNvSpPr txBox="1">
            <a:spLocks noChangeArrowheads="1"/>
          </p:cNvSpPr>
          <p:nvPr/>
        </p:nvSpPr>
        <p:spPr bwMode="white">
          <a:xfrm>
            <a:off x="4271402" y="6521561"/>
            <a:ext cx="7188507" cy="290849"/>
          </a:xfrm>
          <a:prstGeom prst="rect">
            <a:avLst/>
          </a:prstGeom>
          <a:noFill/>
        </p:spPr>
        <p:txBody>
          <a:bodyPr wrap="square" lIns="0" tIns="0" rIns="0" bIns="0">
            <a:spAutoFit/>
          </a:bodyPr>
          <a:lstStyle/>
          <a:p>
            <a:pPr algn="just" defTabSz="1248796">
              <a:lnSpc>
                <a:spcPct val="90000"/>
              </a:lnSpc>
              <a:buClr>
                <a:srgbClr val="666666"/>
              </a:buClr>
              <a:defRPr/>
            </a:pPr>
            <a:r>
              <a:rPr lang="en-US" sz="700" dirty="0"/>
              <a:t>This presentation and SAP‘s strategy and possible future developments are subject to change and may be changed by SAP at any time for any reason without notice. This document is provided without a warranty of any kind, either express or implied, including but not limited to, the implied warranties of merchantability, fitness for a particular purpose, or non-infringement</a:t>
            </a:r>
          </a:p>
        </p:txBody>
      </p:sp>
    </p:spTree>
    <p:extLst>
      <p:ext uri="{BB962C8B-B14F-4D97-AF65-F5344CB8AC3E}">
        <p14:creationId xmlns:p14="http://schemas.microsoft.com/office/powerpoint/2010/main" val="81292297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AF4D74C-B8C6-48D7-A594-FF97B64A71B1}"/>
              </a:ext>
            </a:extLst>
          </p:cNvPr>
          <p:cNvSpPr txBox="1"/>
          <p:nvPr/>
        </p:nvSpPr>
        <p:spPr>
          <a:xfrm>
            <a:off x="5520491" y="5326077"/>
            <a:ext cx="1348292" cy="892552"/>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en-US" sz="1600" b="1" dirty="0">
                <a:solidFill>
                  <a:schemeClr val="tx1">
                    <a:lumMod val="50000"/>
                    <a:lumOff val="50000"/>
                  </a:schemeClr>
                </a:solidFill>
                <a:latin typeface="Arial Black" panose="020B0A04020102020204" pitchFamily="34" charset="0"/>
              </a:rPr>
              <a:t>SAP CPI</a:t>
            </a:r>
          </a:p>
          <a:p>
            <a:pPr algn="ctr" fontAlgn="base">
              <a:spcBef>
                <a:spcPct val="50000"/>
              </a:spcBef>
              <a:spcAft>
                <a:spcPct val="0"/>
              </a:spcAft>
              <a:buClr>
                <a:srgbClr val="F0AB00"/>
              </a:buClr>
              <a:buSzPct val="80000"/>
            </a:pPr>
            <a:r>
              <a:rPr lang="en-US" sz="1200" b="1" dirty="0">
                <a:solidFill>
                  <a:schemeClr val="tx1">
                    <a:lumMod val="50000"/>
                    <a:lumOff val="50000"/>
                  </a:schemeClr>
                </a:solidFill>
                <a:latin typeface="Arial Black" panose="020B0A04020102020204" pitchFamily="34" charset="0"/>
              </a:rPr>
              <a:t>Extendable</a:t>
            </a:r>
            <a:br>
              <a:rPr lang="en-US" sz="1200" b="1" dirty="0">
                <a:solidFill>
                  <a:schemeClr val="tx1">
                    <a:lumMod val="50000"/>
                    <a:lumOff val="50000"/>
                  </a:schemeClr>
                </a:solidFill>
                <a:latin typeface="Arial Black" panose="020B0A04020102020204" pitchFamily="34" charset="0"/>
              </a:rPr>
            </a:br>
            <a:r>
              <a:rPr lang="en-US" sz="1200" b="1" dirty="0">
                <a:solidFill>
                  <a:schemeClr val="tx1">
                    <a:lumMod val="50000"/>
                    <a:lumOff val="50000"/>
                  </a:schemeClr>
                </a:solidFill>
                <a:latin typeface="Arial Black" panose="020B0A04020102020204" pitchFamily="34" charset="0"/>
              </a:rPr>
              <a:t>Standard </a:t>
            </a:r>
            <a:br>
              <a:rPr lang="en-US" sz="1200" b="1" dirty="0">
                <a:solidFill>
                  <a:schemeClr val="tx1">
                    <a:lumMod val="50000"/>
                    <a:lumOff val="50000"/>
                  </a:schemeClr>
                </a:solidFill>
                <a:latin typeface="Arial Black" panose="020B0A04020102020204" pitchFamily="34" charset="0"/>
              </a:rPr>
            </a:br>
            <a:r>
              <a:rPr lang="en-US" sz="1200" b="1" dirty="0">
                <a:solidFill>
                  <a:schemeClr val="tx1">
                    <a:lumMod val="50000"/>
                    <a:lumOff val="50000"/>
                  </a:schemeClr>
                </a:solidFill>
                <a:latin typeface="Arial Black" panose="020B0A04020102020204" pitchFamily="34" charset="0"/>
              </a:rPr>
              <a:t>Integration </a:t>
            </a:r>
          </a:p>
        </p:txBody>
      </p:sp>
      <p:sp>
        <p:nvSpPr>
          <p:cNvPr id="27" name="AutoShape 4"/>
          <p:cNvSpPr>
            <a:spLocks noChangeArrowheads="1"/>
          </p:cNvSpPr>
          <p:nvPr/>
        </p:nvSpPr>
        <p:spPr bwMode="gray">
          <a:xfrm>
            <a:off x="2756391" y="3051450"/>
            <a:ext cx="2857346" cy="3357220"/>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a:outerShdw blurRad="50800" dist="38100" dir="2700000" algn="tl" rotWithShape="0">
              <a:prstClr val="black">
                <a:alpha val="40000"/>
              </a:prstClr>
            </a:outerShdw>
          </a:effectLst>
        </p:spPr>
        <p:txBody>
          <a:bodyPr/>
          <a:lstStyle/>
          <a:p>
            <a:pPr>
              <a:buClr>
                <a:srgbClr val="F0AB00"/>
              </a:buClr>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
        <p:nvSpPr>
          <p:cNvPr id="2" name="Title 1"/>
          <p:cNvSpPr>
            <a:spLocks noGrp="1"/>
          </p:cNvSpPr>
          <p:nvPr>
            <p:ph type="title"/>
          </p:nvPr>
        </p:nvSpPr>
        <p:spPr>
          <a:xfrm>
            <a:off x="505296" y="503884"/>
            <a:ext cx="11286488" cy="430887"/>
          </a:xfrm>
        </p:spPr>
        <p:txBody>
          <a:bodyPr/>
          <a:lstStyle/>
          <a:p>
            <a:r>
              <a:rPr lang="en-US" sz="2800" dirty="0"/>
              <a:t>CPQ &amp; Subscription-business: Configure, sell &amp; measure services </a:t>
            </a:r>
            <a:endParaRPr lang="en-US" sz="2000" b="0" dirty="0"/>
          </a:p>
        </p:txBody>
      </p:sp>
      <p:sp>
        <p:nvSpPr>
          <p:cNvPr id="9" name="Line 5"/>
          <p:cNvSpPr>
            <a:spLocks noChangeShapeType="1"/>
          </p:cNvSpPr>
          <p:nvPr/>
        </p:nvSpPr>
        <p:spPr bwMode="gray">
          <a:xfrm>
            <a:off x="6302219" y="1900867"/>
            <a:ext cx="1414588" cy="0"/>
          </a:xfrm>
          <a:prstGeom prst="line">
            <a:avLst/>
          </a:prstGeom>
          <a:noFill/>
          <a:ln w="9525">
            <a:noFill/>
            <a:round/>
            <a:headEnd/>
            <a:tailEnd/>
          </a:ln>
        </p:spPr>
        <p:txBody>
          <a:bodyPr lIns="0" tIns="0" rIns="0" bIns="0" anchor="ctr">
            <a:spAutoFit/>
          </a:bodyPr>
          <a:lstStyle/>
          <a:p>
            <a:endParaRPr lang="en-US" sz="1200" dirty="0"/>
          </a:p>
        </p:txBody>
      </p:sp>
      <p:sp>
        <p:nvSpPr>
          <p:cNvPr id="18" name="Text Box 15"/>
          <p:cNvSpPr txBox="1">
            <a:spLocks noChangeArrowheads="1"/>
          </p:cNvSpPr>
          <p:nvPr/>
        </p:nvSpPr>
        <p:spPr bwMode="gray">
          <a:xfrm>
            <a:off x="181900" y="3268534"/>
            <a:ext cx="2139946" cy="1017844"/>
          </a:xfrm>
          <a:prstGeom prst="rect">
            <a:avLst/>
          </a:prstGeom>
          <a:noFill/>
          <a:ln w="12700" algn="ctr">
            <a:noFill/>
            <a:miter lim="800000"/>
            <a:headEnd/>
            <a:tailEnd/>
          </a:ln>
        </p:spPr>
        <p:txBody>
          <a:bodyPr wrap="square" lIns="90000" tIns="46800" rIns="90000" bIns="46800">
            <a:spAutoFit/>
          </a:bodyPr>
          <a:lstStyle/>
          <a:p>
            <a:pPr algn="ctr">
              <a:buClrTx/>
              <a:buSzTx/>
              <a:buFontTx/>
              <a:buNone/>
            </a:pPr>
            <a:r>
              <a:rPr lang="en-US" sz="1200" dirty="0">
                <a:solidFill>
                  <a:schemeClr val="accent2"/>
                </a:solidFill>
                <a:latin typeface="Arial Black" pitchFamily="34" charset="0"/>
                <a:ea typeface="宋体" pitchFamily="2" charset="-122"/>
              </a:rPr>
              <a:t>Customers </a:t>
            </a:r>
            <a:br>
              <a:rPr lang="en-US" sz="1200" dirty="0">
                <a:solidFill>
                  <a:schemeClr val="accent2"/>
                </a:solidFill>
                <a:latin typeface="Arial Black" pitchFamily="34" charset="0"/>
                <a:ea typeface="宋体" pitchFamily="2" charset="-122"/>
              </a:rPr>
            </a:br>
            <a:r>
              <a:rPr lang="en-US" sz="1200" dirty="0">
                <a:solidFill>
                  <a:schemeClr val="accent2"/>
                </a:solidFill>
                <a:latin typeface="Arial Black" pitchFamily="34" charset="0"/>
                <a:ea typeface="宋体" pitchFamily="2" charset="-122"/>
              </a:rPr>
              <a:t>configuring &amp; using complex products &amp; services on subscription basis</a:t>
            </a:r>
          </a:p>
        </p:txBody>
      </p:sp>
      <p:sp>
        <p:nvSpPr>
          <p:cNvPr id="26" name="AutoShape 4"/>
          <p:cNvSpPr>
            <a:spLocks noChangeArrowheads="1"/>
          </p:cNvSpPr>
          <p:nvPr/>
        </p:nvSpPr>
        <p:spPr bwMode="gray">
          <a:xfrm>
            <a:off x="325336" y="1308899"/>
            <a:ext cx="11542528" cy="1601826"/>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pPr>
              <a:buClr>
                <a:srgbClr val="F0AB00"/>
              </a:buClr>
            </a:pPr>
            <a:r>
              <a:rPr lang="en-US" sz="1400" b="1" dirty="0">
                <a:solidFill>
                  <a:srgbClr val="F0AB00"/>
                </a:solidFill>
                <a:latin typeface="Arial Black" pitchFamily="34" charset="0"/>
                <a:ea typeface="SimSun" pitchFamily="2" charset="-122"/>
              </a:rPr>
              <a:t>KEY MESSAGE</a:t>
            </a:r>
          </a:p>
          <a:p>
            <a:pPr marL="320611" lvl="1" indent="-193636" defTabSz="306327">
              <a:buClr>
                <a:schemeClr val="accent1"/>
              </a:buClr>
              <a:buSzTx/>
              <a:buFont typeface="Wingdings" pitchFamily="2" charset="2"/>
              <a:buChar char="§"/>
              <a:tabLst>
                <a:tab pos="2171266" algn="l"/>
              </a:tabLst>
            </a:pPr>
            <a:r>
              <a:rPr lang="en-US" altLang="ko-KR" sz="1400" b="1" dirty="0">
                <a:solidFill>
                  <a:schemeClr val="accent2"/>
                </a:solidFill>
                <a:ea typeface="Gulim" pitchFamily="34" charset="-127"/>
                <a:cs typeface="Times New Roman" pitchFamily="18" charset="0"/>
              </a:rPr>
              <a:t>Out of the box integration for ByD and SAP Subscription Billing </a:t>
            </a:r>
            <a:r>
              <a:rPr lang="en-US" altLang="ko-KR" sz="1400" dirty="0">
                <a:solidFill>
                  <a:schemeClr val="accent2"/>
                </a:solidFill>
                <a:ea typeface="Gulim" pitchFamily="34" charset="-127"/>
                <a:cs typeface="Times New Roman" pitchFamily="18" charset="0"/>
              </a:rPr>
              <a:t>using </a:t>
            </a:r>
            <a:r>
              <a:rPr lang="en-US" altLang="ko-KR" sz="1400" b="1" dirty="0">
                <a:solidFill>
                  <a:schemeClr val="accent2"/>
                </a:solidFill>
                <a:ea typeface="Gulim" pitchFamily="34" charset="-127"/>
                <a:cs typeface="Times New Roman" pitchFamily="18" charset="0"/>
              </a:rPr>
              <a:t>SAP CloudPlatform Integration flows </a:t>
            </a:r>
            <a:r>
              <a:rPr lang="en-US" altLang="ko-KR" sz="1400" dirty="0">
                <a:solidFill>
                  <a:schemeClr val="accent2"/>
                </a:solidFill>
                <a:ea typeface="Gulim" pitchFamily="34" charset="-127"/>
                <a:cs typeface="Times New Roman" pitchFamily="18" charset="0"/>
              </a:rPr>
              <a:t>(SAP CPI)</a:t>
            </a:r>
          </a:p>
          <a:p>
            <a:pPr marL="320611" lvl="1" indent="-193636" defTabSz="306327">
              <a:buClr>
                <a:schemeClr val="accent1"/>
              </a:buClr>
              <a:buSzTx/>
              <a:buFont typeface="Wingdings" pitchFamily="2" charset="2"/>
              <a:buChar char="§"/>
              <a:tabLst>
                <a:tab pos="2171266" algn="l"/>
              </a:tabLst>
            </a:pPr>
            <a:r>
              <a:rPr lang="en-US" altLang="ko-KR" sz="1400" dirty="0">
                <a:solidFill>
                  <a:schemeClr val="accent2"/>
                </a:solidFill>
                <a:ea typeface="Gulim" pitchFamily="34" charset="-127"/>
                <a:cs typeface="Times New Roman" pitchFamily="18" charset="0"/>
              </a:rPr>
              <a:t>Support</a:t>
            </a:r>
            <a:r>
              <a:rPr lang="en-US" altLang="ko-KR" sz="1400" b="1" dirty="0">
                <a:solidFill>
                  <a:schemeClr val="accent2"/>
                </a:solidFill>
                <a:ea typeface="Gulim" pitchFamily="34" charset="-127"/>
                <a:cs typeface="Times New Roman" pitchFamily="18" charset="0"/>
              </a:rPr>
              <a:t> subscription-based business models </a:t>
            </a:r>
            <a:r>
              <a:rPr lang="en-US" altLang="ko-KR" sz="1400" dirty="0">
                <a:solidFill>
                  <a:schemeClr val="accent2"/>
                </a:solidFill>
                <a:ea typeface="Gulim" pitchFamily="34" charset="-127"/>
                <a:cs typeface="Times New Roman" pitchFamily="18" charset="0"/>
              </a:rPr>
              <a:t>by configuration of standard integration flows in SAP CPI</a:t>
            </a:r>
          </a:p>
          <a:p>
            <a:pPr marL="320611" lvl="1" indent="-193636" defTabSz="306327">
              <a:buClr>
                <a:schemeClr val="accent1"/>
              </a:buClr>
              <a:buSzTx/>
              <a:buFont typeface="Wingdings" pitchFamily="2" charset="2"/>
              <a:buChar char="§"/>
              <a:tabLst>
                <a:tab pos="2171266" algn="l"/>
              </a:tabLst>
            </a:pPr>
            <a:r>
              <a:rPr lang="en-US" altLang="ko-KR" sz="1400" b="1" dirty="0">
                <a:solidFill>
                  <a:schemeClr val="accent2"/>
                </a:solidFill>
                <a:ea typeface="Gulim" pitchFamily="34" charset="-127"/>
                <a:cs typeface="Times New Roman" pitchFamily="18" charset="0"/>
              </a:rPr>
              <a:t>Extend and adapt </a:t>
            </a:r>
            <a:r>
              <a:rPr lang="en-US" altLang="ko-KR" sz="1400" dirty="0">
                <a:solidFill>
                  <a:schemeClr val="accent2"/>
                </a:solidFill>
                <a:ea typeface="Gulim" pitchFamily="34" charset="-127"/>
                <a:cs typeface="Times New Roman" pitchFamily="18" charset="0"/>
              </a:rPr>
              <a:t>standard integration flows in SAP CPI</a:t>
            </a:r>
          </a:p>
          <a:p>
            <a:pPr marL="320611" lvl="1" indent="-193636" defTabSz="306327">
              <a:buClr>
                <a:schemeClr val="accent1"/>
              </a:buClr>
              <a:buSzTx/>
              <a:buFont typeface="Wingdings" pitchFamily="2" charset="2"/>
              <a:buChar char="§"/>
              <a:tabLst>
                <a:tab pos="2171266" algn="l"/>
              </a:tabLst>
            </a:pPr>
            <a:r>
              <a:rPr lang="en-US" altLang="ko-KR" sz="1400" dirty="0">
                <a:solidFill>
                  <a:schemeClr val="accent2"/>
                </a:solidFill>
                <a:ea typeface="Gulim" pitchFamily="34" charset="-127"/>
                <a:cs typeface="Times New Roman" pitchFamily="18" charset="0"/>
              </a:rPr>
              <a:t>Sample Scenario: </a:t>
            </a:r>
          </a:p>
          <a:p>
            <a:pPr marL="864999" lvl="2" indent="-193636" defTabSz="306327">
              <a:buClr>
                <a:schemeClr val="accent1"/>
              </a:buClr>
              <a:buSzTx/>
              <a:buFont typeface="Wingdings" pitchFamily="2" charset="2"/>
              <a:buChar char="§"/>
              <a:tabLst>
                <a:tab pos="2171266" algn="l"/>
              </a:tabLst>
            </a:pPr>
            <a:r>
              <a:rPr lang="en-US" altLang="ko-KR" sz="1200" dirty="0">
                <a:solidFill>
                  <a:schemeClr val="accent2"/>
                </a:solidFill>
                <a:ea typeface="Gulim" pitchFamily="34" charset="-127"/>
                <a:cs typeface="Times New Roman" pitchFamily="18" charset="0"/>
              </a:rPr>
              <a:t>SAP Subscription Billing: Configure Service, determine price, create order and measure usage </a:t>
            </a:r>
          </a:p>
          <a:p>
            <a:pPr marL="864999" lvl="2" indent="-193636" defTabSz="306327">
              <a:buClr>
                <a:schemeClr val="accent1"/>
              </a:buClr>
              <a:buSzTx/>
              <a:buFont typeface="Wingdings" pitchFamily="2" charset="2"/>
              <a:buChar char="§"/>
              <a:tabLst>
                <a:tab pos="2171266" algn="l"/>
              </a:tabLst>
            </a:pPr>
            <a:r>
              <a:rPr lang="en-US" altLang="ko-KR" sz="1200" dirty="0">
                <a:solidFill>
                  <a:schemeClr val="accent2"/>
                </a:solidFill>
                <a:ea typeface="Gulim" pitchFamily="34" charset="-127"/>
                <a:cs typeface="Times New Roman" pitchFamily="18" charset="0"/>
              </a:rPr>
              <a:t>SAP Business ByDesign: Receive invoice request using standard webservices and start invoicing.</a:t>
            </a:r>
          </a:p>
        </p:txBody>
      </p:sp>
      <p:sp>
        <p:nvSpPr>
          <p:cNvPr id="6" name="Rectangle 5"/>
          <p:cNvSpPr/>
          <p:nvPr/>
        </p:nvSpPr>
        <p:spPr>
          <a:xfrm>
            <a:off x="2908016" y="3125134"/>
            <a:ext cx="2559695" cy="584775"/>
          </a:xfrm>
          <a:prstGeom prst="rect">
            <a:avLst/>
          </a:prstGeom>
        </p:spPr>
        <p:txBody>
          <a:bodyPr wrap="square">
            <a:spAutoFit/>
          </a:bodyPr>
          <a:lstStyle/>
          <a:p>
            <a:pPr algn="ctr"/>
            <a:r>
              <a:rPr lang="en-US" sz="1600" b="1" dirty="0">
                <a:solidFill>
                  <a:schemeClr val="tx1">
                    <a:lumMod val="50000"/>
                    <a:lumOff val="50000"/>
                  </a:schemeClr>
                </a:solidFill>
                <a:latin typeface="Arial Black" panose="020B0A04020102020204" pitchFamily="34" charset="0"/>
              </a:rPr>
              <a:t>SAP Subscription Billing</a:t>
            </a:r>
          </a:p>
        </p:txBody>
      </p:sp>
      <p:sp>
        <p:nvSpPr>
          <p:cNvPr id="30" name="Text Box 17"/>
          <p:cNvSpPr txBox="1">
            <a:spLocks noChangeArrowheads="1"/>
          </p:cNvSpPr>
          <p:nvPr/>
        </p:nvSpPr>
        <p:spPr bwMode="gray">
          <a:xfrm>
            <a:off x="2935650" y="3942355"/>
            <a:ext cx="2559695" cy="969496"/>
          </a:xfrm>
          <a:prstGeom prst="rect">
            <a:avLst/>
          </a:prstGeom>
          <a:noFill/>
          <a:ln w="12700" algn="ctr">
            <a:noFill/>
            <a:miter lim="800000"/>
            <a:headEnd/>
            <a:tailEnd/>
          </a:ln>
        </p:spPr>
        <p:txBody>
          <a:bodyPr wrap="square" lIns="0" tIns="0" rIns="0" bIns="0">
            <a:spAutoFit/>
          </a:bodyPr>
          <a:lstStyle/>
          <a:p>
            <a:pPr marL="176213" indent="-176213">
              <a:buFont typeface="Wingdings" panose="05000000000000000000" pitchFamily="2" charset="2"/>
              <a:buChar char="§"/>
            </a:pPr>
            <a:r>
              <a:rPr lang="en-US" sz="1050" dirty="0"/>
              <a:t>Define subscription products and rate plan</a:t>
            </a:r>
          </a:p>
          <a:p>
            <a:pPr marL="176213" indent="-176213">
              <a:buFont typeface="Wingdings" panose="05000000000000000000" pitchFamily="2" charset="2"/>
              <a:buChar char="§"/>
            </a:pPr>
            <a:r>
              <a:rPr lang="en-US" sz="1050" dirty="0"/>
              <a:t>Configure product &amp; service</a:t>
            </a:r>
          </a:p>
          <a:p>
            <a:pPr marL="176213" indent="-176213">
              <a:buFont typeface="Wingdings" panose="05000000000000000000" pitchFamily="2" charset="2"/>
              <a:buChar char="§"/>
            </a:pPr>
            <a:r>
              <a:rPr lang="en-US" sz="1050" dirty="0"/>
              <a:t>Subscription management</a:t>
            </a:r>
          </a:p>
          <a:p>
            <a:pPr marL="176213" indent="-176213">
              <a:buFont typeface="Wingdings" panose="05000000000000000000" pitchFamily="2" charset="2"/>
              <a:buChar char="§"/>
            </a:pPr>
            <a:r>
              <a:rPr lang="en-US" sz="1050" dirty="0"/>
              <a:t>Rate usage and consolidate billing data</a:t>
            </a:r>
          </a:p>
          <a:p>
            <a:pPr marL="176213" indent="-176213">
              <a:buFont typeface="Wingdings" panose="05000000000000000000" pitchFamily="2" charset="2"/>
              <a:buChar char="§"/>
            </a:pPr>
            <a:r>
              <a:rPr lang="en-US" sz="1050" dirty="0"/>
              <a:t>…more</a:t>
            </a:r>
          </a:p>
        </p:txBody>
      </p:sp>
      <p:pic>
        <p:nvPicPr>
          <p:cNvPr id="3" name="Picture 2"/>
          <p:cNvPicPr>
            <a:picLocks noChangeAspect="1"/>
          </p:cNvPicPr>
          <p:nvPr/>
        </p:nvPicPr>
        <p:blipFill>
          <a:blip r:embed="rId3"/>
          <a:stretch>
            <a:fillRect/>
          </a:stretch>
        </p:blipFill>
        <p:spPr>
          <a:xfrm>
            <a:off x="2979371" y="4989226"/>
            <a:ext cx="2388646" cy="1390296"/>
          </a:xfrm>
          <a:prstGeom prst="rect">
            <a:avLst/>
          </a:prstGeom>
          <a:ln>
            <a:solidFill>
              <a:schemeClr val="tx2"/>
            </a:solidFill>
          </a:ln>
        </p:spPr>
      </p:pic>
      <p:pic>
        <p:nvPicPr>
          <p:cNvPr id="5" name="Picture 4"/>
          <p:cNvPicPr>
            <a:picLocks noChangeAspect="1"/>
          </p:cNvPicPr>
          <p:nvPr/>
        </p:nvPicPr>
        <p:blipFill>
          <a:blip r:embed="rId4"/>
          <a:stretch>
            <a:fillRect/>
          </a:stretch>
        </p:blipFill>
        <p:spPr>
          <a:xfrm>
            <a:off x="4927441" y="4762393"/>
            <a:ext cx="569335" cy="538971"/>
          </a:xfrm>
          <a:prstGeom prst="rect">
            <a:avLst/>
          </a:prstGeom>
        </p:spPr>
      </p:pic>
      <p:grpSp>
        <p:nvGrpSpPr>
          <p:cNvPr id="7" name="Group 6"/>
          <p:cNvGrpSpPr/>
          <p:nvPr/>
        </p:nvGrpSpPr>
        <p:grpSpPr>
          <a:xfrm>
            <a:off x="605326" y="4427103"/>
            <a:ext cx="1386066" cy="915596"/>
            <a:chOff x="763642" y="4584452"/>
            <a:chExt cx="1076831" cy="716912"/>
          </a:xfrm>
        </p:grpSpPr>
        <p:pic>
          <p:nvPicPr>
            <p:cNvPr id="33" name="Picture 2" descr="Image result for hybris custome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3642" y="4584452"/>
              <a:ext cx="1076831" cy="71691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bwMode="gray">
            <a:xfrm>
              <a:off x="1491871" y="4705688"/>
              <a:ext cx="341117" cy="294226"/>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grpSp>
      <p:sp>
        <p:nvSpPr>
          <p:cNvPr id="25" name="AutoShape 4">
            <a:extLst>
              <a:ext uri="{FF2B5EF4-FFF2-40B4-BE49-F238E27FC236}">
                <a16:creationId xmlns:a16="http://schemas.microsoft.com/office/drawing/2014/main" id="{A6F92202-C224-4FDE-8CFE-64AB7811627B}"/>
              </a:ext>
            </a:extLst>
          </p:cNvPr>
          <p:cNvSpPr>
            <a:spLocks noChangeArrowheads="1"/>
          </p:cNvSpPr>
          <p:nvPr/>
        </p:nvSpPr>
        <p:spPr bwMode="gray">
          <a:xfrm>
            <a:off x="6766007" y="3051450"/>
            <a:ext cx="2857346" cy="3268430"/>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a:outerShdw blurRad="50800" dist="38100" dir="2700000" algn="tl" rotWithShape="0">
              <a:prstClr val="black">
                <a:alpha val="40000"/>
              </a:prstClr>
            </a:outerShdw>
          </a:effectLst>
        </p:spPr>
        <p:txBody>
          <a:bodyPr/>
          <a:lstStyle/>
          <a:p>
            <a:pPr>
              <a:buClr>
                <a:srgbClr val="F0AB00"/>
              </a:buClr>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
        <p:nvSpPr>
          <p:cNvPr id="28" name="Text Box 17">
            <a:extLst>
              <a:ext uri="{FF2B5EF4-FFF2-40B4-BE49-F238E27FC236}">
                <a16:creationId xmlns:a16="http://schemas.microsoft.com/office/drawing/2014/main" id="{79A2DE94-2C2A-4E45-90D5-480BEEEA27D6}"/>
              </a:ext>
            </a:extLst>
          </p:cNvPr>
          <p:cNvSpPr txBox="1">
            <a:spLocks noChangeArrowheads="1"/>
          </p:cNvSpPr>
          <p:nvPr/>
        </p:nvSpPr>
        <p:spPr bwMode="gray">
          <a:xfrm>
            <a:off x="7104875" y="3453191"/>
            <a:ext cx="2182283" cy="1615827"/>
          </a:xfrm>
          <a:prstGeom prst="rect">
            <a:avLst/>
          </a:prstGeom>
          <a:noFill/>
          <a:ln w="12700" algn="ctr">
            <a:noFill/>
            <a:miter lim="800000"/>
            <a:headEnd/>
            <a:tailEnd/>
          </a:ln>
        </p:spPr>
        <p:txBody>
          <a:bodyPr lIns="0" tIns="0" rIns="0" bIns="0">
            <a:spAutoFit/>
          </a:bodyPr>
          <a:lstStyle/>
          <a:p>
            <a:pPr marL="176213" indent="-176213">
              <a:buFont typeface="Wingdings" panose="05000000000000000000" pitchFamily="2" charset="2"/>
              <a:buChar char="§"/>
            </a:pPr>
            <a:r>
              <a:rPr lang="en-US" sz="1050" dirty="0"/>
              <a:t>Order &gt; Fulfillment &gt; Invoicing</a:t>
            </a:r>
          </a:p>
          <a:p>
            <a:pPr marL="176213" indent="-176213">
              <a:buFont typeface="Wingdings" panose="05000000000000000000" pitchFamily="2" charset="2"/>
              <a:buChar char="§"/>
            </a:pPr>
            <a:r>
              <a:rPr lang="en-US" sz="1050" dirty="0"/>
              <a:t>Credit Card Payment</a:t>
            </a:r>
          </a:p>
          <a:p>
            <a:pPr marL="176213" indent="-176213">
              <a:buFont typeface="Wingdings" panose="05000000000000000000" pitchFamily="2" charset="2"/>
              <a:buChar char="§"/>
            </a:pPr>
            <a:r>
              <a:rPr lang="en-US" sz="1050" dirty="0"/>
              <a:t>Account Management</a:t>
            </a:r>
          </a:p>
          <a:p>
            <a:pPr marL="176213" indent="-176213">
              <a:buFont typeface="Wingdings" panose="05000000000000000000" pitchFamily="2" charset="2"/>
              <a:buChar char="§"/>
            </a:pPr>
            <a:r>
              <a:rPr lang="en-US" sz="1050" dirty="0"/>
              <a:t>Product Catalog Management</a:t>
            </a:r>
          </a:p>
          <a:p>
            <a:pPr marL="176213" indent="-176213">
              <a:buFont typeface="Wingdings" panose="05000000000000000000" pitchFamily="2" charset="2"/>
              <a:buChar char="§"/>
            </a:pPr>
            <a:r>
              <a:rPr lang="en-US" sz="1050" dirty="0"/>
              <a:t>Product availability</a:t>
            </a:r>
          </a:p>
          <a:p>
            <a:pPr marL="176213" indent="-176213">
              <a:buFont typeface="Wingdings" panose="05000000000000000000" pitchFamily="2" charset="2"/>
              <a:buChar char="§"/>
            </a:pPr>
            <a:r>
              <a:rPr lang="en-US" sz="1050" dirty="0"/>
              <a:t>Flexible Pricing</a:t>
            </a:r>
          </a:p>
          <a:p>
            <a:pPr marL="176213" indent="-176213">
              <a:buFont typeface="Wingdings" panose="05000000000000000000" pitchFamily="2" charset="2"/>
              <a:buChar char="§"/>
            </a:pPr>
            <a:r>
              <a:rPr lang="en-US" sz="1050" dirty="0"/>
              <a:t>Invoicing &amp; Tax</a:t>
            </a:r>
          </a:p>
          <a:p>
            <a:pPr marL="176213" indent="-176213">
              <a:buFont typeface="Wingdings" panose="05000000000000000000" pitchFamily="2" charset="2"/>
              <a:buChar char="§"/>
            </a:pPr>
            <a:r>
              <a:rPr lang="en-US" sz="1050" dirty="0"/>
              <a:t>Service Requests</a:t>
            </a:r>
          </a:p>
          <a:p>
            <a:pPr marL="176213" indent="-176213">
              <a:buFont typeface="Wingdings" panose="05000000000000000000" pitchFamily="2" charset="2"/>
              <a:buChar char="§"/>
            </a:pPr>
            <a:r>
              <a:rPr lang="en-US" sz="1050" dirty="0"/>
              <a:t>Lead Generation</a:t>
            </a:r>
          </a:p>
          <a:p>
            <a:pPr marL="176213" indent="-176213">
              <a:buFont typeface="Wingdings" panose="05000000000000000000" pitchFamily="2" charset="2"/>
              <a:buChar char="§"/>
            </a:pPr>
            <a:r>
              <a:rPr lang="en-US" sz="1050" dirty="0"/>
              <a:t>…more</a:t>
            </a:r>
          </a:p>
        </p:txBody>
      </p:sp>
      <p:pic>
        <p:nvPicPr>
          <p:cNvPr id="29" name="Picture 28">
            <a:extLst>
              <a:ext uri="{FF2B5EF4-FFF2-40B4-BE49-F238E27FC236}">
                <a16:creationId xmlns:a16="http://schemas.microsoft.com/office/drawing/2014/main" id="{FBF10EAB-0400-48B6-B2CE-E3C4D99392BF}"/>
              </a:ext>
            </a:extLst>
          </p:cNvPr>
          <p:cNvPicPr>
            <a:picLocks noChangeAspect="1"/>
          </p:cNvPicPr>
          <p:nvPr/>
        </p:nvPicPr>
        <p:blipFill>
          <a:blip r:embed="rId6"/>
          <a:stretch>
            <a:fillRect/>
          </a:stretch>
        </p:blipFill>
        <p:spPr>
          <a:xfrm>
            <a:off x="7482243" y="3110387"/>
            <a:ext cx="1424872" cy="277136"/>
          </a:xfrm>
          <a:prstGeom prst="rect">
            <a:avLst/>
          </a:prstGeom>
        </p:spPr>
      </p:pic>
      <p:pic>
        <p:nvPicPr>
          <p:cNvPr id="32" name="Picture 31">
            <a:extLst>
              <a:ext uri="{FF2B5EF4-FFF2-40B4-BE49-F238E27FC236}">
                <a16:creationId xmlns:a16="http://schemas.microsoft.com/office/drawing/2014/main" id="{EA851033-4838-4534-908B-6D4FE3D51EE9}"/>
              </a:ext>
            </a:extLst>
          </p:cNvPr>
          <p:cNvPicPr>
            <a:picLocks noChangeAspect="1"/>
          </p:cNvPicPr>
          <p:nvPr/>
        </p:nvPicPr>
        <p:blipFill>
          <a:blip r:embed="rId7"/>
          <a:stretch>
            <a:fillRect/>
          </a:stretch>
        </p:blipFill>
        <p:spPr>
          <a:xfrm>
            <a:off x="7206651" y="5085792"/>
            <a:ext cx="1527073" cy="1164939"/>
          </a:xfrm>
          <a:prstGeom prst="rect">
            <a:avLst/>
          </a:prstGeom>
        </p:spPr>
      </p:pic>
      <p:pic>
        <p:nvPicPr>
          <p:cNvPr id="36" name="Picture 12">
            <a:extLst>
              <a:ext uri="{FF2B5EF4-FFF2-40B4-BE49-F238E27FC236}">
                <a16:creationId xmlns:a16="http://schemas.microsoft.com/office/drawing/2014/main" id="{DA541956-0AA3-4DB0-8137-320AE8EED357}"/>
              </a:ext>
            </a:extLst>
          </p:cNvPr>
          <p:cNvPicPr>
            <a:picLocks noChangeAspect="1" noChangeArrowheads="1"/>
          </p:cNvPicPr>
          <p:nvPr/>
        </p:nvPicPr>
        <p:blipFill>
          <a:blip r:embed="rId8" cstate="print"/>
          <a:srcRect/>
          <a:stretch>
            <a:fillRect/>
          </a:stretch>
        </p:blipFill>
        <p:spPr bwMode="gray">
          <a:xfrm>
            <a:off x="8146857" y="4867220"/>
            <a:ext cx="1096396" cy="1058086"/>
          </a:xfrm>
          <a:prstGeom prst="rect">
            <a:avLst/>
          </a:prstGeom>
          <a:noFill/>
          <a:ln w="12700">
            <a:noFill/>
            <a:miter lim="800000"/>
            <a:headEnd/>
            <a:tailEnd/>
          </a:ln>
        </p:spPr>
      </p:pic>
      <p:sp>
        <p:nvSpPr>
          <p:cNvPr id="38" name="Text Box 15">
            <a:extLst>
              <a:ext uri="{FF2B5EF4-FFF2-40B4-BE49-F238E27FC236}">
                <a16:creationId xmlns:a16="http://schemas.microsoft.com/office/drawing/2014/main" id="{290B4597-D3DE-4CA2-ABEF-629E9526C883}"/>
              </a:ext>
            </a:extLst>
          </p:cNvPr>
          <p:cNvSpPr txBox="1">
            <a:spLocks noChangeArrowheads="1"/>
          </p:cNvSpPr>
          <p:nvPr/>
        </p:nvSpPr>
        <p:spPr bwMode="gray">
          <a:xfrm>
            <a:off x="9965653" y="3268534"/>
            <a:ext cx="1945403" cy="648512"/>
          </a:xfrm>
          <a:prstGeom prst="rect">
            <a:avLst/>
          </a:prstGeom>
          <a:noFill/>
          <a:ln w="12700" algn="ctr">
            <a:noFill/>
            <a:miter lim="800000"/>
            <a:headEnd/>
            <a:tailEnd/>
          </a:ln>
        </p:spPr>
        <p:txBody>
          <a:bodyPr wrap="square" lIns="90000" tIns="46800" rIns="90000" bIns="46800">
            <a:spAutoFit/>
          </a:bodyPr>
          <a:lstStyle/>
          <a:p>
            <a:pPr algn="ctr">
              <a:buClrTx/>
              <a:buSzTx/>
              <a:buFontTx/>
              <a:buNone/>
            </a:pPr>
            <a:r>
              <a:rPr lang="en-US" sz="1200" dirty="0">
                <a:solidFill>
                  <a:schemeClr val="accent2"/>
                </a:solidFill>
                <a:latin typeface="Arial Black" pitchFamily="34" charset="0"/>
                <a:ea typeface="宋体" pitchFamily="2" charset="-122"/>
              </a:rPr>
              <a:t>Executing and invoicing customer requests</a:t>
            </a:r>
          </a:p>
        </p:txBody>
      </p:sp>
      <p:pic>
        <p:nvPicPr>
          <p:cNvPr id="39" name="Picture 2" descr="Image result for hybris customer">
            <a:extLst>
              <a:ext uri="{FF2B5EF4-FFF2-40B4-BE49-F238E27FC236}">
                <a16:creationId xmlns:a16="http://schemas.microsoft.com/office/drawing/2014/main" id="{494983C2-EA14-4D28-BD7B-E17813662B18}"/>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00444" y="4126449"/>
            <a:ext cx="1385122" cy="92216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BF4B7874-1E25-4ED2-8BCE-FF42DAF4844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88335" y="4029236"/>
            <a:ext cx="1412604" cy="1412604"/>
          </a:xfrm>
          <a:prstGeom prst="rect">
            <a:avLst/>
          </a:prstGeom>
        </p:spPr>
      </p:pic>
      <p:sp>
        <p:nvSpPr>
          <p:cNvPr id="10" name="TextBox 9">
            <a:extLst>
              <a:ext uri="{FF2B5EF4-FFF2-40B4-BE49-F238E27FC236}">
                <a16:creationId xmlns:a16="http://schemas.microsoft.com/office/drawing/2014/main" id="{9608FA1C-67D2-49C8-A996-365795682220}"/>
              </a:ext>
            </a:extLst>
          </p:cNvPr>
          <p:cNvSpPr txBox="1"/>
          <p:nvPr/>
        </p:nvSpPr>
        <p:spPr>
          <a:xfrm>
            <a:off x="4317109" y="6543456"/>
            <a:ext cx="3662862"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a:latin typeface="Arial Black" panose="020B0A04020102020204" pitchFamily="34" charset="0"/>
                <a:ea typeface="Arial Unicode MS" pitchFamily="34" charset="-128"/>
                <a:cs typeface="Arial Unicode MS" pitchFamily="34" charset="-128"/>
                <a:hlinkClick r:id="rId10"/>
              </a:rPr>
              <a:t>Free trial for SAP Subscription Billing</a:t>
            </a:r>
            <a:endParaRPr lang="en-US" sz="1400" kern="0" dirty="0">
              <a:latin typeface="Arial Black" panose="020B0A04020102020204"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224819213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8" grpId="0"/>
      <p:bldP spid="6" grpId="0"/>
      <p:bldP spid="30" grpId="0"/>
      <p:bldP spid="25" grpId="0" animBg="1"/>
      <p:bldP spid="28"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Arrow Connector 65"/>
          <p:cNvCxnSpPr/>
          <p:nvPr/>
        </p:nvCxnSpPr>
        <p:spPr>
          <a:xfrm flipV="1">
            <a:off x="2262587" y="4068410"/>
            <a:ext cx="1" cy="1102457"/>
          </a:xfrm>
          <a:prstGeom prst="straightConnector1">
            <a:avLst/>
          </a:prstGeom>
          <a:ln w="38100">
            <a:solidFill>
              <a:srgbClr val="0076CB"/>
            </a:solidFill>
            <a:headEnd type="oval" w="med" len="med"/>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H="1">
            <a:off x="11043922" y="4102313"/>
            <a:ext cx="1" cy="1093244"/>
          </a:xfrm>
          <a:prstGeom prst="straightConnector1">
            <a:avLst/>
          </a:prstGeom>
          <a:ln w="38100">
            <a:solidFill>
              <a:srgbClr val="0076CB"/>
            </a:solidFill>
            <a:headEnd type="oval" w="med" len="med"/>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281122" y="4137504"/>
            <a:ext cx="1" cy="1093244"/>
          </a:xfrm>
          <a:prstGeom prst="straightConnector1">
            <a:avLst/>
          </a:prstGeom>
          <a:ln w="38100">
            <a:solidFill>
              <a:srgbClr val="0076CB"/>
            </a:solidFill>
            <a:headEnd type="oval" w="med" len="med"/>
            <a:tailEnd type="arrow"/>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a:xfrm>
            <a:off x="504000" y="504000"/>
            <a:ext cx="11379415" cy="369332"/>
          </a:xfrm>
        </p:spPr>
        <p:txBody>
          <a:bodyPr/>
          <a:lstStyle/>
          <a:p>
            <a:r>
              <a:rPr lang="en-US" dirty="0"/>
              <a:t>Example: Custom integration for tangible &amp; intangible services and products</a:t>
            </a:r>
          </a:p>
        </p:txBody>
      </p:sp>
      <p:cxnSp>
        <p:nvCxnSpPr>
          <p:cNvPr id="48" name="Straight Connector 47"/>
          <p:cNvCxnSpPr/>
          <p:nvPr/>
        </p:nvCxnSpPr>
        <p:spPr>
          <a:xfrm>
            <a:off x="765356" y="4633720"/>
            <a:ext cx="11040500" cy="5409"/>
          </a:xfrm>
          <a:prstGeom prst="line">
            <a:avLst/>
          </a:prstGeom>
          <a:noFill/>
          <a:ln w="19050" cap="flat" cmpd="sng" algn="ctr">
            <a:solidFill>
              <a:srgbClr val="0076CB"/>
            </a:solidFill>
            <a:prstDash val="sysDot"/>
          </a:ln>
          <a:effectLst/>
        </p:spPr>
      </p:cxnSp>
      <p:sp>
        <p:nvSpPr>
          <p:cNvPr id="77" name="AutoShape 4"/>
          <p:cNvSpPr>
            <a:spLocks noChangeArrowheads="1"/>
          </p:cNvSpPr>
          <p:nvPr/>
        </p:nvSpPr>
        <p:spPr bwMode="gray">
          <a:xfrm>
            <a:off x="558270" y="1308055"/>
            <a:ext cx="11309427" cy="1243591"/>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200" b="1" dirty="0">
                <a:solidFill>
                  <a:srgbClr val="F0AB00"/>
                </a:solidFill>
                <a:latin typeface="Arial Black" pitchFamily="34" charset="0"/>
                <a:ea typeface="SimSun" pitchFamily="2" charset="-122"/>
              </a:rPr>
              <a:t>Key Message</a:t>
            </a:r>
          </a:p>
          <a:p>
            <a:pPr marL="228577" indent="-228577">
              <a:buClr>
                <a:srgbClr val="F0AB00"/>
              </a:buClr>
              <a:buFont typeface="+mj-lt"/>
              <a:buAutoNum type="arabicPeriod"/>
            </a:pPr>
            <a:r>
              <a:rPr lang="en-US" sz="1200" b="1" kern="0" dirty="0">
                <a:solidFill>
                  <a:srgbClr val="000000"/>
                </a:solidFill>
                <a:ea typeface="Arial Unicode MS" pitchFamily="34" charset="-128"/>
                <a:cs typeface="Arial Unicode MS" pitchFamily="34" charset="-128"/>
              </a:rPr>
              <a:t>Extend the predefined SAP CPI integrations flows </a:t>
            </a:r>
            <a:r>
              <a:rPr lang="en-US" sz="1200" kern="0" dirty="0">
                <a:solidFill>
                  <a:srgbClr val="000000"/>
                </a:solidFill>
                <a:ea typeface="Arial Unicode MS" pitchFamily="34" charset="-128"/>
                <a:cs typeface="Arial Unicode MS" pitchFamily="34" charset="-128"/>
              </a:rPr>
              <a:t>by using more available standard interfaces of ByDesign &amp; SAP Subscription Billing</a:t>
            </a:r>
            <a:endParaRPr lang="en-US" sz="1200" b="1"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r>
              <a:rPr lang="en-US" sz="1200" b="1" kern="0" dirty="0">
                <a:solidFill>
                  <a:srgbClr val="000000"/>
                </a:solidFill>
                <a:ea typeface="Arial Unicode MS" pitchFamily="34" charset="-128"/>
                <a:cs typeface="Arial Unicode MS" pitchFamily="34" charset="-128"/>
              </a:rPr>
              <a:t>Intangible Services: </a:t>
            </a:r>
            <a:r>
              <a:rPr lang="en-US" sz="1200" kern="0" dirty="0">
                <a:solidFill>
                  <a:srgbClr val="000000"/>
                </a:solidFill>
                <a:ea typeface="Arial Unicode MS" pitchFamily="34" charset="-128"/>
                <a:cs typeface="Arial Unicode MS" pitchFamily="34" charset="-128"/>
              </a:rPr>
              <a:t>Revenue Recognition is done outside ByD by invoice date, Profit only on invoice level. GL postings might be needed either manual or by financial notification</a:t>
            </a:r>
          </a:p>
          <a:p>
            <a:pPr marL="228577" indent="-228577">
              <a:buClr>
                <a:srgbClr val="F0AB00"/>
              </a:buClr>
              <a:buFont typeface="+mj-lt"/>
              <a:buAutoNum type="arabicPeriod"/>
            </a:pPr>
            <a:r>
              <a:rPr lang="en-US" sz="1200" b="1" kern="0" dirty="0">
                <a:solidFill>
                  <a:srgbClr val="000000"/>
                </a:solidFill>
                <a:ea typeface="Arial Unicode MS" pitchFamily="34" charset="-128"/>
                <a:cs typeface="Arial Unicode MS" pitchFamily="34" charset="-128"/>
              </a:rPr>
              <a:t>Tangible Products &amp; Services: </a:t>
            </a:r>
            <a:r>
              <a:rPr lang="en-US" sz="1200" kern="0" dirty="0">
                <a:solidFill>
                  <a:srgbClr val="000000"/>
                </a:solidFill>
                <a:ea typeface="Arial Unicode MS" pitchFamily="34" charset="-128"/>
                <a:cs typeface="Arial Unicode MS" pitchFamily="34" charset="-128"/>
              </a:rPr>
              <a:t>Integration for Sales Order &amp; Product data might be needed to allow revenue </a:t>
            </a:r>
            <a:br>
              <a:rPr lang="en-US" sz="1200" kern="0" dirty="0">
                <a:solidFill>
                  <a:srgbClr val="000000"/>
                </a:solidFill>
                <a:ea typeface="Arial Unicode MS" pitchFamily="34" charset="-128"/>
                <a:cs typeface="Arial Unicode MS" pitchFamily="34" charset="-128"/>
              </a:rPr>
            </a:br>
            <a:r>
              <a:rPr lang="en-US" sz="1200" kern="0" dirty="0">
                <a:solidFill>
                  <a:srgbClr val="000000"/>
                </a:solidFill>
                <a:ea typeface="Arial Unicode MS" pitchFamily="34" charset="-128"/>
                <a:cs typeface="Arial Unicode MS" pitchFamily="34" charset="-128"/>
              </a:rPr>
              <a:t>recognition on sales order, service confirmation &amp; delivery, Profitability on sales order</a:t>
            </a:r>
          </a:p>
        </p:txBody>
      </p:sp>
      <p:pic>
        <p:nvPicPr>
          <p:cNvPr id="52" name="Picture 51"/>
          <p:cNvPicPr>
            <a:picLocks noChangeAspect="1"/>
          </p:cNvPicPr>
          <p:nvPr/>
        </p:nvPicPr>
        <p:blipFill rotWithShape="1">
          <a:blip r:embed="rId3">
            <a:extLst>
              <a:ext uri="{28A0092B-C50C-407E-A947-70E740481C1C}">
                <a14:useLocalDpi xmlns:a14="http://schemas.microsoft.com/office/drawing/2010/main" val="0"/>
              </a:ext>
            </a:extLst>
          </a:blip>
          <a:srcRect l="4255" t="10295" r="2128"/>
          <a:stretch/>
        </p:blipFill>
        <p:spPr>
          <a:xfrm rot="16200000">
            <a:off x="192108" y="5385306"/>
            <a:ext cx="1638546" cy="350467"/>
          </a:xfrm>
          <a:prstGeom prst="rect">
            <a:avLst/>
          </a:prstGeom>
          <a:solidFill>
            <a:schemeClr val="bg1"/>
          </a:solidFill>
        </p:spPr>
      </p:pic>
      <p:grpSp>
        <p:nvGrpSpPr>
          <p:cNvPr id="54" name="Group 53"/>
          <p:cNvGrpSpPr/>
          <p:nvPr/>
        </p:nvGrpSpPr>
        <p:grpSpPr>
          <a:xfrm rot="16200000">
            <a:off x="158816" y="3156089"/>
            <a:ext cx="1777438" cy="568552"/>
            <a:chOff x="456237" y="1380656"/>
            <a:chExt cx="1777438" cy="568552"/>
          </a:xfrm>
        </p:grpSpPr>
        <p:sp>
          <p:nvSpPr>
            <p:cNvPr id="59" name="TextBox 58"/>
            <p:cNvSpPr txBox="1"/>
            <p:nvPr/>
          </p:nvSpPr>
          <p:spPr>
            <a:xfrm>
              <a:off x="842875" y="1395210"/>
              <a:ext cx="1390800" cy="553998"/>
            </a:xfrm>
            <a:prstGeom prst="rect">
              <a:avLst/>
            </a:prstGeom>
            <a:noFill/>
          </p:spPr>
          <p:txBody>
            <a:bodyPr wrap="square" lIns="0" tIns="0" rIns="0" bIns="0" rtlCol="0">
              <a:spAutoFit/>
            </a:bodyPr>
            <a:lstStyle/>
            <a:p>
              <a:pPr algn="ctr" defTabSz="914126" fontAlgn="base">
                <a:spcAft>
                  <a:spcPct val="0"/>
                </a:spcAft>
                <a:buClr>
                  <a:srgbClr val="F0AB00"/>
                </a:buClr>
                <a:buSzPct val="80000"/>
              </a:pPr>
              <a:r>
                <a:rPr lang="en-US" sz="1200" b="1" kern="0" dirty="0">
                  <a:solidFill>
                    <a:schemeClr val="tx1">
                      <a:lumMod val="50000"/>
                      <a:lumOff val="50000"/>
                    </a:schemeClr>
                  </a:solidFill>
                  <a:latin typeface="Arial Black" panose="020B0A04020102020204" pitchFamily="34" charset="0"/>
                  <a:ea typeface="Arial Unicode MS" pitchFamily="34" charset="-128"/>
                  <a:cs typeface="Arial Unicode MS" pitchFamily="34" charset="-128"/>
                </a:rPr>
                <a:t>SAP Subscription Billing</a:t>
              </a:r>
            </a:p>
          </p:txBody>
        </p:sp>
        <p:pic>
          <p:nvPicPr>
            <p:cNvPr id="69" name="Picture 68"/>
            <p:cNvPicPr>
              <a:picLocks noChangeAspect="1"/>
            </p:cNvPicPr>
            <p:nvPr/>
          </p:nvPicPr>
          <p:blipFill rotWithShape="1">
            <a:blip r:embed="rId4"/>
            <a:srcRect l="5250" r="6081"/>
            <a:stretch/>
          </p:blipFill>
          <p:spPr>
            <a:xfrm>
              <a:off x="456237" y="1380656"/>
              <a:ext cx="504825" cy="538971"/>
            </a:xfrm>
            <a:prstGeom prst="rect">
              <a:avLst/>
            </a:prstGeom>
          </p:spPr>
        </p:pic>
      </p:grpSp>
      <p:sp>
        <p:nvSpPr>
          <p:cNvPr id="79" name="TextBox 78"/>
          <p:cNvSpPr txBox="1"/>
          <p:nvPr/>
        </p:nvSpPr>
        <p:spPr>
          <a:xfrm>
            <a:off x="3559130" y="3429454"/>
            <a:ext cx="1635997" cy="503590"/>
          </a:xfrm>
          <a:prstGeom prst="rect">
            <a:avLst/>
          </a:prstGeom>
          <a:noFill/>
        </p:spPr>
        <p:txBody>
          <a:bodyPr wrap="square" lIns="0" tIns="36000" rIns="0" bIns="36000" rtlCol="0">
            <a:spAutoFit/>
          </a:bodyPr>
          <a:lstStyle/>
          <a:p>
            <a:pPr algn="ctr" fontAlgn="base">
              <a:spcBef>
                <a:spcPct val="50000"/>
              </a:spcBef>
              <a:spcAft>
                <a:spcPct val="0"/>
              </a:spcAft>
              <a:buClr>
                <a:srgbClr val="F0AB00"/>
              </a:buClr>
              <a:buSzPct val="80000"/>
            </a:pPr>
            <a:r>
              <a:rPr lang="en-US" sz="1400" b="1" kern="0" dirty="0">
                <a:solidFill>
                  <a:srgbClr val="0076CB"/>
                </a:solidFill>
                <a:ea typeface="Arial Unicode MS" pitchFamily="34" charset="-128"/>
                <a:cs typeface="Arial Unicode MS" pitchFamily="34" charset="-128"/>
              </a:rPr>
              <a:t>Create &amp; receive account</a:t>
            </a:r>
          </a:p>
        </p:txBody>
      </p:sp>
      <p:sp>
        <p:nvSpPr>
          <p:cNvPr id="82" name="TextBox 81"/>
          <p:cNvSpPr txBox="1"/>
          <p:nvPr/>
        </p:nvSpPr>
        <p:spPr>
          <a:xfrm>
            <a:off x="3506253" y="5274391"/>
            <a:ext cx="1635997" cy="430887"/>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en-US" sz="1400" b="1" kern="0" dirty="0">
                <a:solidFill>
                  <a:srgbClr val="0076CB"/>
                </a:solidFill>
                <a:ea typeface="Arial Unicode MS" pitchFamily="34" charset="-128"/>
                <a:cs typeface="Arial Unicode MS" pitchFamily="34" charset="-128"/>
              </a:rPr>
              <a:t>Create &amp; receive account</a:t>
            </a:r>
          </a:p>
        </p:txBody>
      </p:sp>
      <p:sp>
        <p:nvSpPr>
          <p:cNvPr id="83" name="TextBox 82"/>
          <p:cNvSpPr txBox="1"/>
          <p:nvPr/>
        </p:nvSpPr>
        <p:spPr>
          <a:xfrm>
            <a:off x="5671387" y="3321732"/>
            <a:ext cx="2008187" cy="719034"/>
          </a:xfrm>
          <a:prstGeom prst="rect">
            <a:avLst/>
          </a:prstGeom>
          <a:noFill/>
        </p:spPr>
        <p:txBody>
          <a:bodyPr wrap="square" lIns="0" tIns="36000" rIns="0" bIns="36000" rtlCol="0">
            <a:spAutoFit/>
          </a:bodyPr>
          <a:lstStyle/>
          <a:p>
            <a:pPr algn="ctr" fontAlgn="base">
              <a:spcBef>
                <a:spcPct val="50000"/>
              </a:spcBef>
              <a:spcAft>
                <a:spcPct val="0"/>
              </a:spcAft>
              <a:buClr>
                <a:srgbClr val="F0AB00"/>
              </a:buClr>
              <a:buSzPct val="80000"/>
            </a:pPr>
            <a:r>
              <a:rPr lang="en-US" sz="1400" b="1" kern="0" dirty="0">
                <a:solidFill>
                  <a:srgbClr val="0076CB"/>
                </a:solidFill>
                <a:ea typeface="Arial Unicode MS" pitchFamily="34" charset="-128"/>
                <a:cs typeface="Arial Unicode MS" pitchFamily="34" charset="-128"/>
              </a:rPr>
              <a:t>Configure order for service with pay per use</a:t>
            </a:r>
          </a:p>
        </p:txBody>
      </p:sp>
      <p:cxnSp>
        <p:nvCxnSpPr>
          <p:cNvPr id="84" name="Straight Arrow Connector 83"/>
          <p:cNvCxnSpPr>
            <a:stCxn id="79" idx="3"/>
            <a:endCxn id="83" idx="1"/>
          </p:cNvCxnSpPr>
          <p:nvPr/>
        </p:nvCxnSpPr>
        <p:spPr>
          <a:xfrm>
            <a:off x="5195127" y="3681249"/>
            <a:ext cx="476260" cy="0"/>
          </a:xfrm>
          <a:prstGeom prst="straightConnector1">
            <a:avLst/>
          </a:prstGeom>
          <a:ln w="38100">
            <a:solidFill>
              <a:srgbClr val="0076CB"/>
            </a:solidFill>
            <a:headEnd type="oval" w="med" len="med"/>
            <a:tailEnd type="arrow"/>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8271722" y="3321732"/>
            <a:ext cx="1448217" cy="719034"/>
          </a:xfrm>
          <a:prstGeom prst="rect">
            <a:avLst/>
          </a:prstGeom>
          <a:noFill/>
        </p:spPr>
        <p:txBody>
          <a:bodyPr wrap="square" lIns="0" tIns="36000" rIns="0" bIns="36000" rtlCol="0">
            <a:spAutoFit/>
          </a:bodyPr>
          <a:lstStyle/>
          <a:p>
            <a:pPr algn="ctr" fontAlgn="base">
              <a:spcBef>
                <a:spcPct val="50000"/>
              </a:spcBef>
              <a:spcAft>
                <a:spcPct val="0"/>
              </a:spcAft>
              <a:buClr>
                <a:srgbClr val="F0AB00"/>
              </a:buClr>
              <a:buSzPct val="80000"/>
            </a:pPr>
            <a:r>
              <a:rPr lang="en-US" sz="1400" b="1" kern="0" dirty="0">
                <a:solidFill>
                  <a:srgbClr val="0076CB"/>
                </a:solidFill>
                <a:ea typeface="Arial Unicode MS" pitchFamily="34" charset="-128"/>
                <a:cs typeface="Arial Unicode MS" pitchFamily="34" charset="-128"/>
              </a:rPr>
              <a:t>Measure usage of </a:t>
            </a:r>
            <a:br>
              <a:rPr lang="en-US" sz="1400" b="1" kern="0" dirty="0">
                <a:solidFill>
                  <a:srgbClr val="0076CB"/>
                </a:solidFill>
                <a:ea typeface="Arial Unicode MS" pitchFamily="34" charset="-128"/>
                <a:cs typeface="Arial Unicode MS" pitchFamily="34" charset="-128"/>
              </a:rPr>
            </a:br>
            <a:r>
              <a:rPr lang="en-US" sz="1400" b="1" kern="0" dirty="0">
                <a:solidFill>
                  <a:srgbClr val="0076CB"/>
                </a:solidFill>
                <a:ea typeface="Arial Unicode MS" pitchFamily="34" charset="-128"/>
                <a:cs typeface="Arial Unicode MS" pitchFamily="34" charset="-128"/>
              </a:rPr>
              <a:t>service</a:t>
            </a:r>
          </a:p>
        </p:txBody>
      </p:sp>
      <p:sp>
        <p:nvSpPr>
          <p:cNvPr id="86" name="TextBox 85"/>
          <p:cNvSpPr txBox="1"/>
          <p:nvPr/>
        </p:nvSpPr>
        <p:spPr>
          <a:xfrm>
            <a:off x="10259220" y="3429454"/>
            <a:ext cx="1505618" cy="503590"/>
          </a:xfrm>
          <a:prstGeom prst="rect">
            <a:avLst/>
          </a:prstGeom>
          <a:noFill/>
        </p:spPr>
        <p:txBody>
          <a:bodyPr wrap="square" lIns="0" tIns="36000" rIns="0" bIns="36000" rtlCol="0">
            <a:spAutoFit/>
          </a:bodyPr>
          <a:lstStyle/>
          <a:p>
            <a:pPr algn="ctr" fontAlgn="base">
              <a:spcBef>
                <a:spcPct val="50000"/>
              </a:spcBef>
              <a:spcAft>
                <a:spcPct val="0"/>
              </a:spcAft>
              <a:buClr>
                <a:srgbClr val="F0AB00"/>
              </a:buClr>
              <a:buSzPct val="80000"/>
            </a:pPr>
            <a:r>
              <a:rPr lang="en-US" sz="1400" b="1" kern="0" dirty="0">
                <a:solidFill>
                  <a:srgbClr val="0076CB"/>
                </a:solidFill>
                <a:ea typeface="Arial Unicode MS" pitchFamily="34" charset="-128"/>
                <a:cs typeface="Arial Unicode MS" pitchFamily="34" charset="-128"/>
              </a:rPr>
              <a:t>Aggregate billable items</a:t>
            </a:r>
          </a:p>
        </p:txBody>
      </p:sp>
      <p:sp>
        <p:nvSpPr>
          <p:cNvPr id="87" name="TextBox 86"/>
          <p:cNvSpPr txBox="1"/>
          <p:nvPr/>
        </p:nvSpPr>
        <p:spPr>
          <a:xfrm>
            <a:off x="10232256" y="5121277"/>
            <a:ext cx="1654936" cy="719034"/>
          </a:xfrm>
          <a:prstGeom prst="rect">
            <a:avLst/>
          </a:prstGeom>
          <a:noFill/>
        </p:spPr>
        <p:txBody>
          <a:bodyPr wrap="square" lIns="0" tIns="36000" rIns="0" bIns="36000" rtlCol="0">
            <a:spAutoFit/>
          </a:bodyPr>
          <a:lstStyle/>
          <a:p>
            <a:pPr algn="ctr" fontAlgn="base">
              <a:spcBef>
                <a:spcPct val="50000"/>
              </a:spcBef>
              <a:spcAft>
                <a:spcPct val="0"/>
              </a:spcAft>
              <a:buClr>
                <a:srgbClr val="F0AB00"/>
              </a:buClr>
              <a:buSzPct val="80000"/>
            </a:pPr>
            <a:r>
              <a:rPr lang="en-US" sz="1400" b="1" kern="0" dirty="0">
                <a:solidFill>
                  <a:srgbClr val="0076CB"/>
                </a:solidFill>
                <a:ea typeface="Arial Unicode MS" pitchFamily="34" charset="-128"/>
                <a:cs typeface="Arial Unicode MS" pitchFamily="34" charset="-128"/>
              </a:rPr>
              <a:t>Create invoice request with aggregated items</a:t>
            </a:r>
          </a:p>
        </p:txBody>
      </p:sp>
      <p:cxnSp>
        <p:nvCxnSpPr>
          <p:cNvPr id="88" name="Straight Arrow Connector 87"/>
          <p:cNvCxnSpPr>
            <a:stCxn id="83" idx="3"/>
            <a:endCxn id="85" idx="1"/>
          </p:cNvCxnSpPr>
          <p:nvPr/>
        </p:nvCxnSpPr>
        <p:spPr>
          <a:xfrm>
            <a:off x="7679574" y="3681249"/>
            <a:ext cx="592148" cy="0"/>
          </a:xfrm>
          <a:prstGeom prst="straightConnector1">
            <a:avLst/>
          </a:prstGeom>
          <a:ln w="38100">
            <a:solidFill>
              <a:srgbClr val="0076CB"/>
            </a:solidFill>
            <a:headEnd type="oval" w="med" len="med"/>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stCxn id="85" idx="3"/>
            <a:endCxn id="86" idx="1"/>
          </p:cNvCxnSpPr>
          <p:nvPr/>
        </p:nvCxnSpPr>
        <p:spPr>
          <a:xfrm>
            <a:off x="9719939" y="3681249"/>
            <a:ext cx="539281" cy="0"/>
          </a:xfrm>
          <a:prstGeom prst="straightConnector1">
            <a:avLst/>
          </a:prstGeom>
          <a:ln w="38100">
            <a:solidFill>
              <a:srgbClr val="0076CB"/>
            </a:solidFill>
            <a:headEnd type="oval" w="med" len="med"/>
            <a:tailEnd type="arrow"/>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5">
            <a:clrChange>
              <a:clrFrom>
                <a:srgbClr val="C0C0C0"/>
              </a:clrFrom>
              <a:clrTo>
                <a:srgbClr val="C0C0C0">
                  <a:alpha val="0"/>
                </a:srgbClr>
              </a:clrTo>
            </a:clrChange>
          </a:blip>
          <a:stretch>
            <a:fillRect/>
          </a:stretch>
        </p:blipFill>
        <p:spPr>
          <a:xfrm>
            <a:off x="8580505" y="2663044"/>
            <a:ext cx="708954" cy="708954"/>
          </a:xfrm>
          <a:prstGeom prst="rect">
            <a:avLst/>
          </a:prstGeom>
        </p:spPr>
      </p:pic>
      <p:pic>
        <p:nvPicPr>
          <p:cNvPr id="11" name="Picture 10"/>
          <p:cNvPicPr>
            <a:picLocks noChangeAspect="1"/>
          </p:cNvPicPr>
          <p:nvPr/>
        </p:nvPicPr>
        <p:blipFill>
          <a:blip r:embed="rId6">
            <a:clrChange>
              <a:clrFrom>
                <a:srgbClr val="C0C0C0"/>
              </a:clrFrom>
              <a:clrTo>
                <a:srgbClr val="C0C0C0">
                  <a:alpha val="0"/>
                </a:srgbClr>
              </a:clrTo>
            </a:clrChange>
          </a:blip>
          <a:stretch>
            <a:fillRect/>
          </a:stretch>
        </p:blipFill>
        <p:spPr>
          <a:xfrm>
            <a:off x="6055361" y="2642281"/>
            <a:ext cx="579575" cy="579575"/>
          </a:xfrm>
          <a:prstGeom prst="rect">
            <a:avLst/>
          </a:prstGeom>
        </p:spPr>
      </p:pic>
      <p:pic>
        <p:nvPicPr>
          <p:cNvPr id="13" name="Picture 12"/>
          <p:cNvPicPr>
            <a:picLocks noChangeAspect="1"/>
          </p:cNvPicPr>
          <p:nvPr/>
        </p:nvPicPr>
        <p:blipFill>
          <a:blip r:embed="rId7">
            <a:clrChange>
              <a:clrFrom>
                <a:srgbClr val="C0C0C0"/>
              </a:clrFrom>
              <a:clrTo>
                <a:srgbClr val="C0C0C0">
                  <a:alpha val="0"/>
                </a:srgbClr>
              </a:clrTo>
            </a:clrChange>
          </a:blip>
          <a:stretch>
            <a:fillRect/>
          </a:stretch>
        </p:blipFill>
        <p:spPr>
          <a:xfrm>
            <a:off x="4048747" y="2663044"/>
            <a:ext cx="579261" cy="579261"/>
          </a:xfrm>
          <a:prstGeom prst="rect">
            <a:avLst/>
          </a:prstGeom>
        </p:spPr>
      </p:pic>
      <p:pic>
        <p:nvPicPr>
          <p:cNvPr id="15" name="Picture 14"/>
          <p:cNvPicPr>
            <a:picLocks noChangeAspect="1"/>
          </p:cNvPicPr>
          <p:nvPr/>
        </p:nvPicPr>
        <p:blipFill>
          <a:blip r:embed="rId8">
            <a:clrChange>
              <a:clrFrom>
                <a:srgbClr val="C0C0C0"/>
              </a:clrFrom>
              <a:clrTo>
                <a:srgbClr val="C0C0C0">
                  <a:alpha val="0"/>
                </a:srgbClr>
              </a:clrTo>
            </a:clrChange>
          </a:blip>
          <a:stretch>
            <a:fillRect/>
          </a:stretch>
        </p:blipFill>
        <p:spPr>
          <a:xfrm>
            <a:off x="6573577" y="2729289"/>
            <a:ext cx="538051" cy="538051"/>
          </a:xfrm>
          <a:prstGeom prst="rect">
            <a:avLst/>
          </a:prstGeom>
        </p:spPr>
      </p:pic>
      <p:pic>
        <p:nvPicPr>
          <p:cNvPr id="17" name="Picture 16"/>
          <p:cNvPicPr>
            <a:picLocks noChangeAspect="1"/>
          </p:cNvPicPr>
          <p:nvPr/>
        </p:nvPicPr>
        <p:blipFill>
          <a:blip r:embed="rId9">
            <a:clrChange>
              <a:clrFrom>
                <a:srgbClr val="C0C0C0"/>
              </a:clrFrom>
              <a:clrTo>
                <a:srgbClr val="C0C0C0">
                  <a:alpha val="0"/>
                </a:srgbClr>
              </a:clrTo>
            </a:clrChange>
          </a:blip>
          <a:stretch>
            <a:fillRect/>
          </a:stretch>
        </p:blipFill>
        <p:spPr>
          <a:xfrm>
            <a:off x="10640080" y="2727314"/>
            <a:ext cx="580400" cy="580400"/>
          </a:xfrm>
          <a:prstGeom prst="rect">
            <a:avLst/>
          </a:prstGeom>
        </p:spPr>
      </p:pic>
      <p:pic>
        <p:nvPicPr>
          <p:cNvPr id="19" name="Picture 18"/>
          <p:cNvPicPr>
            <a:picLocks noChangeAspect="1"/>
          </p:cNvPicPr>
          <p:nvPr/>
        </p:nvPicPr>
        <p:blipFill>
          <a:blip r:embed="rId10"/>
          <a:stretch>
            <a:fillRect/>
          </a:stretch>
        </p:blipFill>
        <p:spPr>
          <a:xfrm>
            <a:off x="10769951" y="6028793"/>
            <a:ext cx="629645" cy="629645"/>
          </a:xfrm>
          <a:prstGeom prst="rect">
            <a:avLst/>
          </a:prstGeom>
        </p:spPr>
      </p:pic>
      <p:pic>
        <p:nvPicPr>
          <p:cNvPr id="7" name="Picture 6"/>
          <p:cNvPicPr>
            <a:picLocks noChangeAspect="1"/>
          </p:cNvPicPr>
          <p:nvPr/>
        </p:nvPicPr>
        <p:blipFill>
          <a:blip r:embed="rId11">
            <a:clrChange>
              <a:clrFrom>
                <a:srgbClr val="C0C0C0"/>
              </a:clrFrom>
              <a:clrTo>
                <a:srgbClr val="C0C0C0">
                  <a:alpha val="0"/>
                </a:srgbClr>
              </a:clrTo>
            </a:clrChange>
          </a:blip>
          <a:stretch>
            <a:fillRect/>
          </a:stretch>
        </p:blipFill>
        <p:spPr>
          <a:xfrm>
            <a:off x="4054141" y="5822009"/>
            <a:ext cx="669359" cy="669359"/>
          </a:xfrm>
          <a:prstGeom prst="rect">
            <a:avLst/>
          </a:prstGeom>
        </p:spPr>
      </p:pic>
      <p:sp>
        <p:nvSpPr>
          <p:cNvPr id="2" name="TextBox 1"/>
          <p:cNvSpPr txBox="1"/>
          <p:nvPr/>
        </p:nvSpPr>
        <p:spPr>
          <a:xfrm>
            <a:off x="3638239" y="4534066"/>
            <a:ext cx="1504011" cy="184666"/>
          </a:xfrm>
          <a:prstGeom prst="rect">
            <a:avLst/>
          </a:prstGeom>
          <a:solidFill>
            <a:schemeClr val="bg1"/>
          </a:solidFill>
        </p:spPr>
        <p:txBody>
          <a:bodyPr wrap="square" lIns="0" tIns="0" rIns="0" bIns="0" rtlCol="0">
            <a:spAutoFit/>
          </a:bodyPr>
          <a:lstStyle/>
          <a:p>
            <a:pPr algn="ctr" fontAlgn="base">
              <a:spcBef>
                <a:spcPct val="50000"/>
              </a:spcBef>
              <a:spcAft>
                <a:spcPct val="0"/>
              </a:spcAft>
              <a:buClr>
                <a:srgbClr val="F0AB00"/>
              </a:buClr>
              <a:buSzPct val="80000"/>
            </a:pPr>
            <a:r>
              <a:rPr lang="en-US" sz="1200" kern="0" dirty="0" err="1">
                <a:solidFill>
                  <a:schemeClr val="accent3"/>
                </a:solidFill>
                <a:ea typeface="Arial Unicode MS" pitchFamily="34" charset="-128"/>
                <a:cs typeface="Arial Unicode MS" pitchFamily="34" charset="-128"/>
              </a:rPr>
              <a:t>uni</a:t>
            </a:r>
            <a:r>
              <a:rPr lang="en-US" sz="1200" kern="0" dirty="0">
                <a:solidFill>
                  <a:schemeClr val="accent3"/>
                </a:solidFill>
                <a:ea typeface="Arial Unicode MS" pitchFamily="34" charset="-128"/>
                <a:cs typeface="Arial Unicode MS" pitchFamily="34" charset="-128"/>
              </a:rPr>
              <a:t>-directional sync</a:t>
            </a:r>
          </a:p>
        </p:txBody>
      </p:sp>
      <p:sp>
        <p:nvSpPr>
          <p:cNvPr id="57" name="TextBox 56"/>
          <p:cNvSpPr txBox="1"/>
          <p:nvPr/>
        </p:nvSpPr>
        <p:spPr>
          <a:xfrm>
            <a:off x="10556371" y="4556602"/>
            <a:ext cx="975105" cy="184666"/>
          </a:xfrm>
          <a:prstGeom prst="rect">
            <a:avLst/>
          </a:prstGeom>
          <a:solidFill>
            <a:schemeClr val="bg1"/>
          </a:solidFill>
        </p:spPr>
        <p:txBody>
          <a:bodyPr wrap="square" lIns="0" tIns="0" rIns="0" bIns="0" rtlCol="0">
            <a:spAutoFit/>
          </a:bodyPr>
          <a:lstStyle/>
          <a:p>
            <a:pPr algn="ctr" fontAlgn="base">
              <a:spcBef>
                <a:spcPct val="50000"/>
              </a:spcBef>
              <a:spcAft>
                <a:spcPct val="0"/>
              </a:spcAft>
              <a:buClr>
                <a:srgbClr val="F0AB00"/>
              </a:buClr>
              <a:buSzPct val="80000"/>
            </a:pPr>
            <a:r>
              <a:rPr lang="en-US" sz="1200" kern="0" dirty="0">
                <a:solidFill>
                  <a:schemeClr val="accent3"/>
                </a:solidFill>
                <a:ea typeface="Arial Unicode MS" pitchFamily="34" charset="-128"/>
                <a:cs typeface="Arial Unicode MS" pitchFamily="34" charset="-128"/>
              </a:rPr>
              <a:t>create only</a:t>
            </a:r>
          </a:p>
        </p:txBody>
      </p:sp>
      <p:sp>
        <p:nvSpPr>
          <p:cNvPr id="58" name="TextBox 57"/>
          <p:cNvSpPr txBox="1"/>
          <p:nvPr/>
        </p:nvSpPr>
        <p:spPr>
          <a:xfrm>
            <a:off x="1447494" y="5253830"/>
            <a:ext cx="1635997" cy="430887"/>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en-US" sz="1400" b="1" kern="0" dirty="0">
                <a:solidFill>
                  <a:srgbClr val="0076CB"/>
                </a:solidFill>
                <a:ea typeface="Arial Unicode MS" pitchFamily="34" charset="-128"/>
                <a:cs typeface="Arial Unicode MS" pitchFamily="34" charset="-128"/>
              </a:rPr>
              <a:t>Manage service &amp; material</a:t>
            </a:r>
          </a:p>
        </p:txBody>
      </p:sp>
      <p:pic>
        <p:nvPicPr>
          <p:cNvPr id="60" name="Picture 59"/>
          <p:cNvPicPr>
            <a:picLocks noChangeAspect="1"/>
          </p:cNvPicPr>
          <p:nvPr/>
        </p:nvPicPr>
        <p:blipFill>
          <a:blip r:embed="rId8">
            <a:clrChange>
              <a:clrFrom>
                <a:srgbClr val="C0C0C0"/>
              </a:clrFrom>
              <a:clrTo>
                <a:srgbClr val="C0C0C0">
                  <a:alpha val="0"/>
                </a:srgbClr>
              </a:clrTo>
            </a:clrChange>
          </a:blip>
          <a:stretch>
            <a:fillRect/>
          </a:stretch>
        </p:blipFill>
        <p:spPr>
          <a:xfrm>
            <a:off x="2054150" y="5822009"/>
            <a:ext cx="538051" cy="538051"/>
          </a:xfrm>
          <a:prstGeom prst="rect">
            <a:avLst/>
          </a:prstGeom>
        </p:spPr>
      </p:pic>
      <p:sp>
        <p:nvSpPr>
          <p:cNvPr id="70" name="TextBox 69"/>
          <p:cNvSpPr txBox="1"/>
          <p:nvPr/>
        </p:nvSpPr>
        <p:spPr>
          <a:xfrm>
            <a:off x="1585553" y="3321732"/>
            <a:ext cx="1399162" cy="719034"/>
          </a:xfrm>
          <a:prstGeom prst="rect">
            <a:avLst/>
          </a:prstGeom>
          <a:noFill/>
        </p:spPr>
        <p:txBody>
          <a:bodyPr wrap="square" lIns="0" tIns="36000" rIns="0" bIns="36000" rtlCol="0">
            <a:spAutoFit/>
          </a:bodyPr>
          <a:lstStyle/>
          <a:p>
            <a:pPr algn="ctr" fontAlgn="base">
              <a:spcBef>
                <a:spcPct val="50000"/>
              </a:spcBef>
              <a:spcAft>
                <a:spcPct val="0"/>
              </a:spcAft>
              <a:buClr>
                <a:srgbClr val="F0AB00"/>
              </a:buClr>
              <a:buSzPct val="80000"/>
            </a:pPr>
            <a:r>
              <a:rPr lang="en-US" sz="1400" b="1" kern="0" dirty="0">
                <a:solidFill>
                  <a:srgbClr val="0076CB"/>
                </a:solidFill>
                <a:ea typeface="Arial Unicode MS" pitchFamily="34" charset="-128"/>
                <a:cs typeface="Arial Unicode MS" pitchFamily="34" charset="-128"/>
              </a:rPr>
              <a:t>Receive products (header)</a:t>
            </a:r>
          </a:p>
        </p:txBody>
      </p:sp>
      <p:cxnSp>
        <p:nvCxnSpPr>
          <p:cNvPr id="75" name="Straight Arrow Connector 74"/>
          <p:cNvCxnSpPr>
            <a:endCxn id="79" idx="1"/>
          </p:cNvCxnSpPr>
          <p:nvPr/>
        </p:nvCxnSpPr>
        <p:spPr>
          <a:xfrm>
            <a:off x="2731290" y="3681249"/>
            <a:ext cx="827840" cy="0"/>
          </a:xfrm>
          <a:prstGeom prst="straightConnector1">
            <a:avLst/>
          </a:prstGeom>
          <a:ln w="38100">
            <a:solidFill>
              <a:srgbClr val="0076CB"/>
            </a:solidFill>
            <a:headEnd type="oval" w="med" len="med"/>
            <a:tailEnd type="arrow"/>
          </a:ln>
        </p:spPr>
        <p:style>
          <a:lnRef idx="1">
            <a:schemeClr val="accent1"/>
          </a:lnRef>
          <a:fillRef idx="0">
            <a:schemeClr val="accent1"/>
          </a:fillRef>
          <a:effectRef idx="0">
            <a:schemeClr val="accent1"/>
          </a:effectRef>
          <a:fontRef idx="minor">
            <a:schemeClr val="tx1"/>
          </a:fontRef>
        </p:style>
      </p:cxnSp>
      <p:pic>
        <p:nvPicPr>
          <p:cNvPr id="90" name="Picture 89"/>
          <p:cNvPicPr>
            <a:picLocks noChangeAspect="1"/>
          </p:cNvPicPr>
          <p:nvPr/>
        </p:nvPicPr>
        <p:blipFill>
          <a:blip r:embed="rId8">
            <a:clrChange>
              <a:clrFrom>
                <a:srgbClr val="C0C0C0"/>
              </a:clrFrom>
              <a:clrTo>
                <a:srgbClr val="C0C0C0">
                  <a:alpha val="0"/>
                </a:srgbClr>
              </a:clrTo>
            </a:clrChange>
          </a:blip>
          <a:stretch>
            <a:fillRect/>
          </a:stretch>
        </p:blipFill>
        <p:spPr>
          <a:xfrm>
            <a:off x="2016108" y="2715035"/>
            <a:ext cx="538051" cy="538051"/>
          </a:xfrm>
          <a:prstGeom prst="rect">
            <a:avLst/>
          </a:prstGeom>
        </p:spPr>
      </p:pic>
      <p:sp>
        <p:nvSpPr>
          <p:cNvPr id="91" name="TextBox 90"/>
          <p:cNvSpPr txBox="1"/>
          <p:nvPr/>
        </p:nvSpPr>
        <p:spPr>
          <a:xfrm>
            <a:off x="1853845" y="4563134"/>
            <a:ext cx="975105" cy="184666"/>
          </a:xfrm>
          <a:prstGeom prst="rect">
            <a:avLst/>
          </a:prstGeom>
          <a:solidFill>
            <a:schemeClr val="bg1"/>
          </a:solidFill>
        </p:spPr>
        <p:txBody>
          <a:bodyPr wrap="square" lIns="0" tIns="0" rIns="0" bIns="0" rtlCol="0">
            <a:spAutoFit/>
          </a:bodyPr>
          <a:lstStyle/>
          <a:p>
            <a:pPr algn="ctr" fontAlgn="base">
              <a:spcBef>
                <a:spcPct val="50000"/>
              </a:spcBef>
              <a:spcAft>
                <a:spcPct val="0"/>
              </a:spcAft>
              <a:buClr>
                <a:srgbClr val="F0AB00"/>
              </a:buClr>
              <a:buSzPct val="80000"/>
            </a:pPr>
            <a:r>
              <a:rPr lang="en-US" sz="1200" kern="0" dirty="0">
                <a:solidFill>
                  <a:schemeClr val="accent3"/>
                </a:solidFill>
                <a:ea typeface="Arial Unicode MS" pitchFamily="34" charset="-128"/>
                <a:cs typeface="Arial Unicode MS" pitchFamily="34" charset="-128"/>
              </a:rPr>
              <a:t>create manual</a:t>
            </a:r>
          </a:p>
        </p:txBody>
      </p:sp>
      <p:sp>
        <p:nvSpPr>
          <p:cNvPr id="64" name="TextBox 63"/>
          <p:cNvSpPr txBox="1"/>
          <p:nvPr/>
        </p:nvSpPr>
        <p:spPr>
          <a:xfrm>
            <a:off x="10365657" y="5810122"/>
            <a:ext cx="1519647" cy="169277"/>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100" kern="0" dirty="0">
                <a:solidFill>
                  <a:schemeClr val="tx2">
                    <a:lumMod val="50000"/>
                  </a:schemeClr>
                </a:solidFill>
                <a:ea typeface="Arial Unicode MS" pitchFamily="34" charset="-128"/>
                <a:cs typeface="Arial Unicode MS" pitchFamily="34" charset="-128"/>
              </a:rPr>
              <a:t>FIN: Consumed quantity</a:t>
            </a:r>
          </a:p>
        </p:txBody>
      </p:sp>
      <p:grpSp>
        <p:nvGrpSpPr>
          <p:cNvPr id="4" name="Group 3">
            <a:extLst>
              <a:ext uri="{FF2B5EF4-FFF2-40B4-BE49-F238E27FC236}">
                <a16:creationId xmlns:a16="http://schemas.microsoft.com/office/drawing/2014/main" id="{6D9AC892-394B-4CF9-BB65-AB1797F1F42E}"/>
              </a:ext>
            </a:extLst>
          </p:cNvPr>
          <p:cNvGrpSpPr/>
          <p:nvPr/>
        </p:nvGrpSpPr>
        <p:grpSpPr>
          <a:xfrm>
            <a:off x="5817194" y="4152164"/>
            <a:ext cx="4415062" cy="2644638"/>
            <a:chOff x="5817194" y="4152164"/>
            <a:chExt cx="4415062" cy="2644638"/>
          </a:xfrm>
        </p:grpSpPr>
        <p:cxnSp>
          <p:nvCxnSpPr>
            <p:cNvPr id="67" name="Straight Arrow Connector 66"/>
            <p:cNvCxnSpPr/>
            <p:nvPr/>
          </p:nvCxnSpPr>
          <p:spPr>
            <a:xfrm flipH="1">
              <a:off x="6651028" y="4152164"/>
              <a:ext cx="1" cy="1093244"/>
            </a:xfrm>
            <a:prstGeom prst="straightConnector1">
              <a:avLst/>
            </a:prstGeom>
            <a:ln w="38100">
              <a:solidFill>
                <a:srgbClr val="0076CB"/>
              </a:solidFill>
              <a:headEnd type="oval" w="med" len="med"/>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817194" y="5274391"/>
              <a:ext cx="1635997" cy="430887"/>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en-US" sz="1400" b="1" kern="0" dirty="0">
                  <a:solidFill>
                    <a:srgbClr val="0076CB"/>
                  </a:solidFill>
                  <a:ea typeface="Arial Unicode MS" pitchFamily="34" charset="-128"/>
                  <a:cs typeface="Arial Unicode MS" pitchFamily="34" charset="-128"/>
                </a:rPr>
                <a:t>Create &amp; Execute Order</a:t>
              </a:r>
            </a:p>
          </p:txBody>
        </p:sp>
        <p:pic>
          <p:nvPicPr>
            <p:cNvPr id="12" name="Picture 11"/>
            <p:cNvPicPr>
              <a:picLocks noChangeAspect="1"/>
            </p:cNvPicPr>
            <p:nvPr/>
          </p:nvPicPr>
          <p:blipFill>
            <a:blip r:embed="rId12">
              <a:clrChange>
                <a:clrFrom>
                  <a:srgbClr val="C0C0C0"/>
                </a:clrFrom>
                <a:clrTo>
                  <a:srgbClr val="C0C0C0">
                    <a:alpha val="0"/>
                  </a:srgbClr>
                </a:clrTo>
              </a:clrChange>
            </a:blip>
            <a:stretch>
              <a:fillRect/>
            </a:stretch>
          </p:blipFill>
          <p:spPr>
            <a:xfrm>
              <a:off x="6242326" y="5979399"/>
              <a:ext cx="817403" cy="817403"/>
            </a:xfrm>
            <a:prstGeom prst="rect">
              <a:avLst/>
            </a:prstGeom>
          </p:spPr>
        </p:pic>
        <p:sp>
          <p:nvSpPr>
            <p:cNvPr id="34" name="TextBox 33"/>
            <p:cNvSpPr txBox="1"/>
            <p:nvPr/>
          </p:nvSpPr>
          <p:spPr>
            <a:xfrm>
              <a:off x="6136523" y="4549454"/>
              <a:ext cx="975105" cy="184666"/>
            </a:xfrm>
            <a:prstGeom prst="rect">
              <a:avLst/>
            </a:prstGeom>
            <a:solidFill>
              <a:schemeClr val="bg1"/>
            </a:solidFill>
          </p:spPr>
          <p:txBody>
            <a:bodyPr wrap="square" lIns="0" tIns="0" rIns="0" bIns="0" rtlCol="0">
              <a:spAutoFit/>
            </a:bodyPr>
            <a:lstStyle/>
            <a:p>
              <a:pPr algn="ctr" fontAlgn="base">
                <a:spcBef>
                  <a:spcPct val="50000"/>
                </a:spcBef>
                <a:spcAft>
                  <a:spcPct val="0"/>
                </a:spcAft>
                <a:buClr>
                  <a:srgbClr val="F0AB00"/>
                </a:buClr>
                <a:buSzPct val="80000"/>
              </a:pPr>
              <a:r>
                <a:rPr lang="en-US" sz="1200" kern="0" dirty="0">
                  <a:solidFill>
                    <a:schemeClr val="accent3"/>
                  </a:solidFill>
                  <a:ea typeface="Arial Unicode MS" pitchFamily="34" charset="-128"/>
                  <a:cs typeface="Arial Unicode MS" pitchFamily="34" charset="-128"/>
                </a:rPr>
                <a:t>create only</a:t>
              </a:r>
            </a:p>
          </p:txBody>
        </p:sp>
        <p:cxnSp>
          <p:nvCxnSpPr>
            <p:cNvPr id="41" name="Straight Arrow Connector 40"/>
            <p:cNvCxnSpPr>
              <a:stCxn id="30" idx="3"/>
              <a:endCxn id="87" idx="1"/>
            </p:cNvCxnSpPr>
            <p:nvPr/>
          </p:nvCxnSpPr>
          <p:spPr>
            <a:xfrm flipV="1">
              <a:off x="7453191" y="5480794"/>
              <a:ext cx="2779065" cy="9041"/>
            </a:xfrm>
            <a:prstGeom prst="straightConnector1">
              <a:avLst/>
            </a:prstGeom>
            <a:ln w="19050">
              <a:solidFill>
                <a:srgbClr val="0076CB"/>
              </a:solidFill>
              <a:prstDash val="sysDot"/>
              <a:headEnd type="oval" w="med" len="med"/>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8480738" y="5388461"/>
              <a:ext cx="829747" cy="184666"/>
            </a:xfrm>
            <a:prstGeom prst="rect">
              <a:avLst/>
            </a:prstGeom>
            <a:solidFill>
              <a:schemeClr val="bg1"/>
            </a:solidFill>
          </p:spPr>
          <p:txBody>
            <a:bodyPr wrap="square" lIns="0" tIns="0" rIns="0" bIns="0" rtlCol="0">
              <a:spAutoFit/>
            </a:bodyPr>
            <a:lstStyle/>
            <a:p>
              <a:pPr algn="ctr" fontAlgn="base">
                <a:spcBef>
                  <a:spcPct val="50000"/>
                </a:spcBef>
                <a:spcAft>
                  <a:spcPct val="0"/>
                </a:spcAft>
                <a:buClr>
                  <a:srgbClr val="F0AB00"/>
                </a:buClr>
                <a:buSzPct val="80000"/>
              </a:pPr>
              <a:r>
                <a:rPr lang="en-US" sz="1200" kern="0" dirty="0">
                  <a:solidFill>
                    <a:schemeClr val="accent3"/>
                  </a:solidFill>
                  <a:ea typeface="Arial Unicode MS" pitchFamily="34" charset="-128"/>
                  <a:cs typeface="Arial Unicode MS" pitchFamily="34" charset="-128"/>
                </a:rPr>
                <a:t>Reference</a:t>
              </a:r>
            </a:p>
          </p:txBody>
        </p:sp>
        <p:sp>
          <p:nvSpPr>
            <p:cNvPr id="14" name="TextBox 13"/>
            <p:cNvSpPr txBox="1"/>
            <p:nvPr/>
          </p:nvSpPr>
          <p:spPr>
            <a:xfrm>
              <a:off x="5895507" y="5705278"/>
              <a:ext cx="1583767" cy="33855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100" kern="0" dirty="0">
                  <a:solidFill>
                    <a:schemeClr val="tx2">
                      <a:lumMod val="50000"/>
                    </a:schemeClr>
                  </a:solidFill>
                  <a:ea typeface="Arial Unicode MS" pitchFamily="34" charset="-128"/>
                  <a:cs typeface="Arial Unicode MS" pitchFamily="34" charset="-128"/>
                </a:rPr>
                <a:t>FIN: Planned quantity, </a:t>
              </a:r>
              <a:br>
                <a:rPr lang="en-US" sz="1100" kern="0" dirty="0">
                  <a:solidFill>
                    <a:schemeClr val="tx2">
                      <a:lumMod val="50000"/>
                    </a:schemeClr>
                  </a:solidFill>
                  <a:ea typeface="Arial Unicode MS" pitchFamily="34" charset="-128"/>
                  <a:cs typeface="Arial Unicode MS" pitchFamily="34" charset="-128"/>
                </a:rPr>
              </a:br>
              <a:r>
                <a:rPr lang="en-US" sz="1100" kern="0" dirty="0">
                  <a:solidFill>
                    <a:schemeClr val="tx2">
                      <a:lumMod val="50000"/>
                    </a:schemeClr>
                  </a:solidFill>
                  <a:ea typeface="Arial Unicode MS" pitchFamily="34" charset="-128"/>
                  <a:cs typeface="Arial Unicode MS" pitchFamily="34" charset="-128"/>
                </a:rPr>
                <a:t>RAC, POB, Profitability…</a:t>
              </a:r>
            </a:p>
          </p:txBody>
        </p:sp>
        <p:sp>
          <p:nvSpPr>
            <p:cNvPr id="53" name="TextBox 52"/>
            <p:cNvSpPr txBox="1"/>
            <p:nvPr/>
          </p:nvSpPr>
          <p:spPr>
            <a:xfrm>
              <a:off x="8142726" y="4719849"/>
              <a:ext cx="1359586" cy="430887"/>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en-US" sz="1400" b="1" kern="0" dirty="0">
                  <a:solidFill>
                    <a:srgbClr val="0076CB"/>
                  </a:solidFill>
                  <a:ea typeface="Arial Unicode MS" pitchFamily="34" charset="-128"/>
                  <a:cs typeface="Arial Unicode MS" pitchFamily="34" charset="-128"/>
                </a:rPr>
                <a:t>Service Confirmation</a:t>
              </a:r>
            </a:p>
          </p:txBody>
        </p:sp>
        <p:sp>
          <p:nvSpPr>
            <p:cNvPr id="55" name="TextBox 54"/>
            <p:cNvSpPr txBox="1"/>
            <p:nvPr/>
          </p:nvSpPr>
          <p:spPr>
            <a:xfrm>
              <a:off x="8168607" y="5163435"/>
              <a:ext cx="1519647" cy="169277"/>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100" kern="0" dirty="0">
                  <a:solidFill>
                    <a:schemeClr val="tx2">
                      <a:lumMod val="50000"/>
                    </a:schemeClr>
                  </a:solidFill>
                  <a:ea typeface="Arial Unicode MS" pitchFamily="34" charset="-128"/>
                  <a:cs typeface="Arial Unicode MS" pitchFamily="34" charset="-128"/>
                </a:rPr>
                <a:t>FIN: Consumed quantity</a:t>
              </a:r>
            </a:p>
          </p:txBody>
        </p:sp>
        <p:cxnSp>
          <p:nvCxnSpPr>
            <p:cNvPr id="56" name="Straight Arrow Connector 55"/>
            <p:cNvCxnSpPr>
              <a:stCxn id="30" idx="3"/>
              <a:endCxn id="53" idx="1"/>
            </p:cNvCxnSpPr>
            <p:nvPr/>
          </p:nvCxnSpPr>
          <p:spPr>
            <a:xfrm flipV="1">
              <a:off x="7453191" y="4935293"/>
              <a:ext cx="689535" cy="554542"/>
            </a:xfrm>
            <a:prstGeom prst="straightConnector1">
              <a:avLst/>
            </a:prstGeom>
            <a:ln w="19050">
              <a:solidFill>
                <a:srgbClr val="0076CB"/>
              </a:solidFill>
              <a:prstDash val="sysDot"/>
              <a:headEnd type="oval" w="med" len="med"/>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53" idx="3"/>
              <a:endCxn id="87" idx="1"/>
            </p:cNvCxnSpPr>
            <p:nvPr/>
          </p:nvCxnSpPr>
          <p:spPr>
            <a:xfrm>
              <a:off x="9502312" y="4935293"/>
              <a:ext cx="729944" cy="545501"/>
            </a:xfrm>
            <a:prstGeom prst="straightConnector1">
              <a:avLst/>
            </a:prstGeom>
            <a:ln w="19050">
              <a:solidFill>
                <a:srgbClr val="0076CB"/>
              </a:solidFill>
              <a:prstDash val="sysDot"/>
              <a:headEnd type="oval" w="med" len="med"/>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8337512" y="5981978"/>
              <a:ext cx="985449" cy="430887"/>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en-US" sz="1400" b="1" kern="0" dirty="0">
                  <a:solidFill>
                    <a:srgbClr val="0076CB"/>
                  </a:solidFill>
                  <a:ea typeface="Arial Unicode MS" pitchFamily="34" charset="-128"/>
                  <a:cs typeface="Arial Unicode MS" pitchFamily="34" charset="-128"/>
                </a:rPr>
                <a:t>Outbound Delivery</a:t>
              </a:r>
            </a:p>
          </p:txBody>
        </p:sp>
        <p:cxnSp>
          <p:nvCxnSpPr>
            <p:cNvPr id="72" name="Straight Arrow Connector 71"/>
            <p:cNvCxnSpPr>
              <a:stCxn id="30" idx="3"/>
              <a:endCxn id="71" idx="1"/>
            </p:cNvCxnSpPr>
            <p:nvPr/>
          </p:nvCxnSpPr>
          <p:spPr>
            <a:xfrm>
              <a:off x="7453191" y="5489835"/>
              <a:ext cx="884321" cy="707587"/>
            </a:xfrm>
            <a:prstGeom prst="straightConnector1">
              <a:avLst/>
            </a:prstGeom>
            <a:ln w="19050">
              <a:solidFill>
                <a:srgbClr val="0076CB"/>
              </a:solidFill>
              <a:prstDash val="sysDot"/>
              <a:headEnd type="oval" w="med" len="med"/>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71" idx="3"/>
              <a:endCxn id="87" idx="1"/>
            </p:cNvCxnSpPr>
            <p:nvPr/>
          </p:nvCxnSpPr>
          <p:spPr>
            <a:xfrm flipV="1">
              <a:off x="9322961" y="5480794"/>
              <a:ext cx="909295" cy="716628"/>
            </a:xfrm>
            <a:prstGeom prst="straightConnector1">
              <a:avLst/>
            </a:prstGeom>
            <a:ln w="19050">
              <a:solidFill>
                <a:srgbClr val="0076CB"/>
              </a:solidFill>
              <a:prstDash val="sysDot"/>
              <a:headEnd type="oval" w="med" len="med"/>
              <a:tailEnd type="arrow"/>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a:xfrm>
            <a:off x="3239037" y="2110015"/>
            <a:ext cx="8859619" cy="4569608"/>
            <a:chOff x="3239037" y="2110015"/>
            <a:chExt cx="8859619" cy="4569608"/>
          </a:xfrm>
        </p:grpSpPr>
        <p:sp>
          <p:nvSpPr>
            <p:cNvPr id="5" name="Freeform: Shape 4"/>
            <p:cNvSpPr/>
            <p:nvPr/>
          </p:nvSpPr>
          <p:spPr bwMode="gray">
            <a:xfrm>
              <a:off x="3239037" y="2614411"/>
              <a:ext cx="8644379" cy="4065212"/>
            </a:xfrm>
            <a:custGeom>
              <a:avLst/>
              <a:gdLst>
                <a:gd name="connsiteX0" fmla="*/ 0 w 8731876"/>
                <a:gd name="connsiteY0" fmla="*/ 3812147 h 3953814"/>
                <a:gd name="connsiteX1" fmla="*/ 0 w 8731876"/>
                <a:gd name="connsiteY1" fmla="*/ 0 h 3953814"/>
                <a:gd name="connsiteX2" fmla="*/ 8693239 w 8731876"/>
                <a:gd name="connsiteY2" fmla="*/ 25758 h 3953814"/>
                <a:gd name="connsiteX3" fmla="*/ 8731876 w 8731876"/>
                <a:gd name="connsiteY3" fmla="*/ 3953814 h 3953814"/>
                <a:gd name="connsiteX4" fmla="*/ 7044743 w 8731876"/>
                <a:gd name="connsiteY4" fmla="*/ 3953814 h 3953814"/>
                <a:gd name="connsiteX5" fmla="*/ 7031864 w 8731876"/>
                <a:gd name="connsiteY5" fmla="*/ 1455313 h 3953814"/>
                <a:gd name="connsiteX6" fmla="*/ 1893194 w 8731876"/>
                <a:gd name="connsiteY6" fmla="*/ 1468192 h 3953814"/>
                <a:gd name="connsiteX7" fmla="*/ 1906073 w 8731876"/>
                <a:gd name="connsiteY7" fmla="*/ 3850783 h 3953814"/>
                <a:gd name="connsiteX8" fmla="*/ 0 w 8731876"/>
                <a:gd name="connsiteY8" fmla="*/ 3812147 h 39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1876" h="3953814">
                  <a:moveTo>
                    <a:pt x="0" y="3812147"/>
                  </a:moveTo>
                  <a:lnTo>
                    <a:pt x="0" y="0"/>
                  </a:lnTo>
                  <a:lnTo>
                    <a:pt x="8693239" y="25758"/>
                  </a:lnTo>
                  <a:lnTo>
                    <a:pt x="8731876" y="3953814"/>
                  </a:lnTo>
                  <a:lnTo>
                    <a:pt x="7044743" y="3953814"/>
                  </a:lnTo>
                  <a:lnTo>
                    <a:pt x="7031864" y="1455313"/>
                  </a:lnTo>
                  <a:lnTo>
                    <a:pt x="1893194" y="1468192"/>
                  </a:lnTo>
                  <a:lnTo>
                    <a:pt x="1906073" y="3850783"/>
                  </a:lnTo>
                  <a:lnTo>
                    <a:pt x="0" y="3812147"/>
                  </a:lnTo>
                  <a:close/>
                </a:path>
              </a:pathLst>
            </a:custGeom>
            <a:noFill/>
            <a:ln w="38100" algn="ctr">
              <a:solidFill>
                <a:srgbClr val="00B05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0" name="TextBox 9"/>
            <p:cNvSpPr txBox="1"/>
            <p:nvPr/>
          </p:nvSpPr>
          <p:spPr>
            <a:xfrm>
              <a:off x="6889258" y="2641135"/>
              <a:ext cx="1957267"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b="1" kern="0" dirty="0">
                  <a:solidFill>
                    <a:srgbClr val="00B050"/>
                  </a:solidFill>
                  <a:latin typeface="Arial Black" panose="020B0A04020102020204" pitchFamily="34" charset="0"/>
                  <a:ea typeface="Arial Unicode MS" pitchFamily="34" charset="-128"/>
                  <a:cs typeface="Arial Unicode MS" pitchFamily="34" charset="-128"/>
                </a:rPr>
                <a:t>Intangible: Services</a:t>
              </a:r>
            </a:p>
          </p:txBody>
        </p:sp>
        <p:sp>
          <p:nvSpPr>
            <p:cNvPr id="40" name="Speech Bubble: Rectangle with Corners Rounded 39"/>
            <p:cNvSpPr/>
            <p:nvPr/>
          </p:nvSpPr>
          <p:spPr bwMode="gray">
            <a:xfrm>
              <a:off x="9059243" y="2110015"/>
              <a:ext cx="3039413" cy="565170"/>
            </a:xfrm>
            <a:prstGeom prst="wedgeRoundRectCallout">
              <a:avLst>
                <a:gd name="adj1" fmla="val -28854"/>
                <a:gd name="adj2" fmla="val 105313"/>
                <a:gd name="adj3" fmla="val 16667"/>
              </a:avLst>
            </a:prstGeom>
            <a:solidFill>
              <a:schemeClr val="bg1"/>
            </a:solidFill>
            <a:ln w="38100" algn="ctr">
              <a:solidFill>
                <a:srgbClr val="00B050"/>
              </a:solidFill>
              <a:miter lim="800000"/>
              <a:headEnd/>
              <a:tailEnd/>
            </a:ln>
          </p:spPr>
          <p:txBody>
            <a:bodyPr lIns="18000" tIns="18000" rIns="18000" bIns="18000" rtlCol="0" anchor="ctr"/>
            <a:lstStyle/>
            <a:p>
              <a:pPr algn="ctr" defTabSz="914400" fontAlgn="base">
                <a:spcBef>
                  <a:spcPct val="50000"/>
                </a:spcBef>
                <a:spcAft>
                  <a:spcPct val="0"/>
                </a:spcAft>
                <a:buClr>
                  <a:srgbClr val="F0AB00"/>
                </a:buClr>
                <a:buSzPct val="80000"/>
              </a:pPr>
              <a:r>
                <a:rPr lang="en-US" sz="1200" b="1" kern="0" dirty="0">
                  <a:ea typeface="Arial Unicode MS" pitchFamily="34" charset="-128"/>
                  <a:cs typeface="Arial Unicode MS" pitchFamily="34" charset="-128"/>
                </a:rPr>
                <a:t>Market: </a:t>
              </a:r>
              <a:r>
                <a:rPr lang="en-US" sz="1200" kern="0" dirty="0">
                  <a:ea typeface="Arial Unicode MS" pitchFamily="34" charset="-128"/>
                  <a:cs typeface="Arial Unicode MS" pitchFamily="34" charset="-128"/>
                </a:rPr>
                <a:t>Intangible products without confirmation &amp; delivery e.g. Postage, Lettershop,  Software…</a:t>
              </a:r>
            </a:p>
          </p:txBody>
        </p:sp>
      </p:grpSp>
      <p:sp>
        <p:nvSpPr>
          <p:cNvPr id="80" name="TextBox 79"/>
          <p:cNvSpPr txBox="1"/>
          <p:nvPr/>
        </p:nvSpPr>
        <p:spPr>
          <a:xfrm>
            <a:off x="10299900" y="3878586"/>
            <a:ext cx="1510029" cy="169277"/>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100" kern="0" dirty="0">
                <a:solidFill>
                  <a:schemeClr val="tx2">
                    <a:lumMod val="50000"/>
                  </a:schemeClr>
                </a:solidFill>
                <a:ea typeface="Arial Unicode MS" pitchFamily="34" charset="-128"/>
                <a:cs typeface="Arial Unicode MS" pitchFamily="34" charset="-128"/>
              </a:rPr>
              <a:t>FIN: e.g. hourly, daily…</a:t>
            </a:r>
          </a:p>
        </p:txBody>
      </p:sp>
      <p:grpSp>
        <p:nvGrpSpPr>
          <p:cNvPr id="43" name="Group 42"/>
          <p:cNvGrpSpPr/>
          <p:nvPr/>
        </p:nvGrpSpPr>
        <p:grpSpPr>
          <a:xfrm>
            <a:off x="2550919" y="4196668"/>
            <a:ext cx="7524935" cy="2526109"/>
            <a:chOff x="2550919" y="4196668"/>
            <a:chExt cx="7524935" cy="2526109"/>
          </a:xfrm>
        </p:grpSpPr>
        <p:sp>
          <p:nvSpPr>
            <p:cNvPr id="6" name="Rectangle 5"/>
            <p:cNvSpPr/>
            <p:nvPr/>
          </p:nvSpPr>
          <p:spPr bwMode="gray">
            <a:xfrm>
              <a:off x="5233406" y="4196668"/>
              <a:ext cx="4842448" cy="2482955"/>
            </a:xfrm>
            <a:prstGeom prst="rect">
              <a:avLst/>
            </a:prstGeom>
            <a:noFill/>
            <a:ln w="28575"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49" name="TextBox 48"/>
            <p:cNvSpPr txBox="1"/>
            <p:nvPr/>
          </p:nvSpPr>
          <p:spPr>
            <a:xfrm>
              <a:off x="6655481" y="4224580"/>
              <a:ext cx="3344964" cy="400110"/>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en-US" sz="1400" b="1" kern="0" dirty="0">
                  <a:solidFill>
                    <a:schemeClr val="accent1"/>
                  </a:solidFill>
                  <a:latin typeface="Arial Black" panose="020B0A04020102020204" pitchFamily="34" charset="0"/>
                  <a:ea typeface="Arial Unicode MS" pitchFamily="34" charset="-128"/>
                  <a:cs typeface="Arial Unicode MS" pitchFamily="34" charset="-128"/>
                </a:rPr>
                <a:t>Tangible: Products &amp; Services</a:t>
              </a:r>
              <a:br>
                <a:rPr lang="en-US" sz="1400" b="1" kern="0" dirty="0">
                  <a:solidFill>
                    <a:schemeClr val="accent1"/>
                  </a:solidFill>
                  <a:latin typeface="Arial Black" panose="020B0A04020102020204" pitchFamily="34" charset="0"/>
                  <a:ea typeface="Arial Unicode MS" pitchFamily="34" charset="-128"/>
                  <a:cs typeface="Arial Unicode MS" pitchFamily="34" charset="-128"/>
                </a:rPr>
              </a:br>
              <a:r>
                <a:rPr lang="en-US" sz="1200" kern="0" dirty="0">
                  <a:solidFill>
                    <a:schemeClr val="accent1"/>
                  </a:solidFill>
                  <a:latin typeface="+mn-lt"/>
                  <a:ea typeface="Arial Unicode MS" pitchFamily="34" charset="-128"/>
                  <a:cs typeface="Arial Unicode MS" pitchFamily="34" charset="-128"/>
                </a:rPr>
                <a:t>(with execution confirmation &amp; delivery)</a:t>
              </a:r>
              <a:endParaRPr lang="en-US" sz="1400" kern="0" dirty="0">
                <a:solidFill>
                  <a:schemeClr val="accent1"/>
                </a:solidFill>
                <a:latin typeface="+mn-lt"/>
                <a:ea typeface="Arial Unicode MS" pitchFamily="34" charset="-128"/>
                <a:cs typeface="Arial Unicode MS" pitchFamily="34" charset="-128"/>
              </a:endParaRPr>
            </a:p>
          </p:txBody>
        </p:sp>
        <p:sp>
          <p:nvSpPr>
            <p:cNvPr id="81" name="Speech Bubble: Rectangle with Corners Rounded 80"/>
            <p:cNvSpPr/>
            <p:nvPr/>
          </p:nvSpPr>
          <p:spPr bwMode="gray">
            <a:xfrm>
              <a:off x="2550919" y="6102953"/>
              <a:ext cx="2907328" cy="619824"/>
            </a:xfrm>
            <a:prstGeom prst="wedgeRoundRectCallout">
              <a:avLst>
                <a:gd name="adj1" fmla="val 56309"/>
                <a:gd name="adj2" fmla="val -34107"/>
                <a:gd name="adj3" fmla="val 16667"/>
              </a:avLst>
            </a:prstGeom>
            <a:solidFill>
              <a:schemeClr val="bg1"/>
            </a:solidFill>
            <a:ln w="38100" algn="ctr">
              <a:solidFill>
                <a:srgbClr val="FFC000"/>
              </a:solidFill>
              <a:miter lim="800000"/>
              <a:headEnd/>
              <a:tailEnd/>
            </a:ln>
          </p:spPr>
          <p:txBody>
            <a:bodyPr lIns="18000" tIns="18000" rIns="18000" bIns="18000" rtlCol="0" anchor="ctr"/>
            <a:lstStyle/>
            <a:p>
              <a:pPr algn="ctr" defTabSz="914400" fontAlgn="base">
                <a:spcBef>
                  <a:spcPct val="50000"/>
                </a:spcBef>
                <a:spcAft>
                  <a:spcPct val="0"/>
                </a:spcAft>
                <a:buClr>
                  <a:srgbClr val="F0AB00"/>
                </a:buClr>
                <a:buSzPct val="80000"/>
              </a:pPr>
              <a:r>
                <a:rPr lang="en-US" sz="1200" b="1" kern="0" dirty="0">
                  <a:ea typeface="Arial Unicode MS" pitchFamily="34" charset="-128"/>
                  <a:cs typeface="Arial Unicode MS" pitchFamily="34" charset="-128"/>
                </a:rPr>
                <a:t>Market: </a:t>
              </a:r>
              <a:r>
                <a:rPr lang="en-US" sz="1200" kern="0" dirty="0">
                  <a:ea typeface="Arial Unicode MS" pitchFamily="34" charset="-128"/>
                  <a:cs typeface="Arial Unicode MS" pitchFamily="34" charset="-128"/>
                </a:rPr>
                <a:t>Service &amp; Material with service execution &amp; delivery e.g. Onsite Print machine incl. consumables</a:t>
              </a:r>
            </a:p>
          </p:txBody>
        </p:sp>
      </p:grpSp>
    </p:spTree>
    <p:extLst>
      <p:ext uri="{BB962C8B-B14F-4D97-AF65-F5344CB8AC3E}">
        <p14:creationId xmlns:p14="http://schemas.microsoft.com/office/powerpoint/2010/main" val="4075078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0385" y="515479"/>
            <a:ext cx="11186476" cy="646331"/>
          </a:xfrm>
        </p:spPr>
        <p:txBody>
          <a:bodyPr/>
          <a:lstStyle/>
          <a:p>
            <a:r>
              <a:rPr lang="en-US" dirty="0"/>
              <a:t>Customer Engagement and Commerce Integration </a:t>
            </a:r>
            <a:br>
              <a:rPr lang="en-US" dirty="0"/>
            </a:br>
            <a:r>
              <a:rPr lang="en-US" sz="1800" b="0" dirty="0"/>
              <a:t>User Interface mashups with SAP Business ByDesign</a:t>
            </a:r>
          </a:p>
        </p:txBody>
      </p:sp>
      <p:pic>
        <p:nvPicPr>
          <p:cNvPr id="68" name="Picture 67">
            <a:extLst>
              <a:ext uri="{FF2B5EF4-FFF2-40B4-BE49-F238E27FC236}">
                <a16:creationId xmlns:a16="http://schemas.microsoft.com/office/drawing/2014/main" id="{7B44FCC8-3013-46FD-B6D3-BA6C45510378}"/>
              </a:ext>
            </a:extLst>
          </p:cNvPr>
          <p:cNvPicPr>
            <a:picLocks noChangeAspect="1"/>
          </p:cNvPicPr>
          <p:nvPr/>
        </p:nvPicPr>
        <p:blipFill>
          <a:blip r:embed="rId2"/>
          <a:stretch>
            <a:fillRect/>
          </a:stretch>
        </p:blipFill>
        <p:spPr>
          <a:xfrm>
            <a:off x="2801625" y="1286623"/>
            <a:ext cx="6065511" cy="2922072"/>
          </a:xfrm>
          <a:prstGeom prst="rect">
            <a:avLst/>
          </a:prstGeom>
          <a:ln>
            <a:solidFill>
              <a:schemeClr val="tx2"/>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B4095188-8179-49AB-8F05-0BBF3857C261}"/>
              </a:ext>
            </a:extLst>
          </p:cNvPr>
          <p:cNvSpPr txBox="1"/>
          <p:nvPr/>
        </p:nvSpPr>
        <p:spPr>
          <a:xfrm>
            <a:off x="384995" y="5898019"/>
            <a:ext cx="8592061" cy="553998"/>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200" kern="0" dirty="0">
                <a:ea typeface="Arial Unicode MS" pitchFamily="34" charset="-128"/>
                <a:cs typeface="Arial Unicode MS" pitchFamily="34" charset="-128"/>
              </a:rPr>
              <a:t>EXAMPLE OBN URL for sales order creation: </a:t>
            </a:r>
            <a:r>
              <a:rPr lang="en-US" sz="1200" kern="0" dirty="0">
                <a:ea typeface="Arial Unicode MS" pitchFamily="34" charset="-128"/>
                <a:cs typeface="Arial Unicode MS" pitchFamily="34" charset="-128"/>
                <a:hlinkClick r:id="rId3"/>
              </a:rPr>
              <a:t>https://myxxxxx.vlab.sapbydesign.com/sap/public/ap/ui/repository/SAP_UI/HTMLOBERON5/client.html?bo_ns=http://sap.com/xi/AP/CRM/Global&amp;bo=SalesOrder&amp;node=Root&amp;</a:t>
            </a:r>
            <a:r>
              <a:rPr lang="en-US" sz="1200" kern="0" dirty="0">
                <a:highlight>
                  <a:srgbClr val="FFFF00"/>
                </a:highlight>
                <a:ea typeface="Arial Unicode MS" pitchFamily="34" charset="-128"/>
                <a:cs typeface="Arial Unicode MS" pitchFamily="34" charset="-128"/>
                <a:hlinkClick r:id="rId3"/>
              </a:rPr>
              <a:t>operation=Create</a:t>
            </a:r>
            <a:r>
              <a:rPr lang="en-US" sz="1200" kern="0" dirty="0">
                <a:ea typeface="Arial Unicode MS" pitchFamily="34" charset="-128"/>
                <a:cs typeface="Arial Unicode MS" pitchFamily="34" charset="-128"/>
                <a:hlinkClick r:id="rId3"/>
              </a:rPr>
              <a:t>&amp;</a:t>
            </a:r>
            <a:r>
              <a:rPr lang="en-US" sz="1200" kern="0" dirty="0">
                <a:highlight>
                  <a:srgbClr val="FFFF00"/>
                </a:highlight>
                <a:ea typeface="Arial Unicode MS" pitchFamily="34" charset="-128"/>
                <a:cs typeface="Arial Unicode MS" pitchFamily="34" charset="-128"/>
                <a:hlinkClick r:id="rId3"/>
              </a:rPr>
              <a:t>object_key=</a:t>
            </a:r>
            <a:r>
              <a:rPr lang="en-US" sz="1200" kern="0" dirty="0">
                <a:ea typeface="Arial Unicode MS" pitchFamily="34" charset="-128"/>
                <a:cs typeface="Arial Unicode MS" pitchFamily="34" charset="-128"/>
                <a:hlinkClick r:id="rId3"/>
              </a:rPr>
              <a:t>&amp;key_type=APC_S_BTD_ID&amp;OBNRedirect=X</a:t>
            </a:r>
            <a:endParaRPr lang="en-US" sz="1200" kern="0" dirty="0">
              <a:ea typeface="Arial Unicode MS" pitchFamily="34" charset="-128"/>
              <a:cs typeface="Arial Unicode MS" pitchFamily="34" charset="-128"/>
            </a:endParaRPr>
          </a:p>
        </p:txBody>
      </p:sp>
      <p:pic>
        <p:nvPicPr>
          <p:cNvPr id="7" name="Picture 6">
            <a:extLst>
              <a:ext uri="{FF2B5EF4-FFF2-40B4-BE49-F238E27FC236}">
                <a16:creationId xmlns:a16="http://schemas.microsoft.com/office/drawing/2014/main" id="{8A230638-140A-4325-BB74-ECDC25AB08A7}"/>
              </a:ext>
            </a:extLst>
          </p:cNvPr>
          <p:cNvPicPr>
            <a:picLocks noChangeAspect="1"/>
          </p:cNvPicPr>
          <p:nvPr/>
        </p:nvPicPr>
        <p:blipFill rotWithShape="1">
          <a:blip r:embed="rId4"/>
          <a:srcRect r="1031"/>
          <a:stretch/>
        </p:blipFill>
        <p:spPr>
          <a:xfrm>
            <a:off x="154377" y="2990212"/>
            <a:ext cx="5573168" cy="2767822"/>
          </a:xfrm>
          <a:prstGeom prst="rect">
            <a:avLst/>
          </a:prstGeom>
          <a:ln>
            <a:solidFill>
              <a:schemeClr val="tx2"/>
            </a:solidFill>
          </a:ln>
          <a:effectLst>
            <a:outerShdw blurRad="50800" dist="38100" dir="2700000" algn="tl" rotWithShape="0">
              <a:prstClr val="black">
                <a:alpha val="40000"/>
              </a:prstClr>
            </a:outerShdw>
          </a:effectLst>
        </p:spPr>
      </p:pic>
      <p:sp>
        <p:nvSpPr>
          <p:cNvPr id="9" name="Arrow: Curved Left 8">
            <a:extLst>
              <a:ext uri="{FF2B5EF4-FFF2-40B4-BE49-F238E27FC236}">
                <a16:creationId xmlns:a16="http://schemas.microsoft.com/office/drawing/2014/main" id="{BC02C946-F495-4253-B598-88316238EB0D}"/>
              </a:ext>
            </a:extLst>
          </p:cNvPr>
          <p:cNvSpPr/>
          <p:nvPr/>
        </p:nvSpPr>
        <p:spPr bwMode="gray">
          <a:xfrm rot="1388252">
            <a:off x="5678636" y="3154481"/>
            <a:ext cx="755907" cy="1483042"/>
          </a:xfrm>
          <a:prstGeom prst="curvedLeftArrow">
            <a:avLst>
              <a:gd name="adj1" fmla="val 31998"/>
              <a:gd name="adj2" fmla="val 69048"/>
              <a:gd name="adj3" fmla="val 43597"/>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73" name="AutoShape 4">
            <a:extLst>
              <a:ext uri="{FF2B5EF4-FFF2-40B4-BE49-F238E27FC236}">
                <a16:creationId xmlns:a16="http://schemas.microsoft.com/office/drawing/2014/main" id="{A284D6AB-6EAB-4C30-96FA-EC60E77C5502}"/>
              </a:ext>
            </a:extLst>
          </p:cNvPr>
          <p:cNvSpPr>
            <a:spLocks noChangeArrowheads="1"/>
          </p:cNvSpPr>
          <p:nvPr/>
        </p:nvSpPr>
        <p:spPr bwMode="gray">
          <a:xfrm>
            <a:off x="9058275" y="1288448"/>
            <a:ext cx="2619376" cy="5067903"/>
          </a:xfrm>
          <a:prstGeom prst="roundRect">
            <a:avLst>
              <a:gd name="adj" fmla="val 1801"/>
            </a:avLst>
          </a:prstGeom>
          <a:solidFill>
            <a:schemeClr val="bg1">
              <a:lumMod val="95000"/>
            </a:schemeClr>
          </a:solidFill>
          <a:ln w="9525" algn="ctr">
            <a:solidFill>
              <a:srgbClr val="D3D3D3"/>
            </a:solidFill>
            <a:round/>
            <a:headEnd/>
            <a:tailEnd/>
          </a:ln>
          <a:effectLst/>
        </p:spPr>
        <p:txBody>
          <a:bodyPr/>
          <a:lstStyle/>
          <a:p>
            <a:pPr>
              <a:buClr>
                <a:srgbClr val="F0AB00"/>
              </a:buClr>
            </a:pPr>
            <a:r>
              <a:rPr lang="en-US" sz="1400" b="1" dirty="0">
                <a:solidFill>
                  <a:srgbClr val="F0AB00"/>
                </a:solidFill>
                <a:latin typeface="Arial Black" pitchFamily="34" charset="0"/>
                <a:ea typeface="SimSun" pitchFamily="2" charset="-122"/>
              </a:rPr>
              <a:t>User Story</a:t>
            </a:r>
          </a:p>
          <a:p>
            <a:pPr marL="0" lvl="1" defTabSz="306327">
              <a:buClr>
                <a:schemeClr val="accent1"/>
              </a:buClr>
              <a:buSzTx/>
              <a:buNone/>
              <a:tabLst>
                <a:tab pos="2171266" algn="l"/>
              </a:tabLst>
            </a:pPr>
            <a:r>
              <a:rPr lang="en-US" altLang="ko-KR" sz="1400" dirty="0">
                <a:solidFill>
                  <a:schemeClr val="accent2"/>
                </a:solidFill>
                <a:ea typeface="Gulim" pitchFamily="34" charset="-127"/>
                <a:cs typeface="Times New Roman" pitchFamily="18" charset="0"/>
              </a:rPr>
              <a:t>System integrators want to mashup ByD user interfaces with 3</a:t>
            </a:r>
            <a:r>
              <a:rPr lang="en-US" altLang="ko-KR" sz="1400" baseline="30000" dirty="0">
                <a:solidFill>
                  <a:schemeClr val="accent2"/>
                </a:solidFill>
                <a:ea typeface="Gulim" pitchFamily="34" charset="-127"/>
                <a:cs typeface="Times New Roman" pitchFamily="18" charset="0"/>
              </a:rPr>
              <a:t>rd</a:t>
            </a:r>
            <a:r>
              <a:rPr lang="en-US" altLang="ko-KR" sz="1400" dirty="0">
                <a:solidFill>
                  <a:schemeClr val="accent2"/>
                </a:solidFill>
                <a:ea typeface="Gulim" pitchFamily="34" charset="-127"/>
                <a:cs typeface="Times New Roman" pitchFamily="18" charset="0"/>
              </a:rPr>
              <a:t> party applications</a:t>
            </a:r>
          </a:p>
          <a:p>
            <a:pPr marL="320611" lvl="1" indent="-193636" defTabSz="306327">
              <a:buClr>
                <a:schemeClr val="accent1"/>
              </a:buClr>
              <a:buSzTx/>
              <a:buFont typeface="Wingdings" pitchFamily="2" charset="2"/>
              <a:buChar char="§"/>
              <a:tabLst>
                <a:tab pos="2171266" algn="l"/>
              </a:tabLst>
            </a:pPr>
            <a:endParaRPr lang="en-US" altLang="ko-KR" sz="1400" dirty="0">
              <a:solidFill>
                <a:schemeClr val="accent2"/>
              </a:solidFill>
              <a:ea typeface="Gulim" pitchFamily="34" charset="-127"/>
              <a:cs typeface="Times New Roman" pitchFamily="18" charset="0"/>
            </a:endParaRPr>
          </a:p>
          <a:p>
            <a:pPr>
              <a:buClr>
                <a:srgbClr val="F0AB00"/>
              </a:buClr>
            </a:pPr>
            <a:r>
              <a:rPr lang="en-US" sz="1400" b="1" dirty="0">
                <a:solidFill>
                  <a:srgbClr val="F0AB00"/>
                </a:solidFill>
                <a:latin typeface="Arial Black" pitchFamily="34" charset="0"/>
                <a:ea typeface="SimSun" pitchFamily="2" charset="-122"/>
              </a:rPr>
              <a:t>Example Steps</a:t>
            </a:r>
          </a:p>
          <a:p>
            <a:pPr marL="266700" lvl="1" indent="-266700" defTabSz="306327">
              <a:buClr>
                <a:schemeClr val="accent1"/>
              </a:buClr>
              <a:buSzTx/>
              <a:buFont typeface="+mj-lt"/>
              <a:buAutoNum type="arabicPeriod"/>
              <a:tabLst>
                <a:tab pos="2171266" algn="l"/>
              </a:tabLst>
            </a:pPr>
            <a:r>
              <a:rPr lang="en-US" altLang="ko-KR" sz="1400" dirty="0">
                <a:solidFill>
                  <a:schemeClr val="accent2"/>
                </a:solidFill>
                <a:ea typeface="Gulim" pitchFamily="34" charset="-127"/>
                <a:cs typeface="Times New Roman" pitchFamily="18" charset="0"/>
              </a:rPr>
              <a:t>Design basic integration backend integration e.g. account &amp; contact data replication</a:t>
            </a:r>
          </a:p>
          <a:p>
            <a:pPr marL="266700" lvl="1" indent="-266700" defTabSz="306327">
              <a:buClr>
                <a:schemeClr val="accent1"/>
              </a:buClr>
              <a:buSzTx/>
              <a:buFont typeface="+mj-lt"/>
              <a:buAutoNum type="arabicPeriod"/>
              <a:tabLst>
                <a:tab pos="2171266" algn="l"/>
              </a:tabLst>
            </a:pPr>
            <a:r>
              <a:rPr lang="en-US" altLang="ko-KR" sz="1400" dirty="0">
                <a:solidFill>
                  <a:schemeClr val="accent2"/>
                </a:solidFill>
                <a:ea typeface="Gulim" pitchFamily="34" charset="-127"/>
                <a:cs typeface="Times New Roman" pitchFamily="18" charset="0"/>
              </a:rPr>
              <a:t>Design user interface mashups using external object-based navigation enables e.g. show ByD sales order, account factsheet</a:t>
            </a:r>
          </a:p>
          <a:p>
            <a:pPr marL="266700" lvl="1" indent="-266700" defTabSz="306327">
              <a:buClr>
                <a:schemeClr val="accent1"/>
              </a:buClr>
              <a:buSzTx/>
              <a:buFont typeface="+mj-lt"/>
              <a:buAutoNum type="arabicPeriod"/>
              <a:tabLst>
                <a:tab pos="2171266" algn="l"/>
              </a:tabLst>
            </a:pPr>
            <a:r>
              <a:rPr lang="en-US" altLang="ko-KR" sz="1400" dirty="0">
                <a:solidFill>
                  <a:schemeClr val="accent2"/>
                </a:solidFill>
                <a:ea typeface="Gulim" pitchFamily="34" charset="-127"/>
                <a:cs typeface="Times New Roman" pitchFamily="18" charset="0"/>
              </a:rPr>
              <a:t>Launch </a:t>
            </a:r>
            <a:r>
              <a:rPr lang="en-US" altLang="ko-KR" sz="1400" dirty="0">
                <a:solidFill>
                  <a:schemeClr val="accent2"/>
                </a:solidFill>
                <a:ea typeface="Gulim" pitchFamily="34" charset="-127"/>
                <a:cs typeface="Times New Roman" pitchFamily="18" charset="0"/>
                <a:hlinkClick r:id="rId5"/>
              </a:rPr>
              <a:t>ByD transactions </a:t>
            </a:r>
            <a:r>
              <a:rPr lang="en-US" altLang="ko-KR" sz="1400" dirty="0">
                <a:solidFill>
                  <a:schemeClr val="accent2"/>
                </a:solidFill>
                <a:ea typeface="Gulim" pitchFamily="34" charset="-127"/>
                <a:cs typeface="Times New Roman" pitchFamily="18" charset="0"/>
              </a:rPr>
              <a:t>and </a:t>
            </a:r>
            <a:r>
              <a:rPr lang="en-US" altLang="ko-KR" sz="1400" dirty="0">
                <a:solidFill>
                  <a:schemeClr val="accent2"/>
                </a:solidFill>
                <a:ea typeface="Gulim" pitchFamily="34" charset="-127"/>
                <a:cs typeface="Times New Roman" pitchFamily="18" charset="0"/>
                <a:hlinkClick r:id="rId6"/>
              </a:rPr>
              <a:t>analytical reports</a:t>
            </a:r>
            <a:endParaRPr lang="en-US" altLang="ko-KR" sz="1400" dirty="0">
              <a:solidFill>
                <a:schemeClr val="accent2"/>
              </a:solidFill>
              <a:ea typeface="Gulim" pitchFamily="34" charset="-127"/>
              <a:cs typeface="Times New Roman" pitchFamily="18" charset="0"/>
            </a:endParaRPr>
          </a:p>
        </p:txBody>
      </p:sp>
      <p:sp>
        <p:nvSpPr>
          <p:cNvPr id="75" name="Arrow: Curved Left 74">
            <a:extLst>
              <a:ext uri="{FF2B5EF4-FFF2-40B4-BE49-F238E27FC236}">
                <a16:creationId xmlns:a16="http://schemas.microsoft.com/office/drawing/2014/main" id="{497F65FB-A7BD-41F3-8B37-AE7C3D1AEDD6}"/>
              </a:ext>
            </a:extLst>
          </p:cNvPr>
          <p:cNvSpPr/>
          <p:nvPr/>
        </p:nvSpPr>
        <p:spPr bwMode="gray">
          <a:xfrm rot="12832705">
            <a:off x="3439322" y="1837425"/>
            <a:ext cx="755907" cy="1483042"/>
          </a:xfrm>
          <a:prstGeom prst="curvedLeftArrow">
            <a:avLst>
              <a:gd name="adj1" fmla="val 31998"/>
              <a:gd name="adj2" fmla="val 69048"/>
              <a:gd name="adj3" fmla="val 43597"/>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0" name="TextBox 9">
            <a:extLst>
              <a:ext uri="{FF2B5EF4-FFF2-40B4-BE49-F238E27FC236}">
                <a16:creationId xmlns:a16="http://schemas.microsoft.com/office/drawing/2014/main" id="{777FFACA-BE42-45BB-954A-F21DE79AB9D1}"/>
              </a:ext>
            </a:extLst>
          </p:cNvPr>
          <p:cNvSpPr txBox="1"/>
          <p:nvPr/>
        </p:nvSpPr>
        <p:spPr>
          <a:xfrm>
            <a:off x="4950714" y="3405257"/>
            <a:ext cx="1397819" cy="553998"/>
          </a:xfrm>
          <a:prstGeom prst="rect">
            <a:avLst/>
          </a:prstGeom>
          <a:noFill/>
        </p:spPr>
        <p:txBody>
          <a:bodyPr wrap="none" lIns="0" tIns="0" rIns="0" bIns="0" rtlCol="0">
            <a:spAutoFit/>
          </a:bodyPr>
          <a:lstStyle/>
          <a:p>
            <a:pPr algn="ctr" fontAlgn="base">
              <a:spcBef>
                <a:spcPct val="50000"/>
              </a:spcBef>
              <a:spcAft>
                <a:spcPct val="0"/>
              </a:spcAft>
              <a:buClr>
                <a:srgbClr val="F0AB00"/>
              </a:buClr>
              <a:buSzPct val="80000"/>
            </a:pPr>
            <a:r>
              <a:rPr lang="en-US" sz="1800" kern="0" dirty="0">
                <a:latin typeface="Arial Black" panose="020B0A04020102020204" pitchFamily="34" charset="0"/>
                <a:ea typeface="Arial Unicode MS" pitchFamily="34" charset="-128"/>
                <a:cs typeface="Arial Unicode MS" pitchFamily="34" charset="-128"/>
              </a:rPr>
              <a:t>Mashup</a:t>
            </a:r>
            <a:br>
              <a:rPr lang="en-US" sz="1800" kern="0" dirty="0">
                <a:latin typeface="Arial Black" panose="020B0A04020102020204" pitchFamily="34" charset="0"/>
                <a:ea typeface="Arial Unicode MS" pitchFamily="34" charset="-128"/>
                <a:cs typeface="Arial Unicode MS" pitchFamily="34" charset="-128"/>
              </a:rPr>
            </a:br>
            <a:r>
              <a:rPr lang="en-US" sz="1800" kern="0" dirty="0">
                <a:latin typeface="Arial Black" panose="020B0A04020102020204" pitchFamily="34" charset="0"/>
                <a:ea typeface="Arial Unicode MS" pitchFamily="34" charset="-128"/>
                <a:cs typeface="Arial Unicode MS" pitchFamily="34" charset="-128"/>
              </a:rPr>
              <a:t>Integration</a:t>
            </a:r>
          </a:p>
        </p:txBody>
      </p:sp>
      <p:sp>
        <p:nvSpPr>
          <p:cNvPr id="77" name="TextBox 76">
            <a:extLst>
              <a:ext uri="{FF2B5EF4-FFF2-40B4-BE49-F238E27FC236}">
                <a16:creationId xmlns:a16="http://schemas.microsoft.com/office/drawing/2014/main" id="{C11C2A27-83AC-4E95-90EE-04020EE25757}"/>
              </a:ext>
            </a:extLst>
          </p:cNvPr>
          <p:cNvSpPr txBox="1"/>
          <p:nvPr/>
        </p:nvSpPr>
        <p:spPr>
          <a:xfrm>
            <a:off x="3614238" y="2421059"/>
            <a:ext cx="1397819" cy="553998"/>
          </a:xfrm>
          <a:prstGeom prst="rect">
            <a:avLst/>
          </a:prstGeom>
          <a:noFill/>
        </p:spPr>
        <p:txBody>
          <a:bodyPr wrap="none" lIns="0" tIns="0" rIns="0" bIns="0" rtlCol="0">
            <a:spAutoFit/>
          </a:bodyPr>
          <a:lstStyle/>
          <a:p>
            <a:pPr algn="ctr" fontAlgn="base">
              <a:spcBef>
                <a:spcPct val="50000"/>
              </a:spcBef>
              <a:spcAft>
                <a:spcPct val="0"/>
              </a:spcAft>
              <a:buClr>
                <a:srgbClr val="F0AB00"/>
              </a:buClr>
              <a:buSzPct val="80000"/>
            </a:pPr>
            <a:r>
              <a:rPr lang="en-US" sz="1800" kern="0" dirty="0">
                <a:latin typeface="Arial Black" panose="020B0A04020102020204" pitchFamily="34" charset="0"/>
                <a:ea typeface="Arial Unicode MS" pitchFamily="34" charset="-128"/>
                <a:cs typeface="Arial Unicode MS" pitchFamily="34" charset="-128"/>
              </a:rPr>
              <a:t>Backend</a:t>
            </a:r>
            <a:br>
              <a:rPr lang="en-US" sz="1800" kern="0" dirty="0">
                <a:latin typeface="Arial Black" panose="020B0A04020102020204" pitchFamily="34" charset="0"/>
                <a:ea typeface="Arial Unicode MS" pitchFamily="34" charset="-128"/>
                <a:cs typeface="Arial Unicode MS" pitchFamily="34" charset="-128"/>
              </a:rPr>
            </a:br>
            <a:r>
              <a:rPr lang="en-US" sz="1800" kern="0" dirty="0">
                <a:latin typeface="Arial Black" panose="020B0A04020102020204" pitchFamily="34" charset="0"/>
                <a:ea typeface="Arial Unicode MS" pitchFamily="34" charset="-128"/>
                <a:cs typeface="Arial Unicode MS" pitchFamily="34" charset="-128"/>
              </a:rPr>
              <a:t>Integration</a:t>
            </a:r>
          </a:p>
        </p:txBody>
      </p:sp>
    </p:spTree>
    <p:extLst>
      <p:ext uri="{BB962C8B-B14F-4D97-AF65-F5344CB8AC3E}">
        <p14:creationId xmlns:p14="http://schemas.microsoft.com/office/powerpoint/2010/main" val="115391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4987" y="2072480"/>
            <a:ext cx="10276840" cy="1816940"/>
          </a:xfrm>
        </p:spPr>
        <p:txBody>
          <a:bodyPr>
            <a:normAutofit/>
          </a:bodyPr>
          <a:lstStyle/>
          <a:p>
            <a:r>
              <a:rPr lang="en-US" sz="4000" dirty="0"/>
              <a:t>Customer Engagement &amp; Commerce Integration details</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4255" t="10295" r="2128"/>
          <a:stretch/>
        </p:blipFill>
        <p:spPr>
          <a:xfrm>
            <a:off x="9779197" y="632565"/>
            <a:ext cx="1995501" cy="426814"/>
          </a:xfrm>
          <a:prstGeom prst="rect">
            <a:avLst/>
          </a:prstGeom>
        </p:spPr>
      </p:pic>
    </p:spTree>
    <p:extLst>
      <p:ext uri="{BB962C8B-B14F-4D97-AF65-F5344CB8AC3E}">
        <p14:creationId xmlns:p14="http://schemas.microsoft.com/office/powerpoint/2010/main" val="3927487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296" y="503883"/>
            <a:ext cx="11183887" cy="492200"/>
          </a:xfrm>
        </p:spPr>
        <p:txBody>
          <a:bodyPr/>
          <a:lstStyle/>
          <a:p>
            <a:r>
              <a:rPr lang="en-US" sz="3000" dirty="0"/>
              <a:t>Examples </a:t>
            </a:r>
            <a:r>
              <a:rPr lang="en-US" sz="3199" dirty="0"/>
              <a:t>–</a:t>
            </a:r>
            <a:r>
              <a:rPr lang="en-US" sz="3000" dirty="0"/>
              <a:t> SAP ByDesign Commerce Integration</a:t>
            </a:r>
            <a:endParaRPr lang="en-US" dirty="0"/>
          </a:p>
        </p:txBody>
      </p:sp>
      <p:grpSp>
        <p:nvGrpSpPr>
          <p:cNvPr id="6" name="Group 5"/>
          <p:cNvGrpSpPr/>
          <p:nvPr/>
        </p:nvGrpSpPr>
        <p:grpSpPr>
          <a:xfrm>
            <a:off x="192092" y="1198756"/>
            <a:ext cx="6111604" cy="4991652"/>
            <a:chOff x="2619913" y="1405606"/>
            <a:chExt cx="5756189" cy="4715584"/>
          </a:xfrm>
          <a:effectLst>
            <a:outerShdw blurRad="50800" dist="38100" dir="2700000" algn="tl" rotWithShape="0">
              <a:prstClr val="black">
                <a:alpha val="40000"/>
              </a:prstClr>
            </a:outerShdw>
          </a:effectLst>
        </p:grpSpPr>
        <p:pic>
          <p:nvPicPr>
            <p:cNvPr id="5" name="Picture 4"/>
            <p:cNvPicPr>
              <a:picLocks noChangeAspect="1"/>
            </p:cNvPicPr>
            <p:nvPr/>
          </p:nvPicPr>
          <p:blipFill>
            <a:blip r:embed="rId3"/>
            <a:stretch>
              <a:fillRect/>
            </a:stretch>
          </p:blipFill>
          <p:spPr>
            <a:xfrm>
              <a:off x="2619913" y="1405606"/>
              <a:ext cx="5756189" cy="4715584"/>
            </a:xfrm>
            <a:prstGeom prst="rect">
              <a:avLst/>
            </a:prstGeom>
          </p:spPr>
        </p:pic>
        <p:pic>
          <p:nvPicPr>
            <p:cNvPr id="17" name="Picture 10"/>
            <p:cNvPicPr>
              <a:picLocks noChangeAspect="1" noChangeArrowheads="1"/>
            </p:cNvPicPr>
            <p:nvPr/>
          </p:nvPicPr>
          <p:blipFill rotWithShape="1">
            <a:blip r:embed="rId4" cstate="print"/>
            <a:srcRect t="12102" r="1806" b="2763"/>
            <a:stretch/>
          </p:blipFill>
          <p:spPr bwMode="gray">
            <a:xfrm>
              <a:off x="2636486" y="2010169"/>
              <a:ext cx="5677699" cy="4103464"/>
            </a:xfrm>
            <a:prstGeom prst="rect">
              <a:avLst/>
            </a:prstGeom>
            <a:noFill/>
            <a:ln w="9525" algn="ctr">
              <a:noFill/>
              <a:miter lim="800000"/>
              <a:headEnd/>
              <a:tailEnd/>
            </a:ln>
          </p:spPr>
        </p:pic>
      </p:grpSp>
      <p:sp>
        <p:nvSpPr>
          <p:cNvPr id="10" name="TextBox 9"/>
          <p:cNvSpPr txBox="1"/>
          <p:nvPr/>
        </p:nvSpPr>
        <p:spPr>
          <a:xfrm>
            <a:off x="9581196" y="2327764"/>
            <a:ext cx="1319547" cy="215394"/>
          </a:xfrm>
          <a:prstGeom prst="rect">
            <a:avLst/>
          </a:prstGeom>
          <a:noFill/>
        </p:spPr>
        <p:txBody>
          <a:bodyPr wrap="square" lIns="0" tIns="0" rIns="0" bIns="0" rtlCol="0">
            <a:spAutoFit/>
          </a:bodyPr>
          <a:lstStyle/>
          <a:p>
            <a:pPr fontAlgn="base">
              <a:spcBef>
                <a:spcPts val="600"/>
              </a:spcBef>
              <a:spcAft>
                <a:spcPct val="0"/>
              </a:spcAft>
              <a:buClr>
                <a:srgbClr val="F0AB00"/>
              </a:buClr>
              <a:buSzPct val="80000"/>
            </a:pPr>
            <a:r>
              <a:rPr lang="en-US" sz="1400" b="1" kern="0" dirty="0">
                <a:solidFill>
                  <a:schemeClr val="bg2">
                    <a:lumMod val="75000"/>
                  </a:schemeClr>
                </a:solidFill>
                <a:ea typeface="Arial Unicode MS" pitchFamily="34" charset="-128"/>
                <a:cs typeface="Arial Unicode MS" pitchFamily="34" charset="-128"/>
              </a:rPr>
              <a:t>Commerce</a:t>
            </a:r>
          </a:p>
        </p:txBody>
      </p:sp>
      <p:pic>
        <p:nvPicPr>
          <p:cNvPr id="13" name="Picture 12"/>
          <p:cNvPicPr>
            <a:picLocks noChangeAspect="1"/>
          </p:cNvPicPr>
          <p:nvPr/>
        </p:nvPicPr>
        <p:blipFill rotWithShape="1">
          <a:blip r:embed="rId5"/>
          <a:srcRect l="6105" t="20620" r="5671" b="19001"/>
          <a:stretch/>
        </p:blipFill>
        <p:spPr>
          <a:xfrm>
            <a:off x="9532085" y="2880864"/>
            <a:ext cx="2187097" cy="358715"/>
          </a:xfrm>
          <a:prstGeom prst="rect">
            <a:avLst/>
          </a:prstGeom>
        </p:spPr>
      </p:pic>
      <p:pic>
        <p:nvPicPr>
          <p:cNvPr id="8" name="Picture 7"/>
          <p:cNvPicPr>
            <a:picLocks noChangeAspect="1"/>
          </p:cNvPicPr>
          <p:nvPr/>
        </p:nvPicPr>
        <p:blipFill rotWithShape="1">
          <a:blip r:embed="rId6"/>
          <a:srcRect l="28600" t="22550" r="22773" b="23237"/>
          <a:stretch/>
        </p:blipFill>
        <p:spPr>
          <a:xfrm>
            <a:off x="9768769" y="4805136"/>
            <a:ext cx="1481616" cy="662590"/>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32084" y="1943602"/>
            <a:ext cx="1941402" cy="381273"/>
          </a:xfrm>
          <a:prstGeom prst="rect">
            <a:avLst/>
          </a:prstGeom>
        </p:spPr>
      </p:pic>
      <p:pic>
        <p:nvPicPr>
          <p:cNvPr id="19" name="Picture 18"/>
          <p:cNvPicPr>
            <a:picLocks noChangeAspect="1"/>
          </p:cNvPicPr>
          <p:nvPr/>
        </p:nvPicPr>
        <p:blipFill>
          <a:blip r:embed="rId8"/>
          <a:stretch>
            <a:fillRect/>
          </a:stretch>
        </p:blipFill>
        <p:spPr>
          <a:xfrm>
            <a:off x="9682332" y="5740958"/>
            <a:ext cx="1602664" cy="268979"/>
          </a:xfrm>
          <a:prstGeom prst="rect">
            <a:avLst/>
          </a:prstGeom>
        </p:spPr>
      </p:pic>
      <p:pic>
        <p:nvPicPr>
          <p:cNvPr id="14" name="Picture 13"/>
          <p:cNvPicPr>
            <a:picLocks noChangeAspect="1"/>
          </p:cNvPicPr>
          <p:nvPr/>
        </p:nvPicPr>
        <p:blipFill>
          <a:blip r:embed="rId9"/>
          <a:stretch>
            <a:fillRect/>
          </a:stretch>
        </p:blipFill>
        <p:spPr>
          <a:xfrm>
            <a:off x="5253275" y="3674522"/>
            <a:ext cx="3946661" cy="3010739"/>
          </a:xfrm>
          <a:prstGeom prst="rect">
            <a:avLst/>
          </a:prstGeom>
          <a:effectLst>
            <a:outerShdw blurRad="50800" dist="38100" dir="2700000" algn="tl" rotWithShape="0">
              <a:prstClr val="black">
                <a:alpha val="40000"/>
              </a:prstClr>
            </a:outerShdw>
          </a:effectLst>
        </p:spPr>
      </p:pic>
      <p:sp>
        <p:nvSpPr>
          <p:cNvPr id="15" name="Arrow: Curved Right 14"/>
          <p:cNvSpPr/>
          <p:nvPr/>
        </p:nvSpPr>
        <p:spPr bwMode="gray">
          <a:xfrm rot="18263019" flipH="1">
            <a:off x="5473285" y="2015816"/>
            <a:ext cx="941618" cy="2119069"/>
          </a:xfrm>
          <a:prstGeom prst="curvedRightArrow">
            <a:avLst>
              <a:gd name="adj1" fmla="val 32191"/>
              <a:gd name="adj2" fmla="val 54720"/>
              <a:gd name="adj3" fmla="val 44413"/>
            </a:avLst>
          </a:prstGeom>
          <a:solidFill>
            <a:schemeClr val="tx1">
              <a:lumMod val="50000"/>
              <a:lumOff val="50000"/>
            </a:schemeClr>
          </a:solidFill>
          <a:ln w="6350" algn="ctr">
            <a:solidFill>
              <a:schemeClr val="bg1">
                <a:lumMod val="95000"/>
              </a:schemeClr>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6" name="Arrow: Curved Right 15"/>
          <p:cNvSpPr/>
          <p:nvPr/>
        </p:nvSpPr>
        <p:spPr bwMode="gray">
          <a:xfrm rot="7514305" flipH="1">
            <a:off x="4782466" y="2996554"/>
            <a:ext cx="941618" cy="2119069"/>
          </a:xfrm>
          <a:prstGeom prst="curvedRightArrow">
            <a:avLst>
              <a:gd name="adj1" fmla="val 32191"/>
              <a:gd name="adj2" fmla="val 54720"/>
              <a:gd name="adj3" fmla="val 44413"/>
            </a:avLst>
          </a:prstGeom>
          <a:solidFill>
            <a:schemeClr val="tx1">
              <a:lumMod val="50000"/>
              <a:lumOff val="50000"/>
            </a:schemeClr>
          </a:solidFill>
          <a:ln w="6350" algn="ctr">
            <a:solidFill>
              <a:schemeClr val="bg1">
                <a:lumMod val="95000"/>
              </a:schemeClr>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pic>
        <p:nvPicPr>
          <p:cNvPr id="4" name="Picture 3"/>
          <p:cNvPicPr>
            <a:picLocks noChangeAspect="1"/>
          </p:cNvPicPr>
          <p:nvPr/>
        </p:nvPicPr>
        <p:blipFill>
          <a:blip r:embed="rId10"/>
          <a:stretch>
            <a:fillRect/>
          </a:stretch>
        </p:blipFill>
        <p:spPr>
          <a:xfrm>
            <a:off x="9682332" y="3823585"/>
            <a:ext cx="1860919" cy="513057"/>
          </a:xfrm>
          <a:prstGeom prst="rect">
            <a:avLst/>
          </a:prstGeom>
        </p:spPr>
      </p:pic>
    </p:spTree>
    <p:extLst>
      <p:ext uri="{BB962C8B-B14F-4D97-AF65-F5344CB8AC3E}">
        <p14:creationId xmlns:p14="http://schemas.microsoft.com/office/powerpoint/2010/main" val="1093327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Basic webshop integration </a:t>
            </a:r>
          </a:p>
        </p:txBody>
      </p:sp>
      <p:sp>
        <p:nvSpPr>
          <p:cNvPr id="9"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Consumers shall be able to buy a product in the webshop and all master data and the order execution is handled by </a:t>
            </a:r>
            <a:r>
              <a:rPr lang="en-US" sz="1100" kern="0" dirty="0" err="1">
                <a:solidFill>
                  <a:srgbClr val="000000"/>
                </a:solidFill>
                <a:ea typeface="Arial Unicode MS" pitchFamily="34" charset="-128"/>
                <a:cs typeface="Arial Unicode MS" pitchFamily="34" charset="-128"/>
              </a:rPr>
              <a:t>ByDesign</a:t>
            </a: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Integration steps</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Initial load and bi-directional sync account &amp; contact</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Initial load product catalog with price and periodically pull delta from ByD</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Add and enhance marketing product data in (e.g. text, image, video)</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Create Sales Order in ByD and consume ATP, price &amp; tax from ByD</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Payment authorization &amp; settlement by payment provider</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Periodically retrieve order fulfillment data from ByD and display in webshop.</a:t>
            </a: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Powerful and flexible commerce integration to any webshop</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
        <p:nvSpPr>
          <p:cNvPr id="36" name="AutoShape 58"/>
          <p:cNvSpPr>
            <a:spLocks noChangeArrowheads="1"/>
          </p:cNvSpPr>
          <p:nvPr>
            <p:custDataLst>
              <p:tags r:id="rId1"/>
            </p:custDataLst>
          </p:nvPr>
        </p:nvSpPr>
        <p:spPr bwMode="gray">
          <a:xfrm>
            <a:off x="3268788" y="1305984"/>
            <a:ext cx="1784559" cy="5076497"/>
          </a:xfrm>
          <a:prstGeom prst="roundRect">
            <a:avLst>
              <a:gd name="adj" fmla="val 7269"/>
            </a:avLst>
          </a:prstGeom>
          <a:solidFill>
            <a:schemeClr val="bg2">
              <a:lumMod val="20000"/>
              <a:lumOff val="80000"/>
            </a:schemeClr>
          </a:solidFill>
          <a:ln w="9525" algn="ctr">
            <a:noFill/>
            <a:round/>
            <a:headEnd/>
            <a:tailEnd/>
          </a:ln>
        </p:spPr>
        <p:txBody>
          <a:bodyPr lIns="0" tIns="0" rIns="0" bIns="0" anchorCtr="1"/>
          <a:lstStyle/>
          <a:p>
            <a:pPr>
              <a:buClr>
                <a:schemeClr val="tx1"/>
              </a:buClr>
              <a:buSzTx/>
            </a:pPr>
            <a:endParaRPr lang="en-US" sz="1400" dirty="0"/>
          </a:p>
        </p:txBody>
      </p:sp>
      <p:sp>
        <p:nvSpPr>
          <p:cNvPr id="46" name="AutoShape 59"/>
          <p:cNvSpPr>
            <a:spLocks noChangeArrowheads="1"/>
          </p:cNvSpPr>
          <p:nvPr>
            <p:custDataLst>
              <p:tags r:id="rId2"/>
            </p:custDataLst>
          </p:nvPr>
        </p:nvSpPr>
        <p:spPr bwMode="gray">
          <a:xfrm>
            <a:off x="6729080" y="1305777"/>
            <a:ext cx="1766830" cy="5067912"/>
          </a:xfrm>
          <a:prstGeom prst="roundRect">
            <a:avLst>
              <a:gd name="adj" fmla="val 7269"/>
            </a:avLst>
          </a:prstGeom>
          <a:solidFill>
            <a:schemeClr val="bg2">
              <a:lumMod val="20000"/>
              <a:lumOff val="80000"/>
            </a:schemeClr>
          </a:solidFill>
          <a:ln w="9525" algn="ctr">
            <a:noFill/>
            <a:round/>
            <a:headEnd/>
            <a:tailEnd/>
          </a:ln>
        </p:spPr>
        <p:txBody>
          <a:bodyPr lIns="0" tIns="0" rIns="0" bIns="0" anchorCtr="1"/>
          <a:lstStyle/>
          <a:p>
            <a:pPr>
              <a:buClr>
                <a:schemeClr val="tx1"/>
              </a:buClr>
              <a:buSzTx/>
            </a:pPr>
            <a:endParaRPr lang="en-US" sz="1400" dirty="0"/>
          </a:p>
        </p:txBody>
      </p:sp>
      <p:sp>
        <p:nvSpPr>
          <p:cNvPr id="47" name="AutoShape 60"/>
          <p:cNvSpPr>
            <a:spLocks noChangeArrowheads="1"/>
          </p:cNvSpPr>
          <p:nvPr>
            <p:custDataLst>
              <p:tags r:id="rId3"/>
            </p:custDataLst>
          </p:nvPr>
        </p:nvSpPr>
        <p:spPr bwMode="gray">
          <a:xfrm>
            <a:off x="662660" y="1305984"/>
            <a:ext cx="1845127" cy="5076497"/>
          </a:xfrm>
          <a:prstGeom prst="roundRect">
            <a:avLst>
              <a:gd name="adj" fmla="val 7269"/>
            </a:avLst>
          </a:prstGeom>
          <a:solidFill>
            <a:schemeClr val="bg2">
              <a:lumMod val="20000"/>
              <a:lumOff val="80000"/>
            </a:schemeClr>
          </a:solidFill>
          <a:ln w="9525" algn="ctr">
            <a:noFill/>
            <a:round/>
            <a:headEnd/>
            <a:tailEnd/>
          </a:ln>
        </p:spPr>
        <p:txBody>
          <a:bodyPr lIns="0" tIns="0" rIns="0" bIns="0" anchorCtr="1"/>
          <a:lstStyle/>
          <a:p>
            <a:pPr>
              <a:buClr>
                <a:schemeClr val="tx1"/>
              </a:buClr>
              <a:buSzTx/>
            </a:pPr>
            <a:endParaRPr lang="en-US" sz="1400" dirty="0"/>
          </a:p>
        </p:txBody>
      </p:sp>
      <p:sp>
        <p:nvSpPr>
          <p:cNvPr id="48" name="AutoShape 61"/>
          <p:cNvSpPr>
            <a:spLocks noChangeArrowheads="1"/>
          </p:cNvSpPr>
          <p:nvPr/>
        </p:nvSpPr>
        <p:spPr bwMode="gray">
          <a:xfrm>
            <a:off x="6805246" y="3645917"/>
            <a:ext cx="162196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marL="244426" indent="-244426" algn="ctr"/>
            <a:r>
              <a:rPr lang="en-US" sz="1200" dirty="0"/>
              <a:t>Order Fulfillment</a:t>
            </a:r>
          </a:p>
        </p:txBody>
      </p:sp>
      <p:sp>
        <p:nvSpPr>
          <p:cNvPr id="49" name="AutoShape 62"/>
          <p:cNvSpPr>
            <a:spLocks noChangeArrowheads="1"/>
          </p:cNvSpPr>
          <p:nvPr/>
        </p:nvSpPr>
        <p:spPr bwMode="gray">
          <a:xfrm>
            <a:off x="6805246" y="5127019"/>
            <a:ext cx="1621961"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marL="244426" indent="-244426" algn="ctr"/>
            <a:r>
              <a:rPr lang="en-US" sz="1200" dirty="0"/>
              <a:t>Retrieve Order History</a:t>
            </a:r>
          </a:p>
          <a:p>
            <a:pPr marL="244426" indent="-244426" algn="ctr"/>
            <a:r>
              <a:rPr lang="en-US" sz="1200" dirty="0"/>
              <a:t>And Status</a:t>
            </a:r>
          </a:p>
        </p:txBody>
      </p:sp>
      <p:sp>
        <p:nvSpPr>
          <p:cNvPr id="50" name="AutoShape 65"/>
          <p:cNvSpPr>
            <a:spLocks noChangeArrowheads="1"/>
          </p:cNvSpPr>
          <p:nvPr/>
        </p:nvSpPr>
        <p:spPr bwMode="gray">
          <a:xfrm>
            <a:off x="765734" y="5131416"/>
            <a:ext cx="1635353" cy="412130"/>
          </a:xfrm>
          <a:prstGeom prst="roundRect">
            <a:avLst>
              <a:gd name="adj" fmla="val 1088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w="12700" algn="ctr">
            <a:noFill/>
            <a:round/>
            <a:headEnd/>
            <a:tailEnd/>
          </a:ln>
          <a:effectLst/>
        </p:spPr>
        <p:txBody>
          <a:bodyPr wrap="none" lIns="0" tIns="0" rIns="0" bIns="0" anchor="ctr"/>
          <a:lstStyle/>
          <a:p>
            <a:pPr marL="244426" indent="-244426" algn="ctr"/>
            <a:r>
              <a:rPr lang="en-US" sz="1200" dirty="0">
                <a:solidFill>
                  <a:schemeClr val="bg1"/>
                </a:solidFill>
              </a:rPr>
              <a:t>Self-Service</a:t>
            </a:r>
          </a:p>
        </p:txBody>
      </p:sp>
      <p:sp>
        <p:nvSpPr>
          <p:cNvPr id="51" name="AutoShape 66"/>
          <p:cNvSpPr>
            <a:spLocks noChangeArrowheads="1"/>
          </p:cNvSpPr>
          <p:nvPr/>
        </p:nvSpPr>
        <p:spPr bwMode="gray">
          <a:xfrm>
            <a:off x="776198" y="3044270"/>
            <a:ext cx="1635352" cy="463550"/>
          </a:xfrm>
          <a:prstGeom prst="roundRect">
            <a:avLst>
              <a:gd name="adj" fmla="val 1088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w="12700" algn="ctr">
            <a:noFill/>
            <a:round/>
            <a:headEnd/>
            <a:tailEnd/>
          </a:ln>
          <a:effectLst/>
        </p:spPr>
        <p:txBody>
          <a:bodyPr wrap="none" lIns="0" tIns="0" rIns="0" bIns="0" anchor="ctr"/>
          <a:lstStyle/>
          <a:p>
            <a:pPr marL="244426" indent="-244426" algn="ctr"/>
            <a:r>
              <a:rPr lang="en-US" sz="1200" dirty="0">
                <a:solidFill>
                  <a:schemeClr val="bg1"/>
                </a:solidFill>
              </a:rPr>
              <a:t>Buy</a:t>
            </a:r>
          </a:p>
        </p:txBody>
      </p:sp>
      <p:sp>
        <p:nvSpPr>
          <p:cNvPr id="52" name="AutoShape 67"/>
          <p:cNvSpPr>
            <a:spLocks noChangeArrowheads="1"/>
          </p:cNvSpPr>
          <p:nvPr/>
        </p:nvSpPr>
        <p:spPr bwMode="gray">
          <a:xfrm>
            <a:off x="777691" y="2133270"/>
            <a:ext cx="1635353" cy="412130"/>
          </a:xfrm>
          <a:prstGeom prst="roundRect">
            <a:avLst>
              <a:gd name="adj" fmla="val 1088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w="12700" algn="ctr">
            <a:noFill/>
            <a:round/>
            <a:headEnd/>
            <a:tailEnd/>
          </a:ln>
          <a:effectLst/>
        </p:spPr>
        <p:txBody>
          <a:bodyPr wrap="none" lIns="0" tIns="0" rIns="0" bIns="0" anchor="ctr"/>
          <a:lstStyle/>
          <a:p>
            <a:pPr marL="244426" indent="-244426" algn="ctr"/>
            <a:r>
              <a:rPr lang="en-US" sz="1200" dirty="0">
                <a:solidFill>
                  <a:schemeClr val="bg1"/>
                </a:solidFill>
              </a:rPr>
              <a:t>Login / Registration</a:t>
            </a:r>
          </a:p>
        </p:txBody>
      </p:sp>
      <p:cxnSp>
        <p:nvCxnSpPr>
          <p:cNvPr id="53" name="AutoShape 68"/>
          <p:cNvCxnSpPr>
            <a:cxnSpLocks noChangeShapeType="1"/>
            <a:stCxn id="52" idx="2"/>
            <a:endCxn id="51" idx="0"/>
          </p:cNvCxnSpPr>
          <p:nvPr/>
        </p:nvCxnSpPr>
        <p:spPr bwMode="gray">
          <a:xfrm flipH="1">
            <a:off x="1593874" y="2545400"/>
            <a:ext cx="1494" cy="498870"/>
          </a:xfrm>
          <a:prstGeom prst="straightConnector1">
            <a:avLst/>
          </a:prstGeom>
          <a:noFill/>
          <a:ln w="19050">
            <a:solidFill>
              <a:schemeClr val="tx2"/>
            </a:solidFill>
            <a:round/>
            <a:headEnd/>
            <a:tailEnd type="arrow" w="sm" len="lg"/>
          </a:ln>
          <a:effectLst/>
        </p:spPr>
      </p:cxnSp>
      <p:sp>
        <p:nvSpPr>
          <p:cNvPr id="65" name="AutoShape 70"/>
          <p:cNvSpPr>
            <a:spLocks noChangeArrowheads="1"/>
          </p:cNvSpPr>
          <p:nvPr/>
        </p:nvSpPr>
        <p:spPr bwMode="gray">
          <a:xfrm>
            <a:off x="3336047" y="2133270"/>
            <a:ext cx="1635351" cy="410013"/>
          </a:xfrm>
          <a:prstGeom prst="roundRect">
            <a:avLst>
              <a:gd name="adj" fmla="val 10704"/>
            </a:avLst>
          </a:prstGeom>
          <a:solidFill>
            <a:schemeClr val="accent1">
              <a:lumMod val="60000"/>
              <a:lumOff val="40000"/>
            </a:schemeClr>
          </a:solidFill>
          <a:ln w="12700" algn="ctr">
            <a:solidFill>
              <a:schemeClr val="bg1"/>
            </a:solidFill>
            <a:round/>
            <a:headEnd/>
            <a:tailEnd/>
          </a:ln>
          <a:effectLst/>
        </p:spPr>
        <p:txBody>
          <a:bodyPr wrap="none" lIns="0" tIns="0" rIns="0" bIns="0" anchor="ctr"/>
          <a:lstStyle/>
          <a:p>
            <a:pPr marL="244426" indent="-244426" algn="ctr"/>
            <a:r>
              <a:rPr lang="en-US" sz="1200" dirty="0"/>
              <a:t>User Account </a:t>
            </a:r>
          </a:p>
          <a:p>
            <a:pPr marL="244426" indent="-244426" algn="ctr"/>
            <a:r>
              <a:rPr lang="en-US" sz="1200" dirty="0"/>
              <a:t>Management</a:t>
            </a:r>
          </a:p>
        </p:txBody>
      </p:sp>
      <p:sp>
        <p:nvSpPr>
          <p:cNvPr id="67" name="AutoShape 72"/>
          <p:cNvSpPr>
            <a:spLocks noChangeArrowheads="1"/>
          </p:cNvSpPr>
          <p:nvPr/>
        </p:nvSpPr>
        <p:spPr bwMode="gray">
          <a:xfrm>
            <a:off x="3336047" y="3049716"/>
            <a:ext cx="1635351" cy="458104"/>
          </a:xfrm>
          <a:prstGeom prst="roundRect">
            <a:avLst>
              <a:gd name="adj" fmla="val 10704"/>
            </a:avLst>
          </a:prstGeom>
          <a:solidFill>
            <a:schemeClr val="accent1">
              <a:lumMod val="60000"/>
              <a:lumOff val="40000"/>
            </a:schemeClr>
          </a:solidFill>
          <a:ln w="12700" algn="ctr">
            <a:solidFill>
              <a:schemeClr val="bg1"/>
            </a:solidFill>
            <a:round/>
            <a:headEnd/>
            <a:tailEnd/>
          </a:ln>
          <a:effectLst/>
        </p:spPr>
        <p:txBody>
          <a:bodyPr wrap="none" lIns="0" tIns="0" rIns="0" bIns="0" anchor="ctr"/>
          <a:lstStyle/>
          <a:p>
            <a:pPr marL="244426" indent="-244426" algn="ctr"/>
            <a:r>
              <a:rPr lang="en-US" sz="1200" dirty="0"/>
              <a:t>Checkout</a:t>
            </a:r>
          </a:p>
          <a:p>
            <a:pPr marL="244426" indent="-244426" algn="ctr"/>
            <a:r>
              <a:rPr lang="en-US" sz="1000" dirty="0"/>
              <a:t>(after login)</a:t>
            </a:r>
          </a:p>
        </p:txBody>
      </p:sp>
      <p:sp>
        <p:nvSpPr>
          <p:cNvPr id="68" name="AutoShape 73"/>
          <p:cNvSpPr>
            <a:spLocks noChangeArrowheads="1"/>
          </p:cNvSpPr>
          <p:nvPr/>
        </p:nvSpPr>
        <p:spPr bwMode="gray">
          <a:xfrm>
            <a:off x="3336047" y="5126985"/>
            <a:ext cx="1635351" cy="415094"/>
          </a:xfrm>
          <a:prstGeom prst="roundRect">
            <a:avLst>
              <a:gd name="adj" fmla="val 10704"/>
            </a:avLst>
          </a:prstGeom>
          <a:solidFill>
            <a:schemeClr val="accent1">
              <a:lumMod val="60000"/>
              <a:lumOff val="40000"/>
            </a:schemeClr>
          </a:solidFill>
          <a:ln w="12700" algn="ctr">
            <a:solidFill>
              <a:schemeClr val="bg1"/>
            </a:solidFill>
            <a:round/>
            <a:headEnd/>
            <a:tailEnd/>
          </a:ln>
          <a:effectLst/>
        </p:spPr>
        <p:txBody>
          <a:bodyPr wrap="none" lIns="0" tIns="0" rIns="0" bIns="0" anchor="ctr"/>
          <a:lstStyle/>
          <a:p>
            <a:pPr marL="244426" indent="-244426" algn="ctr"/>
            <a:r>
              <a:rPr lang="en-US" sz="1200" dirty="0"/>
              <a:t>Order History</a:t>
            </a:r>
          </a:p>
          <a:p>
            <a:pPr marL="244426" indent="-244426" algn="ctr"/>
            <a:r>
              <a:rPr lang="en-US" sz="1200" dirty="0"/>
              <a:t>And Status</a:t>
            </a:r>
          </a:p>
        </p:txBody>
      </p:sp>
      <p:cxnSp>
        <p:nvCxnSpPr>
          <p:cNvPr id="69" name="AutoShape 76"/>
          <p:cNvCxnSpPr>
            <a:cxnSpLocks noChangeShapeType="1"/>
            <a:stCxn id="52" idx="3"/>
            <a:endCxn id="65" idx="1"/>
          </p:cNvCxnSpPr>
          <p:nvPr/>
        </p:nvCxnSpPr>
        <p:spPr bwMode="gray">
          <a:xfrm flipV="1">
            <a:off x="2413044" y="2338277"/>
            <a:ext cx="923003" cy="1058"/>
          </a:xfrm>
          <a:prstGeom prst="straightConnector1">
            <a:avLst/>
          </a:prstGeom>
          <a:noFill/>
          <a:ln w="19050">
            <a:solidFill>
              <a:schemeClr val="bg2">
                <a:lumMod val="90000"/>
              </a:schemeClr>
            </a:solidFill>
            <a:round/>
            <a:headEnd/>
            <a:tailEnd type="arrow" w="sm" len="lg"/>
          </a:ln>
          <a:effectLst/>
        </p:spPr>
      </p:cxnSp>
      <p:cxnSp>
        <p:nvCxnSpPr>
          <p:cNvPr id="70" name="AutoShape 77"/>
          <p:cNvCxnSpPr>
            <a:cxnSpLocks noChangeShapeType="1"/>
            <a:stCxn id="65" idx="3"/>
            <a:endCxn id="80" idx="1"/>
          </p:cNvCxnSpPr>
          <p:nvPr/>
        </p:nvCxnSpPr>
        <p:spPr bwMode="gray">
          <a:xfrm>
            <a:off x="4971398" y="2338277"/>
            <a:ext cx="1833848" cy="1058"/>
          </a:xfrm>
          <a:prstGeom prst="straightConnector1">
            <a:avLst/>
          </a:prstGeom>
          <a:noFill/>
          <a:ln w="19050">
            <a:solidFill>
              <a:schemeClr val="bg2">
                <a:lumMod val="90000"/>
              </a:schemeClr>
            </a:solidFill>
            <a:round/>
            <a:headEnd/>
            <a:tailEnd type="arrow" w="sm" len="lg"/>
          </a:ln>
          <a:effectLst/>
        </p:spPr>
      </p:cxnSp>
      <p:cxnSp>
        <p:nvCxnSpPr>
          <p:cNvPr id="71" name="AutoShape 78"/>
          <p:cNvCxnSpPr>
            <a:cxnSpLocks noChangeShapeType="1"/>
            <a:stCxn id="51" idx="3"/>
            <a:endCxn id="67" idx="1"/>
          </p:cNvCxnSpPr>
          <p:nvPr/>
        </p:nvCxnSpPr>
        <p:spPr bwMode="gray">
          <a:xfrm>
            <a:off x="2411550" y="3276045"/>
            <a:ext cx="924497" cy="2723"/>
          </a:xfrm>
          <a:prstGeom prst="straightConnector1">
            <a:avLst/>
          </a:prstGeom>
          <a:noFill/>
          <a:ln w="19050">
            <a:solidFill>
              <a:schemeClr val="bg2">
                <a:lumMod val="90000"/>
              </a:schemeClr>
            </a:solidFill>
            <a:round/>
            <a:headEnd/>
            <a:tailEnd type="arrow" w="sm" len="lg"/>
          </a:ln>
          <a:effectLst/>
        </p:spPr>
      </p:cxnSp>
      <p:sp>
        <p:nvSpPr>
          <p:cNvPr id="74" name="Text Box 81"/>
          <p:cNvSpPr txBox="1">
            <a:spLocks noChangeArrowheads="1"/>
          </p:cNvSpPr>
          <p:nvPr/>
        </p:nvSpPr>
        <p:spPr bwMode="gray">
          <a:xfrm>
            <a:off x="5312828" y="2846032"/>
            <a:ext cx="1177394" cy="340713"/>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800" dirty="0">
                <a:solidFill>
                  <a:schemeClr val="tx1">
                    <a:lumMod val="50000"/>
                    <a:lumOff val="50000"/>
                  </a:schemeClr>
                </a:solidFill>
              </a:rPr>
              <a:t>Inventory Check, </a:t>
            </a:r>
          </a:p>
          <a:p>
            <a:pPr algn="ctr"/>
            <a:r>
              <a:rPr lang="en-US" sz="800" dirty="0">
                <a:solidFill>
                  <a:schemeClr val="tx1">
                    <a:lumMod val="50000"/>
                    <a:lumOff val="50000"/>
                  </a:schemeClr>
                </a:solidFill>
              </a:rPr>
              <a:t>Price, Tax, Shipping</a:t>
            </a:r>
          </a:p>
        </p:txBody>
      </p:sp>
      <p:cxnSp>
        <p:nvCxnSpPr>
          <p:cNvPr id="75" name="AutoShape 82"/>
          <p:cNvCxnSpPr>
            <a:cxnSpLocks noChangeShapeType="1"/>
            <a:stCxn id="50" idx="3"/>
            <a:endCxn id="68" idx="1"/>
          </p:cNvCxnSpPr>
          <p:nvPr/>
        </p:nvCxnSpPr>
        <p:spPr bwMode="gray">
          <a:xfrm flipV="1">
            <a:off x="2401087" y="5334532"/>
            <a:ext cx="934960" cy="2949"/>
          </a:xfrm>
          <a:prstGeom prst="straightConnector1">
            <a:avLst/>
          </a:prstGeom>
          <a:noFill/>
          <a:ln w="19050">
            <a:solidFill>
              <a:schemeClr val="tx2"/>
            </a:solidFill>
            <a:round/>
            <a:headEnd/>
            <a:tailEnd type="arrow" w="sm" len="lg"/>
          </a:ln>
          <a:effectLst/>
        </p:spPr>
      </p:cxnSp>
      <p:cxnSp>
        <p:nvCxnSpPr>
          <p:cNvPr id="76" name="AutoShape 85"/>
          <p:cNvCxnSpPr>
            <a:cxnSpLocks noChangeShapeType="1"/>
            <a:stCxn id="68" idx="3"/>
            <a:endCxn id="49" idx="1"/>
          </p:cNvCxnSpPr>
          <p:nvPr/>
        </p:nvCxnSpPr>
        <p:spPr bwMode="gray">
          <a:xfrm flipV="1">
            <a:off x="4971398" y="5333084"/>
            <a:ext cx="1833848" cy="1448"/>
          </a:xfrm>
          <a:prstGeom prst="straightConnector1">
            <a:avLst/>
          </a:prstGeom>
          <a:noFill/>
          <a:ln w="19050">
            <a:solidFill>
              <a:schemeClr val="bg2">
                <a:lumMod val="90000"/>
              </a:schemeClr>
            </a:solidFill>
            <a:round/>
            <a:headEnd/>
            <a:tailEnd type="arrow" w="sm" len="lg"/>
          </a:ln>
          <a:effectLst/>
        </p:spPr>
      </p:cxnSp>
      <p:cxnSp>
        <p:nvCxnSpPr>
          <p:cNvPr id="77" name="AutoShape 88"/>
          <p:cNvCxnSpPr>
            <a:cxnSpLocks noChangeShapeType="1"/>
            <a:stCxn id="81" idx="2"/>
            <a:endCxn id="48" idx="0"/>
          </p:cNvCxnSpPr>
          <p:nvPr/>
        </p:nvCxnSpPr>
        <p:spPr bwMode="gray">
          <a:xfrm>
            <a:off x="7616228" y="3461846"/>
            <a:ext cx="0" cy="184071"/>
          </a:xfrm>
          <a:prstGeom prst="straightConnector1">
            <a:avLst/>
          </a:prstGeom>
          <a:noFill/>
          <a:ln w="19050">
            <a:solidFill>
              <a:schemeClr val="tx2"/>
            </a:solidFill>
            <a:round/>
            <a:headEnd/>
            <a:tailEnd type="arrow" w="sm" len="lg"/>
          </a:ln>
          <a:effectLst/>
        </p:spPr>
      </p:cxnSp>
      <p:sp>
        <p:nvSpPr>
          <p:cNvPr id="78" name="AutoShape 89"/>
          <p:cNvSpPr>
            <a:spLocks noChangeArrowheads="1"/>
          </p:cNvSpPr>
          <p:nvPr/>
        </p:nvSpPr>
        <p:spPr bwMode="gray">
          <a:xfrm>
            <a:off x="1554821" y="3691271"/>
            <a:ext cx="852660" cy="321422"/>
          </a:xfrm>
          <a:prstGeom prst="flowChartDocumen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5400000" scaled="1"/>
            <a:tileRect/>
          </a:gradFill>
          <a:ln w="9525" algn="ctr">
            <a:solidFill>
              <a:schemeClr val="bg2"/>
            </a:solidFill>
            <a:miter lim="800000"/>
            <a:headEnd/>
            <a:tailEnd type="none" w="sm" len="lg"/>
          </a:ln>
          <a:effectLst>
            <a:prstShdw prst="shdw17" dist="17961" dir="13500000">
              <a:srgbClr val="7A7A7A"/>
            </a:prstShdw>
          </a:effectLst>
        </p:spPr>
        <p:txBody>
          <a:bodyPr wrap="none" lIns="89979" tIns="46789" rIns="89979" bIns="46789" anchor="ctr"/>
          <a:lstStyle/>
          <a:p>
            <a:pPr marL="244426" indent="-244426"/>
            <a:r>
              <a:rPr lang="en-US" sz="1000" dirty="0"/>
              <a:t>Confirmation</a:t>
            </a:r>
          </a:p>
        </p:txBody>
      </p:sp>
      <p:cxnSp>
        <p:nvCxnSpPr>
          <p:cNvPr id="79" name="AutoShape 90"/>
          <p:cNvCxnSpPr>
            <a:cxnSpLocks noChangeShapeType="1"/>
            <a:stCxn id="48" idx="1"/>
            <a:endCxn id="78" idx="3"/>
          </p:cNvCxnSpPr>
          <p:nvPr/>
        </p:nvCxnSpPr>
        <p:spPr bwMode="gray">
          <a:xfrm flipH="1">
            <a:off x="2407481" y="3851982"/>
            <a:ext cx="4397765" cy="0"/>
          </a:xfrm>
          <a:prstGeom prst="straightConnector1">
            <a:avLst/>
          </a:prstGeom>
          <a:noFill/>
          <a:ln w="19050">
            <a:solidFill>
              <a:schemeClr val="bg2">
                <a:lumMod val="90000"/>
              </a:schemeClr>
            </a:solidFill>
            <a:round/>
            <a:headEnd/>
            <a:tailEnd type="arrow" w="sm" len="lg"/>
          </a:ln>
          <a:effectLst/>
        </p:spPr>
      </p:cxnSp>
      <p:sp>
        <p:nvSpPr>
          <p:cNvPr id="80" name="AutoShape 91"/>
          <p:cNvSpPr>
            <a:spLocks noChangeArrowheads="1"/>
          </p:cNvSpPr>
          <p:nvPr/>
        </p:nvSpPr>
        <p:spPr bwMode="gray">
          <a:xfrm>
            <a:off x="6805246" y="2133270"/>
            <a:ext cx="163535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marL="244426" indent="-244426" algn="ctr"/>
            <a:r>
              <a:rPr lang="en-US" sz="1200" dirty="0"/>
              <a:t>Account Mgmt </a:t>
            </a:r>
          </a:p>
          <a:p>
            <a:pPr marL="244426" indent="-244426" algn="ctr"/>
            <a:r>
              <a:rPr lang="en-US" sz="1200" dirty="0"/>
              <a:t>Publish and Verify</a:t>
            </a:r>
          </a:p>
        </p:txBody>
      </p:sp>
      <p:sp>
        <p:nvSpPr>
          <p:cNvPr id="81" name="AutoShape 92"/>
          <p:cNvSpPr>
            <a:spLocks noChangeArrowheads="1"/>
          </p:cNvSpPr>
          <p:nvPr/>
        </p:nvSpPr>
        <p:spPr bwMode="gray">
          <a:xfrm>
            <a:off x="6805246" y="3049716"/>
            <a:ext cx="162196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marL="244426" indent="-244426" algn="ctr"/>
            <a:r>
              <a:rPr lang="en-US" sz="1200" dirty="0"/>
              <a:t>Create Sales Order</a:t>
            </a:r>
          </a:p>
        </p:txBody>
      </p:sp>
      <p:sp>
        <p:nvSpPr>
          <p:cNvPr id="87" name="AutoShape 102"/>
          <p:cNvSpPr>
            <a:spLocks noChangeArrowheads="1"/>
          </p:cNvSpPr>
          <p:nvPr/>
        </p:nvSpPr>
        <p:spPr bwMode="gray">
          <a:xfrm>
            <a:off x="687673" y="1312355"/>
            <a:ext cx="1754745"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600" dirty="0"/>
              <a:t>Buyer</a:t>
            </a:r>
          </a:p>
        </p:txBody>
      </p:sp>
      <p:sp>
        <p:nvSpPr>
          <p:cNvPr id="89" name="AutoShape 102"/>
          <p:cNvSpPr>
            <a:spLocks noChangeArrowheads="1"/>
          </p:cNvSpPr>
          <p:nvPr/>
        </p:nvSpPr>
        <p:spPr bwMode="gray">
          <a:xfrm>
            <a:off x="6791857" y="1311489"/>
            <a:ext cx="1635352"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600" dirty="0"/>
              <a:t>Backend</a:t>
            </a:r>
          </a:p>
        </p:txBody>
      </p:sp>
      <p:sp>
        <p:nvSpPr>
          <p:cNvPr id="90" name="AutoShape 102"/>
          <p:cNvSpPr>
            <a:spLocks noChangeArrowheads="1"/>
          </p:cNvSpPr>
          <p:nvPr/>
        </p:nvSpPr>
        <p:spPr bwMode="gray">
          <a:xfrm>
            <a:off x="3336047" y="1313464"/>
            <a:ext cx="1668447"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600" dirty="0"/>
              <a:t>Webshop</a:t>
            </a:r>
          </a:p>
        </p:txBody>
      </p:sp>
      <p:sp>
        <p:nvSpPr>
          <p:cNvPr id="38" name="AutoShape 62"/>
          <p:cNvSpPr>
            <a:spLocks noChangeArrowheads="1"/>
          </p:cNvSpPr>
          <p:nvPr/>
        </p:nvSpPr>
        <p:spPr bwMode="gray">
          <a:xfrm>
            <a:off x="6805246" y="5744553"/>
            <a:ext cx="1621961"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algn="ctr"/>
            <a:r>
              <a:rPr lang="en-US" sz="1200" dirty="0"/>
              <a:t>Product Catalog with </a:t>
            </a:r>
            <a:br>
              <a:rPr lang="en-US" sz="1200" dirty="0"/>
            </a:br>
            <a:r>
              <a:rPr lang="en-US" sz="1200" dirty="0"/>
              <a:t>base price</a:t>
            </a:r>
          </a:p>
        </p:txBody>
      </p:sp>
      <p:cxnSp>
        <p:nvCxnSpPr>
          <p:cNvPr id="39" name="AutoShape 77"/>
          <p:cNvCxnSpPr>
            <a:cxnSpLocks noChangeShapeType="1"/>
            <a:stCxn id="38" idx="1"/>
            <a:endCxn id="40" idx="3"/>
          </p:cNvCxnSpPr>
          <p:nvPr/>
        </p:nvCxnSpPr>
        <p:spPr bwMode="gray">
          <a:xfrm flipH="1">
            <a:off x="4968570" y="5950618"/>
            <a:ext cx="1836676" cy="9717"/>
          </a:xfrm>
          <a:prstGeom prst="straightConnector1">
            <a:avLst/>
          </a:prstGeom>
          <a:noFill/>
          <a:ln w="19050">
            <a:solidFill>
              <a:schemeClr val="bg2">
                <a:lumMod val="90000"/>
              </a:schemeClr>
            </a:solidFill>
            <a:round/>
            <a:headEnd/>
            <a:tailEnd type="arrow" w="sm" len="lg"/>
          </a:ln>
          <a:effectLst/>
        </p:spPr>
      </p:cxnSp>
      <p:sp>
        <p:nvSpPr>
          <p:cNvPr id="40" name="AutoShape 73"/>
          <p:cNvSpPr>
            <a:spLocks noChangeArrowheads="1"/>
          </p:cNvSpPr>
          <p:nvPr/>
        </p:nvSpPr>
        <p:spPr bwMode="gray">
          <a:xfrm>
            <a:off x="3336047" y="5752788"/>
            <a:ext cx="1632523" cy="415094"/>
          </a:xfrm>
          <a:prstGeom prst="roundRect">
            <a:avLst>
              <a:gd name="adj" fmla="val 10704"/>
            </a:avLst>
          </a:prstGeom>
          <a:solidFill>
            <a:schemeClr val="accent1">
              <a:lumMod val="60000"/>
              <a:lumOff val="40000"/>
            </a:schemeClr>
          </a:solidFill>
          <a:ln w="12700" algn="ctr">
            <a:solidFill>
              <a:schemeClr val="bg1"/>
            </a:solidFill>
            <a:round/>
            <a:headEnd/>
            <a:tailEnd/>
          </a:ln>
          <a:effectLst/>
        </p:spPr>
        <p:txBody>
          <a:bodyPr wrap="none" lIns="0" tIns="0" rIns="0" bIns="0" anchor="ctr"/>
          <a:lstStyle/>
          <a:p>
            <a:pPr marL="244426" indent="-244426" algn="ctr"/>
            <a:r>
              <a:rPr lang="en-US" sz="1200" dirty="0"/>
              <a:t>Product Catalog</a:t>
            </a:r>
          </a:p>
        </p:txBody>
      </p:sp>
      <p:pic>
        <p:nvPicPr>
          <p:cNvPr id="41" name="Picture 4" descr="Image result for hybris custome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767" t="42475" r="84132"/>
          <a:stretch/>
        </p:blipFill>
        <p:spPr bwMode="auto">
          <a:xfrm>
            <a:off x="1439263" y="1574818"/>
            <a:ext cx="231115" cy="53411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Image result for hybris customer"/>
          <p:cNvPicPr>
            <a:picLocks noChangeAspect="1" noChangeArrowheads="1"/>
          </p:cNvPicPr>
          <p:nvPr/>
        </p:nvPicPr>
        <p:blipFill rotWithShape="1">
          <a:blip r:embed="rId7">
            <a:clrChange>
              <a:clrFrom>
                <a:srgbClr val="FFFFFF"/>
              </a:clrFrom>
              <a:clrTo>
                <a:srgbClr val="FFFFFF">
                  <a:alpha val="0"/>
                </a:srgbClr>
              </a:clrTo>
            </a:clrChange>
            <a:duotone>
              <a:prstClr val="black"/>
              <a:schemeClr val="tx2">
                <a:tint val="45000"/>
                <a:satMod val="400000"/>
              </a:schemeClr>
            </a:duotone>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l="-3061" t="-3398"/>
          <a:stretch/>
        </p:blipFill>
        <p:spPr bwMode="auto">
          <a:xfrm>
            <a:off x="3749592" y="1541161"/>
            <a:ext cx="841355" cy="561979"/>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oup 54"/>
          <p:cNvGrpSpPr/>
          <p:nvPr/>
        </p:nvGrpSpPr>
        <p:grpSpPr>
          <a:xfrm>
            <a:off x="8383444" y="2282900"/>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56" name="Isosceles Triangle 55"/>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57" name="Oval 56"/>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1</a:t>
              </a:r>
            </a:p>
          </p:txBody>
        </p:sp>
      </p:grpSp>
      <p:cxnSp>
        <p:nvCxnSpPr>
          <p:cNvPr id="84" name="AutoShape 88"/>
          <p:cNvCxnSpPr>
            <a:cxnSpLocks noChangeShapeType="1"/>
            <a:stCxn id="65" idx="2"/>
            <a:endCxn id="67" idx="0"/>
          </p:cNvCxnSpPr>
          <p:nvPr/>
        </p:nvCxnSpPr>
        <p:spPr bwMode="gray">
          <a:xfrm>
            <a:off x="4153723" y="2543283"/>
            <a:ext cx="0" cy="506433"/>
          </a:xfrm>
          <a:prstGeom prst="straightConnector1">
            <a:avLst/>
          </a:prstGeom>
          <a:noFill/>
          <a:ln w="19050">
            <a:solidFill>
              <a:schemeClr val="tx2"/>
            </a:solidFill>
            <a:round/>
            <a:headEnd/>
            <a:tailEnd type="arrow" w="sm" len="lg"/>
          </a:ln>
          <a:effectLst/>
        </p:spPr>
      </p:cxnSp>
      <p:cxnSp>
        <p:nvCxnSpPr>
          <p:cNvPr id="58" name="AutoShape 77"/>
          <p:cNvCxnSpPr>
            <a:cxnSpLocks noChangeShapeType="1"/>
          </p:cNvCxnSpPr>
          <p:nvPr/>
        </p:nvCxnSpPr>
        <p:spPr bwMode="gray">
          <a:xfrm flipH="1">
            <a:off x="4993613" y="3206157"/>
            <a:ext cx="1735467" cy="280"/>
          </a:xfrm>
          <a:prstGeom prst="straightConnector1">
            <a:avLst/>
          </a:prstGeom>
          <a:noFill/>
          <a:ln w="19050">
            <a:solidFill>
              <a:schemeClr val="bg2">
                <a:lumMod val="90000"/>
              </a:schemeClr>
            </a:solidFill>
            <a:round/>
            <a:headEnd/>
            <a:tailEnd type="arrow" w="sm" len="lg"/>
          </a:ln>
          <a:effectLst/>
        </p:spPr>
      </p:cxnSp>
      <p:sp>
        <p:nvSpPr>
          <p:cNvPr id="63" name="AutoShape 72"/>
          <p:cNvSpPr>
            <a:spLocks noChangeArrowheads="1"/>
          </p:cNvSpPr>
          <p:nvPr/>
        </p:nvSpPr>
        <p:spPr bwMode="gray">
          <a:xfrm>
            <a:off x="3336047" y="4369687"/>
            <a:ext cx="1635351" cy="458104"/>
          </a:xfrm>
          <a:prstGeom prst="roundRect">
            <a:avLst>
              <a:gd name="adj" fmla="val 10704"/>
            </a:avLst>
          </a:prstGeom>
          <a:solidFill>
            <a:schemeClr val="accent1">
              <a:lumMod val="60000"/>
              <a:lumOff val="40000"/>
            </a:schemeClr>
          </a:solidFill>
          <a:ln w="12700" algn="ctr">
            <a:solidFill>
              <a:schemeClr val="bg1"/>
            </a:solidFill>
            <a:round/>
            <a:headEnd/>
            <a:tailEnd/>
          </a:ln>
          <a:effectLst/>
        </p:spPr>
        <p:txBody>
          <a:bodyPr wrap="none" lIns="0" tIns="0" rIns="0" bIns="0" anchor="ctr"/>
          <a:lstStyle/>
          <a:p>
            <a:pPr marL="244426" indent="-244426" algn="ctr"/>
            <a:r>
              <a:rPr lang="en-US" sz="1200" dirty="0"/>
              <a:t>Payment Authorization</a:t>
            </a:r>
          </a:p>
        </p:txBody>
      </p:sp>
      <p:cxnSp>
        <p:nvCxnSpPr>
          <p:cNvPr id="108" name="AutoShape 77"/>
          <p:cNvCxnSpPr>
            <a:cxnSpLocks noChangeShapeType="1"/>
          </p:cNvCxnSpPr>
          <p:nvPr/>
        </p:nvCxnSpPr>
        <p:spPr bwMode="gray">
          <a:xfrm flipH="1">
            <a:off x="5001078" y="3341232"/>
            <a:ext cx="1735467" cy="280"/>
          </a:xfrm>
          <a:prstGeom prst="straightConnector1">
            <a:avLst/>
          </a:prstGeom>
          <a:noFill/>
          <a:ln w="19050">
            <a:solidFill>
              <a:schemeClr val="bg2">
                <a:lumMod val="90000"/>
              </a:schemeClr>
            </a:solidFill>
            <a:round/>
            <a:headEnd type="arrow" w="med" len="med"/>
            <a:tailEnd type="none" w="med" len="med"/>
          </a:ln>
          <a:effectLst/>
        </p:spPr>
      </p:cxnSp>
      <p:sp>
        <p:nvSpPr>
          <p:cNvPr id="111" name="AutoShape 61"/>
          <p:cNvSpPr>
            <a:spLocks noChangeArrowheads="1"/>
          </p:cNvSpPr>
          <p:nvPr/>
        </p:nvSpPr>
        <p:spPr bwMode="gray">
          <a:xfrm>
            <a:off x="6809696" y="4392674"/>
            <a:ext cx="162196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marL="244426" indent="-244426" algn="ctr"/>
            <a:r>
              <a:rPr lang="en-US" sz="1200" dirty="0"/>
              <a:t>Payment Settlement</a:t>
            </a:r>
          </a:p>
        </p:txBody>
      </p:sp>
      <p:pic>
        <p:nvPicPr>
          <p:cNvPr id="112" name="Picture 8"/>
          <p:cNvPicPr>
            <a:picLocks noChangeAspect="1" noChangeArrowheads="1"/>
          </p:cNvPicPr>
          <p:nvPr/>
        </p:nvPicPr>
        <p:blipFill>
          <a:blip r:embed="rId9" cstate="print"/>
          <a:srcRect/>
          <a:stretch>
            <a:fillRect/>
          </a:stretch>
        </p:blipFill>
        <p:spPr bwMode="gray">
          <a:xfrm>
            <a:off x="5743320" y="4391350"/>
            <a:ext cx="390345" cy="414778"/>
          </a:xfrm>
          <a:prstGeom prst="rect">
            <a:avLst/>
          </a:prstGeom>
          <a:noFill/>
          <a:ln w="12700" algn="ctr">
            <a:solidFill>
              <a:schemeClr val="tx2"/>
            </a:solidFill>
            <a:miter lim="800000"/>
            <a:headEnd/>
            <a:tailEnd type="none" w="sm" len="lg"/>
          </a:ln>
        </p:spPr>
      </p:pic>
      <p:sp>
        <p:nvSpPr>
          <p:cNvPr id="113" name="Text Box 11"/>
          <p:cNvSpPr txBox="1">
            <a:spLocks noChangeArrowheads="1"/>
          </p:cNvSpPr>
          <p:nvPr/>
        </p:nvSpPr>
        <p:spPr bwMode="gray">
          <a:xfrm>
            <a:off x="5287363" y="4148105"/>
            <a:ext cx="1302257" cy="263791"/>
          </a:xfrm>
          <a:prstGeom prst="rect">
            <a:avLst/>
          </a:prstGeom>
          <a:noFill/>
          <a:ln w="19050" algn="ctr">
            <a:noFill/>
            <a:miter lim="800000"/>
            <a:headEnd/>
            <a:tailEnd type="none" w="sm" len="lg"/>
          </a:ln>
          <a:effectLst>
            <a:prstShdw prst="shdw17" dist="17961" dir="2700000">
              <a:srgbClr val="7A7A7A"/>
            </a:prstShdw>
          </a:effectLst>
        </p:spPr>
        <p:txBody>
          <a:bodyPr wrap="none" lIns="90000" tIns="46800" rIns="90000" bIns="46800">
            <a:spAutoFit/>
          </a:bodyPr>
          <a:lstStyle/>
          <a:p>
            <a:pPr marL="244475" indent="-244475"/>
            <a:r>
              <a:rPr lang="en-US" sz="1100" dirty="0"/>
              <a:t>Payment Provider</a:t>
            </a:r>
            <a:endParaRPr lang="en-US" sz="1000" dirty="0">
              <a:solidFill>
                <a:schemeClr val="tx2"/>
              </a:solidFill>
            </a:endParaRPr>
          </a:p>
        </p:txBody>
      </p:sp>
      <p:cxnSp>
        <p:nvCxnSpPr>
          <p:cNvPr id="114" name="AutoShape 88"/>
          <p:cNvCxnSpPr>
            <a:cxnSpLocks noChangeShapeType="1"/>
            <a:stCxn id="67" idx="2"/>
            <a:endCxn id="63" idx="0"/>
          </p:cNvCxnSpPr>
          <p:nvPr/>
        </p:nvCxnSpPr>
        <p:spPr bwMode="gray">
          <a:xfrm>
            <a:off x="4153723" y="3507820"/>
            <a:ext cx="0" cy="861867"/>
          </a:xfrm>
          <a:prstGeom prst="straightConnector1">
            <a:avLst/>
          </a:prstGeom>
          <a:noFill/>
          <a:ln w="19050">
            <a:solidFill>
              <a:schemeClr val="tx2"/>
            </a:solidFill>
            <a:round/>
            <a:headEnd/>
            <a:tailEnd type="arrow" w="sm" len="lg"/>
          </a:ln>
          <a:effectLst/>
        </p:spPr>
      </p:cxnSp>
      <p:cxnSp>
        <p:nvCxnSpPr>
          <p:cNvPr id="117" name="AutoShape 88"/>
          <p:cNvCxnSpPr>
            <a:cxnSpLocks noChangeShapeType="1"/>
            <a:stCxn id="48" idx="2"/>
            <a:endCxn id="111" idx="0"/>
          </p:cNvCxnSpPr>
          <p:nvPr/>
        </p:nvCxnSpPr>
        <p:spPr bwMode="gray">
          <a:xfrm>
            <a:off x="7616228" y="4058047"/>
            <a:ext cx="4450" cy="334627"/>
          </a:xfrm>
          <a:prstGeom prst="straightConnector1">
            <a:avLst/>
          </a:prstGeom>
          <a:noFill/>
          <a:ln w="19050">
            <a:solidFill>
              <a:schemeClr val="tx2"/>
            </a:solidFill>
            <a:round/>
            <a:headEnd/>
            <a:tailEnd type="arrow" w="sm" len="lg"/>
          </a:ln>
          <a:effectLst/>
        </p:spPr>
      </p:cxnSp>
      <p:sp>
        <p:nvSpPr>
          <p:cNvPr id="66" name="AutoShape 71"/>
          <p:cNvSpPr>
            <a:spLocks noChangeArrowheads="1"/>
          </p:cNvSpPr>
          <p:nvPr/>
        </p:nvSpPr>
        <p:spPr bwMode="gray">
          <a:xfrm>
            <a:off x="3762099" y="2624286"/>
            <a:ext cx="775063" cy="250917"/>
          </a:xfrm>
          <a:prstGeom prst="roundRect">
            <a:avLst>
              <a:gd name="adj" fmla="val 10704"/>
            </a:avLst>
          </a:prstGeom>
          <a:solidFill>
            <a:schemeClr val="accent1">
              <a:lumMod val="60000"/>
              <a:lumOff val="40000"/>
            </a:schemeClr>
          </a:solidFill>
          <a:ln w="12700" algn="ctr">
            <a:solidFill>
              <a:schemeClr val="bg1"/>
            </a:solidFill>
            <a:round/>
            <a:headEnd/>
            <a:tailEnd/>
          </a:ln>
          <a:effectLst/>
        </p:spPr>
        <p:txBody>
          <a:bodyPr wrap="none" lIns="0" tIns="0" rIns="0" bIns="0" anchor="ctr"/>
          <a:lstStyle/>
          <a:p>
            <a:pPr algn="ctr"/>
            <a:r>
              <a:rPr lang="en-US" sz="1200" dirty="0"/>
              <a:t>Shopping</a:t>
            </a:r>
          </a:p>
        </p:txBody>
      </p:sp>
      <p:cxnSp>
        <p:nvCxnSpPr>
          <p:cNvPr id="121" name="AutoShape 77"/>
          <p:cNvCxnSpPr>
            <a:cxnSpLocks noChangeShapeType="1"/>
            <a:stCxn id="63" idx="3"/>
            <a:endCxn id="112" idx="1"/>
          </p:cNvCxnSpPr>
          <p:nvPr/>
        </p:nvCxnSpPr>
        <p:spPr bwMode="gray">
          <a:xfrm>
            <a:off x="4971398" y="4598739"/>
            <a:ext cx="771922" cy="0"/>
          </a:xfrm>
          <a:prstGeom prst="straightConnector1">
            <a:avLst/>
          </a:prstGeom>
          <a:noFill/>
          <a:ln w="19050">
            <a:solidFill>
              <a:schemeClr val="bg2">
                <a:lumMod val="90000"/>
              </a:schemeClr>
            </a:solidFill>
            <a:round/>
            <a:headEnd/>
            <a:tailEnd type="arrow" w="sm" len="lg"/>
          </a:ln>
          <a:effectLst/>
        </p:spPr>
      </p:cxnSp>
      <p:cxnSp>
        <p:nvCxnSpPr>
          <p:cNvPr id="124" name="AutoShape 77"/>
          <p:cNvCxnSpPr>
            <a:cxnSpLocks noChangeShapeType="1"/>
            <a:stCxn id="111" idx="1"/>
            <a:endCxn id="112" idx="3"/>
          </p:cNvCxnSpPr>
          <p:nvPr/>
        </p:nvCxnSpPr>
        <p:spPr bwMode="gray">
          <a:xfrm flipH="1">
            <a:off x="6133665" y="4598739"/>
            <a:ext cx="676031" cy="0"/>
          </a:xfrm>
          <a:prstGeom prst="straightConnector1">
            <a:avLst/>
          </a:prstGeom>
          <a:noFill/>
          <a:ln w="19050">
            <a:solidFill>
              <a:schemeClr val="bg2">
                <a:lumMod val="90000"/>
              </a:schemeClr>
            </a:solidFill>
            <a:round/>
            <a:headEnd/>
            <a:tailEnd type="arrow" w="sm" len="lg"/>
          </a:ln>
          <a:effectLst/>
        </p:spPr>
      </p:cxnSp>
      <p:grpSp>
        <p:nvGrpSpPr>
          <p:cNvPr id="64" name="Group 63"/>
          <p:cNvGrpSpPr/>
          <p:nvPr/>
        </p:nvGrpSpPr>
        <p:grpSpPr>
          <a:xfrm>
            <a:off x="8353037" y="3215161"/>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72" name="Isosceles Triangle 71"/>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73" name="Oval 72"/>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4</a:t>
              </a:r>
            </a:p>
          </p:txBody>
        </p:sp>
      </p:grpSp>
      <p:grpSp>
        <p:nvGrpSpPr>
          <p:cNvPr id="82" name="Group 81"/>
          <p:cNvGrpSpPr/>
          <p:nvPr/>
        </p:nvGrpSpPr>
        <p:grpSpPr>
          <a:xfrm>
            <a:off x="8355203" y="4578611"/>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83" name="Isosceles Triangle 82"/>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85" name="Oval 84"/>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5</a:t>
              </a:r>
            </a:p>
          </p:txBody>
        </p:sp>
      </p:grpSp>
      <p:grpSp>
        <p:nvGrpSpPr>
          <p:cNvPr id="98" name="Group 97"/>
          <p:cNvGrpSpPr/>
          <p:nvPr/>
        </p:nvGrpSpPr>
        <p:grpSpPr>
          <a:xfrm>
            <a:off x="8347378" y="5282396"/>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99" name="Isosceles Triangle 98"/>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100" name="Oval 99"/>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6</a:t>
              </a:r>
            </a:p>
          </p:txBody>
        </p:sp>
      </p:grpSp>
      <p:grpSp>
        <p:nvGrpSpPr>
          <p:cNvPr id="101" name="Group 100"/>
          <p:cNvGrpSpPr/>
          <p:nvPr/>
        </p:nvGrpSpPr>
        <p:grpSpPr>
          <a:xfrm>
            <a:off x="8347473" y="5911344"/>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102" name="Isosceles Triangle 101"/>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103" name="Oval 102"/>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2</a:t>
              </a:r>
            </a:p>
          </p:txBody>
        </p:sp>
      </p:grpSp>
      <p:pic>
        <p:nvPicPr>
          <p:cNvPr id="86" name="Picture 85"/>
          <p:cNvPicPr>
            <a:picLocks noChangeAspect="1"/>
          </p:cNvPicPr>
          <p:nvPr/>
        </p:nvPicPr>
        <p:blipFill rotWithShape="1">
          <a:blip r:embed="rId10">
            <a:extLst>
              <a:ext uri="{28A0092B-C50C-407E-A947-70E740481C1C}">
                <a14:useLocalDpi xmlns:a14="http://schemas.microsoft.com/office/drawing/2010/main" val="0"/>
              </a:ext>
            </a:extLst>
          </a:blip>
          <a:srcRect l="4255" t="10295" r="2128"/>
          <a:stretch/>
        </p:blipFill>
        <p:spPr>
          <a:xfrm>
            <a:off x="6848514" y="1663924"/>
            <a:ext cx="1548816" cy="331274"/>
          </a:xfrm>
          <a:prstGeom prst="rect">
            <a:avLst/>
          </a:prstGeom>
        </p:spPr>
      </p:pic>
      <p:cxnSp>
        <p:nvCxnSpPr>
          <p:cNvPr id="88" name="AutoShape 77"/>
          <p:cNvCxnSpPr>
            <a:cxnSpLocks noChangeShapeType="1"/>
          </p:cNvCxnSpPr>
          <p:nvPr/>
        </p:nvCxnSpPr>
        <p:spPr bwMode="gray">
          <a:xfrm flipH="1">
            <a:off x="4987792" y="2223331"/>
            <a:ext cx="1735467" cy="280"/>
          </a:xfrm>
          <a:prstGeom prst="straightConnector1">
            <a:avLst/>
          </a:prstGeom>
          <a:noFill/>
          <a:ln w="19050">
            <a:solidFill>
              <a:schemeClr val="bg2">
                <a:lumMod val="90000"/>
              </a:schemeClr>
            </a:solidFill>
            <a:round/>
            <a:headEnd/>
            <a:tailEnd type="arrow" w="sm" len="lg"/>
          </a:ln>
          <a:effectLst/>
        </p:spPr>
      </p:cxnSp>
      <p:sp>
        <p:nvSpPr>
          <p:cNvPr id="91" name="Text Box 81"/>
          <p:cNvSpPr txBox="1">
            <a:spLocks noChangeArrowheads="1"/>
          </p:cNvSpPr>
          <p:nvPr/>
        </p:nvSpPr>
        <p:spPr bwMode="gray">
          <a:xfrm>
            <a:off x="5312828" y="2033128"/>
            <a:ext cx="1177394" cy="217602"/>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800" dirty="0">
                <a:solidFill>
                  <a:schemeClr val="tx1">
                    <a:lumMod val="50000"/>
                    <a:lumOff val="50000"/>
                  </a:schemeClr>
                </a:solidFill>
              </a:rPr>
              <a:t>Sync accounts</a:t>
            </a:r>
          </a:p>
        </p:txBody>
      </p:sp>
    </p:spTree>
    <p:extLst>
      <p:ext uri="{BB962C8B-B14F-4D97-AF65-F5344CB8AC3E}">
        <p14:creationId xmlns:p14="http://schemas.microsoft.com/office/powerpoint/2010/main" val="869908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01" y="504000"/>
            <a:ext cx="11186476" cy="369332"/>
          </a:xfrm>
        </p:spPr>
        <p:txBody>
          <a:bodyPr/>
          <a:lstStyle/>
          <a:p>
            <a:r>
              <a:rPr lang="en-US" dirty="0"/>
              <a:t>Example: Webshop integration for campaign specific pricing &amp; tracking</a:t>
            </a:r>
          </a:p>
        </p:txBody>
      </p:sp>
      <p:sp>
        <p:nvSpPr>
          <p:cNvPr id="9"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Consumers shall be able to receive campaigns from ByDesign and buy products in the webshop and receive discounts from ByDesign campaigns</a:t>
            </a: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Integration steps</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Initial load and bi-directional sync account &amp; contact between ByD and webshop</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Execute direct mail campaign from ByD with link to the webshop which includes campaign reference as link</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Optionally assign a campaign specific discount list to the campaign.</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Create Sales Order in ByD and consume campaign specific price &amp; tax from ByD</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Analyze campaign success with the standard reports including number of and revenue of orders</a:t>
            </a: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Powerful and flexible marketing execution integration</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
        <p:nvSpPr>
          <p:cNvPr id="36" name="AutoShape 58"/>
          <p:cNvSpPr>
            <a:spLocks noChangeArrowheads="1"/>
          </p:cNvSpPr>
          <p:nvPr>
            <p:custDataLst>
              <p:tags r:id="rId1"/>
            </p:custDataLst>
          </p:nvPr>
        </p:nvSpPr>
        <p:spPr bwMode="gray">
          <a:xfrm>
            <a:off x="3592948" y="1305984"/>
            <a:ext cx="1784559" cy="5076497"/>
          </a:xfrm>
          <a:prstGeom prst="roundRect">
            <a:avLst>
              <a:gd name="adj" fmla="val 7269"/>
            </a:avLst>
          </a:prstGeom>
          <a:solidFill>
            <a:schemeClr val="bg2">
              <a:lumMod val="20000"/>
              <a:lumOff val="80000"/>
            </a:schemeClr>
          </a:solidFill>
          <a:ln w="9525" algn="ctr">
            <a:noFill/>
            <a:round/>
            <a:headEnd/>
            <a:tailEnd/>
          </a:ln>
        </p:spPr>
        <p:txBody>
          <a:bodyPr lIns="0" tIns="0" rIns="0" bIns="0" anchorCtr="1"/>
          <a:lstStyle/>
          <a:p>
            <a:pPr>
              <a:buClr>
                <a:schemeClr val="tx1"/>
              </a:buClr>
              <a:buSzTx/>
            </a:pPr>
            <a:endParaRPr lang="en-US" sz="1400" dirty="0"/>
          </a:p>
        </p:txBody>
      </p:sp>
      <p:sp>
        <p:nvSpPr>
          <p:cNvPr id="46" name="AutoShape 59"/>
          <p:cNvSpPr>
            <a:spLocks noChangeArrowheads="1"/>
          </p:cNvSpPr>
          <p:nvPr>
            <p:custDataLst>
              <p:tags r:id="rId2"/>
            </p:custDataLst>
          </p:nvPr>
        </p:nvSpPr>
        <p:spPr bwMode="gray">
          <a:xfrm>
            <a:off x="6729080" y="1305777"/>
            <a:ext cx="1766830" cy="5067912"/>
          </a:xfrm>
          <a:prstGeom prst="roundRect">
            <a:avLst>
              <a:gd name="adj" fmla="val 7269"/>
            </a:avLst>
          </a:prstGeom>
          <a:solidFill>
            <a:schemeClr val="bg2">
              <a:lumMod val="20000"/>
              <a:lumOff val="80000"/>
            </a:schemeClr>
          </a:solidFill>
          <a:ln w="9525" algn="ctr">
            <a:noFill/>
            <a:round/>
            <a:headEnd/>
            <a:tailEnd/>
          </a:ln>
        </p:spPr>
        <p:txBody>
          <a:bodyPr lIns="0" tIns="0" rIns="0" bIns="0" anchorCtr="1"/>
          <a:lstStyle/>
          <a:p>
            <a:pPr>
              <a:buClr>
                <a:schemeClr val="tx1"/>
              </a:buClr>
              <a:buSzTx/>
            </a:pPr>
            <a:endParaRPr lang="en-US" sz="1400" dirty="0"/>
          </a:p>
        </p:txBody>
      </p:sp>
      <p:sp>
        <p:nvSpPr>
          <p:cNvPr id="47" name="AutoShape 60"/>
          <p:cNvSpPr>
            <a:spLocks noChangeArrowheads="1"/>
          </p:cNvSpPr>
          <p:nvPr>
            <p:custDataLst>
              <p:tags r:id="rId3"/>
            </p:custDataLst>
          </p:nvPr>
        </p:nvSpPr>
        <p:spPr bwMode="gray">
          <a:xfrm>
            <a:off x="662660" y="1305984"/>
            <a:ext cx="1845127" cy="5076497"/>
          </a:xfrm>
          <a:prstGeom prst="roundRect">
            <a:avLst>
              <a:gd name="adj" fmla="val 7269"/>
            </a:avLst>
          </a:prstGeom>
          <a:solidFill>
            <a:schemeClr val="bg2">
              <a:lumMod val="20000"/>
              <a:lumOff val="80000"/>
            </a:schemeClr>
          </a:solidFill>
          <a:ln w="9525" algn="ctr">
            <a:noFill/>
            <a:round/>
            <a:headEnd/>
            <a:tailEnd/>
          </a:ln>
        </p:spPr>
        <p:txBody>
          <a:bodyPr lIns="0" tIns="0" rIns="0" bIns="0" anchorCtr="1"/>
          <a:lstStyle/>
          <a:p>
            <a:pPr>
              <a:buClr>
                <a:schemeClr val="tx1"/>
              </a:buClr>
              <a:buSzTx/>
            </a:pPr>
            <a:endParaRPr lang="en-US" sz="1400" dirty="0"/>
          </a:p>
        </p:txBody>
      </p:sp>
      <p:sp>
        <p:nvSpPr>
          <p:cNvPr id="51" name="AutoShape 66"/>
          <p:cNvSpPr>
            <a:spLocks noChangeArrowheads="1"/>
          </p:cNvSpPr>
          <p:nvPr/>
        </p:nvSpPr>
        <p:spPr bwMode="gray">
          <a:xfrm>
            <a:off x="776198" y="4767879"/>
            <a:ext cx="1635352" cy="463550"/>
          </a:xfrm>
          <a:prstGeom prst="roundRect">
            <a:avLst>
              <a:gd name="adj" fmla="val 1088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w="12700" algn="ctr">
            <a:noFill/>
            <a:round/>
            <a:headEnd/>
            <a:tailEnd/>
          </a:ln>
          <a:effectLst/>
        </p:spPr>
        <p:txBody>
          <a:bodyPr wrap="none" lIns="0" tIns="0" rIns="0" bIns="0" anchor="ctr"/>
          <a:lstStyle/>
          <a:p>
            <a:pPr marL="244426" indent="-244426" algn="ctr"/>
            <a:r>
              <a:rPr lang="en-US" sz="1200" dirty="0">
                <a:solidFill>
                  <a:schemeClr val="bg1"/>
                </a:solidFill>
              </a:rPr>
              <a:t>Buy</a:t>
            </a:r>
          </a:p>
        </p:txBody>
      </p:sp>
      <p:sp>
        <p:nvSpPr>
          <p:cNvPr id="65" name="AutoShape 70"/>
          <p:cNvSpPr>
            <a:spLocks noChangeArrowheads="1"/>
          </p:cNvSpPr>
          <p:nvPr/>
        </p:nvSpPr>
        <p:spPr bwMode="gray">
          <a:xfrm>
            <a:off x="3660207" y="2160039"/>
            <a:ext cx="1635351" cy="410013"/>
          </a:xfrm>
          <a:prstGeom prst="roundRect">
            <a:avLst>
              <a:gd name="adj" fmla="val 10704"/>
            </a:avLst>
          </a:prstGeom>
          <a:solidFill>
            <a:schemeClr val="accent1">
              <a:lumMod val="60000"/>
              <a:lumOff val="40000"/>
            </a:schemeClr>
          </a:solidFill>
          <a:ln w="12700" algn="ctr">
            <a:solidFill>
              <a:schemeClr val="bg1"/>
            </a:solidFill>
            <a:round/>
            <a:headEnd/>
            <a:tailEnd/>
          </a:ln>
          <a:effectLst/>
        </p:spPr>
        <p:txBody>
          <a:bodyPr wrap="none" lIns="0" tIns="0" rIns="0" bIns="0" anchor="ctr"/>
          <a:lstStyle/>
          <a:p>
            <a:pPr marL="244426" indent="-244426" algn="ctr"/>
            <a:r>
              <a:rPr lang="en-US" sz="1200" dirty="0"/>
              <a:t>User &amp; account </a:t>
            </a:r>
          </a:p>
          <a:p>
            <a:pPr marL="244426" indent="-244426" algn="ctr"/>
            <a:r>
              <a:rPr lang="en-US" sz="1200" dirty="0"/>
              <a:t>Management</a:t>
            </a:r>
          </a:p>
        </p:txBody>
      </p:sp>
      <p:sp>
        <p:nvSpPr>
          <p:cNvPr id="67" name="AutoShape 72"/>
          <p:cNvSpPr>
            <a:spLocks noChangeArrowheads="1"/>
          </p:cNvSpPr>
          <p:nvPr/>
        </p:nvSpPr>
        <p:spPr bwMode="gray">
          <a:xfrm>
            <a:off x="3660207" y="4773325"/>
            <a:ext cx="1635351" cy="458104"/>
          </a:xfrm>
          <a:prstGeom prst="roundRect">
            <a:avLst>
              <a:gd name="adj" fmla="val 10704"/>
            </a:avLst>
          </a:prstGeom>
          <a:solidFill>
            <a:schemeClr val="accent1">
              <a:lumMod val="60000"/>
              <a:lumOff val="40000"/>
            </a:schemeClr>
          </a:solidFill>
          <a:ln w="12700" algn="ctr">
            <a:solidFill>
              <a:schemeClr val="bg1"/>
            </a:solidFill>
            <a:round/>
            <a:headEnd/>
            <a:tailEnd/>
          </a:ln>
          <a:effectLst/>
        </p:spPr>
        <p:txBody>
          <a:bodyPr wrap="none" lIns="0" tIns="0" rIns="0" bIns="0" anchor="ctr"/>
          <a:lstStyle/>
          <a:p>
            <a:pPr marL="244426" indent="-244426" algn="ctr"/>
            <a:r>
              <a:rPr lang="en-US" sz="1200" dirty="0"/>
              <a:t>Checkout</a:t>
            </a:r>
          </a:p>
          <a:p>
            <a:pPr marL="244426" indent="-244426" algn="ctr"/>
            <a:r>
              <a:rPr lang="en-US" sz="1000" dirty="0"/>
              <a:t>(with campaign reference)</a:t>
            </a:r>
          </a:p>
        </p:txBody>
      </p:sp>
      <p:cxnSp>
        <p:nvCxnSpPr>
          <p:cNvPr id="71" name="AutoShape 78"/>
          <p:cNvCxnSpPr>
            <a:cxnSpLocks noChangeShapeType="1"/>
            <a:stCxn id="51" idx="3"/>
            <a:endCxn id="67" idx="1"/>
          </p:cNvCxnSpPr>
          <p:nvPr/>
        </p:nvCxnSpPr>
        <p:spPr bwMode="gray">
          <a:xfrm>
            <a:off x="2411550" y="4999654"/>
            <a:ext cx="1248657" cy="2723"/>
          </a:xfrm>
          <a:prstGeom prst="straightConnector1">
            <a:avLst/>
          </a:prstGeom>
          <a:noFill/>
          <a:ln w="19050">
            <a:solidFill>
              <a:schemeClr val="bg2">
                <a:lumMod val="90000"/>
              </a:schemeClr>
            </a:solidFill>
            <a:round/>
            <a:headEnd/>
            <a:tailEnd type="arrow" w="sm" len="lg"/>
          </a:ln>
          <a:effectLst/>
        </p:spPr>
      </p:cxnSp>
      <p:sp>
        <p:nvSpPr>
          <p:cNvPr id="74" name="Text Box 81"/>
          <p:cNvSpPr txBox="1">
            <a:spLocks noChangeArrowheads="1"/>
          </p:cNvSpPr>
          <p:nvPr/>
        </p:nvSpPr>
        <p:spPr bwMode="gray">
          <a:xfrm>
            <a:off x="5444766" y="5091376"/>
            <a:ext cx="1177394" cy="371491"/>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900" dirty="0">
                <a:solidFill>
                  <a:schemeClr val="tx1">
                    <a:lumMod val="50000"/>
                    <a:lumOff val="50000"/>
                  </a:schemeClr>
                </a:solidFill>
              </a:rPr>
              <a:t>Campaign specific price</a:t>
            </a:r>
          </a:p>
        </p:txBody>
      </p:sp>
      <p:sp>
        <p:nvSpPr>
          <p:cNvPr id="80" name="AutoShape 91"/>
          <p:cNvSpPr>
            <a:spLocks noChangeArrowheads="1"/>
          </p:cNvSpPr>
          <p:nvPr/>
        </p:nvSpPr>
        <p:spPr bwMode="gray">
          <a:xfrm>
            <a:off x="6805246" y="2158980"/>
            <a:ext cx="163535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algn="ctr"/>
            <a:r>
              <a:rPr lang="en-US" sz="1200" dirty="0"/>
              <a:t>Account &amp; contact</a:t>
            </a:r>
            <a:br>
              <a:rPr lang="en-US" sz="1200" dirty="0"/>
            </a:br>
            <a:r>
              <a:rPr lang="en-US" sz="1200" dirty="0"/>
              <a:t> Management</a:t>
            </a:r>
          </a:p>
        </p:txBody>
      </p:sp>
      <p:sp>
        <p:nvSpPr>
          <p:cNvPr id="81" name="AutoShape 92"/>
          <p:cNvSpPr>
            <a:spLocks noChangeArrowheads="1"/>
          </p:cNvSpPr>
          <p:nvPr/>
        </p:nvSpPr>
        <p:spPr bwMode="gray">
          <a:xfrm>
            <a:off x="6805246" y="4773325"/>
            <a:ext cx="162196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algn="ctr"/>
            <a:r>
              <a:rPr lang="en-US" sz="1200" dirty="0"/>
              <a:t>Create Sales Order </a:t>
            </a:r>
            <a:br>
              <a:rPr lang="en-US" sz="1200" dirty="0"/>
            </a:br>
            <a:r>
              <a:rPr lang="en-US" sz="1200" dirty="0"/>
              <a:t>with campaign reference</a:t>
            </a:r>
          </a:p>
        </p:txBody>
      </p:sp>
      <p:sp>
        <p:nvSpPr>
          <p:cNvPr id="87" name="AutoShape 102"/>
          <p:cNvSpPr>
            <a:spLocks noChangeArrowheads="1"/>
          </p:cNvSpPr>
          <p:nvPr/>
        </p:nvSpPr>
        <p:spPr bwMode="gray">
          <a:xfrm>
            <a:off x="687673" y="1312355"/>
            <a:ext cx="1754745"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600" dirty="0"/>
              <a:t>Customer</a:t>
            </a:r>
          </a:p>
        </p:txBody>
      </p:sp>
      <p:sp>
        <p:nvSpPr>
          <p:cNvPr id="89" name="AutoShape 102"/>
          <p:cNvSpPr>
            <a:spLocks noChangeArrowheads="1"/>
          </p:cNvSpPr>
          <p:nvPr/>
        </p:nvSpPr>
        <p:spPr bwMode="gray">
          <a:xfrm>
            <a:off x="6791857" y="1311489"/>
            <a:ext cx="1635352"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600" dirty="0"/>
              <a:t>Backend</a:t>
            </a:r>
          </a:p>
        </p:txBody>
      </p:sp>
      <p:sp>
        <p:nvSpPr>
          <p:cNvPr id="90" name="AutoShape 102"/>
          <p:cNvSpPr>
            <a:spLocks noChangeArrowheads="1"/>
          </p:cNvSpPr>
          <p:nvPr/>
        </p:nvSpPr>
        <p:spPr bwMode="gray">
          <a:xfrm>
            <a:off x="3660207" y="1313464"/>
            <a:ext cx="1668447"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600" dirty="0"/>
              <a:t>Webshop</a:t>
            </a:r>
          </a:p>
        </p:txBody>
      </p:sp>
      <p:pic>
        <p:nvPicPr>
          <p:cNvPr id="41" name="Picture 4" descr="Image result for hybris custome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767" t="42475" r="84132"/>
          <a:stretch/>
        </p:blipFill>
        <p:spPr bwMode="auto">
          <a:xfrm>
            <a:off x="1439263" y="1574818"/>
            <a:ext cx="231115" cy="53411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Image result for hybris customer"/>
          <p:cNvPicPr>
            <a:picLocks noChangeAspect="1" noChangeArrowheads="1"/>
          </p:cNvPicPr>
          <p:nvPr/>
        </p:nvPicPr>
        <p:blipFill rotWithShape="1">
          <a:blip r:embed="rId7">
            <a:clrChange>
              <a:clrFrom>
                <a:srgbClr val="FFFFFF"/>
              </a:clrFrom>
              <a:clrTo>
                <a:srgbClr val="FFFFFF">
                  <a:alpha val="0"/>
                </a:srgbClr>
              </a:clrTo>
            </a:clrChange>
            <a:duotone>
              <a:prstClr val="black"/>
              <a:schemeClr val="tx2">
                <a:tint val="45000"/>
                <a:satMod val="400000"/>
              </a:schemeClr>
            </a:duotone>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l="-3061" t="-3398"/>
          <a:stretch/>
        </p:blipFill>
        <p:spPr bwMode="auto">
          <a:xfrm>
            <a:off x="4073752" y="1541161"/>
            <a:ext cx="841355" cy="561979"/>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oup 54"/>
          <p:cNvGrpSpPr/>
          <p:nvPr/>
        </p:nvGrpSpPr>
        <p:grpSpPr>
          <a:xfrm>
            <a:off x="8383444" y="2282900"/>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56" name="Isosceles Triangle 55"/>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57" name="Oval 56"/>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1</a:t>
              </a:r>
            </a:p>
          </p:txBody>
        </p:sp>
      </p:grpSp>
      <p:cxnSp>
        <p:nvCxnSpPr>
          <p:cNvPr id="108" name="AutoShape 77"/>
          <p:cNvCxnSpPr>
            <a:cxnSpLocks noChangeShapeType="1"/>
          </p:cNvCxnSpPr>
          <p:nvPr/>
        </p:nvCxnSpPr>
        <p:spPr bwMode="gray">
          <a:xfrm flipH="1" flipV="1">
            <a:off x="5342828" y="4939219"/>
            <a:ext cx="1393718" cy="1949"/>
          </a:xfrm>
          <a:prstGeom prst="straightConnector1">
            <a:avLst/>
          </a:prstGeom>
          <a:noFill/>
          <a:ln w="19050">
            <a:solidFill>
              <a:schemeClr val="bg2">
                <a:lumMod val="90000"/>
              </a:schemeClr>
            </a:solidFill>
            <a:round/>
            <a:headEnd type="arrow" w="med" len="med"/>
            <a:tailEnd type="none" w="med" len="med"/>
          </a:ln>
          <a:effectLst/>
        </p:spPr>
      </p:cxnSp>
      <p:grpSp>
        <p:nvGrpSpPr>
          <p:cNvPr id="64" name="Group 63"/>
          <p:cNvGrpSpPr/>
          <p:nvPr/>
        </p:nvGrpSpPr>
        <p:grpSpPr>
          <a:xfrm>
            <a:off x="8353037" y="4938770"/>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72" name="Isosceles Triangle 71"/>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73" name="Oval 72"/>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4</a:t>
              </a:r>
            </a:p>
          </p:txBody>
        </p:sp>
      </p:grpSp>
      <p:pic>
        <p:nvPicPr>
          <p:cNvPr id="86" name="Picture 85"/>
          <p:cNvPicPr>
            <a:picLocks noChangeAspect="1"/>
          </p:cNvPicPr>
          <p:nvPr/>
        </p:nvPicPr>
        <p:blipFill rotWithShape="1">
          <a:blip r:embed="rId9">
            <a:extLst>
              <a:ext uri="{28A0092B-C50C-407E-A947-70E740481C1C}">
                <a14:useLocalDpi xmlns:a14="http://schemas.microsoft.com/office/drawing/2010/main" val="0"/>
              </a:ext>
            </a:extLst>
          </a:blip>
          <a:srcRect l="4255" t="10295" r="2128"/>
          <a:stretch/>
        </p:blipFill>
        <p:spPr>
          <a:xfrm>
            <a:off x="6848514" y="1663924"/>
            <a:ext cx="1548816" cy="331274"/>
          </a:xfrm>
          <a:prstGeom prst="rect">
            <a:avLst/>
          </a:prstGeom>
        </p:spPr>
      </p:pic>
      <p:sp>
        <p:nvSpPr>
          <p:cNvPr id="88" name="Text Box 81"/>
          <p:cNvSpPr txBox="1">
            <a:spLocks noChangeArrowheads="1"/>
          </p:cNvSpPr>
          <p:nvPr/>
        </p:nvSpPr>
        <p:spPr bwMode="gray">
          <a:xfrm>
            <a:off x="5467397" y="4733537"/>
            <a:ext cx="1177394" cy="232991"/>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900" dirty="0">
                <a:solidFill>
                  <a:schemeClr val="tx1">
                    <a:lumMod val="50000"/>
                    <a:lumOff val="50000"/>
                  </a:schemeClr>
                </a:solidFill>
              </a:rPr>
              <a:t>Campaign ID</a:t>
            </a:r>
          </a:p>
        </p:txBody>
      </p:sp>
      <p:sp>
        <p:nvSpPr>
          <p:cNvPr id="91" name="AutoShape 66"/>
          <p:cNvSpPr>
            <a:spLocks noChangeArrowheads="1"/>
          </p:cNvSpPr>
          <p:nvPr/>
        </p:nvSpPr>
        <p:spPr bwMode="gray">
          <a:xfrm>
            <a:off x="780380" y="2133270"/>
            <a:ext cx="1635352" cy="463550"/>
          </a:xfrm>
          <a:prstGeom prst="roundRect">
            <a:avLst>
              <a:gd name="adj" fmla="val 1088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w="12700" algn="ctr">
            <a:noFill/>
            <a:round/>
            <a:headEnd/>
            <a:tailEnd/>
          </a:ln>
          <a:effectLst/>
        </p:spPr>
        <p:txBody>
          <a:bodyPr wrap="none" lIns="0" tIns="0" rIns="0" bIns="0" anchor="ctr"/>
          <a:lstStyle/>
          <a:p>
            <a:pPr marL="244426" indent="-244426" algn="ctr"/>
            <a:r>
              <a:rPr lang="en-US" sz="1200" dirty="0">
                <a:solidFill>
                  <a:schemeClr val="bg1"/>
                </a:solidFill>
              </a:rPr>
              <a:t>Register</a:t>
            </a:r>
          </a:p>
        </p:txBody>
      </p:sp>
      <p:cxnSp>
        <p:nvCxnSpPr>
          <p:cNvPr id="92" name="AutoShape 78"/>
          <p:cNvCxnSpPr>
            <a:cxnSpLocks noChangeShapeType="1"/>
            <a:stCxn id="91" idx="3"/>
            <a:endCxn id="65" idx="1"/>
          </p:cNvCxnSpPr>
          <p:nvPr/>
        </p:nvCxnSpPr>
        <p:spPr bwMode="gray">
          <a:xfrm>
            <a:off x="2415732" y="2365045"/>
            <a:ext cx="1244475" cy="1"/>
          </a:xfrm>
          <a:prstGeom prst="straightConnector1">
            <a:avLst/>
          </a:prstGeom>
          <a:noFill/>
          <a:ln w="19050">
            <a:solidFill>
              <a:schemeClr val="bg2">
                <a:lumMod val="90000"/>
              </a:schemeClr>
            </a:solidFill>
            <a:round/>
            <a:headEnd/>
            <a:tailEnd type="arrow" w="sm" len="lg"/>
          </a:ln>
          <a:effectLst/>
        </p:spPr>
      </p:cxnSp>
      <p:sp>
        <p:nvSpPr>
          <p:cNvPr id="93" name="AutoShape 91"/>
          <p:cNvSpPr>
            <a:spLocks noChangeArrowheads="1"/>
          </p:cNvSpPr>
          <p:nvPr/>
        </p:nvSpPr>
        <p:spPr bwMode="gray">
          <a:xfrm>
            <a:off x="6807728" y="2892772"/>
            <a:ext cx="163535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algn="ctr"/>
            <a:r>
              <a:rPr lang="en-US" sz="1200" dirty="0"/>
              <a:t>Create Campaign</a:t>
            </a:r>
            <a:endParaRPr lang="en-US" sz="1000" dirty="0"/>
          </a:p>
        </p:txBody>
      </p:sp>
      <p:sp>
        <p:nvSpPr>
          <p:cNvPr id="94" name="AutoShape 91"/>
          <p:cNvSpPr>
            <a:spLocks noChangeArrowheads="1"/>
          </p:cNvSpPr>
          <p:nvPr/>
        </p:nvSpPr>
        <p:spPr bwMode="gray">
          <a:xfrm>
            <a:off x="6805246" y="3573016"/>
            <a:ext cx="163535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algn="ctr"/>
            <a:r>
              <a:rPr lang="en-US" sz="1200" dirty="0"/>
              <a:t>Assign campaign </a:t>
            </a:r>
            <a:br>
              <a:rPr lang="en-US" sz="1200" dirty="0"/>
            </a:br>
            <a:r>
              <a:rPr lang="en-US" sz="1200" dirty="0"/>
              <a:t>discount list </a:t>
            </a:r>
            <a:endParaRPr lang="en-US" sz="1000" dirty="0"/>
          </a:p>
        </p:txBody>
      </p:sp>
      <p:cxnSp>
        <p:nvCxnSpPr>
          <p:cNvPr id="95" name="AutoShape 88"/>
          <p:cNvCxnSpPr>
            <a:cxnSpLocks noChangeShapeType="1"/>
            <a:stCxn id="93" idx="2"/>
            <a:endCxn id="94" idx="0"/>
          </p:cNvCxnSpPr>
          <p:nvPr/>
        </p:nvCxnSpPr>
        <p:spPr bwMode="gray">
          <a:xfrm flipH="1">
            <a:off x="7622923" y="3304902"/>
            <a:ext cx="2482" cy="268114"/>
          </a:xfrm>
          <a:prstGeom prst="straightConnector1">
            <a:avLst/>
          </a:prstGeom>
          <a:noFill/>
          <a:ln w="19050">
            <a:solidFill>
              <a:schemeClr val="tx2"/>
            </a:solidFill>
            <a:prstDash val="sysDash"/>
            <a:round/>
            <a:headEnd/>
            <a:tailEnd type="arrow" w="sm" len="lg"/>
          </a:ln>
          <a:effectLst/>
        </p:spPr>
      </p:cxnSp>
      <p:cxnSp>
        <p:nvCxnSpPr>
          <p:cNvPr id="96" name="AutoShape 88"/>
          <p:cNvCxnSpPr>
            <a:cxnSpLocks noChangeShapeType="1"/>
            <a:stCxn id="93" idx="0"/>
            <a:endCxn id="80" idx="2"/>
          </p:cNvCxnSpPr>
          <p:nvPr/>
        </p:nvCxnSpPr>
        <p:spPr bwMode="gray">
          <a:xfrm flipH="1" flipV="1">
            <a:off x="7622923" y="2571110"/>
            <a:ext cx="2482" cy="321662"/>
          </a:xfrm>
          <a:prstGeom prst="straightConnector1">
            <a:avLst/>
          </a:prstGeom>
          <a:noFill/>
          <a:ln w="19050">
            <a:solidFill>
              <a:schemeClr val="tx2"/>
            </a:solidFill>
            <a:prstDash val="sysDash"/>
            <a:round/>
            <a:headEnd/>
            <a:tailEnd type="arrow" w="sm" len="lg"/>
          </a:ln>
          <a:effectLst/>
        </p:spPr>
      </p:cxnSp>
      <p:pic>
        <p:nvPicPr>
          <p:cNvPr id="12" name="Picture 11"/>
          <p:cNvPicPr>
            <a:picLocks noChangeAspect="1"/>
          </p:cNvPicPr>
          <p:nvPr/>
        </p:nvPicPr>
        <p:blipFill>
          <a:blip r:embed="rId10"/>
          <a:stretch>
            <a:fillRect/>
          </a:stretch>
        </p:blipFill>
        <p:spPr>
          <a:xfrm>
            <a:off x="1330254" y="2902463"/>
            <a:ext cx="525602" cy="1107268"/>
          </a:xfrm>
          <a:prstGeom prst="rect">
            <a:avLst/>
          </a:prstGeom>
        </p:spPr>
      </p:pic>
      <p:cxnSp>
        <p:nvCxnSpPr>
          <p:cNvPr id="16" name="Connector: Elbow 15"/>
          <p:cNvCxnSpPr>
            <a:stCxn id="12" idx="2"/>
            <a:endCxn id="107" idx="1"/>
          </p:cNvCxnSpPr>
          <p:nvPr/>
        </p:nvCxnSpPr>
        <p:spPr>
          <a:xfrm rot="16200000" flipH="1">
            <a:off x="2534303" y="3068483"/>
            <a:ext cx="192001" cy="2074496"/>
          </a:xfrm>
          <a:prstGeom prst="bentConnector2">
            <a:avLst/>
          </a:prstGeom>
          <a:noFill/>
          <a:ln w="19050">
            <a:solidFill>
              <a:schemeClr val="bg2">
                <a:lumMod val="90000"/>
              </a:schemeClr>
            </a:solidFill>
            <a:round/>
            <a:headEnd/>
            <a:tailEnd type="arrow" w="sm" len="lg"/>
          </a:ln>
          <a:effectLst/>
        </p:spPr>
      </p:cxnSp>
      <p:cxnSp>
        <p:nvCxnSpPr>
          <p:cNvPr id="105" name="AutoShape 77"/>
          <p:cNvCxnSpPr>
            <a:cxnSpLocks noChangeShapeType="1"/>
            <a:stCxn id="93" idx="1"/>
          </p:cNvCxnSpPr>
          <p:nvPr/>
        </p:nvCxnSpPr>
        <p:spPr bwMode="gray">
          <a:xfrm flipH="1">
            <a:off x="1855856" y="3098837"/>
            <a:ext cx="4951872" cy="0"/>
          </a:xfrm>
          <a:prstGeom prst="straightConnector1">
            <a:avLst/>
          </a:prstGeom>
          <a:noFill/>
          <a:ln w="19050">
            <a:solidFill>
              <a:schemeClr val="bg2">
                <a:lumMod val="90000"/>
              </a:schemeClr>
            </a:solidFill>
            <a:round/>
            <a:headEnd/>
            <a:tailEnd type="arrow" w="sm" len="lg"/>
          </a:ln>
          <a:effectLst/>
        </p:spPr>
      </p:cxnSp>
      <p:sp>
        <p:nvSpPr>
          <p:cNvPr id="106" name="Text Box 81"/>
          <p:cNvSpPr txBox="1">
            <a:spLocks noChangeArrowheads="1"/>
          </p:cNvSpPr>
          <p:nvPr/>
        </p:nvSpPr>
        <p:spPr bwMode="gray">
          <a:xfrm>
            <a:off x="1494317" y="4011488"/>
            <a:ext cx="2131089" cy="371491"/>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900" dirty="0">
                <a:solidFill>
                  <a:schemeClr val="tx1">
                    <a:lumMod val="50000"/>
                    <a:lumOff val="50000"/>
                  </a:schemeClr>
                </a:solidFill>
              </a:rPr>
              <a:t>URL with campaign ID parameter</a:t>
            </a:r>
            <a:br>
              <a:rPr lang="en-US" sz="900" dirty="0">
                <a:solidFill>
                  <a:schemeClr val="tx1">
                    <a:lumMod val="50000"/>
                    <a:lumOff val="50000"/>
                  </a:schemeClr>
                </a:solidFill>
              </a:rPr>
            </a:br>
            <a:r>
              <a:rPr lang="en-US" sz="900" dirty="0">
                <a:solidFill>
                  <a:schemeClr val="tx1">
                    <a:lumMod val="50000"/>
                    <a:lumOff val="50000"/>
                  </a:schemeClr>
                </a:solidFill>
              </a:rPr>
              <a:t>https://.../?pk_campaign=1234</a:t>
            </a:r>
          </a:p>
        </p:txBody>
      </p:sp>
      <p:sp>
        <p:nvSpPr>
          <p:cNvPr id="107" name="AutoShape 72"/>
          <p:cNvSpPr>
            <a:spLocks noChangeArrowheads="1"/>
          </p:cNvSpPr>
          <p:nvPr/>
        </p:nvSpPr>
        <p:spPr bwMode="gray">
          <a:xfrm>
            <a:off x="3667551" y="3972680"/>
            <a:ext cx="1635351" cy="458104"/>
          </a:xfrm>
          <a:prstGeom prst="roundRect">
            <a:avLst>
              <a:gd name="adj" fmla="val 10704"/>
            </a:avLst>
          </a:prstGeom>
          <a:solidFill>
            <a:schemeClr val="accent1">
              <a:lumMod val="60000"/>
              <a:lumOff val="40000"/>
            </a:schemeClr>
          </a:solidFill>
          <a:ln w="12700" algn="ctr">
            <a:solidFill>
              <a:schemeClr val="bg1"/>
            </a:solidFill>
            <a:round/>
            <a:headEnd/>
            <a:tailEnd/>
          </a:ln>
          <a:effectLst/>
        </p:spPr>
        <p:txBody>
          <a:bodyPr wrap="none" lIns="0" tIns="0" rIns="0" bIns="0" anchor="ctr"/>
          <a:lstStyle/>
          <a:p>
            <a:pPr marL="244426" indent="-244426" algn="ctr"/>
            <a:r>
              <a:rPr lang="en-US" sz="1200" dirty="0"/>
              <a:t>Shopping</a:t>
            </a:r>
          </a:p>
          <a:p>
            <a:pPr marL="244426" indent="-244426" algn="ctr"/>
            <a:r>
              <a:rPr lang="en-US" sz="1000" dirty="0"/>
              <a:t>(with campaign reference)</a:t>
            </a:r>
          </a:p>
        </p:txBody>
      </p:sp>
      <p:cxnSp>
        <p:nvCxnSpPr>
          <p:cNvPr id="109" name="AutoShape 88"/>
          <p:cNvCxnSpPr>
            <a:cxnSpLocks noChangeShapeType="1"/>
            <a:stCxn id="107" idx="2"/>
            <a:endCxn id="67" idx="0"/>
          </p:cNvCxnSpPr>
          <p:nvPr/>
        </p:nvCxnSpPr>
        <p:spPr bwMode="gray">
          <a:xfrm flipH="1">
            <a:off x="4477883" y="4430784"/>
            <a:ext cx="7344" cy="342541"/>
          </a:xfrm>
          <a:prstGeom prst="straightConnector1">
            <a:avLst/>
          </a:prstGeom>
          <a:noFill/>
          <a:ln w="19050">
            <a:solidFill>
              <a:schemeClr val="tx2"/>
            </a:solidFill>
            <a:round/>
            <a:headEnd/>
            <a:tailEnd type="arrow" w="sm" len="lg"/>
          </a:ln>
          <a:effectLst/>
        </p:spPr>
      </p:cxnSp>
      <p:sp>
        <p:nvSpPr>
          <p:cNvPr id="110" name="Text Box 81"/>
          <p:cNvSpPr txBox="1">
            <a:spLocks noChangeArrowheads="1"/>
          </p:cNvSpPr>
          <p:nvPr/>
        </p:nvSpPr>
        <p:spPr bwMode="gray">
          <a:xfrm>
            <a:off x="5424416" y="2769038"/>
            <a:ext cx="1267887" cy="648490"/>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900" dirty="0">
                <a:solidFill>
                  <a:schemeClr val="tx1">
                    <a:lumMod val="50000"/>
                    <a:lumOff val="50000"/>
                  </a:schemeClr>
                </a:solidFill>
              </a:rPr>
              <a:t>Direct mail execution with campaign ID (manually added ID in mail template)</a:t>
            </a:r>
          </a:p>
        </p:txBody>
      </p:sp>
      <p:cxnSp>
        <p:nvCxnSpPr>
          <p:cNvPr id="115" name="AutoShape 77"/>
          <p:cNvCxnSpPr>
            <a:cxnSpLocks noChangeShapeType="1"/>
          </p:cNvCxnSpPr>
          <p:nvPr/>
        </p:nvCxnSpPr>
        <p:spPr bwMode="gray">
          <a:xfrm flipV="1">
            <a:off x="5342828" y="5117577"/>
            <a:ext cx="1393718" cy="1949"/>
          </a:xfrm>
          <a:prstGeom prst="straightConnector1">
            <a:avLst/>
          </a:prstGeom>
          <a:noFill/>
          <a:ln w="19050">
            <a:solidFill>
              <a:schemeClr val="bg2">
                <a:lumMod val="90000"/>
              </a:schemeClr>
            </a:solidFill>
            <a:round/>
            <a:headEnd type="arrow" w="med" len="med"/>
            <a:tailEnd type="none" w="med" len="med"/>
          </a:ln>
          <a:effectLst/>
        </p:spPr>
      </p:cxnSp>
      <p:sp>
        <p:nvSpPr>
          <p:cNvPr id="116" name="AutoShape 92"/>
          <p:cNvSpPr>
            <a:spLocks noChangeArrowheads="1"/>
          </p:cNvSpPr>
          <p:nvPr/>
        </p:nvSpPr>
        <p:spPr bwMode="gray">
          <a:xfrm>
            <a:off x="6811940" y="5661081"/>
            <a:ext cx="162196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algn="ctr"/>
            <a:r>
              <a:rPr lang="en-US" sz="1200" dirty="0"/>
              <a:t>Campaign success </a:t>
            </a:r>
            <a:br>
              <a:rPr lang="en-US" sz="1200" dirty="0"/>
            </a:br>
            <a:r>
              <a:rPr lang="en-US" sz="1200" dirty="0"/>
              <a:t>with order volume</a:t>
            </a:r>
          </a:p>
        </p:txBody>
      </p:sp>
      <p:cxnSp>
        <p:nvCxnSpPr>
          <p:cNvPr id="118" name="AutoShape 88"/>
          <p:cNvCxnSpPr>
            <a:cxnSpLocks noChangeShapeType="1"/>
            <a:stCxn id="81" idx="2"/>
            <a:endCxn id="116" idx="0"/>
          </p:cNvCxnSpPr>
          <p:nvPr/>
        </p:nvCxnSpPr>
        <p:spPr bwMode="gray">
          <a:xfrm>
            <a:off x="7616228" y="5185455"/>
            <a:ext cx="6694" cy="475626"/>
          </a:xfrm>
          <a:prstGeom prst="straightConnector1">
            <a:avLst/>
          </a:prstGeom>
          <a:noFill/>
          <a:ln w="19050">
            <a:solidFill>
              <a:schemeClr val="tx2"/>
            </a:solidFill>
            <a:round/>
            <a:headEnd/>
            <a:tailEnd type="arrow" w="sm" len="lg"/>
          </a:ln>
          <a:effectLst/>
        </p:spPr>
      </p:cxnSp>
      <p:cxnSp>
        <p:nvCxnSpPr>
          <p:cNvPr id="119" name="AutoShape 88"/>
          <p:cNvCxnSpPr>
            <a:cxnSpLocks noChangeShapeType="1"/>
            <a:stCxn id="81" idx="0"/>
          </p:cNvCxnSpPr>
          <p:nvPr/>
        </p:nvCxnSpPr>
        <p:spPr bwMode="gray">
          <a:xfrm flipH="1" flipV="1">
            <a:off x="7609533" y="3985146"/>
            <a:ext cx="6695" cy="788179"/>
          </a:xfrm>
          <a:prstGeom prst="straightConnector1">
            <a:avLst/>
          </a:prstGeom>
          <a:noFill/>
          <a:ln w="19050">
            <a:solidFill>
              <a:schemeClr val="tx2"/>
            </a:solidFill>
            <a:prstDash val="sysDash"/>
            <a:round/>
            <a:headEnd/>
            <a:tailEnd type="arrow" w="sm" len="lg"/>
          </a:ln>
          <a:effectLst/>
        </p:spPr>
      </p:cxnSp>
      <p:grpSp>
        <p:nvGrpSpPr>
          <p:cNvPr id="120" name="Group 119"/>
          <p:cNvGrpSpPr/>
          <p:nvPr/>
        </p:nvGrpSpPr>
        <p:grpSpPr>
          <a:xfrm>
            <a:off x="8355203" y="3003555"/>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122" name="Isosceles Triangle 121"/>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123" name="Oval 122"/>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2</a:t>
              </a:r>
            </a:p>
          </p:txBody>
        </p:sp>
      </p:grpSp>
      <p:grpSp>
        <p:nvGrpSpPr>
          <p:cNvPr id="125" name="Group 124"/>
          <p:cNvGrpSpPr/>
          <p:nvPr/>
        </p:nvGrpSpPr>
        <p:grpSpPr>
          <a:xfrm>
            <a:off x="8330171" y="3723195"/>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126" name="Isosceles Triangle 125"/>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127" name="Oval 126"/>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3</a:t>
              </a:r>
            </a:p>
          </p:txBody>
        </p:sp>
      </p:grpSp>
      <p:grpSp>
        <p:nvGrpSpPr>
          <p:cNvPr id="128" name="Group 127"/>
          <p:cNvGrpSpPr/>
          <p:nvPr/>
        </p:nvGrpSpPr>
        <p:grpSpPr>
          <a:xfrm>
            <a:off x="8370407" y="5838743"/>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129" name="Isosceles Triangle 128"/>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130" name="Oval 129"/>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5</a:t>
              </a:r>
            </a:p>
          </p:txBody>
        </p:sp>
      </p:grpSp>
      <p:sp>
        <p:nvSpPr>
          <p:cNvPr id="58" name="Text Box 81"/>
          <p:cNvSpPr txBox="1">
            <a:spLocks noChangeArrowheads="1"/>
          </p:cNvSpPr>
          <p:nvPr/>
        </p:nvSpPr>
        <p:spPr bwMode="gray">
          <a:xfrm>
            <a:off x="5477367" y="2259905"/>
            <a:ext cx="1177394" cy="232991"/>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900" dirty="0">
                <a:solidFill>
                  <a:schemeClr val="tx1">
                    <a:lumMod val="50000"/>
                    <a:lumOff val="50000"/>
                  </a:schemeClr>
                </a:solidFill>
              </a:rPr>
              <a:t>Synchronize</a:t>
            </a:r>
          </a:p>
        </p:txBody>
      </p:sp>
      <p:cxnSp>
        <p:nvCxnSpPr>
          <p:cNvPr id="59" name="AutoShape 77"/>
          <p:cNvCxnSpPr>
            <a:cxnSpLocks noChangeShapeType="1"/>
          </p:cNvCxnSpPr>
          <p:nvPr/>
        </p:nvCxnSpPr>
        <p:spPr bwMode="gray">
          <a:xfrm flipV="1">
            <a:off x="5342828" y="2465535"/>
            <a:ext cx="1393718" cy="1949"/>
          </a:xfrm>
          <a:prstGeom prst="straightConnector1">
            <a:avLst/>
          </a:prstGeom>
          <a:noFill/>
          <a:ln w="19050">
            <a:solidFill>
              <a:schemeClr val="bg2">
                <a:lumMod val="90000"/>
              </a:schemeClr>
            </a:solidFill>
            <a:round/>
            <a:headEnd type="arrow" w="med" len="med"/>
            <a:tailEnd type="none" w="med" len="med"/>
          </a:ln>
          <a:effectLst/>
        </p:spPr>
      </p:cxnSp>
      <p:cxnSp>
        <p:nvCxnSpPr>
          <p:cNvPr id="60" name="AutoShape 77"/>
          <p:cNvCxnSpPr>
            <a:cxnSpLocks noChangeShapeType="1"/>
          </p:cNvCxnSpPr>
          <p:nvPr/>
        </p:nvCxnSpPr>
        <p:spPr bwMode="gray">
          <a:xfrm flipH="1" flipV="1">
            <a:off x="5359906" y="2291088"/>
            <a:ext cx="1393718" cy="1949"/>
          </a:xfrm>
          <a:prstGeom prst="straightConnector1">
            <a:avLst/>
          </a:prstGeom>
          <a:noFill/>
          <a:ln w="19050">
            <a:solidFill>
              <a:schemeClr val="bg2">
                <a:lumMod val="90000"/>
              </a:schemeClr>
            </a:solidFill>
            <a:round/>
            <a:headEnd type="arrow" w="med" len="med"/>
            <a:tailEnd type="none" w="med" len="med"/>
          </a:ln>
          <a:effectLst/>
        </p:spPr>
      </p:cxnSp>
    </p:spTree>
    <p:extLst>
      <p:ext uri="{BB962C8B-B14F-4D97-AF65-F5344CB8AC3E}">
        <p14:creationId xmlns:p14="http://schemas.microsoft.com/office/powerpoint/2010/main" val="2916689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01" y="504000"/>
            <a:ext cx="11186476" cy="738664"/>
          </a:xfrm>
        </p:spPr>
        <p:txBody>
          <a:bodyPr/>
          <a:lstStyle/>
          <a:p>
            <a:r>
              <a:rPr lang="en-US" dirty="0"/>
              <a:t>Example: Marketing automation integration for external campaign execution and follow-up activities in ByDesign</a:t>
            </a:r>
          </a:p>
        </p:txBody>
      </p:sp>
      <p:sp>
        <p:nvSpPr>
          <p:cNvPr id="9"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Consumers shall be able to receive campaigns from an external marketing automation solution which is integrated to ByDesign for follow-up sales</a:t>
            </a: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Integration steps</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Initial load and bi-directional sync account &amp; contact between ByD and marketing automation</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Design and execute multistep and channel campaigns and track all customer interactions</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Directly trigger follow-up activities for sales employees in ByDesign from the campaign automation</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Aggregate and rate responses before lead is created</a:t>
            </a: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Best of breed marketing automation for any marketing channel integrated to ByDesign as sales backend</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
        <p:nvSpPr>
          <p:cNvPr id="36" name="AutoShape 58"/>
          <p:cNvSpPr>
            <a:spLocks noChangeArrowheads="1"/>
          </p:cNvSpPr>
          <p:nvPr>
            <p:custDataLst>
              <p:tags r:id="rId1"/>
            </p:custDataLst>
          </p:nvPr>
        </p:nvSpPr>
        <p:spPr bwMode="gray">
          <a:xfrm>
            <a:off x="3592948" y="1305984"/>
            <a:ext cx="1784559" cy="5076497"/>
          </a:xfrm>
          <a:prstGeom prst="roundRect">
            <a:avLst>
              <a:gd name="adj" fmla="val 7269"/>
            </a:avLst>
          </a:prstGeom>
          <a:solidFill>
            <a:schemeClr val="bg2">
              <a:lumMod val="20000"/>
              <a:lumOff val="80000"/>
            </a:schemeClr>
          </a:solidFill>
          <a:ln w="9525" algn="ctr">
            <a:noFill/>
            <a:round/>
            <a:headEnd/>
            <a:tailEnd/>
          </a:ln>
        </p:spPr>
        <p:txBody>
          <a:bodyPr lIns="0" tIns="0" rIns="0" bIns="0" anchorCtr="1"/>
          <a:lstStyle/>
          <a:p>
            <a:pPr>
              <a:buClr>
                <a:schemeClr val="tx1"/>
              </a:buClr>
              <a:buSzTx/>
            </a:pPr>
            <a:endParaRPr lang="en-US" sz="1400" dirty="0"/>
          </a:p>
        </p:txBody>
      </p:sp>
      <p:sp>
        <p:nvSpPr>
          <p:cNvPr id="46" name="AutoShape 59"/>
          <p:cNvSpPr>
            <a:spLocks noChangeArrowheads="1"/>
          </p:cNvSpPr>
          <p:nvPr>
            <p:custDataLst>
              <p:tags r:id="rId2"/>
            </p:custDataLst>
          </p:nvPr>
        </p:nvSpPr>
        <p:spPr bwMode="gray">
          <a:xfrm>
            <a:off x="6729080" y="1305777"/>
            <a:ext cx="1766830" cy="5067912"/>
          </a:xfrm>
          <a:prstGeom prst="roundRect">
            <a:avLst>
              <a:gd name="adj" fmla="val 7269"/>
            </a:avLst>
          </a:prstGeom>
          <a:solidFill>
            <a:schemeClr val="bg2">
              <a:lumMod val="20000"/>
              <a:lumOff val="80000"/>
            </a:schemeClr>
          </a:solidFill>
          <a:ln w="9525" algn="ctr">
            <a:noFill/>
            <a:round/>
            <a:headEnd/>
            <a:tailEnd/>
          </a:ln>
        </p:spPr>
        <p:txBody>
          <a:bodyPr lIns="0" tIns="0" rIns="0" bIns="0" anchorCtr="1"/>
          <a:lstStyle/>
          <a:p>
            <a:pPr>
              <a:buClr>
                <a:schemeClr val="tx1"/>
              </a:buClr>
              <a:buSzTx/>
            </a:pPr>
            <a:endParaRPr lang="en-US" sz="1400" dirty="0"/>
          </a:p>
        </p:txBody>
      </p:sp>
      <p:sp>
        <p:nvSpPr>
          <p:cNvPr id="47" name="AutoShape 60"/>
          <p:cNvSpPr>
            <a:spLocks noChangeArrowheads="1"/>
          </p:cNvSpPr>
          <p:nvPr>
            <p:custDataLst>
              <p:tags r:id="rId3"/>
            </p:custDataLst>
          </p:nvPr>
        </p:nvSpPr>
        <p:spPr bwMode="gray">
          <a:xfrm>
            <a:off x="662660" y="1305984"/>
            <a:ext cx="1845127" cy="5076497"/>
          </a:xfrm>
          <a:prstGeom prst="roundRect">
            <a:avLst>
              <a:gd name="adj" fmla="val 7269"/>
            </a:avLst>
          </a:prstGeom>
          <a:solidFill>
            <a:schemeClr val="bg2">
              <a:lumMod val="20000"/>
              <a:lumOff val="80000"/>
            </a:schemeClr>
          </a:solidFill>
          <a:ln w="9525" algn="ctr">
            <a:noFill/>
            <a:round/>
            <a:headEnd/>
            <a:tailEnd/>
          </a:ln>
        </p:spPr>
        <p:txBody>
          <a:bodyPr lIns="0" tIns="0" rIns="0" bIns="0" anchorCtr="1"/>
          <a:lstStyle/>
          <a:p>
            <a:pPr>
              <a:buClr>
                <a:schemeClr val="tx1"/>
              </a:buClr>
              <a:buSzTx/>
            </a:pPr>
            <a:endParaRPr lang="en-US" sz="1400" dirty="0"/>
          </a:p>
        </p:txBody>
      </p:sp>
      <p:sp>
        <p:nvSpPr>
          <p:cNvPr id="65" name="AutoShape 70"/>
          <p:cNvSpPr>
            <a:spLocks noChangeArrowheads="1"/>
          </p:cNvSpPr>
          <p:nvPr/>
        </p:nvSpPr>
        <p:spPr bwMode="gray">
          <a:xfrm>
            <a:off x="3660207" y="2160039"/>
            <a:ext cx="1635351" cy="410013"/>
          </a:xfrm>
          <a:prstGeom prst="roundRect">
            <a:avLst>
              <a:gd name="adj" fmla="val 10704"/>
            </a:avLst>
          </a:prstGeom>
          <a:solidFill>
            <a:schemeClr val="accent1">
              <a:lumMod val="60000"/>
              <a:lumOff val="40000"/>
            </a:schemeClr>
          </a:solidFill>
          <a:ln w="12700" algn="ctr">
            <a:solidFill>
              <a:schemeClr val="bg1"/>
            </a:solidFill>
            <a:round/>
            <a:headEnd/>
            <a:tailEnd/>
          </a:ln>
          <a:effectLst/>
        </p:spPr>
        <p:txBody>
          <a:bodyPr wrap="none" lIns="0" tIns="0" rIns="0" bIns="0" anchor="ctr"/>
          <a:lstStyle/>
          <a:p>
            <a:pPr marL="244426" indent="-244426" algn="ctr"/>
            <a:r>
              <a:rPr lang="en-US" sz="1200" dirty="0"/>
              <a:t>Account  &amp; contact</a:t>
            </a:r>
          </a:p>
          <a:p>
            <a:pPr marL="244426" indent="-244426" algn="ctr"/>
            <a:r>
              <a:rPr lang="en-US" sz="1200" dirty="0"/>
              <a:t>Management</a:t>
            </a:r>
          </a:p>
        </p:txBody>
      </p:sp>
      <p:sp>
        <p:nvSpPr>
          <p:cNvPr id="80" name="AutoShape 91"/>
          <p:cNvSpPr>
            <a:spLocks noChangeArrowheads="1"/>
          </p:cNvSpPr>
          <p:nvPr/>
        </p:nvSpPr>
        <p:spPr bwMode="gray">
          <a:xfrm>
            <a:off x="6805246" y="2158980"/>
            <a:ext cx="163535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algn="ctr"/>
            <a:r>
              <a:rPr lang="en-US" sz="1200" dirty="0"/>
              <a:t>Account &amp; contact</a:t>
            </a:r>
            <a:br>
              <a:rPr lang="en-US" sz="1200" dirty="0"/>
            </a:br>
            <a:r>
              <a:rPr lang="en-US" sz="1200" dirty="0"/>
              <a:t> Management </a:t>
            </a:r>
          </a:p>
        </p:txBody>
      </p:sp>
      <p:sp>
        <p:nvSpPr>
          <p:cNvPr id="81" name="AutoShape 92"/>
          <p:cNvSpPr>
            <a:spLocks noChangeArrowheads="1"/>
          </p:cNvSpPr>
          <p:nvPr/>
        </p:nvSpPr>
        <p:spPr bwMode="gray">
          <a:xfrm>
            <a:off x="6808593" y="4634532"/>
            <a:ext cx="162196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algn="ctr"/>
            <a:r>
              <a:rPr lang="en-US" sz="1200" dirty="0"/>
              <a:t>Create Activity for </a:t>
            </a:r>
            <a:br>
              <a:rPr lang="en-US" sz="1200" dirty="0"/>
            </a:br>
            <a:r>
              <a:rPr lang="en-US" sz="1200" dirty="0"/>
              <a:t>sales follow-up</a:t>
            </a:r>
          </a:p>
        </p:txBody>
      </p:sp>
      <p:sp>
        <p:nvSpPr>
          <p:cNvPr id="87" name="AutoShape 102"/>
          <p:cNvSpPr>
            <a:spLocks noChangeArrowheads="1"/>
          </p:cNvSpPr>
          <p:nvPr/>
        </p:nvSpPr>
        <p:spPr bwMode="gray">
          <a:xfrm>
            <a:off x="687673" y="1312355"/>
            <a:ext cx="1754745"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600" dirty="0"/>
              <a:t>Customer</a:t>
            </a:r>
          </a:p>
        </p:txBody>
      </p:sp>
      <p:sp>
        <p:nvSpPr>
          <p:cNvPr id="89" name="AutoShape 102"/>
          <p:cNvSpPr>
            <a:spLocks noChangeArrowheads="1"/>
          </p:cNvSpPr>
          <p:nvPr/>
        </p:nvSpPr>
        <p:spPr bwMode="gray">
          <a:xfrm>
            <a:off x="6791857" y="1311489"/>
            <a:ext cx="1635352"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600" dirty="0"/>
              <a:t>Backend</a:t>
            </a:r>
          </a:p>
        </p:txBody>
      </p:sp>
      <p:sp>
        <p:nvSpPr>
          <p:cNvPr id="90" name="AutoShape 102"/>
          <p:cNvSpPr>
            <a:spLocks noChangeArrowheads="1"/>
          </p:cNvSpPr>
          <p:nvPr/>
        </p:nvSpPr>
        <p:spPr bwMode="gray">
          <a:xfrm>
            <a:off x="3667551" y="1401040"/>
            <a:ext cx="1668447"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algn="ctr"/>
            <a:r>
              <a:rPr lang="en-US" sz="1600" dirty="0"/>
              <a:t>Marketing </a:t>
            </a:r>
            <a:br>
              <a:rPr lang="en-US" sz="1600" dirty="0"/>
            </a:br>
            <a:r>
              <a:rPr lang="en-US" sz="1600" dirty="0"/>
              <a:t>Automation</a:t>
            </a:r>
          </a:p>
        </p:txBody>
      </p:sp>
      <p:pic>
        <p:nvPicPr>
          <p:cNvPr id="41" name="Picture 4" descr="Image result for hybris custome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767" t="42475" r="84132"/>
          <a:stretch/>
        </p:blipFill>
        <p:spPr bwMode="auto">
          <a:xfrm>
            <a:off x="1439263" y="1574818"/>
            <a:ext cx="231115" cy="534110"/>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oup 54"/>
          <p:cNvGrpSpPr/>
          <p:nvPr/>
        </p:nvGrpSpPr>
        <p:grpSpPr>
          <a:xfrm>
            <a:off x="8383444" y="2282900"/>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56" name="Isosceles Triangle 55"/>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57" name="Oval 56"/>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1</a:t>
              </a:r>
            </a:p>
          </p:txBody>
        </p:sp>
      </p:grpSp>
      <p:cxnSp>
        <p:nvCxnSpPr>
          <p:cNvPr id="108" name="AutoShape 77"/>
          <p:cNvCxnSpPr>
            <a:cxnSpLocks noChangeShapeType="1"/>
            <a:stCxn id="81" idx="1"/>
            <a:endCxn id="67" idx="3"/>
          </p:cNvCxnSpPr>
          <p:nvPr/>
        </p:nvCxnSpPr>
        <p:spPr bwMode="gray">
          <a:xfrm flipH="1">
            <a:off x="5295558" y="4840597"/>
            <a:ext cx="1513035" cy="0"/>
          </a:xfrm>
          <a:prstGeom prst="straightConnector1">
            <a:avLst/>
          </a:prstGeom>
          <a:noFill/>
          <a:ln w="19050">
            <a:solidFill>
              <a:schemeClr val="bg2">
                <a:lumMod val="90000"/>
              </a:schemeClr>
            </a:solidFill>
            <a:round/>
            <a:headEnd type="arrow" w="med" len="med"/>
            <a:tailEnd type="none" w="med" len="med"/>
          </a:ln>
          <a:effectLst/>
        </p:spPr>
      </p:cxnSp>
      <p:pic>
        <p:nvPicPr>
          <p:cNvPr id="86" name="Picture 85"/>
          <p:cNvPicPr>
            <a:picLocks noChangeAspect="1"/>
          </p:cNvPicPr>
          <p:nvPr/>
        </p:nvPicPr>
        <p:blipFill rotWithShape="1">
          <a:blip r:embed="rId7">
            <a:extLst>
              <a:ext uri="{28A0092B-C50C-407E-A947-70E740481C1C}">
                <a14:useLocalDpi xmlns:a14="http://schemas.microsoft.com/office/drawing/2010/main" val="0"/>
              </a:ext>
            </a:extLst>
          </a:blip>
          <a:srcRect l="4255" t="10295" r="2128"/>
          <a:stretch/>
        </p:blipFill>
        <p:spPr>
          <a:xfrm>
            <a:off x="6848514" y="1663924"/>
            <a:ext cx="1548816" cy="331274"/>
          </a:xfrm>
          <a:prstGeom prst="rect">
            <a:avLst/>
          </a:prstGeom>
        </p:spPr>
      </p:pic>
      <p:sp>
        <p:nvSpPr>
          <p:cNvPr id="88" name="Text Box 81"/>
          <p:cNvSpPr txBox="1">
            <a:spLocks noChangeArrowheads="1"/>
          </p:cNvSpPr>
          <p:nvPr/>
        </p:nvSpPr>
        <p:spPr bwMode="gray">
          <a:xfrm>
            <a:off x="5477367" y="2259905"/>
            <a:ext cx="1177394" cy="232991"/>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900" dirty="0">
                <a:solidFill>
                  <a:schemeClr val="tx1">
                    <a:lumMod val="50000"/>
                    <a:lumOff val="50000"/>
                  </a:schemeClr>
                </a:solidFill>
              </a:rPr>
              <a:t>Synchronize</a:t>
            </a:r>
          </a:p>
        </p:txBody>
      </p:sp>
      <p:sp>
        <p:nvSpPr>
          <p:cNvPr id="91" name="AutoShape 66"/>
          <p:cNvSpPr>
            <a:spLocks noChangeArrowheads="1"/>
          </p:cNvSpPr>
          <p:nvPr/>
        </p:nvSpPr>
        <p:spPr bwMode="gray">
          <a:xfrm>
            <a:off x="780380" y="2133270"/>
            <a:ext cx="1635352" cy="463550"/>
          </a:xfrm>
          <a:prstGeom prst="roundRect">
            <a:avLst>
              <a:gd name="adj" fmla="val 1088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w="12700" algn="ctr">
            <a:noFill/>
            <a:round/>
            <a:headEnd/>
            <a:tailEnd/>
          </a:ln>
          <a:effectLst/>
        </p:spPr>
        <p:txBody>
          <a:bodyPr wrap="none" lIns="0" tIns="0" rIns="0" bIns="0" anchor="ctr"/>
          <a:lstStyle/>
          <a:p>
            <a:pPr algn="ctr"/>
            <a:r>
              <a:rPr lang="en-US" sz="1200" dirty="0">
                <a:solidFill>
                  <a:schemeClr val="bg1"/>
                </a:solidFill>
              </a:rPr>
              <a:t>Register e.g. by </a:t>
            </a:r>
            <a:br>
              <a:rPr lang="en-US" sz="1200" dirty="0">
                <a:solidFill>
                  <a:schemeClr val="bg1"/>
                </a:solidFill>
              </a:rPr>
            </a:br>
            <a:r>
              <a:rPr lang="en-US" sz="1200" dirty="0">
                <a:solidFill>
                  <a:schemeClr val="bg1"/>
                </a:solidFill>
              </a:rPr>
              <a:t>landing page</a:t>
            </a:r>
          </a:p>
        </p:txBody>
      </p:sp>
      <p:cxnSp>
        <p:nvCxnSpPr>
          <p:cNvPr id="92" name="AutoShape 78"/>
          <p:cNvCxnSpPr>
            <a:cxnSpLocks noChangeShapeType="1"/>
            <a:stCxn id="91" idx="3"/>
            <a:endCxn id="65" idx="1"/>
          </p:cNvCxnSpPr>
          <p:nvPr/>
        </p:nvCxnSpPr>
        <p:spPr bwMode="gray">
          <a:xfrm>
            <a:off x="2415732" y="2365045"/>
            <a:ext cx="1244475" cy="1"/>
          </a:xfrm>
          <a:prstGeom prst="straightConnector1">
            <a:avLst/>
          </a:prstGeom>
          <a:noFill/>
          <a:ln w="19050">
            <a:solidFill>
              <a:schemeClr val="bg2">
                <a:lumMod val="90000"/>
              </a:schemeClr>
            </a:solidFill>
            <a:round/>
            <a:headEnd/>
            <a:tailEnd type="arrow" w="sm" len="lg"/>
          </a:ln>
          <a:effectLst/>
        </p:spPr>
      </p:cxnSp>
      <p:pic>
        <p:nvPicPr>
          <p:cNvPr id="12" name="Picture 11"/>
          <p:cNvPicPr>
            <a:picLocks noChangeAspect="1"/>
          </p:cNvPicPr>
          <p:nvPr/>
        </p:nvPicPr>
        <p:blipFill>
          <a:blip r:embed="rId8"/>
          <a:stretch>
            <a:fillRect/>
          </a:stretch>
        </p:blipFill>
        <p:spPr>
          <a:xfrm>
            <a:off x="1645058" y="2982854"/>
            <a:ext cx="717429" cy="1511383"/>
          </a:xfrm>
          <a:prstGeom prst="rect">
            <a:avLst/>
          </a:prstGeom>
        </p:spPr>
      </p:pic>
      <p:cxnSp>
        <p:nvCxnSpPr>
          <p:cNvPr id="16" name="Connector: Elbow 15"/>
          <p:cNvCxnSpPr>
            <a:stCxn id="82" idx="2"/>
            <a:endCxn id="107" idx="1"/>
          </p:cNvCxnSpPr>
          <p:nvPr/>
        </p:nvCxnSpPr>
        <p:spPr>
          <a:xfrm rot="16200000" flipH="1">
            <a:off x="1930025" y="3720725"/>
            <a:ext cx="964015" cy="2511037"/>
          </a:xfrm>
          <a:prstGeom prst="bentConnector2">
            <a:avLst/>
          </a:prstGeom>
          <a:noFill/>
          <a:ln w="19050">
            <a:solidFill>
              <a:schemeClr val="bg2">
                <a:lumMod val="90000"/>
              </a:schemeClr>
            </a:solidFill>
            <a:round/>
            <a:headEnd/>
            <a:tailEnd type="arrow" w="sm" len="lg"/>
          </a:ln>
          <a:effectLst/>
        </p:spPr>
      </p:cxnSp>
      <p:sp>
        <p:nvSpPr>
          <p:cNvPr id="106" name="Text Box 81"/>
          <p:cNvSpPr txBox="1">
            <a:spLocks noChangeArrowheads="1"/>
          </p:cNvSpPr>
          <p:nvPr/>
        </p:nvSpPr>
        <p:spPr bwMode="gray">
          <a:xfrm>
            <a:off x="2308850" y="4605637"/>
            <a:ext cx="1239474" cy="232991"/>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900" dirty="0">
                <a:solidFill>
                  <a:schemeClr val="tx1">
                    <a:lumMod val="50000"/>
                    <a:lumOff val="50000"/>
                  </a:schemeClr>
                </a:solidFill>
              </a:rPr>
              <a:t>e.g. click on mail link</a:t>
            </a:r>
          </a:p>
        </p:txBody>
      </p:sp>
      <p:sp>
        <p:nvSpPr>
          <p:cNvPr id="107" name="AutoShape 72"/>
          <p:cNvSpPr>
            <a:spLocks noChangeArrowheads="1"/>
          </p:cNvSpPr>
          <p:nvPr/>
        </p:nvSpPr>
        <p:spPr bwMode="gray">
          <a:xfrm>
            <a:off x="3667551" y="5229200"/>
            <a:ext cx="1635351" cy="458104"/>
          </a:xfrm>
          <a:prstGeom prst="roundRect">
            <a:avLst>
              <a:gd name="adj" fmla="val 10704"/>
            </a:avLst>
          </a:prstGeom>
          <a:solidFill>
            <a:schemeClr val="accent1">
              <a:lumMod val="60000"/>
              <a:lumOff val="40000"/>
            </a:schemeClr>
          </a:solidFill>
          <a:ln w="12700" algn="ctr">
            <a:solidFill>
              <a:schemeClr val="bg1"/>
            </a:solidFill>
            <a:round/>
            <a:headEnd/>
            <a:tailEnd/>
          </a:ln>
          <a:effectLst/>
        </p:spPr>
        <p:txBody>
          <a:bodyPr wrap="none" lIns="0" tIns="0" rIns="0" bIns="0" anchor="ctr"/>
          <a:lstStyle/>
          <a:p>
            <a:pPr marL="244426" indent="-244426" algn="ctr"/>
            <a:r>
              <a:rPr lang="en-US" sz="1200" dirty="0"/>
              <a:t>Lead Scoring</a:t>
            </a:r>
            <a:endParaRPr lang="en-US" sz="1000" dirty="0"/>
          </a:p>
        </p:txBody>
      </p:sp>
      <p:sp>
        <p:nvSpPr>
          <p:cNvPr id="110" name="Text Box 81"/>
          <p:cNvSpPr txBox="1">
            <a:spLocks noChangeArrowheads="1"/>
          </p:cNvSpPr>
          <p:nvPr/>
        </p:nvSpPr>
        <p:spPr bwMode="gray">
          <a:xfrm>
            <a:off x="2499115" y="3242320"/>
            <a:ext cx="1086023" cy="509990"/>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900" dirty="0">
                <a:solidFill>
                  <a:schemeClr val="tx1">
                    <a:lumMod val="50000"/>
                    <a:lumOff val="50000"/>
                  </a:schemeClr>
                </a:solidFill>
              </a:rPr>
              <a:t>Multi channel campaign execution</a:t>
            </a:r>
          </a:p>
        </p:txBody>
      </p:sp>
      <p:sp>
        <p:nvSpPr>
          <p:cNvPr id="116" name="AutoShape 92"/>
          <p:cNvSpPr>
            <a:spLocks noChangeArrowheads="1"/>
          </p:cNvSpPr>
          <p:nvPr/>
        </p:nvSpPr>
        <p:spPr bwMode="gray">
          <a:xfrm>
            <a:off x="6808593" y="5255089"/>
            <a:ext cx="162196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algn="ctr"/>
            <a:r>
              <a:rPr lang="en-US" sz="1200" dirty="0"/>
              <a:t>Create Lead for </a:t>
            </a:r>
            <a:br>
              <a:rPr lang="en-US" sz="1200" dirty="0"/>
            </a:br>
            <a:r>
              <a:rPr lang="en-US" sz="1200" dirty="0"/>
              <a:t>sales follow-up</a:t>
            </a:r>
          </a:p>
        </p:txBody>
      </p:sp>
      <p:cxnSp>
        <p:nvCxnSpPr>
          <p:cNvPr id="59" name="AutoShape 77"/>
          <p:cNvCxnSpPr>
            <a:cxnSpLocks noChangeShapeType="1"/>
          </p:cNvCxnSpPr>
          <p:nvPr/>
        </p:nvCxnSpPr>
        <p:spPr bwMode="gray">
          <a:xfrm flipV="1">
            <a:off x="5342828" y="2465535"/>
            <a:ext cx="1393718" cy="1949"/>
          </a:xfrm>
          <a:prstGeom prst="straightConnector1">
            <a:avLst/>
          </a:prstGeom>
          <a:noFill/>
          <a:ln w="19050">
            <a:solidFill>
              <a:schemeClr val="bg2">
                <a:lumMod val="90000"/>
              </a:schemeClr>
            </a:solidFill>
            <a:round/>
            <a:headEnd type="arrow" w="med" len="med"/>
            <a:tailEnd type="none" w="med" len="med"/>
          </a:ln>
          <a:effectLst/>
        </p:spPr>
      </p:cxnSp>
      <p:cxnSp>
        <p:nvCxnSpPr>
          <p:cNvPr id="60" name="AutoShape 77"/>
          <p:cNvCxnSpPr>
            <a:cxnSpLocks noChangeShapeType="1"/>
          </p:cNvCxnSpPr>
          <p:nvPr/>
        </p:nvCxnSpPr>
        <p:spPr bwMode="gray">
          <a:xfrm flipH="1" flipV="1">
            <a:off x="5359906" y="2291088"/>
            <a:ext cx="1393718" cy="1949"/>
          </a:xfrm>
          <a:prstGeom prst="straightConnector1">
            <a:avLst/>
          </a:prstGeom>
          <a:noFill/>
          <a:ln w="19050">
            <a:solidFill>
              <a:schemeClr val="bg2">
                <a:lumMod val="90000"/>
              </a:schemeClr>
            </a:solidFill>
            <a:round/>
            <a:headEnd type="arrow" w="med" len="med"/>
            <a:tailEnd type="none" w="med" len="med"/>
          </a:ln>
          <a:effectLst/>
        </p:spPr>
      </p:cxnSp>
      <p:pic>
        <p:nvPicPr>
          <p:cNvPr id="7" name="Picture 6"/>
          <p:cNvPicPr>
            <a:picLocks noChangeAspect="1"/>
          </p:cNvPicPr>
          <p:nvPr/>
        </p:nvPicPr>
        <p:blipFill>
          <a:blip r:embed="rId9"/>
          <a:stretch>
            <a:fillRect/>
          </a:stretch>
        </p:blipFill>
        <p:spPr>
          <a:xfrm>
            <a:off x="4039283" y="1840491"/>
            <a:ext cx="891885" cy="227617"/>
          </a:xfrm>
          <a:prstGeom prst="rect">
            <a:avLst/>
          </a:prstGeom>
        </p:spPr>
      </p:pic>
      <p:sp>
        <p:nvSpPr>
          <p:cNvPr id="76" name="AutoShape 72"/>
          <p:cNvSpPr>
            <a:spLocks noChangeArrowheads="1"/>
          </p:cNvSpPr>
          <p:nvPr/>
        </p:nvSpPr>
        <p:spPr bwMode="gray">
          <a:xfrm>
            <a:off x="3659436" y="2694037"/>
            <a:ext cx="1635351" cy="2375611"/>
          </a:xfrm>
          <a:prstGeom prst="roundRect">
            <a:avLst>
              <a:gd name="adj" fmla="val 5574"/>
            </a:avLst>
          </a:prstGeom>
          <a:solidFill>
            <a:schemeClr val="accent1">
              <a:lumMod val="60000"/>
              <a:lumOff val="40000"/>
            </a:schemeClr>
          </a:solidFill>
          <a:ln w="12700" algn="ctr">
            <a:solidFill>
              <a:schemeClr val="bg1"/>
            </a:solidFill>
            <a:round/>
            <a:headEnd/>
            <a:tailEnd/>
          </a:ln>
          <a:effectLst/>
        </p:spPr>
        <p:txBody>
          <a:bodyPr wrap="none" lIns="0" tIns="0" rIns="0" bIns="0" anchor="t"/>
          <a:lstStyle/>
          <a:p>
            <a:pPr algn="ctr"/>
            <a:r>
              <a:rPr lang="en-US" sz="1200" dirty="0"/>
              <a:t>Campaign Automation</a:t>
            </a:r>
          </a:p>
        </p:txBody>
      </p:sp>
      <p:grpSp>
        <p:nvGrpSpPr>
          <p:cNvPr id="125" name="Group 124"/>
          <p:cNvGrpSpPr/>
          <p:nvPr/>
        </p:nvGrpSpPr>
        <p:grpSpPr>
          <a:xfrm>
            <a:off x="5113185" y="5536217"/>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126" name="Isosceles Triangle 125"/>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127" name="Oval 126"/>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4</a:t>
              </a:r>
            </a:p>
          </p:txBody>
        </p:sp>
      </p:grpSp>
      <p:pic>
        <p:nvPicPr>
          <p:cNvPr id="66" name="Picture 65"/>
          <p:cNvPicPr>
            <a:picLocks noChangeAspect="1"/>
          </p:cNvPicPr>
          <p:nvPr/>
        </p:nvPicPr>
        <p:blipFill rotWithShape="1">
          <a:blip r:embed="rId10"/>
          <a:srcRect l="25765" t="-1" r="28749" b="7275"/>
          <a:stretch/>
        </p:blipFill>
        <p:spPr>
          <a:xfrm>
            <a:off x="3915426" y="2994950"/>
            <a:ext cx="1174049" cy="1473758"/>
          </a:xfrm>
          <a:prstGeom prst="rect">
            <a:avLst/>
          </a:prstGeom>
          <a:ln>
            <a:solidFill>
              <a:schemeClr val="bg2"/>
            </a:solidFill>
          </a:ln>
          <a:effectLst/>
        </p:spPr>
      </p:pic>
      <p:cxnSp>
        <p:nvCxnSpPr>
          <p:cNvPr id="105" name="AutoShape 77"/>
          <p:cNvCxnSpPr>
            <a:cxnSpLocks noChangeShapeType="1"/>
            <a:stCxn id="66" idx="1"/>
            <a:endCxn id="12" idx="3"/>
          </p:cNvCxnSpPr>
          <p:nvPr/>
        </p:nvCxnSpPr>
        <p:spPr bwMode="gray">
          <a:xfrm flipH="1">
            <a:off x="2362487" y="3731829"/>
            <a:ext cx="1552939" cy="6717"/>
          </a:xfrm>
          <a:prstGeom prst="straightConnector1">
            <a:avLst/>
          </a:prstGeom>
          <a:noFill/>
          <a:ln w="19050">
            <a:solidFill>
              <a:schemeClr val="bg2">
                <a:lumMod val="90000"/>
              </a:schemeClr>
            </a:solidFill>
            <a:round/>
            <a:headEnd/>
            <a:tailEnd type="arrow" w="sm" len="lg"/>
          </a:ln>
          <a:effectLst/>
        </p:spPr>
      </p:cxnSp>
      <p:grpSp>
        <p:nvGrpSpPr>
          <p:cNvPr id="27" name="Group 26"/>
          <p:cNvGrpSpPr/>
          <p:nvPr/>
        </p:nvGrpSpPr>
        <p:grpSpPr>
          <a:xfrm>
            <a:off x="797799" y="2982854"/>
            <a:ext cx="717429" cy="1511383"/>
            <a:chOff x="370139" y="2900189"/>
            <a:chExt cx="717429" cy="1511383"/>
          </a:xfrm>
        </p:grpSpPr>
        <p:pic>
          <p:nvPicPr>
            <p:cNvPr id="82" name="Picture 81"/>
            <p:cNvPicPr>
              <a:picLocks noChangeAspect="1"/>
            </p:cNvPicPr>
            <p:nvPr/>
          </p:nvPicPr>
          <p:blipFill>
            <a:blip r:embed="rId8"/>
            <a:stretch>
              <a:fillRect/>
            </a:stretch>
          </p:blipFill>
          <p:spPr>
            <a:xfrm>
              <a:off x="370139" y="2900189"/>
              <a:ext cx="717429" cy="1511383"/>
            </a:xfrm>
            <a:prstGeom prst="rect">
              <a:avLst/>
            </a:prstGeom>
          </p:spPr>
        </p:pic>
        <p:pic>
          <p:nvPicPr>
            <p:cNvPr id="23" name="Picture 22"/>
            <p:cNvPicPr>
              <a:picLocks noChangeAspect="1"/>
            </p:cNvPicPr>
            <p:nvPr/>
          </p:nvPicPr>
          <p:blipFill>
            <a:blip r:embed="rId11"/>
            <a:stretch>
              <a:fillRect/>
            </a:stretch>
          </p:blipFill>
          <p:spPr>
            <a:xfrm>
              <a:off x="400016" y="3060571"/>
              <a:ext cx="640233" cy="1138760"/>
            </a:xfrm>
            <a:prstGeom prst="rect">
              <a:avLst/>
            </a:prstGeom>
          </p:spPr>
        </p:pic>
      </p:grpSp>
      <p:cxnSp>
        <p:nvCxnSpPr>
          <p:cNvPr id="97" name="Connector: Elbow 96"/>
          <p:cNvCxnSpPr>
            <a:stCxn id="12" idx="2"/>
            <a:endCxn id="67" idx="1"/>
          </p:cNvCxnSpPr>
          <p:nvPr/>
        </p:nvCxnSpPr>
        <p:spPr>
          <a:xfrm rot="16200000" flipH="1">
            <a:off x="2658810" y="3839200"/>
            <a:ext cx="346360" cy="1656434"/>
          </a:xfrm>
          <a:prstGeom prst="bentConnector2">
            <a:avLst/>
          </a:prstGeom>
          <a:noFill/>
          <a:ln w="19050">
            <a:solidFill>
              <a:schemeClr val="bg2">
                <a:lumMod val="90000"/>
              </a:schemeClr>
            </a:solidFill>
            <a:round/>
            <a:headEnd/>
            <a:tailEnd type="arrow" w="sm" len="lg"/>
          </a:ln>
          <a:effectLst/>
        </p:spPr>
      </p:cxnSp>
      <p:sp>
        <p:nvSpPr>
          <p:cNvPr id="98" name="Text Box 81"/>
          <p:cNvSpPr txBox="1">
            <a:spLocks noChangeArrowheads="1"/>
          </p:cNvSpPr>
          <p:nvPr/>
        </p:nvSpPr>
        <p:spPr bwMode="gray">
          <a:xfrm>
            <a:off x="2369754" y="5271280"/>
            <a:ext cx="1086566" cy="232991"/>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900" dirty="0">
                <a:solidFill>
                  <a:schemeClr val="tx1">
                    <a:lumMod val="50000"/>
                    <a:lumOff val="50000"/>
                  </a:schemeClr>
                </a:solidFill>
              </a:rPr>
              <a:t>e.g. </a:t>
            </a:r>
            <a:r>
              <a:rPr lang="en-US" sz="900" dirty="0" err="1">
                <a:solidFill>
                  <a:schemeClr val="tx1">
                    <a:lumMod val="50000"/>
                    <a:lumOff val="50000"/>
                  </a:schemeClr>
                </a:solidFill>
              </a:rPr>
              <a:t>Adword</a:t>
            </a:r>
            <a:r>
              <a:rPr lang="en-US" sz="900" dirty="0">
                <a:solidFill>
                  <a:schemeClr val="tx1">
                    <a:lumMod val="50000"/>
                    <a:lumOff val="50000"/>
                  </a:schemeClr>
                </a:solidFill>
              </a:rPr>
              <a:t> click</a:t>
            </a:r>
          </a:p>
        </p:txBody>
      </p:sp>
      <p:cxnSp>
        <p:nvCxnSpPr>
          <p:cNvPr id="99" name="AutoShape 77"/>
          <p:cNvCxnSpPr>
            <a:cxnSpLocks noChangeShapeType="1"/>
            <a:stCxn id="116" idx="1"/>
            <a:endCxn id="107" idx="3"/>
          </p:cNvCxnSpPr>
          <p:nvPr/>
        </p:nvCxnSpPr>
        <p:spPr bwMode="gray">
          <a:xfrm flipH="1" flipV="1">
            <a:off x="5302902" y="5458252"/>
            <a:ext cx="1505691" cy="2902"/>
          </a:xfrm>
          <a:prstGeom prst="straightConnector1">
            <a:avLst/>
          </a:prstGeom>
          <a:noFill/>
          <a:ln w="19050">
            <a:solidFill>
              <a:schemeClr val="bg2">
                <a:lumMod val="90000"/>
              </a:schemeClr>
            </a:solidFill>
            <a:round/>
            <a:headEnd type="arrow" w="med" len="med"/>
            <a:tailEnd type="none" w="med" len="med"/>
          </a:ln>
          <a:effectLst/>
        </p:spPr>
      </p:cxnSp>
      <p:sp>
        <p:nvSpPr>
          <p:cNvPr id="100" name="Text Box 81"/>
          <p:cNvSpPr txBox="1">
            <a:spLocks noChangeArrowheads="1"/>
          </p:cNvSpPr>
          <p:nvPr/>
        </p:nvSpPr>
        <p:spPr bwMode="gray">
          <a:xfrm>
            <a:off x="5481871" y="5253511"/>
            <a:ext cx="1086566" cy="232991"/>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900" dirty="0">
                <a:solidFill>
                  <a:schemeClr val="tx1">
                    <a:lumMod val="50000"/>
                    <a:lumOff val="50000"/>
                  </a:schemeClr>
                </a:solidFill>
              </a:rPr>
              <a:t>if score &gt; XY</a:t>
            </a:r>
          </a:p>
        </p:txBody>
      </p:sp>
      <p:sp>
        <p:nvSpPr>
          <p:cNvPr id="101" name="Text Box 81"/>
          <p:cNvSpPr txBox="1">
            <a:spLocks noChangeArrowheads="1"/>
          </p:cNvSpPr>
          <p:nvPr/>
        </p:nvSpPr>
        <p:spPr bwMode="gray">
          <a:xfrm>
            <a:off x="5486104" y="4634407"/>
            <a:ext cx="1086566" cy="232991"/>
          </a:xfrm>
          <a:prstGeom prst="rect">
            <a:avLst/>
          </a:prstGeom>
          <a:noFill/>
          <a:ln w="9525" algn="ctr">
            <a:noFill/>
            <a:miter lim="800000"/>
            <a:headEnd/>
            <a:tailEnd type="none" w="sm" len="lg"/>
          </a:ln>
          <a:effectLst>
            <a:prstShdw prst="shdw17" dist="17961" dir="13500000">
              <a:srgbClr val="999999"/>
            </a:prstShdw>
          </a:effectLst>
        </p:spPr>
        <p:txBody>
          <a:bodyPr wrap="square" lIns="89979" tIns="46789" rIns="89979" bIns="46789">
            <a:spAutoFit/>
          </a:bodyPr>
          <a:lstStyle/>
          <a:p>
            <a:pPr algn="ctr"/>
            <a:r>
              <a:rPr lang="en-US" sz="900" dirty="0">
                <a:solidFill>
                  <a:schemeClr val="tx1">
                    <a:lumMod val="50000"/>
                    <a:lumOff val="50000"/>
                  </a:schemeClr>
                </a:solidFill>
              </a:rPr>
              <a:t>if product = XY</a:t>
            </a:r>
          </a:p>
        </p:txBody>
      </p:sp>
      <p:cxnSp>
        <p:nvCxnSpPr>
          <p:cNvPr id="102" name="AutoShape 88"/>
          <p:cNvCxnSpPr>
            <a:cxnSpLocks noChangeShapeType="1"/>
            <a:stCxn id="116" idx="2"/>
            <a:endCxn id="103" idx="0"/>
          </p:cNvCxnSpPr>
          <p:nvPr/>
        </p:nvCxnSpPr>
        <p:spPr bwMode="gray">
          <a:xfrm>
            <a:off x="7619575" y="5667219"/>
            <a:ext cx="0" cy="210053"/>
          </a:xfrm>
          <a:prstGeom prst="straightConnector1">
            <a:avLst/>
          </a:prstGeom>
          <a:noFill/>
          <a:ln w="19050">
            <a:solidFill>
              <a:schemeClr val="tx2"/>
            </a:solidFill>
            <a:round/>
            <a:headEnd/>
            <a:tailEnd type="arrow" w="sm" len="lg"/>
          </a:ln>
          <a:effectLst/>
        </p:spPr>
      </p:cxnSp>
      <p:sp>
        <p:nvSpPr>
          <p:cNvPr id="103" name="AutoShape 92"/>
          <p:cNvSpPr>
            <a:spLocks noChangeArrowheads="1"/>
          </p:cNvSpPr>
          <p:nvPr/>
        </p:nvSpPr>
        <p:spPr bwMode="gray">
          <a:xfrm>
            <a:off x="6808593" y="5877272"/>
            <a:ext cx="1621963" cy="412130"/>
          </a:xfrm>
          <a:prstGeom prst="roundRect">
            <a:avLst>
              <a:gd name="adj" fmla="val 10880"/>
            </a:avLst>
          </a:prstGeom>
          <a:solidFill>
            <a:schemeClr val="accent1"/>
          </a:solidFill>
          <a:ln w="12700" algn="ctr">
            <a:noFill/>
            <a:round/>
            <a:headEnd/>
            <a:tailEnd/>
          </a:ln>
          <a:effectLst/>
        </p:spPr>
        <p:txBody>
          <a:bodyPr wrap="none" lIns="0" tIns="0" rIns="0" bIns="0" anchor="ctr"/>
          <a:lstStyle/>
          <a:p>
            <a:pPr algn="ctr"/>
            <a:r>
              <a:rPr lang="en-US" sz="1200" dirty="0"/>
              <a:t>Create Sales Order </a:t>
            </a:r>
            <a:br>
              <a:rPr lang="en-US" sz="1200" dirty="0"/>
            </a:br>
            <a:r>
              <a:rPr lang="en-US" sz="1200" dirty="0"/>
              <a:t>with campaign reference</a:t>
            </a:r>
          </a:p>
        </p:txBody>
      </p:sp>
      <p:cxnSp>
        <p:nvCxnSpPr>
          <p:cNvPr id="104" name="AutoShape 88"/>
          <p:cNvCxnSpPr>
            <a:cxnSpLocks noChangeShapeType="1"/>
            <a:endCxn id="116" idx="0"/>
          </p:cNvCxnSpPr>
          <p:nvPr/>
        </p:nvCxnSpPr>
        <p:spPr bwMode="gray">
          <a:xfrm>
            <a:off x="7609533" y="5046662"/>
            <a:ext cx="10042" cy="208427"/>
          </a:xfrm>
          <a:prstGeom prst="straightConnector1">
            <a:avLst/>
          </a:prstGeom>
          <a:noFill/>
          <a:ln w="19050">
            <a:solidFill>
              <a:schemeClr val="tx2"/>
            </a:solidFill>
            <a:round/>
            <a:headEnd/>
            <a:tailEnd type="arrow" w="sm" len="lg"/>
          </a:ln>
          <a:effectLst/>
        </p:spPr>
      </p:cxnSp>
      <p:grpSp>
        <p:nvGrpSpPr>
          <p:cNvPr id="120" name="Group 119"/>
          <p:cNvGrpSpPr/>
          <p:nvPr/>
        </p:nvGrpSpPr>
        <p:grpSpPr>
          <a:xfrm>
            <a:off x="5046012" y="3365895"/>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122" name="Isosceles Triangle 121"/>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123" name="Oval 122"/>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2</a:t>
              </a:r>
            </a:p>
          </p:txBody>
        </p:sp>
      </p:grpSp>
      <p:sp>
        <p:nvSpPr>
          <p:cNvPr id="67" name="AutoShape 72"/>
          <p:cNvSpPr>
            <a:spLocks noChangeArrowheads="1"/>
          </p:cNvSpPr>
          <p:nvPr/>
        </p:nvSpPr>
        <p:spPr bwMode="gray">
          <a:xfrm>
            <a:off x="3660207" y="4611545"/>
            <a:ext cx="1635351" cy="458104"/>
          </a:xfrm>
          <a:prstGeom prst="roundRect">
            <a:avLst>
              <a:gd name="adj" fmla="val 10704"/>
            </a:avLst>
          </a:prstGeom>
          <a:solidFill>
            <a:schemeClr val="accent1">
              <a:lumMod val="60000"/>
              <a:lumOff val="40000"/>
            </a:schemeClr>
          </a:solidFill>
          <a:ln w="12700" algn="ctr">
            <a:solidFill>
              <a:schemeClr val="bg1"/>
            </a:solidFill>
            <a:round/>
            <a:headEnd/>
            <a:tailEnd/>
          </a:ln>
          <a:effectLst/>
        </p:spPr>
        <p:txBody>
          <a:bodyPr wrap="none" lIns="0" tIns="0" rIns="0" bIns="0" anchor="ctr"/>
          <a:lstStyle/>
          <a:p>
            <a:pPr algn="ctr"/>
            <a:r>
              <a:rPr lang="en-US" sz="1200" dirty="0"/>
              <a:t>Open Channel: </a:t>
            </a:r>
            <a:br>
              <a:rPr lang="en-US" sz="1200" dirty="0"/>
            </a:br>
            <a:r>
              <a:rPr lang="en-US" sz="1200" dirty="0"/>
              <a:t>e.g. create activity</a:t>
            </a:r>
          </a:p>
        </p:txBody>
      </p:sp>
      <p:grpSp>
        <p:nvGrpSpPr>
          <p:cNvPr id="64" name="Group 63"/>
          <p:cNvGrpSpPr/>
          <p:nvPr/>
        </p:nvGrpSpPr>
        <p:grpSpPr>
          <a:xfrm>
            <a:off x="5143027" y="4192336"/>
            <a:ext cx="674273" cy="353381"/>
            <a:chOff x="415598" y="3139080"/>
            <a:chExt cx="674293" cy="353391"/>
          </a:xfrm>
          <a:solidFill>
            <a:schemeClr val="accent1"/>
          </a:solidFill>
          <a:effectLst>
            <a:outerShdw blurRad="50800" dist="38100" dir="2700000" algn="tl" rotWithShape="0">
              <a:prstClr val="black">
                <a:alpha val="40000"/>
              </a:prstClr>
            </a:outerShdw>
          </a:effectLst>
        </p:grpSpPr>
        <p:sp>
          <p:nvSpPr>
            <p:cNvPr id="72" name="Isosceles Triangle 71"/>
            <p:cNvSpPr/>
            <p:nvPr/>
          </p:nvSpPr>
          <p:spPr bwMode="gray">
            <a:xfrm rot="14988131">
              <a:off x="575666" y="3151582"/>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73" name="Oval 72"/>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3</a:t>
              </a:r>
            </a:p>
          </p:txBody>
        </p:sp>
      </p:grpSp>
    </p:spTree>
    <p:extLst>
      <p:ext uri="{BB962C8B-B14F-4D97-AF65-F5344CB8AC3E}">
        <p14:creationId xmlns:p14="http://schemas.microsoft.com/office/powerpoint/2010/main" val="1262795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9"/>
          <p:cNvPicPr>
            <a:picLocks noChangeAspect="1" noChangeArrowheads="1"/>
          </p:cNvPicPr>
          <p:nvPr/>
        </p:nvPicPr>
        <p:blipFill>
          <a:blip r:embed="rId5" cstate="print"/>
          <a:srcRect l="606" t="15941" r="2666" b="27867"/>
          <a:stretch>
            <a:fillRect/>
          </a:stretch>
        </p:blipFill>
        <p:spPr bwMode="gray">
          <a:xfrm>
            <a:off x="2629068" y="1274460"/>
            <a:ext cx="4896626" cy="2666006"/>
          </a:xfrm>
          <a:prstGeom prst="rect">
            <a:avLst/>
          </a:prstGeom>
          <a:noFill/>
          <a:ln w="9525" algn="ctr">
            <a:solidFill>
              <a:schemeClr val="tx2"/>
            </a:solidFill>
            <a:miter lim="800000"/>
            <a:headEnd/>
            <a:tailEnd type="none" w="sm" len="lg"/>
          </a:ln>
        </p:spPr>
      </p:pic>
      <p:sp>
        <p:nvSpPr>
          <p:cNvPr id="2" name="Title 1"/>
          <p:cNvSpPr>
            <a:spLocks noGrp="1"/>
          </p:cNvSpPr>
          <p:nvPr>
            <p:ph type="title"/>
          </p:nvPr>
        </p:nvSpPr>
        <p:spPr/>
        <p:txBody>
          <a:bodyPr/>
          <a:lstStyle/>
          <a:p>
            <a:r>
              <a:rPr lang="en-US" dirty="0"/>
              <a:t>Sales Order real time calls</a:t>
            </a:r>
          </a:p>
        </p:txBody>
      </p:sp>
      <p:sp>
        <p:nvSpPr>
          <p:cNvPr id="8"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Consumers shall be able to get availability, price, tax and order execution information directly from </a:t>
            </a:r>
            <a:r>
              <a:rPr lang="en-US" sz="1100" kern="0" dirty="0" err="1">
                <a:solidFill>
                  <a:srgbClr val="000000"/>
                </a:solidFill>
                <a:ea typeface="Arial Unicode MS" pitchFamily="34" charset="-128"/>
                <a:cs typeface="Arial Unicode MS" pitchFamily="34" charset="-128"/>
              </a:rPr>
              <a:t>ByDesign</a:t>
            </a: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Capabilities</a:t>
            </a:r>
          </a:p>
          <a:p>
            <a:pPr marL="180939" indent="-180939">
              <a:buClr>
                <a:srgbClr val="F0AB00"/>
              </a:buClr>
              <a:buFont typeface="+mj-lt"/>
              <a:buAutoNum type="arabicPeriod"/>
            </a:pPr>
            <a:r>
              <a:rPr lang="en-US" sz="1100" dirty="0">
                <a:ea typeface="ヒラギノ角ゴ Pro W3" pitchFamily="1" charset="-128"/>
              </a:rPr>
              <a:t>During check-out real-time data is provided for:</a:t>
            </a:r>
          </a:p>
          <a:p>
            <a:pPr marL="449173" lvl="1" indent="-228554">
              <a:buClr>
                <a:srgbClr val="F0AB00"/>
              </a:buClr>
              <a:tabLst>
                <a:tab pos="268234" algn="l"/>
              </a:tabLst>
            </a:pPr>
            <a:r>
              <a:rPr lang="en-US" sz="1100" dirty="0">
                <a:ea typeface="ヒラギノ角ゴ Pro W3" pitchFamily="1" charset="-128"/>
              </a:rPr>
              <a:t>Price incl. customer specific prices &amp; discounts</a:t>
            </a:r>
          </a:p>
          <a:p>
            <a:pPr marL="449173" lvl="1" indent="-228554">
              <a:buClr>
                <a:srgbClr val="F0AB00"/>
              </a:buClr>
              <a:tabLst>
                <a:tab pos="268234" algn="l"/>
              </a:tabLst>
            </a:pPr>
            <a:r>
              <a:rPr lang="en-US" sz="1100" dirty="0">
                <a:ea typeface="ヒラギノ角ゴ Pro W3" pitchFamily="1" charset="-128"/>
              </a:rPr>
              <a:t>Product availability (ATP)</a:t>
            </a:r>
          </a:p>
          <a:p>
            <a:pPr marL="449173" lvl="1" indent="-228554">
              <a:buClr>
                <a:srgbClr val="F0AB00"/>
              </a:buClr>
              <a:tabLst>
                <a:tab pos="268234" algn="l"/>
              </a:tabLst>
            </a:pPr>
            <a:r>
              <a:rPr lang="en-US" sz="1100" dirty="0">
                <a:ea typeface="ヒラギノ角ゴ Pro W3" pitchFamily="1" charset="-128"/>
              </a:rPr>
              <a:t>Shipping rate</a:t>
            </a:r>
          </a:p>
          <a:p>
            <a:pPr marL="449173" lvl="1" indent="-228554">
              <a:buClr>
                <a:srgbClr val="F0AB00"/>
              </a:buClr>
              <a:tabLst>
                <a:tab pos="268234" algn="l"/>
              </a:tabLst>
            </a:pPr>
            <a:r>
              <a:rPr lang="en-US" sz="1100" dirty="0">
                <a:ea typeface="ヒラギノ角ゴ Pro W3" pitchFamily="1" charset="-128"/>
              </a:rPr>
              <a:t>Taxes </a:t>
            </a:r>
          </a:p>
          <a:p>
            <a:pPr marL="180939" indent="-180939">
              <a:buClr>
                <a:srgbClr val="F0AB00"/>
              </a:buClr>
              <a:buFont typeface="+mj-lt"/>
              <a:buAutoNum type="arabicPeriod"/>
              <a:tabLst>
                <a:tab pos="268234" algn="l"/>
              </a:tabLst>
            </a:pPr>
            <a:r>
              <a:rPr lang="en-US" sz="1100" dirty="0">
                <a:ea typeface="ヒラギノ角ゴ Pro W3" pitchFamily="1" charset="-128"/>
              </a:rPr>
              <a:t>After checkout a sales order will be created automatically and executed in </a:t>
            </a:r>
            <a:r>
              <a:rPr lang="en-US" sz="1100" dirty="0" err="1">
                <a:ea typeface="ヒラギノ角ゴ Pro W3" pitchFamily="1" charset="-128"/>
              </a:rPr>
              <a:t>ByDesign</a:t>
            </a:r>
            <a:endParaRPr lang="en-US" sz="1100" dirty="0">
              <a:ea typeface="ヒラギノ角ゴ Pro W3" pitchFamily="1" charset="-128"/>
            </a:endParaRPr>
          </a:p>
          <a:p>
            <a:pPr marL="180939" indent="-180939">
              <a:buClr>
                <a:srgbClr val="F0AB00"/>
              </a:buClr>
              <a:buFont typeface="+mj-lt"/>
              <a:buAutoNum type="arabicPeriod"/>
              <a:tabLst>
                <a:tab pos="268234" algn="l"/>
              </a:tabLst>
            </a:pPr>
            <a:r>
              <a:rPr lang="en-US" sz="1100" dirty="0">
                <a:ea typeface="ヒラギノ角ゴ Pro W3" pitchFamily="1" charset="-128"/>
              </a:rPr>
              <a:t>New orders can be also buffered in the shop and transmitted periodically </a:t>
            </a:r>
          </a:p>
          <a:p>
            <a:pPr marL="180939" indent="-180939">
              <a:buClr>
                <a:srgbClr val="F0AB00"/>
              </a:buClr>
              <a:buFont typeface="+mj-lt"/>
              <a:buAutoNum type="arabicPeriod"/>
              <a:tabLst>
                <a:tab pos="268234" algn="l"/>
              </a:tabLst>
            </a:pPr>
            <a:r>
              <a:rPr lang="en-US" sz="1100" dirty="0">
                <a:ea typeface="ヒラギノ角ゴ Pro W3" pitchFamily="1" charset="-128"/>
              </a:rPr>
              <a:t>Prices and product availability can also be periodically exported from </a:t>
            </a:r>
            <a:r>
              <a:rPr lang="en-US" sz="1100" dirty="0" err="1">
                <a:ea typeface="ヒラギノ角ゴ Pro W3" pitchFamily="1" charset="-128"/>
              </a:rPr>
              <a:t>ByDesign</a:t>
            </a:r>
            <a:r>
              <a:rPr lang="en-US" sz="1100" dirty="0">
                <a:ea typeface="ヒラギノ角ゴ Pro W3" pitchFamily="1" charset="-128"/>
              </a:rPr>
              <a:t> to the webshop</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Price in orders can be overwritten by the webshop</a:t>
            </a: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Real-time order processing with product availability, price and tax calculation</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
        <p:nvSpPr>
          <p:cNvPr id="6" name="AutoShape 59"/>
          <p:cNvSpPr>
            <a:spLocks noChangeArrowheads="1"/>
          </p:cNvSpPr>
          <p:nvPr>
            <p:custDataLst>
              <p:tags r:id="rId1"/>
            </p:custDataLst>
          </p:nvPr>
        </p:nvSpPr>
        <p:spPr bwMode="gray">
          <a:xfrm>
            <a:off x="2629068" y="5852159"/>
            <a:ext cx="4896626" cy="521529"/>
          </a:xfrm>
          <a:prstGeom prst="roundRect">
            <a:avLst>
              <a:gd name="adj" fmla="val 7269"/>
            </a:avLst>
          </a:prstGeom>
          <a:solidFill>
            <a:schemeClr val="tx1">
              <a:lumMod val="50000"/>
              <a:lumOff val="50000"/>
              <a:alpha val="10196"/>
            </a:schemeClr>
          </a:solidFill>
          <a:ln w="9525" algn="ctr">
            <a:noFill/>
            <a:round/>
            <a:headEnd/>
            <a:tailEnd/>
          </a:ln>
        </p:spPr>
        <p:txBody>
          <a:bodyPr lIns="0" tIns="0" rIns="0" bIns="0" anchorCtr="1"/>
          <a:lstStyle/>
          <a:p>
            <a:pPr>
              <a:buClr>
                <a:schemeClr val="tx1"/>
              </a:buClr>
              <a:buSzTx/>
            </a:pPr>
            <a:endParaRPr lang="en-US" sz="1400" dirty="0"/>
          </a:p>
        </p:txBody>
      </p:sp>
      <p:pic>
        <p:nvPicPr>
          <p:cNvPr id="9" name="Picture 8"/>
          <p:cNvPicPr>
            <a:picLocks noChangeAspect="1"/>
          </p:cNvPicPr>
          <p:nvPr/>
        </p:nvPicPr>
        <p:blipFill>
          <a:blip r:embed="rId6">
            <a:clrChange>
              <a:clrFrom>
                <a:srgbClr val="FFFFFF"/>
              </a:clrFrom>
              <a:clrTo>
                <a:srgbClr val="FFFFFF">
                  <a:alpha val="0"/>
                </a:srgbClr>
              </a:clrTo>
            </a:clrChange>
          </a:blip>
          <a:stretch>
            <a:fillRect/>
          </a:stretch>
        </p:blipFill>
        <p:spPr>
          <a:xfrm>
            <a:off x="4364945" y="5974355"/>
            <a:ext cx="1424872" cy="277136"/>
          </a:xfrm>
          <a:prstGeom prst="rect">
            <a:avLst/>
          </a:prstGeom>
        </p:spPr>
      </p:pic>
      <p:sp>
        <p:nvSpPr>
          <p:cNvPr id="10" name="AutoShape 59"/>
          <p:cNvSpPr>
            <a:spLocks noChangeArrowheads="1"/>
          </p:cNvSpPr>
          <p:nvPr>
            <p:custDataLst>
              <p:tags r:id="rId2"/>
            </p:custDataLst>
          </p:nvPr>
        </p:nvSpPr>
        <p:spPr bwMode="gray">
          <a:xfrm>
            <a:off x="2629068" y="4062662"/>
            <a:ext cx="4896626" cy="521529"/>
          </a:xfrm>
          <a:prstGeom prst="roundRect">
            <a:avLst>
              <a:gd name="adj" fmla="val 7269"/>
            </a:avLst>
          </a:prstGeom>
          <a:solidFill>
            <a:schemeClr val="tx1">
              <a:lumMod val="50000"/>
              <a:lumOff val="50000"/>
              <a:alpha val="10196"/>
            </a:schemeClr>
          </a:solidFill>
          <a:ln w="9525" algn="ctr">
            <a:noFill/>
            <a:round/>
            <a:headEnd/>
            <a:tailEnd/>
          </a:ln>
        </p:spPr>
        <p:txBody>
          <a:bodyPr lIns="0" tIns="0" rIns="0" bIns="0" anchorCtr="1"/>
          <a:lstStyle/>
          <a:p>
            <a:pPr>
              <a:buClr>
                <a:schemeClr val="tx1"/>
              </a:buClr>
              <a:buSzTx/>
            </a:pPr>
            <a:endParaRPr lang="en-US" sz="1400" dirty="0"/>
          </a:p>
        </p:txBody>
      </p:sp>
      <p:sp>
        <p:nvSpPr>
          <p:cNvPr id="11" name="AutoShape 102"/>
          <p:cNvSpPr>
            <a:spLocks noChangeArrowheads="1"/>
          </p:cNvSpPr>
          <p:nvPr/>
        </p:nvSpPr>
        <p:spPr bwMode="gray">
          <a:xfrm>
            <a:off x="4233034" y="4026502"/>
            <a:ext cx="1668447"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400" dirty="0">
                <a:solidFill>
                  <a:schemeClr val="accent2"/>
                </a:solidFill>
                <a:latin typeface="Arial Black" panose="020B0A04020102020204" pitchFamily="34" charset="0"/>
              </a:rPr>
              <a:t>Webshop</a:t>
            </a:r>
          </a:p>
        </p:txBody>
      </p:sp>
      <p:pic>
        <p:nvPicPr>
          <p:cNvPr id="12" name="Picture 2" descr="Image result for hybris custome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58343" t="28012"/>
          <a:stretch/>
        </p:blipFill>
        <p:spPr bwMode="auto">
          <a:xfrm>
            <a:off x="4927908" y="4230508"/>
            <a:ext cx="298946" cy="343942"/>
          </a:xfrm>
          <a:prstGeom prst="rect">
            <a:avLst/>
          </a:prstGeom>
          <a:noFill/>
          <a:extLst>
            <a:ext uri="{909E8E84-426E-40DD-AFC4-6F175D3DCCD1}">
              <a14:hiddenFill xmlns:a14="http://schemas.microsoft.com/office/drawing/2010/main">
                <a:solidFill>
                  <a:srgbClr val="FFFFFF"/>
                </a:solidFill>
              </a14:hiddenFill>
            </a:ext>
          </a:extLst>
        </p:spPr>
      </p:pic>
      <p:sp>
        <p:nvSpPr>
          <p:cNvPr id="13" name="AutoShape 102"/>
          <p:cNvSpPr>
            <a:spLocks noChangeArrowheads="1"/>
          </p:cNvSpPr>
          <p:nvPr/>
        </p:nvSpPr>
        <p:spPr bwMode="gray">
          <a:xfrm>
            <a:off x="2847588" y="4286213"/>
            <a:ext cx="1668447"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100" dirty="0">
                <a:solidFill>
                  <a:schemeClr val="accent2"/>
                </a:solidFill>
                <a:latin typeface="+mj-lt"/>
              </a:rPr>
              <a:t>Browse product catalog</a:t>
            </a:r>
          </a:p>
        </p:txBody>
      </p:sp>
      <p:sp>
        <p:nvSpPr>
          <p:cNvPr id="14" name="AutoShape 102"/>
          <p:cNvSpPr>
            <a:spLocks noChangeArrowheads="1"/>
          </p:cNvSpPr>
          <p:nvPr/>
        </p:nvSpPr>
        <p:spPr bwMode="gray">
          <a:xfrm>
            <a:off x="5618480" y="4286213"/>
            <a:ext cx="1668447"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100" dirty="0">
                <a:solidFill>
                  <a:schemeClr val="accent2"/>
                </a:solidFill>
                <a:latin typeface="+mj-lt"/>
              </a:rPr>
              <a:t>Checkout</a:t>
            </a:r>
          </a:p>
        </p:txBody>
      </p:sp>
      <p:cxnSp>
        <p:nvCxnSpPr>
          <p:cNvPr id="18" name="Straight Arrow Connector 17"/>
          <p:cNvCxnSpPr/>
          <p:nvPr/>
        </p:nvCxnSpPr>
        <p:spPr>
          <a:xfrm flipH="1" flipV="1">
            <a:off x="6305009" y="4574450"/>
            <a:ext cx="17418" cy="1267968"/>
          </a:xfrm>
          <a:prstGeom prst="straightConnector1">
            <a:avLst/>
          </a:prstGeom>
          <a:ln w="28575">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flipV="1">
            <a:off x="5684115" y="4574450"/>
            <a:ext cx="17418" cy="1267968"/>
          </a:xfrm>
          <a:prstGeom prst="straightConnector1">
            <a:avLst/>
          </a:prstGeom>
          <a:ln w="28575">
            <a:solidFill>
              <a:schemeClr val="bg2"/>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AutoShape 102"/>
          <p:cNvSpPr>
            <a:spLocks noChangeArrowheads="1"/>
          </p:cNvSpPr>
          <p:nvPr/>
        </p:nvSpPr>
        <p:spPr bwMode="gray">
          <a:xfrm rot="16200000">
            <a:off x="5100866" y="5075012"/>
            <a:ext cx="1035229"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000" dirty="0">
                <a:solidFill>
                  <a:schemeClr val="accent2"/>
                </a:solidFill>
                <a:latin typeface="+mj-lt"/>
              </a:rPr>
              <a:t>Account &amp; Order</a:t>
            </a:r>
          </a:p>
        </p:txBody>
      </p:sp>
      <p:sp>
        <p:nvSpPr>
          <p:cNvPr id="22" name="AutoShape 102"/>
          <p:cNvSpPr>
            <a:spLocks noChangeArrowheads="1"/>
          </p:cNvSpPr>
          <p:nvPr/>
        </p:nvSpPr>
        <p:spPr bwMode="gray">
          <a:xfrm rot="16200000">
            <a:off x="5674432" y="5075012"/>
            <a:ext cx="1035229"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000" dirty="0">
                <a:solidFill>
                  <a:schemeClr val="accent2"/>
                </a:solidFill>
                <a:latin typeface="+mj-lt"/>
              </a:rPr>
              <a:t>Price</a:t>
            </a:r>
          </a:p>
        </p:txBody>
      </p:sp>
      <p:cxnSp>
        <p:nvCxnSpPr>
          <p:cNvPr id="23" name="Straight Arrow Connector 22"/>
          <p:cNvCxnSpPr/>
          <p:nvPr/>
        </p:nvCxnSpPr>
        <p:spPr>
          <a:xfrm flipH="1" flipV="1">
            <a:off x="6675122" y="4570090"/>
            <a:ext cx="17418" cy="1267968"/>
          </a:xfrm>
          <a:prstGeom prst="straightConnector1">
            <a:avLst/>
          </a:prstGeom>
          <a:ln w="28575">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4" name="AutoShape 102"/>
          <p:cNvSpPr>
            <a:spLocks noChangeArrowheads="1"/>
          </p:cNvSpPr>
          <p:nvPr/>
        </p:nvSpPr>
        <p:spPr bwMode="gray">
          <a:xfrm rot="16200000">
            <a:off x="6044545" y="5070652"/>
            <a:ext cx="1035229"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000" dirty="0">
                <a:solidFill>
                  <a:schemeClr val="accent2"/>
                </a:solidFill>
                <a:latin typeface="+mj-lt"/>
              </a:rPr>
              <a:t>Tax</a:t>
            </a:r>
          </a:p>
        </p:txBody>
      </p:sp>
      <p:cxnSp>
        <p:nvCxnSpPr>
          <p:cNvPr id="27" name="Straight Arrow Connector 26"/>
          <p:cNvCxnSpPr/>
          <p:nvPr/>
        </p:nvCxnSpPr>
        <p:spPr>
          <a:xfrm flipH="1" flipV="1">
            <a:off x="3277630" y="4570090"/>
            <a:ext cx="17418" cy="1267968"/>
          </a:xfrm>
          <a:prstGeom prst="straightConnector1">
            <a:avLst/>
          </a:prstGeom>
          <a:ln w="28575">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 name="AutoShape 102"/>
          <p:cNvSpPr>
            <a:spLocks noChangeArrowheads="1"/>
          </p:cNvSpPr>
          <p:nvPr/>
        </p:nvSpPr>
        <p:spPr bwMode="gray">
          <a:xfrm rot="16200000">
            <a:off x="2673180" y="5096779"/>
            <a:ext cx="1035229"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000" dirty="0">
                <a:solidFill>
                  <a:schemeClr val="accent2"/>
                </a:solidFill>
                <a:latin typeface="+mj-lt"/>
              </a:rPr>
              <a:t>Product Catalog</a:t>
            </a:r>
          </a:p>
        </p:txBody>
      </p:sp>
      <p:cxnSp>
        <p:nvCxnSpPr>
          <p:cNvPr id="29" name="Straight Arrow Connector 28"/>
          <p:cNvCxnSpPr/>
          <p:nvPr/>
        </p:nvCxnSpPr>
        <p:spPr>
          <a:xfrm flipH="1" flipV="1">
            <a:off x="3672680" y="4570090"/>
            <a:ext cx="17418" cy="1267968"/>
          </a:xfrm>
          <a:prstGeom prst="straightConnector1">
            <a:avLst/>
          </a:prstGeom>
          <a:ln w="28575">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0" name="AutoShape 102"/>
          <p:cNvSpPr>
            <a:spLocks noChangeArrowheads="1"/>
          </p:cNvSpPr>
          <p:nvPr/>
        </p:nvSpPr>
        <p:spPr bwMode="gray">
          <a:xfrm rot="16200000">
            <a:off x="3068230" y="5096779"/>
            <a:ext cx="1035229"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000" dirty="0">
                <a:solidFill>
                  <a:schemeClr val="accent2"/>
                </a:solidFill>
                <a:latin typeface="+mj-lt"/>
              </a:rPr>
              <a:t>Advanced  Prices</a:t>
            </a:r>
          </a:p>
        </p:txBody>
      </p:sp>
      <p:cxnSp>
        <p:nvCxnSpPr>
          <p:cNvPr id="31" name="Straight Arrow Connector 30"/>
          <p:cNvCxnSpPr/>
          <p:nvPr/>
        </p:nvCxnSpPr>
        <p:spPr>
          <a:xfrm flipH="1" flipV="1">
            <a:off x="4060030" y="4593932"/>
            <a:ext cx="17418" cy="1267968"/>
          </a:xfrm>
          <a:prstGeom prst="straightConnector1">
            <a:avLst/>
          </a:prstGeom>
          <a:ln w="28575">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2" name="AutoShape 102"/>
          <p:cNvSpPr>
            <a:spLocks noChangeArrowheads="1"/>
          </p:cNvSpPr>
          <p:nvPr/>
        </p:nvSpPr>
        <p:spPr bwMode="gray">
          <a:xfrm rot="16200000">
            <a:off x="3455580" y="5120621"/>
            <a:ext cx="1035229"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000" dirty="0">
                <a:solidFill>
                  <a:schemeClr val="accent2"/>
                </a:solidFill>
                <a:latin typeface="+mj-lt"/>
              </a:rPr>
              <a:t>Product availability</a:t>
            </a:r>
          </a:p>
        </p:txBody>
      </p:sp>
      <p:cxnSp>
        <p:nvCxnSpPr>
          <p:cNvPr id="33" name="Straight Arrow Connector 32"/>
          <p:cNvCxnSpPr/>
          <p:nvPr/>
        </p:nvCxnSpPr>
        <p:spPr>
          <a:xfrm flipH="1" flipV="1">
            <a:off x="7085448" y="4570090"/>
            <a:ext cx="17418" cy="1267968"/>
          </a:xfrm>
          <a:prstGeom prst="straightConnector1">
            <a:avLst/>
          </a:prstGeom>
          <a:ln w="28575">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4" name="AutoShape 102"/>
          <p:cNvSpPr>
            <a:spLocks noChangeArrowheads="1"/>
          </p:cNvSpPr>
          <p:nvPr/>
        </p:nvSpPr>
        <p:spPr bwMode="gray">
          <a:xfrm rot="16200000">
            <a:off x="6480998" y="5096779"/>
            <a:ext cx="1035229"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000" dirty="0">
                <a:solidFill>
                  <a:schemeClr val="accent2"/>
                </a:solidFill>
                <a:latin typeface="+mj-lt"/>
              </a:rPr>
              <a:t>Product availability</a:t>
            </a:r>
          </a:p>
        </p:txBody>
      </p:sp>
      <p:grpSp>
        <p:nvGrpSpPr>
          <p:cNvPr id="41" name="Group 40"/>
          <p:cNvGrpSpPr/>
          <p:nvPr/>
        </p:nvGrpSpPr>
        <p:grpSpPr>
          <a:xfrm>
            <a:off x="7244215" y="4435202"/>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42" name="Isosceles Triangle 41"/>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43" name="Oval 42"/>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1</a:t>
              </a:r>
            </a:p>
          </p:txBody>
        </p:sp>
      </p:grpSp>
      <p:grpSp>
        <p:nvGrpSpPr>
          <p:cNvPr id="44" name="Group 43"/>
          <p:cNvGrpSpPr/>
          <p:nvPr/>
        </p:nvGrpSpPr>
        <p:grpSpPr>
          <a:xfrm>
            <a:off x="2158495" y="4329323"/>
            <a:ext cx="684927" cy="313786"/>
            <a:chOff x="812800" y="3102376"/>
            <a:chExt cx="684947" cy="313795"/>
          </a:xfrm>
          <a:solidFill>
            <a:schemeClr val="accent1"/>
          </a:solidFill>
          <a:effectLst>
            <a:outerShdw blurRad="50800" dist="38100" dir="2700000" algn="tl" rotWithShape="0">
              <a:prstClr val="black">
                <a:alpha val="40000"/>
              </a:prstClr>
            </a:outerShdw>
          </a:effectLst>
        </p:grpSpPr>
        <p:sp>
          <p:nvSpPr>
            <p:cNvPr id="45" name="Isosceles Triangle 44"/>
            <p:cNvSpPr/>
            <p:nvPr/>
          </p:nvSpPr>
          <p:spPr bwMode="gray">
            <a:xfrm rot="4511309">
              <a:off x="1156857" y="2942308"/>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46" name="Oval 45"/>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4</a:t>
              </a:r>
            </a:p>
          </p:txBody>
        </p:sp>
      </p:grpSp>
    </p:spTree>
    <p:extLst>
      <p:ext uri="{BB962C8B-B14F-4D97-AF65-F5344CB8AC3E}">
        <p14:creationId xmlns:p14="http://schemas.microsoft.com/office/powerpoint/2010/main" val="3472823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p:cNvPicPr>
            <a:picLocks noChangeAspect="1" noChangeArrowheads="1"/>
          </p:cNvPicPr>
          <p:nvPr/>
        </p:nvPicPr>
        <p:blipFill rotWithShape="1">
          <a:blip r:embed="rId5" cstate="print"/>
          <a:srcRect b="30598"/>
          <a:stretch/>
        </p:blipFill>
        <p:spPr bwMode="gray">
          <a:xfrm>
            <a:off x="2629068" y="1318046"/>
            <a:ext cx="4840972" cy="2665148"/>
          </a:xfrm>
          <a:prstGeom prst="rect">
            <a:avLst/>
          </a:prstGeom>
          <a:noFill/>
          <a:ln w="9525" algn="ctr">
            <a:solidFill>
              <a:schemeClr val="bg2"/>
            </a:solidFill>
            <a:miter lim="800000"/>
            <a:headEnd/>
            <a:tailEnd type="none" w="sm" len="lg"/>
          </a:ln>
        </p:spPr>
      </p:pic>
      <p:sp>
        <p:nvSpPr>
          <p:cNvPr id="2" name="Title 1"/>
          <p:cNvSpPr>
            <a:spLocks noGrp="1"/>
          </p:cNvSpPr>
          <p:nvPr>
            <p:ph type="title"/>
          </p:nvPr>
        </p:nvSpPr>
        <p:spPr/>
        <p:txBody>
          <a:bodyPr/>
          <a:lstStyle/>
          <a:p>
            <a:r>
              <a:rPr lang="en-US" dirty="0"/>
              <a:t>Account Synchronization</a:t>
            </a:r>
          </a:p>
        </p:txBody>
      </p:sp>
      <p:sp>
        <p:nvSpPr>
          <p:cNvPr id="6"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Consumer master data needs to be created and synchronized on both sides  - the webshop &amp; </a:t>
            </a:r>
            <a:r>
              <a:rPr lang="en-US" sz="1100" kern="0" dirty="0" err="1">
                <a:solidFill>
                  <a:srgbClr val="000000"/>
                </a:solidFill>
                <a:ea typeface="Arial Unicode MS" pitchFamily="34" charset="-128"/>
                <a:cs typeface="Arial Unicode MS" pitchFamily="34" charset="-128"/>
              </a:rPr>
              <a:t>ByDesign</a:t>
            </a: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Integration steps</a:t>
            </a:r>
          </a:p>
          <a:p>
            <a:pPr marL="228577" indent="-228577">
              <a:spcAft>
                <a:spcPts val="600"/>
              </a:spcAft>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Accounts &amp; contacts are created automatically in </a:t>
            </a:r>
            <a:r>
              <a:rPr lang="en-US" sz="1100" kern="0" dirty="0" err="1">
                <a:solidFill>
                  <a:srgbClr val="000000"/>
                </a:solidFill>
                <a:ea typeface="Arial Unicode MS" pitchFamily="34" charset="-128"/>
                <a:cs typeface="Arial Unicode MS" pitchFamily="34" charset="-128"/>
              </a:rPr>
              <a:t>ByD</a:t>
            </a:r>
            <a:r>
              <a:rPr lang="en-US" sz="1100" kern="0" dirty="0">
                <a:solidFill>
                  <a:srgbClr val="000000"/>
                </a:solidFill>
                <a:ea typeface="Arial Unicode MS" pitchFamily="34" charset="-128"/>
                <a:cs typeface="Arial Unicode MS" pitchFamily="34" charset="-128"/>
              </a:rPr>
              <a:t> after initial registration in webshop</a:t>
            </a:r>
          </a:p>
          <a:p>
            <a:pPr marL="228577" indent="-228577">
              <a:spcAft>
                <a:spcPts val="600"/>
              </a:spcAft>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Existing accounts will be updated automatically</a:t>
            </a:r>
          </a:p>
          <a:p>
            <a:pPr marL="228577" indent="-228577">
              <a:spcAft>
                <a:spcPts val="600"/>
              </a:spcAft>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Alternatively updates can be exchanged periodically</a:t>
            </a:r>
          </a:p>
          <a:p>
            <a:pPr marL="228577" indent="-228577">
              <a:spcAft>
                <a:spcPts val="600"/>
              </a:spcAft>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User accounts and passwords should reside only in the webshop to make change simple</a:t>
            </a: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Flexible synchronization of accounts and contacts</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p:txBody>
      </p:sp>
      <p:sp>
        <p:nvSpPr>
          <p:cNvPr id="7" name="AutoShape 59"/>
          <p:cNvSpPr>
            <a:spLocks noChangeArrowheads="1"/>
          </p:cNvSpPr>
          <p:nvPr>
            <p:custDataLst>
              <p:tags r:id="rId1"/>
            </p:custDataLst>
          </p:nvPr>
        </p:nvSpPr>
        <p:spPr bwMode="gray">
          <a:xfrm>
            <a:off x="2629068" y="5852159"/>
            <a:ext cx="4896626" cy="521529"/>
          </a:xfrm>
          <a:prstGeom prst="roundRect">
            <a:avLst>
              <a:gd name="adj" fmla="val 7269"/>
            </a:avLst>
          </a:prstGeom>
          <a:solidFill>
            <a:schemeClr val="tx1">
              <a:lumMod val="50000"/>
              <a:lumOff val="50000"/>
              <a:alpha val="10196"/>
            </a:schemeClr>
          </a:solidFill>
          <a:ln w="9525" algn="ctr">
            <a:noFill/>
            <a:round/>
            <a:headEnd/>
            <a:tailEnd/>
          </a:ln>
        </p:spPr>
        <p:txBody>
          <a:bodyPr lIns="0" tIns="0" rIns="0" bIns="0" anchorCtr="1"/>
          <a:lstStyle/>
          <a:p>
            <a:pPr>
              <a:buClr>
                <a:schemeClr val="tx1"/>
              </a:buClr>
              <a:buSzTx/>
            </a:pPr>
            <a:endParaRPr lang="en-US" sz="1400" dirty="0"/>
          </a:p>
        </p:txBody>
      </p:sp>
      <p:pic>
        <p:nvPicPr>
          <p:cNvPr id="8" name="Picture 7"/>
          <p:cNvPicPr>
            <a:picLocks noChangeAspect="1"/>
          </p:cNvPicPr>
          <p:nvPr/>
        </p:nvPicPr>
        <p:blipFill>
          <a:blip r:embed="rId6">
            <a:clrChange>
              <a:clrFrom>
                <a:srgbClr val="FFFFFF"/>
              </a:clrFrom>
              <a:clrTo>
                <a:srgbClr val="FFFFFF">
                  <a:alpha val="0"/>
                </a:srgbClr>
              </a:clrTo>
            </a:clrChange>
          </a:blip>
          <a:stretch>
            <a:fillRect/>
          </a:stretch>
        </p:blipFill>
        <p:spPr>
          <a:xfrm>
            <a:off x="4364945" y="5974355"/>
            <a:ext cx="1424872" cy="277136"/>
          </a:xfrm>
          <a:prstGeom prst="rect">
            <a:avLst/>
          </a:prstGeom>
        </p:spPr>
      </p:pic>
      <p:sp>
        <p:nvSpPr>
          <p:cNvPr id="9" name="AutoShape 59"/>
          <p:cNvSpPr>
            <a:spLocks noChangeArrowheads="1"/>
          </p:cNvSpPr>
          <p:nvPr>
            <p:custDataLst>
              <p:tags r:id="rId2"/>
            </p:custDataLst>
          </p:nvPr>
        </p:nvSpPr>
        <p:spPr bwMode="gray">
          <a:xfrm>
            <a:off x="2629068" y="4062662"/>
            <a:ext cx="4896626" cy="521529"/>
          </a:xfrm>
          <a:prstGeom prst="roundRect">
            <a:avLst>
              <a:gd name="adj" fmla="val 7269"/>
            </a:avLst>
          </a:prstGeom>
          <a:solidFill>
            <a:schemeClr val="tx1">
              <a:lumMod val="50000"/>
              <a:lumOff val="50000"/>
              <a:alpha val="10196"/>
            </a:schemeClr>
          </a:solidFill>
          <a:ln w="9525" algn="ctr">
            <a:noFill/>
            <a:round/>
            <a:headEnd/>
            <a:tailEnd/>
          </a:ln>
        </p:spPr>
        <p:txBody>
          <a:bodyPr lIns="0" tIns="0" rIns="0" bIns="0" anchorCtr="1"/>
          <a:lstStyle/>
          <a:p>
            <a:pPr>
              <a:buClr>
                <a:schemeClr val="tx1"/>
              </a:buClr>
              <a:buSzTx/>
            </a:pPr>
            <a:endParaRPr lang="en-US" sz="1400" dirty="0"/>
          </a:p>
        </p:txBody>
      </p:sp>
      <p:sp>
        <p:nvSpPr>
          <p:cNvPr id="12" name="AutoShape 102"/>
          <p:cNvSpPr>
            <a:spLocks noChangeArrowheads="1"/>
          </p:cNvSpPr>
          <p:nvPr/>
        </p:nvSpPr>
        <p:spPr bwMode="gray">
          <a:xfrm>
            <a:off x="4233034" y="4026502"/>
            <a:ext cx="1668447"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400" dirty="0">
                <a:solidFill>
                  <a:schemeClr val="accent2"/>
                </a:solidFill>
                <a:latin typeface="Arial Black" panose="020B0A04020102020204" pitchFamily="34" charset="0"/>
              </a:rPr>
              <a:t>Webshop</a:t>
            </a:r>
          </a:p>
        </p:txBody>
      </p:sp>
      <p:pic>
        <p:nvPicPr>
          <p:cNvPr id="13" name="Picture 2" descr="Image result for hybris custome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58343" t="28012"/>
          <a:stretch/>
        </p:blipFill>
        <p:spPr bwMode="auto">
          <a:xfrm>
            <a:off x="4927908" y="4230508"/>
            <a:ext cx="298946" cy="343942"/>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102"/>
          <p:cNvSpPr>
            <a:spLocks noChangeArrowheads="1"/>
          </p:cNvSpPr>
          <p:nvPr/>
        </p:nvSpPr>
        <p:spPr bwMode="gray">
          <a:xfrm>
            <a:off x="2847588" y="4286213"/>
            <a:ext cx="1668447"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100" dirty="0">
                <a:solidFill>
                  <a:schemeClr val="accent2"/>
                </a:solidFill>
                <a:latin typeface="+mj-lt"/>
              </a:rPr>
              <a:t>Browse product catalog</a:t>
            </a:r>
          </a:p>
        </p:txBody>
      </p:sp>
      <p:sp>
        <p:nvSpPr>
          <p:cNvPr id="15" name="AutoShape 102"/>
          <p:cNvSpPr>
            <a:spLocks noChangeArrowheads="1"/>
          </p:cNvSpPr>
          <p:nvPr/>
        </p:nvSpPr>
        <p:spPr bwMode="gray">
          <a:xfrm>
            <a:off x="5618480" y="4286213"/>
            <a:ext cx="1668447"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100" dirty="0">
                <a:solidFill>
                  <a:schemeClr val="accent2"/>
                </a:solidFill>
                <a:latin typeface="+mj-lt"/>
              </a:rPr>
              <a:t>Checkout</a:t>
            </a:r>
          </a:p>
        </p:txBody>
      </p:sp>
      <p:cxnSp>
        <p:nvCxnSpPr>
          <p:cNvPr id="16" name="Straight Arrow Connector 15"/>
          <p:cNvCxnSpPr/>
          <p:nvPr/>
        </p:nvCxnSpPr>
        <p:spPr>
          <a:xfrm flipH="1" flipV="1">
            <a:off x="6087299" y="4574450"/>
            <a:ext cx="17418" cy="1267968"/>
          </a:xfrm>
          <a:prstGeom prst="straightConnector1">
            <a:avLst/>
          </a:prstGeom>
          <a:ln w="28575">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5988918" y="4574450"/>
            <a:ext cx="17418" cy="1267968"/>
          </a:xfrm>
          <a:prstGeom prst="straightConnector1">
            <a:avLst/>
          </a:prstGeom>
          <a:ln w="28575">
            <a:solidFill>
              <a:schemeClr val="bg2"/>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AutoShape 102"/>
          <p:cNvSpPr>
            <a:spLocks noChangeArrowheads="1"/>
          </p:cNvSpPr>
          <p:nvPr/>
        </p:nvSpPr>
        <p:spPr bwMode="gray">
          <a:xfrm rot="16200000">
            <a:off x="5405669" y="5075012"/>
            <a:ext cx="1035229"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000" dirty="0">
                <a:solidFill>
                  <a:schemeClr val="accent2"/>
                </a:solidFill>
                <a:latin typeface="+mj-lt"/>
              </a:rPr>
              <a:t>Create Account</a:t>
            </a:r>
          </a:p>
        </p:txBody>
      </p:sp>
      <p:cxnSp>
        <p:nvCxnSpPr>
          <p:cNvPr id="20" name="Straight Arrow Connector 19"/>
          <p:cNvCxnSpPr/>
          <p:nvPr/>
        </p:nvCxnSpPr>
        <p:spPr>
          <a:xfrm flipH="1" flipV="1">
            <a:off x="7049597" y="4570090"/>
            <a:ext cx="17418" cy="1267968"/>
          </a:xfrm>
          <a:prstGeom prst="straightConnector1">
            <a:avLst/>
          </a:prstGeom>
          <a:ln w="28575">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1" name="AutoShape 102"/>
          <p:cNvSpPr>
            <a:spLocks noChangeArrowheads="1"/>
          </p:cNvSpPr>
          <p:nvPr/>
        </p:nvSpPr>
        <p:spPr bwMode="gray">
          <a:xfrm rot="16200000">
            <a:off x="6349348" y="5070652"/>
            <a:ext cx="1035229" cy="297978"/>
          </a:xfrm>
          <a:prstGeom prst="roundRect">
            <a:avLst>
              <a:gd name="adj" fmla="val 10880"/>
            </a:avLst>
          </a:prstGeom>
          <a:noFill/>
          <a:ln w="12700" algn="ctr">
            <a:noFill/>
            <a:round/>
            <a:headEnd/>
            <a:tailEnd/>
          </a:ln>
          <a:effectLst>
            <a:prstShdw prst="shdw17" dist="17961" dir="2700000">
              <a:srgbClr val="2B496B"/>
            </a:prstShdw>
          </a:effectLst>
        </p:spPr>
        <p:txBody>
          <a:bodyPr wrap="none" lIns="0" tIns="0" rIns="0" bIns="0" anchor="ctr"/>
          <a:lstStyle/>
          <a:p>
            <a:pPr marL="244426" indent="-244426" algn="ctr"/>
            <a:r>
              <a:rPr lang="en-US" sz="1000" dirty="0">
                <a:solidFill>
                  <a:schemeClr val="accent2"/>
                </a:solidFill>
                <a:latin typeface="+mj-lt"/>
              </a:rPr>
              <a:t>Update existing</a:t>
            </a:r>
          </a:p>
        </p:txBody>
      </p:sp>
      <p:cxnSp>
        <p:nvCxnSpPr>
          <p:cNvPr id="37" name="Straight Arrow Connector 36"/>
          <p:cNvCxnSpPr/>
          <p:nvPr/>
        </p:nvCxnSpPr>
        <p:spPr>
          <a:xfrm flipH="1" flipV="1">
            <a:off x="6959929" y="4578801"/>
            <a:ext cx="17418" cy="1267968"/>
          </a:xfrm>
          <a:prstGeom prst="straightConnector1">
            <a:avLst/>
          </a:prstGeom>
          <a:ln w="28575">
            <a:solidFill>
              <a:schemeClr val="bg2"/>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7115534" y="5043344"/>
            <a:ext cx="646188" cy="415635"/>
            <a:chOff x="443684" y="3000524"/>
            <a:chExt cx="646207" cy="415647"/>
          </a:xfrm>
          <a:solidFill>
            <a:schemeClr val="accent1"/>
          </a:solidFill>
          <a:effectLst>
            <a:outerShdw blurRad="50800" dist="38100" dir="2700000" algn="tl" rotWithShape="0">
              <a:prstClr val="black">
                <a:alpha val="40000"/>
              </a:prstClr>
            </a:outerShdw>
          </a:effectLst>
        </p:grpSpPr>
        <p:sp>
          <p:nvSpPr>
            <p:cNvPr id="23" name="Isosceles Triangle 22"/>
            <p:cNvSpPr/>
            <p:nvPr/>
          </p:nvSpPr>
          <p:spPr bwMode="gray">
            <a:xfrm rot="18292807">
              <a:off x="603752" y="2840456"/>
              <a:ext cx="180821" cy="500958"/>
            </a:xfrm>
            <a:prstGeom prst="triangle">
              <a:avLst>
                <a:gd name="adj" fmla="val 0"/>
              </a:avLst>
            </a:prstGeom>
            <a:solidFill>
              <a:schemeClr val="accent3"/>
            </a:solidFill>
            <a:ln w="6350" algn="ctr">
              <a:noFill/>
              <a:miter lim="800000"/>
              <a:headEnd/>
              <a:tailEnd/>
            </a:ln>
          </p:spPr>
          <p:txBody>
            <a:bodyPr lIns="89998" tIns="71998" rIns="89998" bIns="71998" rtlCol="0" anchor="ctr"/>
            <a:lstStyle/>
            <a:p>
              <a:pPr algn="ctr" defTabSz="914309" fontAlgn="base">
                <a:spcBef>
                  <a:spcPct val="50000"/>
                </a:spcBef>
                <a:spcAft>
                  <a:spcPct val="0"/>
                </a:spcAft>
                <a:buClr>
                  <a:srgbClr val="F0AB00"/>
                </a:buClr>
                <a:buSzPct val="80000"/>
              </a:pPr>
              <a:endParaRPr lang="en-US" sz="1799" kern="0" dirty="0">
                <a:solidFill>
                  <a:srgbClr val="000000"/>
                </a:solidFill>
                <a:ea typeface="Arial Unicode MS" pitchFamily="34" charset="-128"/>
                <a:cs typeface="Arial Unicode MS" pitchFamily="34" charset="-128"/>
              </a:endParaRPr>
            </a:p>
          </p:txBody>
        </p:sp>
        <p:sp>
          <p:nvSpPr>
            <p:cNvPr id="24" name="Oval 23"/>
            <p:cNvSpPr/>
            <p:nvPr/>
          </p:nvSpPr>
          <p:spPr bwMode="gray">
            <a:xfrm>
              <a:off x="812800" y="3139080"/>
              <a:ext cx="277091" cy="277091"/>
            </a:xfrm>
            <a:prstGeom prst="ellipse">
              <a:avLst/>
            </a:prstGeom>
            <a:solidFill>
              <a:schemeClr val="accent3">
                <a:lumMod val="40000"/>
                <a:lumOff val="60000"/>
              </a:schemeClr>
            </a:solidFill>
            <a:ln w="57150" algn="ctr">
              <a:solidFill>
                <a:schemeClr val="accent3"/>
              </a:solidFill>
              <a:miter lim="800000"/>
              <a:headEnd/>
              <a:tailEnd/>
            </a:ln>
          </p:spPr>
          <p:txBody>
            <a:bodyPr wrap="none" lIns="89998" tIns="71998" rIns="89998" bIns="71998" rtlCol="0" anchor="ctr"/>
            <a:lstStyle/>
            <a:p>
              <a:pPr algn="ctr" defTabSz="914309" fontAlgn="base">
                <a:spcBef>
                  <a:spcPct val="50000"/>
                </a:spcBef>
                <a:spcAft>
                  <a:spcPct val="0"/>
                </a:spcAft>
                <a:buClr>
                  <a:srgbClr val="F0AB00"/>
                </a:buClr>
                <a:buSzPct val="80000"/>
              </a:pPr>
              <a:r>
                <a:rPr lang="en-US" sz="1050" kern="0" dirty="0">
                  <a:solidFill>
                    <a:srgbClr val="FFFFFF"/>
                  </a:solidFill>
                  <a:latin typeface="Arial Black" panose="020B0A04020102020204" pitchFamily="34" charset="0"/>
                  <a:ea typeface="Arial Unicode MS" pitchFamily="34" charset="-128"/>
                  <a:cs typeface="Arial Unicode MS" pitchFamily="34" charset="-128"/>
                </a:rPr>
                <a:t>1</a:t>
              </a:r>
            </a:p>
          </p:txBody>
        </p:sp>
      </p:grpSp>
    </p:spTree>
    <p:extLst>
      <p:ext uri="{BB962C8B-B14F-4D97-AF65-F5344CB8AC3E}">
        <p14:creationId xmlns:p14="http://schemas.microsoft.com/office/powerpoint/2010/main" val="1090454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25338" y="1305986"/>
            <a:ext cx="6457940" cy="4322695"/>
          </a:xfrm>
          <a:prstGeom prst="rect">
            <a:avLst/>
          </a:prstGeom>
          <a:effectLst>
            <a:outerShdw blurRad="50800" dist="38100" dir="2700000" algn="tl" rotWithShape="0">
              <a:prstClr val="black">
                <a:alpha val="40000"/>
              </a:prstClr>
            </a:outerShdw>
          </a:effectLst>
        </p:spPr>
      </p:pic>
      <p:sp>
        <p:nvSpPr>
          <p:cNvPr id="2" name="Title 1"/>
          <p:cNvSpPr>
            <a:spLocks noGrp="1"/>
          </p:cNvSpPr>
          <p:nvPr>
            <p:ph type="title"/>
          </p:nvPr>
        </p:nvSpPr>
        <p:spPr/>
        <p:txBody>
          <a:bodyPr/>
          <a:lstStyle/>
          <a:p>
            <a:r>
              <a:rPr lang="en-US" dirty="0"/>
              <a:t>Product Catalog</a:t>
            </a:r>
          </a:p>
        </p:txBody>
      </p:sp>
      <p:sp>
        <p:nvSpPr>
          <p:cNvPr id="7"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Webshop administrators are enabled to initially and periodically load product catalogs from </a:t>
            </a:r>
            <a:r>
              <a:rPr lang="en-US" sz="1100" kern="0" dirty="0" err="1">
                <a:solidFill>
                  <a:srgbClr val="000000"/>
                </a:solidFill>
                <a:ea typeface="Arial Unicode MS" pitchFamily="34" charset="-128"/>
                <a:cs typeface="Arial Unicode MS" pitchFamily="34" charset="-128"/>
              </a:rPr>
              <a:t>ByDesign</a:t>
            </a:r>
            <a:r>
              <a:rPr lang="en-US" sz="1100" kern="0" dirty="0">
                <a:solidFill>
                  <a:srgbClr val="000000"/>
                </a:solidFill>
                <a:ea typeface="Arial Unicode MS" pitchFamily="34" charset="-128"/>
                <a:cs typeface="Arial Unicode MS" pitchFamily="34" charset="-128"/>
              </a:rPr>
              <a:t> to the webshop</a:t>
            </a: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Capabilities</a:t>
            </a:r>
          </a:p>
          <a:p>
            <a:pPr marL="228577" indent="-228577">
              <a:spcAft>
                <a:spcPts val="600"/>
              </a:spcAft>
              <a:buClr>
                <a:srgbClr val="F0AB00"/>
              </a:buClr>
              <a:buFont typeface="+mj-lt"/>
              <a:buAutoNum type="arabicPeriod"/>
            </a:pPr>
            <a:r>
              <a:rPr lang="en-US" sz="1100" dirty="0">
                <a:ea typeface="ヒラギノ角ゴ Pro W3" pitchFamily="1" charset="-128"/>
              </a:rPr>
              <a:t>Product Catalog provides a collection of products and services</a:t>
            </a:r>
          </a:p>
          <a:p>
            <a:pPr marL="228577" indent="-228577">
              <a:spcAft>
                <a:spcPts val="600"/>
              </a:spcAft>
              <a:buClr>
                <a:srgbClr val="F0AB00"/>
              </a:buClr>
              <a:buFont typeface="+mj-lt"/>
              <a:buAutoNum type="arabicPeriod"/>
            </a:pPr>
            <a:r>
              <a:rPr lang="en-US" sz="1100" dirty="0">
                <a:ea typeface="ヒラギノ角ゴ Pro W3" pitchFamily="1" charset="-128"/>
              </a:rPr>
              <a:t>The catalog is a subset of the product master data including the associated hierarchy</a:t>
            </a:r>
          </a:p>
          <a:p>
            <a:pPr marL="228577" indent="-228577">
              <a:spcAft>
                <a:spcPts val="600"/>
              </a:spcAft>
              <a:buClr>
                <a:srgbClr val="F0AB00"/>
              </a:buClr>
              <a:buFont typeface="+mj-lt"/>
              <a:buAutoNum type="arabicPeriod"/>
            </a:pPr>
            <a:r>
              <a:rPr lang="en-US" sz="1100" dirty="0">
                <a:ea typeface="ヒラギノ角ゴ Pro W3" pitchFamily="1" charset="-128"/>
              </a:rPr>
              <a:t>Net and gross prices are part of the catalog</a:t>
            </a:r>
          </a:p>
          <a:p>
            <a:pPr marL="228577" indent="-228577">
              <a:spcAft>
                <a:spcPts val="600"/>
              </a:spcAft>
              <a:buClr>
                <a:srgbClr val="F0AB00"/>
              </a:buClr>
              <a:buFont typeface="+mj-lt"/>
              <a:buAutoNum type="arabicPeriod"/>
            </a:pPr>
            <a:r>
              <a:rPr lang="en-US" sz="1100" dirty="0">
                <a:ea typeface="ヒラギノ角ゴ Pro W3" pitchFamily="1" charset="-128"/>
              </a:rPr>
              <a:t>Selection of distribution channel and sales organization allow to have specific prices for each channel.</a:t>
            </a:r>
          </a:p>
          <a:p>
            <a:pPr marL="228577" indent="-228577">
              <a:spcAft>
                <a:spcPts val="600"/>
              </a:spcAft>
              <a:buClr>
                <a:srgbClr val="F0AB00"/>
              </a:buClr>
              <a:buFont typeface="+mj-lt"/>
              <a:buAutoNum type="arabicPeriod"/>
            </a:pPr>
            <a:r>
              <a:rPr lang="en-US" sz="1100" dirty="0">
                <a:ea typeface="ヒラギノ角ゴ Pro W3" pitchFamily="1" charset="-128"/>
              </a:rPr>
              <a:t>Additional data for a product can be retrieved by a specific </a:t>
            </a:r>
            <a:r>
              <a:rPr lang="en-US" sz="1100" dirty="0" err="1">
                <a:ea typeface="ヒラギノ角ゴ Pro W3" pitchFamily="1" charset="-128"/>
              </a:rPr>
              <a:t>webservices</a:t>
            </a:r>
            <a:r>
              <a:rPr lang="en-US" sz="1100" dirty="0">
                <a:ea typeface="ヒラギノ角ゴ Pro W3" pitchFamily="1" charset="-128"/>
              </a:rPr>
              <a:t> (e.g. material details, price, ATP)</a:t>
            </a: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Easy &amp; flexible synchronization of products with base prices</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pic>
        <p:nvPicPr>
          <p:cNvPr id="4" name="Picture 3"/>
          <p:cNvPicPr>
            <a:picLocks noChangeAspect="1"/>
          </p:cNvPicPr>
          <p:nvPr/>
        </p:nvPicPr>
        <p:blipFill>
          <a:blip r:embed="rId4"/>
          <a:stretch>
            <a:fillRect/>
          </a:stretch>
        </p:blipFill>
        <p:spPr>
          <a:xfrm>
            <a:off x="4930313" y="2476906"/>
            <a:ext cx="4519527" cy="3994551"/>
          </a:xfrm>
          <a:prstGeom prst="rect">
            <a:avLst/>
          </a:prstGeom>
          <a:effectLst>
            <a:outerShdw blurRad="50800" dist="38100" dir="2700000" algn="tl" rotWithShape="0">
              <a:prstClr val="black">
                <a:alpha val="40000"/>
              </a:prstClr>
            </a:outerShdw>
          </a:effectLst>
        </p:spPr>
      </p:pic>
      <p:sp>
        <p:nvSpPr>
          <p:cNvPr id="6" name="Arrow: Curved Right 5"/>
          <p:cNvSpPr/>
          <p:nvPr/>
        </p:nvSpPr>
        <p:spPr bwMode="gray">
          <a:xfrm rot="15499413" flipH="1">
            <a:off x="4793819" y="1552029"/>
            <a:ext cx="941618" cy="1679352"/>
          </a:xfrm>
          <a:prstGeom prst="curvedRightArrow">
            <a:avLst>
              <a:gd name="adj1" fmla="val 32191"/>
              <a:gd name="adj2" fmla="val 54720"/>
              <a:gd name="adj3" fmla="val 44413"/>
            </a:avLst>
          </a:prstGeom>
          <a:solidFill>
            <a:schemeClr val="tx1">
              <a:lumMod val="50000"/>
              <a:lumOff val="50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592680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 Catalog</a:t>
            </a:r>
          </a:p>
        </p:txBody>
      </p:sp>
      <p:sp>
        <p:nvSpPr>
          <p:cNvPr id="8"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Webshop administrators are enabled to initially and periodically load product catalogs from </a:t>
            </a:r>
            <a:r>
              <a:rPr lang="en-US" sz="1100" kern="0" dirty="0" err="1">
                <a:solidFill>
                  <a:srgbClr val="000000"/>
                </a:solidFill>
                <a:ea typeface="Arial Unicode MS" pitchFamily="34" charset="-128"/>
                <a:cs typeface="Arial Unicode MS" pitchFamily="34" charset="-128"/>
              </a:rPr>
              <a:t>ByDesign</a:t>
            </a:r>
            <a:r>
              <a:rPr lang="en-US" sz="1100" kern="0" dirty="0">
                <a:solidFill>
                  <a:srgbClr val="000000"/>
                </a:solidFill>
                <a:ea typeface="Arial Unicode MS" pitchFamily="34" charset="-128"/>
                <a:cs typeface="Arial Unicode MS" pitchFamily="34" charset="-128"/>
              </a:rPr>
              <a:t> to the webshop</a:t>
            </a: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Capabilities</a:t>
            </a:r>
          </a:p>
          <a:p>
            <a:pPr marL="228577" indent="-228577">
              <a:spcAft>
                <a:spcPts val="600"/>
              </a:spcAft>
              <a:buClr>
                <a:srgbClr val="F0AB00"/>
              </a:buClr>
              <a:buFont typeface="+mj-lt"/>
              <a:buAutoNum type="arabicPeriod"/>
            </a:pPr>
            <a:r>
              <a:rPr lang="en-US" sz="1100" dirty="0">
                <a:ea typeface="ヒラギノ角ゴ Pro W3" pitchFamily="1" charset="-128"/>
              </a:rPr>
              <a:t>Create multiple catalogs with name, description and person responsible in Product and Services Portfolio work center</a:t>
            </a:r>
          </a:p>
          <a:p>
            <a:pPr marL="228577" indent="-228577">
              <a:spcAft>
                <a:spcPts val="600"/>
              </a:spcAft>
              <a:buClr>
                <a:srgbClr val="F0AB00"/>
              </a:buClr>
              <a:buFont typeface="+mj-lt"/>
              <a:buAutoNum type="arabicPeriod"/>
            </a:pPr>
            <a:r>
              <a:rPr lang="en-US" sz="1100" dirty="0">
                <a:ea typeface="ヒラギノ角ゴ Pro W3" pitchFamily="1" charset="-128"/>
              </a:rPr>
              <a:t>Export catalog information to an xml file. The catalogs can be exported (as an action) for import to the web site</a:t>
            </a:r>
          </a:p>
          <a:p>
            <a:pPr marL="228577" indent="-228577">
              <a:spcAft>
                <a:spcPts val="600"/>
              </a:spcAft>
              <a:buClr>
                <a:srgbClr val="F0AB00"/>
              </a:buClr>
              <a:buFont typeface="+mj-lt"/>
              <a:buAutoNum type="arabicPeriod"/>
            </a:pPr>
            <a:r>
              <a:rPr lang="en-US" sz="1100" dirty="0">
                <a:ea typeface="ヒラギノ角ゴ Pro W3" pitchFamily="1" charset="-128"/>
              </a:rPr>
              <a:t>Different catalogs could be utilized for different sales channels or regions.</a:t>
            </a:r>
          </a:p>
          <a:p>
            <a:pPr marL="228577" indent="-228577">
              <a:spcAft>
                <a:spcPts val="600"/>
              </a:spcAft>
              <a:buClr>
                <a:srgbClr val="F0AB00"/>
              </a:buClr>
              <a:buFont typeface="+mj-lt"/>
              <a:buAutoNum type="arabicPeriod"/>
            </a:pPr>
            <a:r>
              <a:rPr lang="en-US" sz="1100" dirty="0">
                <a:ea typeface="ヒラギノ角ゴ Pro W3" pitchFamily="1" charset="-128"/>
              </a:rPr>
              <a:t>Automatically retrieve the product catalog with a Web Service call</a:t>
            </a: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Easy &amp; flexible synchronization of products with base prices</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pic>
        <p:nvPicPr>
          <p:cNvPr id="3" name="Picture 2"/>
          <p:cNvPicPr>
            <a:picLocks noChangeAspect="1"/>
          </p:cNvPicPr>
          <p:nvPr/>
        </p:nvPicPr>
        <p:blipFill>
          <a:blip r:embed="rId3"/>
          <a:stretch>
            <a:fillRect/>
          </a:stretch>
        </p:blipFill>
        <p:spPr>
          <a:xfrm>
            <a:off x="178262" y="1094779"/>
            <a:ext cx="5420838" cy="5312421"/>
          </a:xfrm>
          <a:prstGeom prst="rect">
            <a:avLst/>
          </a:prstGeom>
          <a:effectLst>
            <a:outerShdw blurRad="50800" dist="38100" dir="2700000" algn="tl" rotWithShape="0">
              <a:prstClr val="black">
                <a:alpha val="40000"/>
              </a:prstClr>
            </a:outerShdw>
          </a:effectLst>
        </p:spPr>
      </p:pic>
      <p:pic>
        <p:nvPicPr>
          <p:cNvPr id="6" name="Picture 10"/>
          <p:cNvPicPr>
            <a:picLocks noChangeAspect="1" noChangeArrowheads="1"/>
          </p:cNvPicPr>
          <p:nvPr/>
        </p:nvPicPr>
        <p:blipFill>
          <a:blip r:embed="rId4" cstate="print"/>
          <a:srcRect l="421" t="18924" r="2576" b="5724"/>
          <a:stretch>
            <a:fillRect/>
          </a:stretch>
        </p:blipFill>
        <p:spPr bwMode="gray">
          <a:xfrm>
            <a:off x="3968886" y="3106298"/>
            <a:ext cx="5403107" cy="3365159"/>
          </a:xfrm>
          <a:prstGeom prst="rect">
            <a:avLst/>
          </a:prstGeom>
          <a:noFill/>
          <a:ln w="9525" algn="ctr">
            <a:solidFill>
              <a:schemeClr val="bg2"/>
            </a:solidFill>
            <a:miter lim="800000"/>
            <a:headEnd/>
            <a:tailEnd type="none" w="sm" len="lg"/>
          </a:ln>
          <a:effectLst>
            <a:outerShdw blurRad="50800" dist="38100" dir="2700000" algn="tl" rotWithShape="0">
              <a:prstClr val="black">
                <a:alpha val="40000"/>
              </a:prstClr>
            </a:outerShdw>
          </a:effectLst>
        </p:spPr>
      </p:pic>
      <p:sp>
        <p:nvSpPr>
          <p:cNvPr id="4" name="Arrow: Curved Right 3"/>
          <p:cNvSpPr/>
          <p:nvPr/>
        </p:nvSpPr>
        <p:spPr bwMode="gray">
          <a:xfrm rot="15499413" flipH="1">
            <a:off x="3838958" y="2134654"/>
            <a:ext cx="941618" cy="1679352"/>
          </a:xfrm>
          <a:prstGeom prst="curvedRightArrow">
            <a:avLst>
              <a:gd name="adj1" fmla="val 32191"/>
              <a:gd name="adj2" fmla="val 54720"/>
              <a:gd name="adj3" fmla="val 44413"/>
            </a:avLst>
          </a:prstGeom>
          <a:solidFill>
            <a:schemeClr val="tx1">
              <a:lumMod val="50000"/>
              <a:lumOff val="50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114835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651567" y="4441765"/>
            <a:ext cx="2394565" cy="1826711"/>
          </a:xfrm>
          <a:prstGeom prst="rect">
            <a:avLst/>
          </a:prstGeom>
        </p:spPr>
      </p:pic>
      <p:sp>
        <p:nvSpPr>
          <p:cNvPr id="2" name="Title 1"/>
          <p:cNvSpPr>
            <a:spLocks noGrp="1"/>
          </p:cNvSpPr>
          <p:nvPr>
            <p:ph type="title"/>
          </p:nvPr>
        </p:nvSpPr>
        <p:spPr/>
        <p:txBody>
          <a:bodyPr/>
          <a:lstStyle/>
          <a:p>
            <a:r>
              <a:rPr lang="en-US" dirty="0"/>
              <a:t>Payment Cards</a:t>
            </a:r>
          </a:p>
        </p:txBody>
      </p:sp>
      <p:sp>
        <p:nvSpPr>
          <p:cNvPr id="6" name="Text Box 11"/>
          <p:cNvSpPr txBox="1">
            <a:spLocks noChangeArrowheads="1"/>
          </p:cNvSpPr>
          <p:nvPr/>
        </p:nvSpPr>
        <p:spPr bwMode="gray">
          <a:xfrm>
            <a:off x="2544112" y="1798137"/>
            <a:ext cx="826466" cy="279137"/>
          </a:xfrm>
          <a:prstGeom prst="rect">
            <a:avLst/>
          </a:prstGeom>
          <a:noFill/>
          <a:ln w="19050" algn="ctr">
            <a:noFill/>
            <a:miter lim="800000"/>
            <a:headEnd/>
            <a:tailEnd type="none" w="sm" len="lg"/>
          </a:ln>
          <a:effectLst>
            <a:prstShdw prst="shdw17" dist="17961" dir="2700000">
              <a:srgbClr val="7A7A7A"/>
            </a:prstShdw>
          </a:effectLst>
        </p:spPr>
        <p:txBody>
          <a:bodyPr wrap="none" lIns="90000" tIns="46800" rIns="90000" bIns="46800">
            <a:spAutoFit/>
          </a:bodyPr>
          <a:lstStyle/>
          <a:p>
            <a:pPr marL="244475" indent="-244475"/>
            <a:r>
              <a:rPr lang="en-US" sz="1200" dirty="0">
                <a:solidFill>
                  <a:schemeClr val="tx2"/>
                </a:solidFill>
              </a:rPr>
              <a:t>Webshop</a:t>
            </a:r>
          </a:p>
        </p:txBody>
      </p:sp>
      <p:pic>
        <p:nvPicPr>
          <p:cNvPr id="8" name="Picture 8"/>
          <p:cNvPicPr>
            <a:picLocks noChangeAspect="1" noChangeArrowheads="1"/>
          </p:cNvPicPr>
          <p:nvPr/>
        </p:nvPicPr>
        <p:blipFill>
          <a:blip r:embed="rId4" cstate="print"/>
          <a:srcRect/>
          <a:stretch>
            <a:fillRect/>
          </a:stretch>
        </p:blipFill>
        <p:spPr bwMode="gray">
          <a:xfrm>
            <a:off x="5899776" y="2024246"/>
            <a:ext cx="1065212" cy="1131887"/>
          </a:xfrm>
          <a:prstGeom prst="rect">
            <a:avLst/>
          </a:prstGeom>
          <a:noFill/>
          <a:ln w="12700" algn="ctr">
            <a:solidFill>
              <a:schemeClr val="bg2"/>
            </a:solidFill>
            <a:miter lim="800000"/>
            <a:headEnd/>
            <a:tailEnd type="none" w="sm" len="lg"/>
          </a:ln>
        </p:spPr>
      </p:pic>
      <p:sp>
        <p:nvSpPr>
          <p:cNvPr id="9" name="Text Box 11"/>
          <p:cNvSpPr txBox="1">
            <a:spLocks noChangeArrowheads="1"/>
          </p:cNvSpPr>
          <p:nvPr/>
        </p:nvSpPr>
        <p:spPr bwMode="gray">
          <a:xfrm>
            <a:off x="5721976" y="1694045"/>
            <a:ext cx="1401644" cy="279180"/>
          </a:xfrm>
          <a:prstGeom prst="rect">
            <a:avLst/>
          </a:prstGeom>
          <a:noFill/>
          <a:ln w="19050" algn="ctr">
            <a:noFill/>
            <a:miter lim="800000"/>
            <a:headEnd/>
            <a:tailEnd type="none" w="sm" len="lg"/>
          </a:ln>
          <a:effectLst>
            <a:prstShdw prst="shdw17" dist="17961" dir="2700000">
              <a:srgbClr val="7A7A7A"/>
            </a:prstShdw>
          </a:effectLst>
        </p:spPr>
        <p:txBody>
          <a:bodyPr wrap="none" lIns="90000" tIns="46800" rIns="90000" bIns="46800">
            <a:spAutoFit/>
          </a:bodyPr>
          <a:lstStyle/>
          <a:p>
            <a:pPr marL="244475" indent="-244475"/>
            <a:r>
              <a:rPr lang="en-US" sz="1200" dirty="0">
                <a:solidFill>
                  <a:schemeClr val="tx2"/>
                </a:solidFill>
              </a:rPr>
              <a:t>Payment Provider</a:t>
            </a:r>
          </a:p>
        </p:txBody>
      </p:sp>
      <p:sp>
        <p:nvSpPr>
          <p:cNvPr id="11" name="Text Box 39"/>
          <p:cNvSpPr txBox="1">
            <a:spLocks noChangeArrowheads="1"/>
          </p:cNvSpPr>
          <p:nvPr/>
        </p:nvSpPr>
        <p:spPr bwMode="gray">
          <a:xfrm>
            <a:off x="3993188" y="1516246"/>
            <a:ext cx="1749495" cy="417679"/>
          </a:xfrm>
          <a:prstGeom prst="rect">
            <a:avLst/>
          </a:prstGeom>
          <a:noFill/>
          <a:ln w="9525" algn="ctr">
            <a:noFill/>
            <a:miter lim="800000"/>
            <a:headEnd/>
            <a:tailEnd type="none" w="sm" len="lg"/>
          </a:ln>
          <a:effectLst>
            <a:prstShdw prst="shdw17" dist="17961" dir="13500000">
              <a:srgbClr val="7A7A7A"/>
            </a:prstShdw>
          </a:effectLst>
        </p:spPr>
        <p:txBody>
          <a:bodyPr wrap="none" lIns="90000" tIns="46800" rIns="90000" bIns="46800">
            <a:spAutoFit/>
          </a:bodyPr>
          <a:lstStyle/>
          <a:p>
            <a:pPr marL="244475" indent="-244475"/>
            <a:r>
              <a:rPr lang="en-US" dirty="0"/>
              <a:t>Authorization</a:t>
            </a:r>
          </a:p>
        </p:txBody>
      </p:sp>
      <p:sp>
        <p:nvSpPr>
          <p:cNvPr id="12" name="Text Box 40"/>
          <p:cNvSpPr txBox="1">
            <a:spLocks noChangeArrowheads="1"/>
          </p:cNvSpPr>
          <p:nvPr/>
        </p:nvSpPr>
        <p:spPr bwMode="gray">
          <a:xfrm>
            <a:off x="6231562" y="3770495"/>
            <a:ext cx="1467366" cy="417679"/>
          </a:xfrm>
          <a:prstGeom prst="rect">
            <a:avLst/>
          </a:prstGeom>
          <a:noFill/>
          <a:ln w="9525" algn="ctr">
            <a:noFill/>
            <a:miter lim="800000"/>
            <a:headEnd/>
            <a:tailEnd type="none" w="sm" len="lg"/>
          </a:ln>
          <a:effectLst>
            <a:prstShdw prst="shdw17" dist="17961" dir="13500000">
              <a:srgbClr val="7A7A7A"/>
            </a:prstShdw>
          </a:effectLst>
        </p:spPr>
        <p:txBody>
          <a:bodyPr wrap="none" lIns="90000" tIns="46800" rIns="90000" bIns="46800">
            <a:spAutoFit/>
          </a:bodyPr>
          <a:lstStyle/>
          <a:p>
            <a:pPr marL="244475" indent="-244475"/>
            <a:r>
              <a:rPr lang="en-US" dirty="0"/>
              <a:t>Settlement</a:t>
            </a:r>
          </a:p>
        </p:txBody>
      </p:sp>
      <p:sp>
        <p:nvSpPr>
          <p:cNvPr id="13" name="Text Box 41"/>
          <p:cNvSpPr txBox="1">
            <a:spLocks noChangeArrowheads="1"/>
          </p:cNvSpPr>
          <p:nvPr/>
        </p:nvSpPr>
        <p:spPr bwMode="gray">
          <a:xfrm>
            <a:off x="2048838" y="3941865"/>
            <a:ext cx="1704611" cy="417679"/>
          </a:xfrm>
          <a:prstGeom prst="rect">
            <a:avLst/>
          </a:prstGeom>
          <a:noFill/>
          <a:ln w="9525" algn="ctr">
            <a:noFill/>
            <a:miter lim="800000"/>
            <a:headEnd/>
            <a:tailEnd type="none" w="sm" len="lg"/>
          </a:ln>
          <a:effectLst>
            <a:prstShdw prst="shdw17" dist="17961" dir="13500000">
              <a:srgbClr val="7A7A7A"/>
            </a:prstShdw>
          </a:effectLst>
        </p:spPr>
        <p:txBody>
          <a:bodyPr wrap="none" lIns="90000" tIns="46800" rIns="90000" bIns="46800">
            <a:spAutoFit/>
          </a:bodyPr>
          <a:lstStyle/>
          <a:p>
            <a:pPr marL="244475" indent="-244475"/>
            <a:r>
              <a:rPr lang="en-US" dirty="0"/>
              <a:t>Confirmation</a:t>
            </a:r>
          </a:p>
        </p:txBody>
      </p:sp>
      <p:pic>
        <p:nvPicPr>
          <p:cNvPr id="14" name="Picture 43"/>
          <p:cNvPicPr>
            <a:picLocks noChangeAspect="1" noChangeArrowheads="1"/>
          </p:cNvPicPr>
          <p:nvPr/>
        </p:nvPicPr>
        <p:blipFill>
          <a:blip r:embed="rId5" cstate="print"/>
          <a:srcRect/>
          <a:stretch>
            <a:fillRect/>
          </a:stretch>
        </p:blipFill>
        <p:spPr bwMode="gray">
          <a:xfrm>
            <a:off x="1781800" y="2029008"/>
            <a:ext cx="2254250" cy="1389063"/>
          </a:xfrm>
          <a:prstGeom prst="rect">
            <a:avLst/>
          </a:prstGeom>
          <a:noFill/>
          <a:ln w="9525" algn="ctr">
            <a:solidFill>
              <a:schemeClr val="bg2"/>
            </a:solidFill>
            <a:miter lim="800000"/>
            <a:headEnd/>
            <a:tailEnd type="none" w="sm" len="lg"/>
          </a:ln>
        </p:spPr>
      </p:pic>
      <p:graphicFrame>
        <p:nvGraphicFramePr>
          <p:cNvPr id="3" name="Diagram 2"/>
          <p:cNvGraphicFramePr/>
          <p:nvPr>
            <p:extLst>
              <p:ext uri="{D42A27DB-BD31-4B8C-83A1-F6EECF244321}">
                <p14:modId xmlns:p14="http://schemas.microsoft.com/office/powerpoint/2010/main" val="923693628"/>
              </p:ext>
            </p:extLst>
          </p:nvPr>
        </p:nvGraphicFramePr>
        <p:xfrm>
          <a:off x="3258175" y="1846445"/>
          <a:ext cx="3181350" cy="318135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7" name="Picture 16"/>
          <p:cNvPicPr>
            <a:picLocks noChangeAspect="1"/>
          </p:cNvPicPr>
          <p:nvPr/>
        </p:nvPicPr>
        <p:blipFill>
          <a:blip r:embed="rId11">
            <a:clrChange>
              <a:clrFrom>
                <a:srgbClr val="FFFFFF"/>
              </a:clrFrom>
              <a:clrTo>
                <a:srgbClr val="FFFFFF">
                  <a:alpha val="0"/>
                </a:srgbClr>
              </a:clrTo>
            </a:clrChange>
          </a:blip>
          <a:stretch>
            <a:fillRect/>
          </a:stretch>
        </p:blipFill>
        <p:spPr>
          <a:xfrm>
            <a:off x="4187520" y="6381519"/>
            <a:ext cx="1424872" cy="277136"/>
          </a:xfrm>
          <a:prstGeom prst="rect">
            <a:avLst/>
          </a:prstGeom>
        </p:spPr>
      </p:pic>
      <p:sp>
        <p:nvSpPr>
          <p:cNvPr id="18"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Consumers can use payment cards with secure handling of sensitive card data</a:t>
            </a: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Capabilities</a:t>
            </a:r>
          </a:p>
          <a:p>
            <a:pPr marL="180939" indent="-180939">
              <a:spcAft>
                <a:spcPts val="600"/>
              </a:spcAft>
              <a:buClr>
                <a:srgbClr val="F0AB00"/>
              </a:buClr>
              <a:buFont typeface="+mj-lt"/>
              <a:buAutoNum type="arabicPeriod"/>
            </a:pPr>
            <a:r>
              <a:rPr lang="en-US" sz="1100" dirty="0">
                <a:ea typeface="ヒラギノ角ゴ Pro W3" pitchFamily="1" charset="-128"/>
              </a:rPr>
              <a:t>Authorization is done by Webshop and settlement is done by </a:t>
            </a:r>
            <a:r>
              <a:rPr lang="en-US" sz="1100" dirty="0" err="1">
                <a:ea typeface="ヒラギノ角ゴ Pro W3" pitchFamily="1" charset="-128"/>
              </a:rPr>
              <a:t>ByD</a:t>
            </a:r>
            <a:r>
              <a:rPr lang="en-US" sz="1100" dirty="0">
                <a:ea typeface="ヒラギノ角ゴ Pro W3" pitchFamily="1" charset="-128"/>
              </a:rPr>
              <a:t>. </a:t>
            </a:r>
          </a:p>
          <a:p>
            <a:pPr marL="180939" indent="-180939">
              <a:spcAft>
                <a:spcPts val="600"/>
              </a:spcAft>
              <a:buClr>
                <a:srgbClr val="F0AB00"/>
              </a:buClr>
              <a:buFont typeface="+mj-lt"/>
              <a:buAutoNum type="arabicPeriod"/>
            </a:pPr>
            <a:r>
              <a:rPr lang="en-US" sz="1100" dirty="0">
                <a:ea typeface="ヒラギノ角ゴ Pro W3" pitchFamily="1" charset="-128"/>
              </a:rPr>
              <a:t>The payment provider uses interfaces to both systems</a:t>
            </a:r>
          </a:p>
          <a:p>
            <a:pPr marL="180939" indent="-180939">
              <a:spcAft>
                <a:spcPts val="600"/>
              </a:spcAft>
              <a:buClr>
                <a:srgbClr val="F0AB00"/>
              </a:buClr>
              <a:buFont typeface="+mj-lt"/>
              <a:buAutoNum type="arabicPeriod"/>
            </a:pPr>
            <a:r>
              <a:rPr lang="en-US" sz="1100" dirty="0" err="1">
                <a:ea typeface="ヒラギノ角ゴ Pro W3" pitchFamily="1" charset="-128"/>
              </a:rPr>
              <a:t>ByD</a:t>
            </a:r>
            <a:r>
              <a:rPr lang="en-US" sz="1100" dirty="0">
                <a:ea typeface="ヒラギノ角ゴ Pro W3" pitchFamily="1" charset="-128"/>
              </a:rPr>
              <a:t> does not store confidential payment data (PCI compliant tokens). </a:t>
            </a:r>
          </a:p>
          <a:p>
            <a:pPr marL="180939" indent="-180939">
              <a:spcAft>
                <a:spcPts val="600"/>
              </a:spcAft>
              <a:buClr>
                <a:srgbClr val="F0AB00"/>
              </a:buClr>
              <a:buFont typeface="+mj-lt"/>
              <a:buAutoNum type="arabicPeriod"/>
            </a:pPr>
            <a:r>
              <a:rPr lang="en-US" sz="1100" dirty="0">
                <a:ea typeface="ヒラギノ角ゴ Pro W3" pitchFamily="1" charset="-128"/>
              </a:rPr>
              <a:t>Alternatively the payment method </a:t>
            </a:r>
            <a:r>
              <a:rPr lang="en-US" sz="1100" i="1" dirty="0"/>
              <a:t>External Payment </a:t>
            </a:r>
            <a:r>
              <a:rPr lang="en-US" sz="1100" dirty="0">
                <a:ea typeface="ヒラギノ角ゴ Pro W3" pitchFamily="1" charset="-128"/>
              </a:rPr>
              <a:t>allows </a:t>
            </a:r>
            <a:r>
              <a:rPr lang="en-US" sz="1100" dirty="0"/>
              <a:t>that the sales order will be externally settled e.g. by PayPal.</a:t>
            </a:r>
            <a:endParaRPr lang="en-US" sz="1100" dirty="0">
              <a:ea typeface="ヒラギノ角ゴ Pro W3" pitchFamily="1"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Direct and secure payment integration</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Tree>
    <p:extLst>
      <p:ext uri="{BB962C8B-B14F-4D97-AF65-F5344CB8AC3E}">
        <p14:creationId xmlns:p14="http://schemas.microsoft.com/office/powerpoint/2010/main" val="3192442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Service</a:t>
            </a:r>
          </a:p>
        </p:txBody>
      </p:sp>
      <p:sp>
        <p:nvSpPr>
          <p:cNvPr id="12"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Consumers can use self-services to place request which will be executed in </a:t>
            </a:r>
            <a:r>
              <a:rPr lang="en-US" sz="1100" kern="0" dirty="0" err="1">
                <a:solidFill>
                  <a:srgbClr val="000000"/>
                </a:solidFill>
                <a:ea typeface="Arial Unicode MS" pitchFamily="34" charset="-128"/>
                <a:cs typeface="Arial Unicode MS" pitchFamily="34" charset="-128"/>
              </a:rPr>
              <a:t>ByDesign</a:t>
            </a: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Capabilities</a:t>
            </a:r>
          </a:p>
          <a:p>
            <a:pPr marL="180939" indent="-180939">
              <a:spcBef>
                <a:spcPts val="600"/>
              </a:spcBef>
              <a:buClr>
                <a:srgbClr val="F0AB00"/>
              </a:buClr>
              <a:buFont typeface="+mj-lt"/>
              <a:buAutoNum type="arabicPeriod"/>
            </a:pPr>
            <a:r>
              <a:rPr lang="en-US" sz="1100" dirty="0">
                <a:ea typeface="ヒラギノ角ゴ Pro W3" pitchFamily="1" charset="-128"/>
              </a:rPr>
              <a:t>Modify account details (e.g. add &amp; change ship-to addresses in the webshop and </a:t>
            </a:r>
            <a:r>
              <a:rPr lang="en-US" sz="1100" dirty="0" err="1">
                <a:ea typeface="ヒラギノ角ゴ Pro W3" pitchFamily="1" charset="-128"/>
              </a:rPr>
              <a:t>ByDesign</a:t>
            </a:r>
            <a:r>
              <a:rPr lang="en-US" sz="1100" dirty="0">
                <a:ea typeface="ヒラギノ角ゴ Pro W3" pitchFamily="1" charset="-128"/>
              </a:rPr>
              <a:t>)</a:t>
            </a:r>
          </a:p>
          <a:p>
            <a:pPr marL="180939" indent="-180939">
              <a:spcBef>
                <a:spcPts val="600"/>
              </a:spcBef>
              <a:buClr>
                <a:srgbClr val="F0AB00"/>
              </a:buClr>
              <a:buFont typeface="+mj-lt"/>
              <a:buAutoNum type="arabicPeriod"/>
            </a:pPr>
            <a:r>
              <a:rPr lang="en-US" sz="1100" dirty="0">
                <a:ea typeface="ヒラギノ角ゴ Pro W3" pitchFamily="1" charset="-128"/>
              </a:rPr>
              <a:t>View all orders in the webshop. Drill-down to a specific orders. – Information is taken directly from </a:t>
            </a:r>
            <a:r>
              <a:rPr lang="en-US" sz="1100" dirty="0" err="1">
                <a:ea typeface="ヒラギノ角ゴ Pro W3" pitchFamily="1" charset="-128"/>
              </a:rPr>
              <a:t>ByDesign</a:t>
            </a:r>
            <a:endParaRPr lang="en-US" sz="1100" dirty="0">
              <a:ea typeface="ヒラギノ角ゴ Pro W3" pitchFamily="1" charset="-128"/>
            </a:endParaRPr>
          </a:p>
          <a:p>
            <a:pPr marL="180939" indent="-180939">
              <a:spcBef>
                <a:spcPts val="600"/>
              </a:spcBef>
              <a:buClr>
                <a:srgbClr val="F0AB00"/>
              </a:buClr>
              <a:buFont typeface="+mj-lt"/>
              <a:buAutoNum type="arabicPeriod"/>
            </a:pPr>
            <a:r>
              <a:rPr lang="en-US" sz="1100" dirty="0">
                <a:ea typeface="ヒラギノ角ゴ Pro W3" pitchFamily="1" charset="-128"/>
              </a:rPr>
              <a:t>Change orders prior to execution of delivery</a:t>
            </a:r>
          </a:p>
          <a:p>
            <a:pPr marL="180939" indent="-180939">
              <a:spcBef>
                <a:spcPts val="600"/>
              </a:spcBef>
              <a:buClr>
                <a:srgbClr val="F0AB00"/>
              </a:buClr>
              <a:buFont typeface="+mj-lt"/>
              <a:buAutoNum type="arabicPeriod"/>
            </a:pPr>
            <a:r>
              <a:rPr lang="en-US" sz="1100" dirty="0">
                <a:ea typeface="ヒラギノ角ゴ Pro W3" pitchFamily="1" charset="-128"/>
              </a:rPr>
              <a:t>Create leads, activities or service request and follow up on status</a:t>
            </a:r>
          </a:p>
          <a:p>
            <a:pPr>
              <a:buClr>
                <a:srgbClr val="F0AB00"/>
              </a:buClr>
            </a:pPr>
            <a:endParaRPr lang="en-US" sz="1100" dirty="0">
              <a:ea typeface="ヒラギノ角ゴ Pro W3" pitchFamily="1"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Direct collaboration for e.g. </a:t>
            </a:r>
          </a:p>
          <a:p>
            <a:pPr>
              <a:buClr>
                <a:srgbClr val="F0AB00"/>
              </a:buClr>
            </a:pPr>
            <a:r>
              <a:rPr lang="en-US" sz="1100" kern="0" dirty="0">
                <a:solidFill>
                  <a:srgbClr val="000000"/>
                </a:solidFill>
                <a:ea typeface="Arial Unicode MS" pitchFamily="34" charset="-128"/>
                <a:cs typeface="Arial Unicode MS" pitchFamily="34" charset="-128"/>
              </a:rPr>
              <a:t>after-sales service</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pic>
        <p:nvPicPr>
          <p:cNvPr id="3" name="Picture 2"/>
          <p:cNvPicPr>
            <a:picLocks noChangeAspect="1"/>
          </p:cNvPicPr>
          <p:nvPr/>
        </p:nvPicPr>
        <p:blipFill>
          <a:blip r:embed="rId3"/>
          <a:stretch>
            <a:fillRect/>
          </a:stretch>
        </p:blipFill>
        <p:spPr>
          <a:xfrm>
            <a:off x="1348093" y="1413108"/>
            <a:ext cx="7309403" cy="4916492"/>
          </a:xfrm>
          <a:prstGeom prst="rect">
            <a:avLst/>
          </a:prstGeom>
          <a:ln w="6350">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692645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on interfaces &amp; web services</a:t>
            </a:r>
          </a:p>
        </p:txBody>
      </p:sp>
      <p:graphicFrame>
        <p:nvGraphicFramePr>
          <p:cNvPr id="4" name="Group 74"/>
          <p:cNvGraphicFramePr>
            <a:graphicFrameLocks noGrp="1"/>
          </p:cNvGraphicFramePr>
          <p:nvPr>
            <p:extLst>
              <p:ext uri="{D42A27DB-BD31-4B8C-83A1-F6EECF244321}">
                <p14:modId xmlns:p14="http://schemas.microsoft.com/office/powerpoint/2010/main" val="907869514"/>
              </p:ext>
            </p:extLst>
          </p:nvPr>
        </p:nvGraphicFramePr>
        <p:xfrm>
          <a:off x="499509" y="1500346"/>
          <a:ext cx="8958000" cy="4984464"/>
        </p:xfrm>
        <a:graphic>
          <a:graphicData uri="http://schemas.openxmlformats.org/drawingml/2006/table">
            <a:tbl>
              <a:tblPr/>
              <a:tblGrid>
                <a:gridCol w="2076194">
                  <a:extLst>
                    <a:ext uri="{9D8B030D-6E8A-4147-A177-3AD203B41FA5}">
                      <a16:colId xmlns:a16="http://schemas.microsoft.com/office/drawing/2014/main" val="20000"/>
                    </a:ext>
                  </a:extLst>
                </a:gridCol>
                <a:gridCol w="1653810">
                  <a:extLst>
                    <a:ext uri="{9D8B030D-6E8A-4147-A177-3AD203B41FA5}">
                      <a16:colId xmlns:a16="http://schemas.microsoft.com/office/drawing/2014/main" val="20001"/>
                    </a:ext>
                  </a:extLst>
                </a:gridCol>
                <a:gridCol w="1828090">
                  <a:extLst>
                    <a:ext uri="{9D8B030D-6E8A-4147-A177-3AD203B41FA5}">
                      <a16:colId xmlns:a16="http://schemas.microsoft.com/office/drawing/2014/main" val="20002"/>
                    </a:ext>
                  </a:extLst>
                </a:gridCol>
                <a:gridCol w="3399906">
                  <a:extLst>
                    <a:ext uri="{9D8B030D-6E8A-4147-A177-3AD203B41FA5}">
                      <a16:colId xmlns:a16="http://schemas.microsoft.com/office/drawing/2014/main" val="20003"/>
                    </a:ext>
                  </a:extLst>
                </a:gridCol>
              </a:tblGrid>
              <a:tr h="172624">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700" b="1" i="0" u="none" strike="noStrike" cap="none" normalizeH="0" baseline="0" dirty="0">
                          <a:ln>
                            <a:noFill/>
                          </a:ln>
                          <a:solidFill>
                            <a:schemeClr val="bg1"/>
                          </a:solidFill>
                          <a:effectLst/>
                          <a:latin typeface="Arial" pitchFamily="34" charset="0"/>
                          <a:ea typeface="Arial Unicode MS" pitchFamily="34" charset="-128"/>
                          <a:cs typeface="Arial Unicode MS" pitchFamily="34" charset="-128"/>
                        </a:rPr>
                        <a:t>Main Business Object / Capability</a:t>
                      </a:r>
                    </a:p>
                  </a:txBody>
                  <a:tcPr marL="90000" marR="90000" marT="46800" marB="46800" anchor="ctr"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700" b="1" i="0" u="none" strike="noStrike" cap="none" normalizeH="0" baseline="0" dirty="0">
                          <a:ln>
                            <a:noFill/>
                          </a:ln>
                          <a:solidFill>
                            <a:schemeClr val="bg1"/>
                          </a:solidFill>
                          <a:effectLst/>
                          <a:latin typeface="Arial" pitchFamily="34" charset="0"/>
                          <a:ea typeface="Arial Unicode MS" pitchFamily="34" charset="-128"/>
                          <a:cs typeface="Arial Unicode MS" pitchFamily="34" charset="-128"/>
                        </a:rPr>
                        <a:t>Web Service Operations (A2X)</a:t>
                      </a:r>
                    </a:p>
                  </a:txBody>
                  <a:tcPr marL="90000" marR="90000" marT="46800" marB="46800" anchor="ctr"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700" b="1" i="0" u="none" strike="noStrike" cap="none" normalizeH="0" baseline="0" dirty="0">
                          <a:ln>
                            <a:noFill/>
                          </a:ln>
                          <a:solidFill>
                            <a:schemeClr val="bg1"/>
                          </a:solidFill>
                          <a:effectLst/>
                          <a:latin typeface="Arial" pitchFamily="34" charset="0"/>
                          <a:ea typeface="Arial Unicode MS" pitchFamily="34" charset="-128"/>
                          <a:cs typeface="Arial Unicode MS" pitchFamily="34" charset="-128"/>
                        </a:rPr>
                        <a:t>Example Scenarios</a:t>
                      </a:r>
                    </a:p>
                  </a:txBody>
                  <a:tcPr marL="90000" marR="90000" marT="46800" marB="46800" anchor="ctr"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700" b="1" i="0" u="none" strike="noStrike" cap="none" normalizeH="0" baseline="0" dirty="0">
                          <a:ln>
                            <a:noFill/>
                          </a:ln>
                          <a:solidFill>
                            <a:schemeClr val="bg1"/>
                          </a:solidFill>
                          <a:effectLst/>
                          <a:latin typeface="Arial" pitchFamily="34" charset="0"/>
                          <a:ea typeface="Arial Unicode MS" pitchFamily="34" charset="-128"/>
                          <a:cs typeface="Arial Unicode MS" pitchFamily="34" charset="-128"/>
                        </a:rPr>
                        <a:t>Example Use Case</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accent2"/>
                    </a:solidFill>
                  </a:tcPr>
                </a:tc>
                <a:extLst>
                  <a:ext uri="{0D108BD9-81ED-4DB2-BD59-A6C34878D82A}">
                    <a16:rowId xmlns:a16="http://schemas.microsoft.com/office/drawing/2014/main" val="10000"/>
                  </a:ext>
                </a:extLst>
              </a:tr>
              <a:tr h="197037">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Sales Order</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Create, Read, Update, List </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E-Commerce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Create &amp; update sales orders in a Webshop</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extLst>
                  <a:ext uri="{0D108BD9-81ED-4DB2-BD59-A6C34878D82A}">
                    <a16:rowId xmlns:a16="http://schemas.microsoft.com/office/drawing/2014/main" val="10001"/>
                  </a:ext>
                </a:extLst>
              </a:tr>
              <a:tr h="197037">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Account</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Create, Read, Update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E-Commerce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Register &amp; update Account in a Webshop</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extLst>
                  <a:ext uri="{0D108BD9-81ED-4DB2-BD59-A6C34878D82A}">
                    <a16:rowId xmlns:a16="http://schemas.microsoft.com/office/drawing/2014/main" val="10002"/>
                  </a:ext>
                </a:extLst>
              </a:tr>
              <a:tr h="319104">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Lead</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Mass Create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Migration, Excel Upload, </a:t>
                      </a:r>
                      <a:b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b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E-Commerce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Contact form on a Website, Upload large number of leads</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extLst>
                  <a:ext uri="{0D108BD9-81ED-4DB2-BD59-A6C34878D82A}">
                    <a16:rowId xmlns:a16="http://schemas.microsoft.com/office/drawing/2014/main" val="10003"/>
                  </a:ext>
                </a:extLst>
              </a:tr>
              <a:tr h="319104">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Activity : Task / Letter / Phone / Fax / E-Mail / Appointment</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Mass Create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Groupware,</a:t>
                      </a:r>
                      <a:b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b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Migration, Excel Integration</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Create activities from Call Center or Website; Upload large number of activities via Excel</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extLst>
                  <a:ext uri="{0D108BD9-81ED-4DB2-BD59-A6C34878D82A}">
                    <a16:rowId xmlns:a16="http://schemas.microsoft.com/office/drawing/2014/main" val="10004"/>
                  </a:ext>
                </a:extLst>
              </a:tr>
              <a:tr h="197037">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Service Request</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Create, Read</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E-Commerce, Mobile Service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Service Request form on a Website</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extLst>
                  <a:ext uri="{0D108BD9-81ED-4DB2-BD59-A6C34878D82A}">
                    <a16:rowId xmlns:a16="http://schemas.microsoft.com/office/drawing/2014/main" val="10005"/>
                  </a:ext>
                </a:extLst>
              </a:tr>
              <a:tr h="319104">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Service Order</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Read, Read related documents, List</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Customer Portal Mobile Service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Read all Service Order related data on a mobile device</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sm" len="lg"/>
                    </a:lnB>
                    <a:lnTlToBr>
                      <a:noFill/>
                    </a:lnTlToBr>
                    <a:lnBlToTr>
                      <a:noFill/>
                    </a:lnBlToTr>
                    <a:solidFill>
                      <a:schemeClr val="bg1"/>
                    </a:solidFill>
                  </a:tcPr>
                </a:tc>
                <a:extLst>
                  <a:ext uri="{0D108BD9-81ED-4DB2-BD59-A6C34878D82A}">
                    <a16:rowId xmlns:a16="http://schemas.microsoft.com/office/drawing/2014/main" val="10006"/>
                  </a:ext>
                </a:extLst>
              </a:tr>
              <a:tr h="319104">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Service Confirmation</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Create, Read, Update, List</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Mobile Service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Create &amp; Update Service Confirmations on a mobile device</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sm" len="lg"/>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319104">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Manual Invoice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Create (no A2X Service, only asynchronous)</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Online Ticketing Application</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Invoice Upload</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197037">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Opportunity</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Mass Create; Query</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Mobile Sales</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Create &amp; Search Opportunities; Excel Upload</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9"/>
                  </a:ext>
                </a:extLst>
              </a:tr>
              <a:tr h="319104">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Campaign</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Query</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Webshop, Customer Portal</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Read list of available campaigns and refer to it in follow-up objects</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0"/>
                  </a:ext>
                </a:extLst>
              </a:tr>
              <a:tr h="319104">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Products &amp; Services </a:t>
                      </a:r>
                      <a:r>
                        <a:rPr kumimoji="0" lang="en-US" sz="900" b="0" i="0" u="none" strike="noStrike" cap="none" normalizeH="0" baseline="0" dirty="0" err="1">
                          <a:ln>
                            <a:noFill/>
                          </a:ln>
                          <a:solidFill>
                            <a:schemeClr val="tx1"/>
                          </a:solidFill>
                          <a:effectLst/>
                          <a:latin typeface="Arial" pitchFamily="34" charset="0"/>
                          <a:ea typeface="Arial Unicode MS" pitchFamily="34" charset="-128"/>
                          <a:cs typeface="Arial Unicode MS" pitchFamily="34" charset="-128"/>
                        </a:rPr>
                        <a:t>inc.</a:t>
                      </a: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 Product Category</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Create, Read, Update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Migration Webshop, External Configurator</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Maintain Products in the Webshop &amp; update the data in ByD</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r h="197037">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Material</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Query</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defRPr/>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Webshop, Customer Portal</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Export list of materials (no services) to Webshop</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2"/>
                  </a:ext>
                </a:extLst>
              </a:tr>
              <a:tr h="319104">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hlinkClick r:id="rId3"/>
                        </a:rPr>
                        <a:t>Code lists </a:t>
                      </a: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a:t>
                      </a:r>
                      <a:r>
                        <a:rPr kumimoji="0" lang="en-US" sz="900" b="0" i="0" u="none" strike="noStrike" cap="none" normalizeH="0" baseline="0" dirty="0" err="1">
                          <a:ln>
                            <a:noFill/>
                          </a:ln>
                          <a:solidFill>
                            <a:schemeClr val="tx1"/>
                          </a:solidFill>
                          <a:effectLst/>
                          <a:latin typeface="Arial" pitchFamily="34" charset="0"/>
                          <a:ea typeface="Arial Unicode MS" pitchFamily="34" charset="-128"/>
                          <a:cs typeface="Arial Unicode MS" pitchFamily="34" charset="-128"/>
                        </a:rPr>
                        <a:t>Webservice</a:t>
                      </a: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Query</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defRPr/>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All scenarios</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Retrieve possible code values for list fields using </a:t>
                      </a:r>
                      <a:r>
                        <a:rPr lang="en-US" sz="900" i="1" dirty="0" err="1"/>
                        <a:t>QueryCodeListIn</a:t>
                      </a:r>
                      <a:r>
                        <a:rPr lang="en-US" sz="900" i="1" dirty="0"/>
                        <a:t> </a:t>
                      </a:r>
                      <a:r>
                        <a:rPr lang="en-US" sz="900" i="1" dirty="0" err="1"/>
                        <a:t>webservice</a:t>
                      </a:r>
                      <a:endPar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882604906"/>
                  </a:ext>
                </a:extLst>
              </a:tr>
              <a:tr h="197037">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hlinkClick r:id="rId4"/>
                        </a:rPr>
                        <a:t>Analytics</a:t>
                      </a: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 (OData Service)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Query</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defRPr/>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All data sources and reports</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OData for Analytics allows to query, read and analyze </a:t>
                      </a:r>
                      <a:r>
                        <a:rPr kumimoji="0" lang="en-US" sz="900" b="0" i="0" u="none" strike="noStrike" cap="none" normalizeH="0" baseline="0" dirty="0" err="1">
                          <a:ln>
                            <a:noFill/>
                          </a:ln>
                          <a:solidFill>
                            <a:schemeClr val="tx1"/>
                          </a:solidFill>
                          <a:effectLst/>
                          <a:latin typeface="Arial" pitchFamily="34" charset="0"/>
                          <a:ea typeface="Arial Unicode MS" pitchFamily="34" charset="-128"/>
                          <a:cs typeface="Arial Unicode MS" pitchFamily="34" charset="-128"/>
                        </a:rPr>
                        <a:t>ByD</a:t>
                      </a: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/C4C business data.</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811643590"/>
                  </a:ext>
                </a:extLst>
              </a:tr>
              <a:tr h="197037">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Calculate price</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Read</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defRPr/>
                      </a:pPr>
                      <a:r>
                        <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rPr>
                        <a:t>All scenarios</a:t>
                      </a:r>
                    </a:p>
                  </a:txBody>
                  <a:tcPr marL="90000" marR="90000" marT="46800" marB="46800" horzOverflow="overflow">
                    <a:lnL w="12700" cap="flat" cmpd="sng" algn="ctr">
                      <a:solidFill>
                        <a:schemeClr val="tx1"/>
                      </a:solidFill>
                      <a:prstDash val="solid"/>
                      <a:round/>
                      <a:headEnd type="none" w="med" len="med"/>
                      <a:tailEnd type="none" w="sm" len="lg"/>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75000"/>
                        </a:spcBef>
                        <a:spcAft>
                          <a:spcPct val="0"/>
                        </a:spcAft>
                        <a:buClr>
                          <a:schemeClr val="tx1"/>
                        </a:buClr>
                        <a:buSzPct val="80000"/>
                        <a:buFont typeface="Wingdings" pitchFamily="2" charset="2"/>
                        <a:buNone/>
                        <a:tabLst/>
                      </a:pPr>
                      <a:r>
                        <a:rPr lang="en-US" sz="900" dirty="0" err="1"/>
                        <a:t>Calcutates</a:t>
                      </a:r>
                      <a:r>
                        <a:rPr lang="en-US" sz="900" dirty="0"/>
                        <a:t> Price , Discount, Surcharge, Freight information of a given 'Product‘ for e.g. a certain account (</a:t>
                      </a:r>
                      <a:r>
                        <a:rPr lang="en-US" sz="900" dirty="0" err="1"/>
                        <a:t>CalculatePriceIn</a:t>
                      </a:r>
                      <a:r>
                        <a:rPr lang="en-US" sz="900" dirty="0"/>
                        <a:t>)</a:t>
                      </a:r>
                      <a:endParaRPr kumimoji="0" lang="en-US" sz="900" b="0" i="0" u="none" strike="noStrike" cap="none" normalizeH="0" baseline="0" dirty="0">
                        <a:ln>
                          <a:noFill/>
                        </a:ln>
                        <a:solidFill>
                          <a:schemeClr val="tx1"/>
                        </a:solidFill>
                        <a:effectLst/>
                        <a:latin typeface="Arial" pitchFamily="34" charset="0"/>
                        <a:ea typeface="Arial Unicode MS" pitchFamily="34" charset="-128"/>
                        <a:cs typeface="Arial Unicode MS" pitchFamily="34" charset="-128"/>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sm" len="lg"/>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22117057"/>
                  </a:ext>
                </a:extLst>
              </a:tr>
            </a:tbl>
          </a:graphicData>
        </a:graphic>
      </p:graphicFrame>
      <p:sp>
        <p:nvSpPr>
          <p:cNvPr id="3" name="Rectangle 2"/>
          <p:cNvSpPr/>
          <p:nvPr/>
        </p:nvSpPr>
        <p:spPr>
          <a:xfrm>
            <a:off x="499509" y="940471"/>
            <a:ext cx="11542361" cy="553998"/>
          </a:xfrm>
          <a:prstGeom prst="rect">
            <a:avLst/>
          </a:prstGeom>
        </p:spPr>
        <p:txBody>
          <a:bodyPr wrap="square">
            <a:spAutoFit/>
          </a:bodyPr>
          <a:lstStyle/>
          <a:p>
            <a:r>
              <a:rPr lang="en-US" sz="1000" b="1" dirty="0"/>
              <a:t>All Integration Scenarios</a:t>
            </a:r>
            <a:r>
              <a:rPr lang="en-US" sz="1000" dirty="0"/>
              <a:t>: </a:t>
            </a:r>
            <a:r>
              <a:rPr lang="en-US" sz="1000" dirty="0">
                <a:hlinkClick r:id="rId5"/>
              </a:rPr>
              <a:t>https://help.sap.com/http.svc/rc/saphelp_byd1808_en/2018.08/en-US/PUBLISHING/IntegrationScenarios.html</a:t>
            </a:r>
            <a:endParaRPr lang="en-US" sz="1000" dirty="0"/>
          </a:p>
          <a:p>
            <a:r>
              <a:rPr lang="en-US" sz="1000" b="1" dirty="0"/>
              <a:t>E-Commerce: </a:t>
            </a:r>
            <a:r>
              <a:rPr lang="en-US" sz="1000" dirty="0">
                <a:hlinkClick r:id="rId6"/>
              </a:rPr>
              <a:t>https://help.sap.com/http.svc/rc/saphelp_byd1808_en/2018.08/en-US/PUBLISHING/IntegrationScenarios.html#ECommerceWebShopIntegration</a:t>
            </a:r>
            <a:endParaRPr lang="en-US" sz="1000" dirty="0"/>
          </a:p>
          <a:p>
            <a:r>
              <a:rPr lang="en-US" sz="1000" b="1" dirty="0"/>
              <a:t>All Web Services</a:t>
            </a:r>
            <a:r>
              <a:rPr lang="en-US" sz="1000" dirty="0"/>
              <a:t>: </a:t>
            </a:r>
            <a:r>
              <a:rPr lang="en-US" sz="1000" dirty="0">
                <a:hlinkClick r:id="rId7"/>
              </a:rPr>
              <a:t>https://help.sap.com/doc/saphelp_byd1808_en/2018.08/en-US/PUBLISHING/IntegrationServices.html</a:t>
            </a:r>
            <a:endParaRPr lang="en-US" sz="1000" dirty="0"/>
          </a:p>
        </p:txBody>
      </p:sp>
      <p:sp>
        <p:nvSpPr>
          <p:cNvPr id="6"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Key Message</a:t>
            </a:r>
          </a:p>
          <a:p>
            <a:pPr>
              <a:spcBef>
                <a:spcPct val="20000"/>
              </a:spcBef>
              <a:buClr>
                <a:srgbClr val="44697D"/>
              </a:buClr>
            </a:pPr>
            <a:r>
              <a:rPr lang="en-US" sz="1100" dirty="0">
                <a:ea typeface="ヒラギノ角ゴ Pro W3" pitchFamily="1" charset="-128"/>
              </a:rPr>
              <a:t>Build your own application on top of </a:t>
            </a:r>
            <a:r>
              <a:rPr lang="en-US" sz="1100" dirty="0" err="1">
                <a:ea typeface="ヒラギノ角ゴ Pro W3" pitchFamily="1" charset="-128"/>
              </a:rPr>
              <a:t>ByD</a:t>
            </a:r>
            <a:r>
              <a:rPr lang="en-US" sz="1100" dirty="0">
                <a:ea typeface="ヒラギノ角ゴ Pro W3" pitchFamily="1" charset="-128"/>
              </a:rPr>
              <a:t> A2X Web Services</a:t>
            </a: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Capabilities</a:t>
            </a:r>
          </a:p>
          <a:p>
            <a:pPr marL="180939" indent="-180939">
              <a:spcBef>
                <a:spcPts val="600"/>
              </a:spcBef>
              <a:buClr>
                <a:srgbClr val="F0AB00"/>
              </a:buClr>
              <a:buFont typeface="+mj-lt"/>
              <a:buAutoNum type="arabicPeriod"/>
            </a:pPr>
            <a:r>
              <a:rPr lang="en-US" sz="1100" dirty="0">
                <a:ea typeface="ヒラギノ角ゴ Pro W3" pitchFamily="1" charset="-128"/>
              </a:rPr>
              <a:t>Create, Query, Read &amp; Update data in </a:t>
            </a:r>
            <a:r>
              <a:rPr lang="en-US" sz="1100" dirty="0" err="1">
                <a:ea typeface="ヒラギノ角ゴ Pro W3" pitchFamily="1" charset="-128"/>
              </a:rPr>
              <a:t>ByDesign</a:t>
            </a:r>
            <a:r>
              <a:rPr lang="en-US" sz="1100" dirty="0">
                <a:ea typeface="ヒラギノ角ゴ Pro W3" pitchFamily="1" charset="-128"/>
              </a:rPr>
              <a:t>.</a:t>
            </a:r>
          </a:p>
          <a:p>
            <a:pPr marL="180939" indent="-180939">
              <a:spcBef>
                <a:spcPts val="600"/>
              </a:spcBef>
              <a:buClr>
                <a:srgbClr val="F0AB00"/>
              </a:buClr>
              <a:buFont typeface="+mj-lt"/>
              <a:buAutoNum type="arabicPeriod"/>
            </a:pPr>
            <a:r>
              <a:rPr lang="en-US" sz="1100" dirty="0">
                <a:ea typeface="ヒラギノ角ゴ Pro W3" pitchFamily="1" charset="-128"/>
              </a:rPr>
              <a:t>Integrate ByDesign Webservices (A2X) to any webservice enabled 3rd Party software solution e.g. </a:t>
            </a:r>
            <a:r>
              <a:rPr lang="en-US" sz="1100" dirty="0" err="1">
                <a:ea typeface="ヒラギノ角ゴ Pro W3" pitchFamily="1" charset="-128"/>
              </a:rPr>
              <a:t>Webshops</a:t>
            </a:r>
            <a:r>
              <a:rPr lang="en-US" sz="1100" dirty="0">
                <a:ea typeface="ヒラギノ角ゴ Pro W3" pitchFamily="1" charset="-128"/>
              </a:rPr>
              <a:t>, Customer Portals, Excel</a:t>
            </a:r>
          </a:p>
          <a:p>
            <a:pPr marL="180939" indent="-180939">
              <a:spcBef>
                <a:spcPts val="600"/>
              </a:spcBef>
              <a:buClr>
                <a:srgbClr val="F0AB00"/>
              </a:buClr>
              <a:buFont typeface="+mj-lt"/>
              <a:buAutoNum type="arabicPeriod"/>
            </a:pPr>
            <a:r>
              <a:rPr lang="en-US" sz="1100" dirty="0">
                <a:ea typeface="ヒラギノ角ゴ Pro W3" pitchFamily="1" charset="-128"/>
              </a:rPr>
              <a:t>Services to read code values and lists</a:t>
            </a:r>
          </a:p>
          <a:p>
            <a:pPr marL="180939" indent="-180939">
              <a:spcBef>
                <a:spcPts val="600"/>
              </a:spcBef>
              <a:buClr>
                <a:srgbClr val="F0AB00"/>
              </a:buClr>
              <a:buFont typeface="+mj-lt"/>
              <a:buAutoNum type="arabicPeriod"/>
            </a:pPr>
            <a:r>
              <a:rPr lang="en-US" sz="1100" dirty="0">
                <a:ea typeface="ヒラギノ角ゴ Pro W3" pitchFamily="1" charset="-128"/>
              </a:rPr>
              <a:t>Service to retrieve analytical key figures and characteristics</a:t>
            </a:r>
          </a:p>
          <a:p>
            <a:pPr>
              <a:buClr>
                <a:srgbClr val="F0AB00"/>
              </a:buClr>
            </a:pPr>
            <a:endParaRPr lang="en-US" sz="1100" dirty="0">
              <a:ea typeface="ヒラギノ角ゴ Pro W3" pitchFamily="1"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Direct collaboration for e.g. </a:t>
            </a:r>
          </a:p>
          <a:p>
            <a:pPr>
              <a:buClr>
                <a:srgbClr val="F0AB00"/>
              </a:buClr>
            </a:pPr>
            <a:r>
              <a:rPr lang="en-US" sz="1100" kern="0" dirty="0">
                <a:solidFill>
                  <a:srgbClr val="000000"/>
                </a:solidFill>
                <a:ea typeface="Arial Unicode MS" pitchFamily="34" charset="-128"/>
                <a:cs typeface="Arial Unicode MS" pitchFamily="34" charset="-128"/>
              </a:rPr>
              <a:t>after-sales service</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Tree>
    <p:extLst>
      <p:ext uri="{BB962C8B-B14F-4D97-AF65-F5344CB8AC3E}">
        <p14:creationId xmlns:p14="http://schemas.microsoft.com/office/powerpoint/2010/main" val="34492820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p:cNvSpPr>
            <a:spLocks noChangeArrowheads="1"/>
          </p:cNvSpPr>
          <p:nvPr/>
        </p:nvSpPr>
        <p:spPr bwMode="gray">
          <a:xfrm>
            <a:off x="6139159" y="1978710"/>
            <a:ext cx="4140200" cy="1244600"/>
          </a:xfrm>
          <a:prstGeom prst="rtTriangle">
            <a:avLst/>
          </a:prstGeom>
          <a:solidFill>
            <a:schemeClr val="accent2"/>
          </a:solidFill>
          <a:ln w="12700" algn="ctr">
            <a:noFill/>
            <a:miter lim="800000"/>
            <a:headEnd/>
            <a:tailEnd/>
          </a:ln>
        </p:spPr>
        <p:txBody>
          <a:bodyPr lIns="90000" tIns="46800" rIns="90000" bIns="46800" anchor="ctr"/>
          <a:lstStyle/>
          <a:p>
            <a:endParaRPr lang="en-US" dirty="0"/>
          </a:p>
        </p:txBody>
      </p:sp>
      <p:sp>
        <p:nvSpPr>
          <p:cNvPr id="5" name="AutoShape 3"/>
          <p:cNvSpPr>
            <a:spLocks noChangeArrowheads="1"/>
          </p:cNvSpPr>
          <p:nvPr/>
        </p:nvSpPr>
        <p:spPr bwMode="gray">
          <a:xfrm flipH="1">
            <a:off x="1797368" y="1970723"/>
            <a:ext cx="4343400" cy="1244600"/>
          </a:xfrm>
          <a:prstGeom prst="rtTriangle">
            <a:avLst/>
          </a:prstGeom>
          <a:solidFill>
            <a:schemeClr val="accent2"/>
          </a:solidFill>
          <a:ln w="12700" algn="ctr">
            <a:noFill/>
            <a:miter lim="800000"/>
            <a:headEnd/>
            <a:tailEnd/>
          </a:ln>
        </p:spPr>
        <p:txBody>
          <a:bodyPr lIns="90000" tIns="46800" rIns="90000" bIns="46800" anchor="ctr"/>
          <a:lstStyle/>
          <a:p>
            <a:endParaRPr lang="en-US" dirty="0"/>
          </a:p>
        </p:txBody>
      </p:sp>
      <p:sp>
        <p:nvSpPr>
          <p:cNvPr id="9" name="Text Box 9">
            <a:hlinkClick r:id="rId3" action="ppaction://hlinksldjump"/>
          </p:cNvPr>
          <p:cNvSpPr txBox="1">
            <a:spLocks noChangeArrowheads="1"/>
          </p:cNvSpPr>
          <p:nvPr/>
        </p:nvSpPr>
        <p:spPr bwMode="gray">
          <a:xfrm>
            <a:off x="1819276" y="2865438"/>
            <a:ext cx="649287" cy="431800"/>
          </a:xfrm>
          <a:prstGeom prst="rect">
            <a:avLst/>
          </a:prstGeom>
          <a:solidFill>
            <a:srgbClr val="999999"/>
          </a:solidFill>
          <a:ln w="12700" algn="ctr">
            <a:solidFill>
              <a:schemeClr val="bg2"/>
            </a:solidFill>
            <a:miter lim="800000"/>
            <a:headEnd/>
            <a:tailEnd/>
          </a:ln>
        </p:spPr>
        <p:txBody>
          <a:bodyPr wrap="none" lIns="90000" tIns="46800" rIns="90000" bIns="46800" anchor="ctr"/>
          <a:lstStyle/>
          <a:p>
            <a:pPr>
              <a:spcBef>
                <a:spcPct val="50000"/>
              </a:spcBef>
              <a:buClrTx/>
              <a:buSzTx/>
              <a:buFontTx/>
              <a:buNone/>
            </a:pPr>
            <a:r>
              <a:rPr lang="en-US" sz="900" dirty="0">
                <a:solidFill>
                  <a:schemeClr val="bg1"/>
                </a:solidFill>
              </a:rPr>
              <a:t>Account</a:t>
            </a:r>
            <a:br>
              <a:rPr lang="en-US" sz="900" dirty="0">
                <a:solidFill>
                  <a:schemeClr val="bg1"/>
                </a:solidFill>
              </a:rPr>
            </a:br>
            <a:r>
              <a:rPr lang="en-US" sz="900" dirty="0">
                <a:solidFill>
                  <a:schemeClr val="bg1"/>
                </a:solidFill>
              </a:rPr>
              <a:t>Management</a:t>
            </a:r>
            <a:endParaRPr lang="en-US" sz="1000" dirty="0">
              <a:solidFill>
                <a:schemeClr val="bg1"/>
              </a:solidFill>
            </a:endParaRPr>
          </a:p>
        </p:txBody>
      </p:sp>
      <p:sp>
        <p:nvSpPr>
          <p:cNvPr id="10" name="Text Box 10">
            <a:hlinkClick r:id="rId3" action="ppaction://hlinksldjump"/>
          </p:cNvPr>
          <p:cNvSpPr txBox="1">
            <a:spLocks noChangeArrowheads="1"/>
          </p:cNvSpPr>
          <p:nvPr/>
        </p:nvSpPr>
        <p:spPr bwMode="gray">
          <a:xfrm>
            <a:off x="2540000" y="2865438"/>
            <a:ext cx="647700" cy="431800"/>
          </a:xfrm>
          <a:prstGeom prst="rect">
            <a:avLst/>
          </a:prstGeom>
          <a:solidFill>
            <a:srgbClr val="999999"/>
          </a:solidFill>
          <a:ln w="12700" algn="ctr">
            <a:noFill/>
            <a:miter lim="800000"/>
            <a:headEnd/>
            <a:tailEnd/>
          </a:ln>
        </p:spPr>
        <p:txBody>
          <a:bodyPr wrap="none" lIns="90000" tIns="46800" rIns="90000" bIns="46800" anchor="ctr"/>
          <a:lstStyle/>
          <a:p>
            <a:pPr>
              <a:spcBef>
                <a:spcPct val="50000"/>
              </a:spcBef>
              <a:buClrTx/>
              <a:buSzTx/>
              <a:buFontTx/>
              <a:buNone/>
            </a:pPr>
            <a:r>
              <a:rPr lang="en-US" sz="900" dirty="0">
                <a:solidFill>
                  <a:schemeClr val="bg1"/>
                </a:solidFill>
              </a:rPr>
              <a:t>New</a:t>
            </a:r>
            <a:br>
              <a:rPr lang="en-US" sz="900" dirty="0">
                <a:solidFill>
                  <a:schemeClr val="bg1"/>
                </a:solidFill>
              </a:rPr>
            </a:br>
            <a:r>
              <a:rPr lang="en-US" sz="900" dirty="0">
                <a:solidFill>
                  <a:schemeClr val="bg1"/>
                </a:solidFill>
              </a:rPr>
              <a:t>Business</a:t>
            </a:r>
          </a:p>
        </p:txBody>
      </p:sp>
      <p:sp>
        <p:nvSpPr>
          <p:cNvPr id="11" name="Text Box 11">
            <a:hlinkClick r:id="rId3" action="ppaction://hlinksldjump"/>
          </p:cNvPr>
          <p:cNvSpPr txBox="1">
            <a:spLocks noChangeArrowheads="1"/>
          </p:cNvSpPr>
          <p:nvPr/>
        </p:nvSpPr>
        <p:spPr bwMode="gray">
          <a:xfrm>
            <a:off x="3254375" y="2865438"/>
            <a:ext cx="647700" cy="431800"/>
          </a:xfrm>
          <a:prstGeom prst="rect">
            <a:avLst/>
          </a:prstGeom>
          <a:solidFill>
            <a:srgbClr val="999999"/>
          </a:solidFill>
          <a:ln w="12700" algn="ctr">
            <a:noFill/>
            <a:miter lim="800000"/>
            <a:headEnd/>
            <a:tailEnd/>
          </a:ln>
        </p:spPr>
        <p:txBody>
          <a:bodyPr wrap="none" lIns="90000" tIns="46800" rIns="90000" bIns="46800" anchor="ctr"/>
          <a:lstStyle/>
          <a:p>
            <a:pPr>
              <a:spcBef>
                <a:spcPct val="50000"/>
              </a:spcBef>
              <a:buClrTx/>
              <a:buSzTx/>
              <a:buFontTx/>
              <a:buNone/>
            </a:pPr>
            <a:r>
              <a:rPr lang="en-US" sz="900" dirty="0">
                <a:solidFill>
                  <a:schemeClr val="bg1"/>
                </a:solidFill>
              </a:rPr>
              <a:t>Sales</a:t>
            </a:r>
            <a:br>
              <a:rPr lang="en-US" sz="900" dirty="0">
                <a:solidFill>
                  <a:schemeClr val="bg1"/>
                </a:solidFill>
              </a:rPr>
            </a:br>
            <a:r>
              <a:rPr lang="en-US" sz="900" dirty="0">
                <a:solidFill>
                  <a:schemeClr val="bg1"/>
                </a:solidFill>
              </a:rPr>
              <a:t>Orders</a:t>
            </a:r>
          </a:p>
        </p:txBody>
      </p:sp>
      <p:sp>
        <p:nvSpPr>
          <p:cNvPr id="12" name="Text Box 12">
            <a:hlinkClick r:id="rId3" action="ppaction://hlinksldjump"/>
          </p:cNvPr>
          <p:cNvSpPr txBox="1">
            <a:spLocks noChangeArrowheads="1"/>
          </p:cNvSpPr>
          <p:nvPr/>
        </p:nvSpPr>
        <p:spPr bwMode="gray">
          <a:xfrm>
            <a:off x="3968750" y="2865438"/>
            <a:ext cx="647700" cy="431800"/>
          </a:xfrm>
          <a:prstGeom prst="rect">
            <a:avLst/>
          </a:prstGeom>
          <a:solidFill>
            <a:srgbClr val="999999"/>
          </a:solidFill>
          <a:ln w="12700" algn="ctr">
            <a:noFill/>
            <a:miter lim="800000"/>
            <a:headEnd/>
            <a:tailEnd/>
          </a:ln>
        </p:spPr>
        <p:txBody>
          <a:bodyPr wrap="none" lIns="90000" tIns="46800" rIns="90000" bIns="46800" anchor="ctr"/>
          <a:lstStyle/>
          <a:p>
            <a:pPr>
              <a:buClrTx/>
              <a:buSzTx/>
            </a:pPr>
            <a:r>
              <a:rPr lang="en-US" sz="900" dirty="0">
                <a:solidFill>
                  <a:schemeClr val="bg1"/>
                </a:solidFill>
              </a:rPr>
              <a:t>Marketing</a:t>
            </a:r>
          </a:p>
        </p:txBody>
      </p:sp>
      <p:sp>
        <p:nvSpPr>
          <p:cNvPr id="13" name="Text Box 13">
            <a:hlinkClick r:id="rId3" action="ppaction://hlinksldjump"/>
          </p:cNvPr>
          <p:cNvSpPr txBox="1">
            <a:spLocks noChangeArrowheads="1"/>
          </p:cNvSpPr>
          <p:nvPr/>
        </p:nvSpPr>
        <p:spPr bwMode="gray">
          <a:xfrm>
            <a:off x="4683125" y="2865438"/>
            <a:ext cx="647700" cy="431800"/>
          </a:xfrm>
          <a:prstGeom prst="rect">
            <a:avLst/>
          </a:prstGeom>
          <a:solidFill>
            <a:srgbClr val="999999"/>
          </a:solidFill>
          <a:ln w="12700" algn="ctr">
            <a:noFill/>
            <a:miter lim="800000"/>
            <a:headEnd/>
            <a:tailEnd/>
          </a:ln>
        </p:spPr>
        <p:txBody>
          <a:bodyPr wrap="none" lIns="90000" tIns="46800" rIns="90000" bIns="46800" anchor="ctr"/>
          <a:lstStyle/>
          <a:p>
            <a:pPr>
              <a:buClrTx/>
              <a:buSzTx/>
            </a:pPr>
            <a:r>
              <a:rPr lang="en-US" sz="900" dirty="0">
                <a:solidFill>
                  <a:schemeClr val="bg1"/>
                </a:solidFill>
              </a:rPr>
              <a:t>Product and</a:t>
            </a:r>
            <a:br>
              <a:rPr lang="en-US" sz="900" dirty="0">
                <a:solidFill>
                  <a:schemeClr val="bg1"/>
                </a:solidFill>
              </a:rPr>
            </a:br>
            <a:r>
              <a:rPr lang="en-US" sz="900" dirty="0">
                <a:solidFill>
                  <a:schemeClr val="bg1"/>
                </a:solidFill>
              </a:rPr>
              <a:t>Service</a:t>
            </a:r>
            <a:br>
              <a:rPr lang="en-US" sz="900" dirty="0">
                <a:solidFill>
                  <a:schemeClr val="bg1"/>
                </a:solidFill>
              </a:rPr>
            </a:br>
            <a:r>
              <a:rPr lang="en-US" sz="900" dirty="0">
                <a:solidFill>
                  <a:schemeClr val="bg1"/>
                </a:solidFill>
              </a:rPr>
              <a:t>Portfolio</a:t>
            </a:r>
          </a:p>
        </p:txBody>
      </p:sp>
      <p:sp>
        <p:nvSpPr>
          <p:cNvPr id="14" name="Text Box 14">
            <a:hlinkClick r:id="rId3" action="ppaction://hlinksldjump"/>
          </p:cNvPr>
          <p:cNvSpPr txBox="1">
            <a:spLocks noChangeArrowheads="1"/>
          </p:cNvSpPr>
          <p:nvPr/>
        </p:nvSpPr>
        <p:spPr bwMode="gray">
          <a:xfrm>
            <a:off x="5407025" y="2865438"/>
            <a:ext cx="647700" cy="431800"/>
          </a:xfrm>
          <a:prstGeom prst="rect">
            <a:avLst/>
          </a:prstGeom>
          <a:solidFill>
            <a:srgbClr val="999999"/>
          </a:solidFill>
          <a:ln w="12700" algn="ctr">
            <a:noFill/>
            <a:miter lim="800000"/>
            <a:headEnd/>
            <a:tailEnd/>
          </a:ln>
        </p:spPr>
        <p:txBody>
          <a:bodyPr wrap="none" lIns="90000" tIns="46800" rIns="90000" bIns="46800" anchor="ctr"/>
          <a:lstStyle/>
          <a:p>
            <a:pPr>
              <a:spcBef>
                <a:spcPct val="50000"/>
              </a:spcBef>
              <a:buClrTx/>
              <a:buSzTx/>
              <a:buFontTx/>
              <a:buNone/>
            </a:pPr>
            <a:r>
              <a:rPr lang="en-US" sz="900" dirty="0">
                <a:solidFill>
                  <a:schemeClr val="bg1"/>
                </a:solidFill>
              </a:rPr>
              <a:t>Service </a:t>
            </a:r>
            <a:br>
              <a:rPr lang="en-US" sz="900" dirty="0">
                <a:solidFill>
                  <a:schemeClr val="bg1"/>
                </a:solidFill>
              </a:rPr>
            </a:br>
            <a:r>
              <a:rPr lang="en-US" sz="900" dirty="0">
                <a:solidFill>
                  <a:schemeClr val="bg1"/>
                </a:solidFill>
              </a:rPr>
              <a:t>Desk</a:t>
            </a:r>
          </a:p>
        </p:txBody>
      </p:sp>
      <p:sp>
        <p:nvSpPr>
          <p:cNvPr id="15" name="Text Box 15">
            <a:hlinkClick r:id="rId3" action="ppaction://hlinksldjump"/>
          </p:cNvPr>
          <p:cNvSpPr txBox="1">
            <a:spLocks noChangeArrowheads="1"/>
          </p:cNvSpPr>
          <p:nvPr/>
        </p:nvSpPr>
        <p:spPr bwMode="gray">
          <a:xfrm>
            <a:off x="6121400" y="2865438"/>
            <a:ext cx="647700" cy="431800"/>
          </a:xfrm>
          <a:prstGeom prst="rect">
            <a:avLst/>
          </a:prstGeom>
          <a:solidFill>
            <a:srgbClr val="999999"/>
          </a:solidFill>
          <a:ln w="12700" algn="ctr">
            <a:noFill/>
            <a:miter lim="800000"/>
            <a:headEnd/>
            <a:tailEnd/>
          </a:ln>
        </p:spPr>
        <p:txBody>
          <a:bodyPr wrap="none" lIns="90000" tIns="46800" rIns="90000" bIns="46800" anchor="ctr"/>
          <a:lstStyle/>
          <a:p>
            <a:pPr>
              <a:spcBef>
                <a:spcPct val="50000"/>
              </a:spcBef>
              <a:buClrTx/>
              <a:buSzTx/>
              <a:buFontTx/>
              <a:buNone/>
            </a:pPr>
            <a:r>
              <a:rPr lang="en-US" sz="900" dirty="0">
                <a:solidFill>
                  <a:schemeClr val="bg1"/>
                </a:solidFill>
              </a:rPr>
              <a:t>Service</a:t>
            </a:r>
            <a:br>
              <a:rPr lang="en-US" sz="900" dirty="0">
                <a:solidFill>
                  <a:schemeClr val="bg1"/>
                </a:solidFill>
              </a:rPr>
            </a:br>
            <a:r>
              <a:rPr lang="en-US" sz="900" dirty="0">
                <a:solidFill>
                  <a:schemeClr val="bg1"/>
                </a:solidFill>
              </a:rPr>
              <a:t>Orders</a:t>
            </a:r>
          </a:p>
        </p:txBody>
      </p:sp>
      <p:sp>
        <p:nvSpPr>
          <p:cNvPr id="16" name="Text Box 16">
            <a:hlinkClick r:id="rId3" action="ppaction://hlinksldjump"/>
          </p:cNvPr>
          <p:cNvSpPr txBox="1">
            <a:spLocks noChangeArrowheads="1"/>
          </p:cNvSpPr>
          <p:nvPr/>
        </p:nvSpPr>
        <p:spPr bwMode="gray">
          <a:xfrm>
            <a:off x="7550150" y="2865438"/>
            <a:ext cx="647700" cy="431800"/>
          </a:xfrm>
          <a:prstGeom prst="rect">
            <a:avLst/>
          </a:prstGeom>
          <a:solidFill>
            <a:srgbClr val="999999"/>
          </a:solidFill>
          <a:ln w="12700" algn="ctr">
            <a:noFill/>
            <a:miter lim="800000"/>
            <a:headEnd/>
            <a:tailEnd/>
          </a:ln>
        </p:spPr>
        <p:txBody>
          <a:bodyPr wrap="none" lIns="90000" tIns="46800" rIns="90000" bIns="46800" anchor="ctr"/>
          <a:lstStyle/>
          <a:p>
            <a:pPr>
              <a:spcBef>
                <a:spcPct val="50000"/>
              </a:spcBef>
              <a:buClrTx/>
              <a:buSzTx/>
              <a:buFontTx/>
              <a:buNone/>
            </a:pPr>
            <a:r>
              <a:rPr lang="en-US" sz="900" dirty="0">
                <a:solidFill>
                  <a:schemeClr val="bg1"/>
                </a:solidFill>
              </a:rPr>
              <a:t>Service</a:t>
            </a:r>
            <a:br>
              <a:rPr lang="en-US" sz="900" dirty="0">
                <a:solidFill>
                  <a:schemeClr val="bg1"/>
                </a:solidFill>
              </a:rPr>
            </a:br>
            <a:r>
              <a:rPr lang="en-US" sz="900" dirty="0">
                <a:solidFill>
                  <a:schemeClr val="bg1"/>
                </a:solidFill>
              </a:rPr>
              <a:t>Entitlements</a:t>
            </a:r>
          </a:p>
        </p:txBody>
      </p:sp>
      <p:sp>
        <p:nvSpPr>
          <p:cNvPr id="17" name="Text Box 17">
            <a:hlinkClick r:id="rId3" action="ppaction://hlinksldjump"/>
          </p:cNvPr>
          <p:cNvSpPr txBox="1">
            <a:spLocks noChangeArrowheads="1"/>
          </p:cNvSpPr>
          <p:nvPr/>
        </p:nvSpPr>
        <p:spPr bwMode="gray">
          <a:xfrm>
            <a:off x="8977312" y="2865438"/>
            <a:ext cx="647700" cy="431800"/>
          </a:xfrm>
          <a:prstGeom prst="rect">
            <a:avLst/>
          </a:prstGeom>
          <a:solidFill>
            <a:srgbClr val="999999"/>
          </a:solidFill>
          <a:ln w="12700" algn="ctr">
            <a:noFill/>
            <a:miter lim="800000"/>
            <a:headEnd/>
            <a:tailEnd/>
          </a:ln>
        </p:spPr>
        <p:txBody>
          <a:bodyPr wrap="none" lIns="90000" tIns="46800" rIns="90000" bIns="46800" anchor="ctr"/>
          <a:lstStyle/>
          <a:p>
            <a:pPr>
              <a:spcBef>
                <a:spcPct val="50000"/>
              </a:spcBef>
              <a:buClrTx/>
              <a:buSzTx/>
              <a:buFontTx/>
              <a:buNone/>
            </a:pPr>
            <a:r>
              <a:rPr lang="en-US" sz="900" dirty="0">
                <a:solidFill>
                  <a:schemeClr val="bg1"/>
                </a:solidFill>
              </a:rPr>
              <a:t>Managing</a:t>
            </a:r>
            <a:br>
              <a:rPr lang="en-US" sz="900" dirty="0">
                <a:solidFill>
                  <a:schemeClr val="bg1"/>
                </a:solidFill>
              </a:rPr>
            </a:br>
            <a:r>
              <a:rPr lang="en-US" sz="900" dirty="0">
                <a:solidFill>
                  <a:schemeClr val="bg1"/>
                </a:solidFill>
              </a:rPr>
              <a:t>my Area</a:t>
            </a:r>
          </a:p>
        </p:txBody>
      </p:sp>
      <p:sp>
        <p:nvSpPr>
          <p:cNvPr id="18" name="Text Box 18">
            <a:hlinkClick r:id="rId3" action="ppaction://hlinksldjump"/>
          </p:cNvPr>
          <p:cNvSpPr txBox="1">
            <a:spLocks noChangeArrowheads="1"/>
          </p:cNvSpPr>
          <p:nvPr/>
        </p:nvSpPr>
        <p:spPr bwMode="gray">
          <a:xfrm>
            <a:off x="8258175" y="2865438"/>
            <a:ext cx="647700" cy="431800"/>
          </a:xfrm>
          <a:prstGeom prst="rect">
            <a:avLst/>
          </a:prstGeom>
          <a:solidFill>
            <a:srgbClr val="999999"/>
          </a:solidFill>
          <a:ln w="12700" algn="ctr">
            <a:noFill/>
            <a:miter lim="800000"/>
            <a:headEnd/>
            <a:tailEnd/>
          </a:ln>
        </p:spPr>
        <p:txBody>
          <a:bodyPr wrap="none" lIns="90000" tIns="46800" rIns="90000" bIns="46800" anchor="ctr"/>
          <a:lstStyle/>
          <a:p>
            <a:pPr>
              <a:spcBef>
                <a:spcPct val="50000"/>
              </a:spcBef>
              <a:buClrTx/>
              <a:buSzTx/>
              <a:buFontTx/>
              <a:buNone/>
            </a:pPr>
            <a:r>
              <a:rPr lang="en-US" sz="900" dirty="0">
                <a:solidFill>
                  <a:schemeClr val="bg1"/>
                </a:solidFill>
              </a:rPr>
              <a:t>Customer</a:t>
            </a:r>
            <a:br>
              <a:rPr lang="en-US" sz="900" dirty="0">
                <a:solidFill>
                  <a:schemeClr val="bg1"/>
                </a:solidFill>
              </a:rPr>
            </a:br>
            <a:r>
              <a:rPr lang="en-US" sz="900" dirty="0">
                <a:solidFill>
                  <a:schemeClr val="bg1"/>
                </a:solidFill>
              </a:rPr>
              <a:t>Invoicing</a:t>
            </a:r>
          </a:p>
        </p:txBody>
      </p:sp>
      <p:sp>
        <p:nvSpPr>
          <p:cNvPr id="19" name="Text Box 19">
            <a:hlinkClick r:id="rId3" action="ppaction://hlinksldjump"/>
          </p:cNvPr>
          <p:cNvSpPr txBox="1">
            <a:spLocks noChangeArrowheads="1"/>
          </p:cNvSpPr>
          <p:nvPr/>
        </p:nvSpPr>
        <p:spPr bwMode="gray">
          <a:xfrm>
            <a:off x="6835775" y="2865438"/>
            <a:ext cx="647700" cy="431800"/>
          </a:xfrm>
          <a:prstGeom prst="rect">
            <a:avLst/>
          </a:prstGeom>
          <a:solidFill>
            <a:srgbClr val="999999"/>
          </a:solidFill>
          <a:ln w="12700" algn="ctr">
            <a:noFill/>
            <a:miter lim="800000"/>
            <a:headEnd/>
            <a:tailEnd/>
          </a:ln>
        </p:spPr>
        <p:txBody>
          <a:bodyPr wrap="none" lIns="90000" tIns="46800" rIns="90000" bIns="46800" anchor="ctr"/>
          <a:lstStyle/>
          <a:p>
            <a:pPr>
              <a:spcBef>
                <a:spcPct val="50000"/>
              </a:spcBef>
              <a:buClrTx/>
              <a:buSzTx/>
              <a:buFontTx/>
              <a:buNone/>
            </a:pPr>
            <a:r>
              <a:rPr lang="en-US" sz="900" dirty="0">
                <a:solidFill>
                  <a:schemeClr val="bg1"/>
                </a:solidFill>
              </a:rPr>
              <a:t>Field </a:t>
            </a:r>
            <a:br>
              <a:rPr lang="en-US" sz="900" dirty="0">
                <a:solidFill>
                  <a:schemeClr val="bg1"/>
                </a:solidFill>
              </a:rPr>
            </a:br>
            <a:r>
              <a:rPr lang="en-US" sz="900" dirty="0">
                <a:solidFill>
                  <a:schemeClr val="bg1"/>
                </a:solidFill>
              </a:rPr>
              <a:t>Service </a:t>
            </a:r>
            <a:br>
              <a:rPr lang="en-US" sz="900" dirty="0">
                <a:solidFill>
                  <a:schemeClr val="bg1"/>
                </a:solidFill>
              </a:rPr>
            </a:br>
            <a:r>
              <a:rPr lang="en-US" sz="900" dirty="0">
                <a:solidFill>
                  <a:schemeClr val="bg1"/>
                </a:solidFill>
              </a:rPr>
              <a:t>and Repair</a:t>
            </a:r>
          </a:p>
        </p:txBody>
      </p:sp>
      <p:sp>
        <p:nvSpPr>
          <p:cNvPr id="20" name="Text Box 117">
            <a:hlinkClick r:id="rId3" action="ppaction://hlinksldjump"/>
          </p:cNvPr>
          <p:cNvSpPr txBox="1">
            <a:spLocks noChangeArrowheads="1"/>
          </p:cNvSpPr>
          <p:nvPr/>
        </p:nvSpPr>
        <p:spPr bwMode="gray">
          <a:xfrm>
            <a:off x="9698038" y="2865438"/>
            <a:ext cx="654050" cy="431800"/>
          </a:xfrm>
          <a:prstGeom prst="rect">
            <a:avLst/>
          </a:prstGeom>
          <a:solidFill>
            <a:srgbClr val="999999"/>
          </a:solidFill>
          <a:ln w="12700" algn="ctr">
            <a:noFill/>
            <a:miter lim="800000"/>
            <a:headEnd/>
            <a:tailEnd/>
          </a:ln>
        </p:spPr>
        <p:txBody>
          <a:bodyPr wrap="none" lIns="0" tIns="0" rIns="0" bIns="0" anchor="ctr"/>
          <a:lstStyle/>
          <a:p>
            <a:pPr>
              <a:buClr>
                <a:srgbClr val="44697D"/>
              </a:buClr>
            </a:pPr>
            <a:r>
              <a:rPr lang="en-US" sz="900" dirty="0">
                <a:solidFill>
                  <a:schemeClr val="bg1"/>
                </a:solidFill>
              </a:rPr>
              <a:t>E-Commerce</a:t>
            </a:r>
          </a:p>
        </p:txBody>
      </p:sp>
      <p:sp>
        <p:nvSpPr>
          <p:cNvPr id="21" name="Rectangle 54"/>
          <p:cNvSpPr>
            <a:spLocks noChangeArrowheads="1"/>
          </p:cNvSpPr>
          <p:nvPr/>
        </p:nvSpPr>
        <p:spPr bwMode="gray">
          <a:xfrm>
            <a:off x="1820862" y="344963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Overview</a:t>
            </a:r>
          </a:p>
        </p:txBody>
      </p:sp>
      <p:sp>
        <p:nvSpPr>
          <p:cNvPr id="22" name="Rectangle 58"/>
          <p:cNvSpPr>
            <a:spLocks noChangeArrowheads="1"/>
          </p:cNvSpPr>
          <p:nvPr/>
        </p:nvSpPr>
        <p:spPr bwMode="gray">
          <a:xfrm>
            <a:off x="1825625" y="3657601"/>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Accounts</a:t>
            </a:r>
          </a:p>
        </p:txBody>
      </p:sp>
      <p:sp>
        <p:nvSpPr>
          <p:cNvPr id="23" name="Rectangle 62"/>
          <p:cNvSpPr>
            <a:spLocks noChangeArrowheads="1"/>
          </p:cNvSpPr>
          <p:nvPr/>
        </p:nvSpPr>
        <p:spPr bwMode="gray">
          <a:xfrm>
            <a:off x="1820862" y="3871914"/>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Contacts</a:t>
            </a:r>
          </a:p>
        </p:txBody>
      </p:sp>
      <p:sp>
        <p:nvSpPr>
          <p:cNvPr id="24" name="Rectangle 66"/>
          <p:cNvSpPr>
            <a:spLocks noChangeArrowheads="1"/>
          </p:cNvSpPr>
          <p:nvPr/>
        </p:nvSpPr>
        <p:spPr bwMode="gray">
          <a:xfrm>
            <a:off x="1825625" y="4086226"/>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Partners</a:t>
            </a:r>
          </a:p>
        </p:txBody>
      </p:sp>
      <p:sp>
        <p:nvSpPr>
          <p:cNvPr id="25" name="Rectangle 70"/>
          <p:cNvSpPr>
            <a:spLocks noChangeArrowheads="1"/>
          </p:cNvSpPr>
          <p:nvPr/>
        </p:nvSpPr>
        <p:spPr bwMode="gray">
          <a:xfrm>
            <a:off x="1825625" y="430053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Activities</a:t>
            </a:r>
          </a:p>
        </p:txBody>
      </p:sp>
      <p:sp>
        <p:nvSpPr>
          <p:cNvPr id="26" name="Rectangle 71"/>
          <p:cNvSpPr>
            <a:spLocks noChangeArrowheads="1"/>
          </p:cNvSpPr>
          <p:nvPr/>
        </p:nvSpPr>
        <p:spPr bwMode="gray">
          <a:xfrm>
            <a:off x="1825625" y="55133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Reports</a:t>
            </a:r>
          </a:p>
        </p:txBody>
      </p:sp>
      <p:sp>
        <p:nvSpPr>
          <p:cNvPr id="27" name="Rectangle 55"/>
          <p:cNvSpPr>
            <a:spLocks noChangeArrowheads="1"/>
          </p:cNvSpPr>
          <p:nvPr/>
        </p:nvSpPr>
        <p:spPr bwMode="gray">
          <a:xfrm>
            <a:off x="2540000" y="34432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Overview</a:t>
            </a:r>
          </a:p>
        </p:txBody>
      </p:sp>
      <p:sp>
        <p:nvSpPr>
          <p:cNvPr id="28" name="Rectangle 56"/>
          <p:cNvSpPr>
            <a:spLocks noChangeArrowheads="1"/>
          </p:cNvSpPr>
          <p:nvPr/>
        </p:nvSpPr>
        <p:spPr bwMode="gray">
          <a:xfrm>
            <a:off x="3254375" y="3441701"/>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Overview</a:t>
            </a:r>
          </a:p>
        </p:txBody>
      </p:sp>
      <p:sp>
        <p:nvSpPr>
          <p:cNvPr id="29" name="Rectangle 57"/>
          <p:cNvSpPr>
            <a:spLocks noChangeArrowheads="1"/>
          </p:cNvSpPr>
          <p:nvPr/>
        </p:nvSpPr>
        <p:spPr bwMode="gray">
          <a:xfrm>
            <a:off x="3968750" y="34432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Overview</a:t>
            </a:r>
          </a:p>
        </p:txBody>
      </p:sp>
      <p:sp>
        <p:nvSpPr>
          <p:cNvPr id="30" name="Rectangle 59"/>
          <p:cNvSpPr>
            <a:spLocks noChangeArrowheads="1"/>
          </p:cNvSpPr>
          <p:nvPr/>
        </p:nvSpPr>
        <p:spPr bwMode="gray">
          <a:xfrm>
            <a:off x="2540000" y="3657601"/>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Leads</a:t>
            </a:r>
          </a:p>
        </p:txBody>
      </p:sp>
      <p:sp>
        <p:nvSpPr>
          <p:cNvPr id="31" name="Rectangle 60"/>
          <p:cNvSpPr>
            <a:spLocks noChangeArrowheads="1"/>
          </p:cNvSpPr>
          <p:nvPr/>
        </p:nvSpPr>
        <p:spPr bwMode="gray">
          <a:xfrm>
            <a:off x="3254375" y="3665538"/>
            <a:ext cx="647700" cy="287337"/>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Sales</a:t>
            </a:r>
          </a:p>
          <a:p>
            <a:pPr>
              <a:buClr>
                <a:srgbClr val="44697D"/>
              </a:buClr>
            </a:pPr>
            <a:r>
              <a:rPr lang="en-US" sz="800" dirty="0"/>
              <a:t> Orders</a:t>
            </a:r>
          </a:p>
        </p:txBody>
      </p:sp>
      <p:sp>
        <p:nvSpPr>
          <p:cNvPr id="32" name="Rectangle 61"/>
          <p:cNvSpPr>
            <a:spLocks noChangeArrowheads="1"/>
          </p:cNvSpPr>
          <p:nvPr/>
        </p:nvSpPr>
        <p:spPr bwMode="gray">
          <a:xfrm>
            <a:off x="3968750" y="3871914"/>
            <a:ext cx="647700" cy="3603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Market </a:t>
            </a:r>
          </a:p>
          <a:p>
            <a:pPr>
              <a:buClr>
                <a:srgbClr val="44697D"/>
              </a:buClr>
            </a:pPr>
            <a:r>
              <a:rPr lang="en-US" sz="800" dirty="0"/>
              <a:t>Information</a:t>
            </a:r>
          </a:p>
        </p:txBody>
      </p:sp>
      <p:sp>
        <p:nvSpPr>
          <p:cNvPr id="33" name="Rectangle 63"/>
          <p:cNvSpPr>
            <a:spLocks noChangeArrowheads="1"/>
          </p:cNvSpPr>
          <p:nvPr/>
        </p:nvSpPr>
        <p:spPr bwMode="gray">
          <a:xfrm>
            <a:off x="2540000" y="3871914"/>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Opportunities</a:t>
            </a:r>
          </a:p>
        </p:txBody>
      </p:sp>
      <p:sp>
        <p:nvSpPr>
          <p:cNvPr id="34" name="Rectangle 64"/>
          <p:cNvSpPr>
            <a:spLocks noChangeArrowheads="1"/>
          </p:cNvSpPr>
          <p:nvPr/>
        </p:nvSpPr>
        <p:spPr bwMode="gray">
          <a:xfrm>
            <a:off x="3247500" y="445744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Returns</a:t>
            </a:r>
          </a:p>
        </p:txBody>
      </p:sp>
      <p:sp>
        <p:nvSpPr>
          <p:cNvPr id="35" name="Rectangle 65"/>
          <p:cNvSpPr>
            <a:spLocks noChangeArrowheads="1"/>
          </p:cNvSpPr>
          <p:nvPr/>
        </p:nvSpPr>
        <p:spPr bwMode="gray">
          <a:xfrm>
            <a:off x="3968750" y="430053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Competitors</a:t>
            </a:r>
          </a:p>
        </p:txBody>
      </p:sp>
      <p:sp>
        <p:nvSpPr>
          <p:cNvPr id="36" name="Rectangle 67"/>
          <p:cNvSpPr>
            <a:spLocks noChangeArrowheads="1"/>
          </p:cNvSpPr>
          <p:nvPr/>
        </p:nvSpPr>
        <p:spPr bwMode="gray">
          <a:xfrm>
            <a:off x="2540000" y="4086226"/>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Sales</a:t>
            </a:r>
          </a:p>
          <a:p>
            <a:pPr>
              <a:buClr>
                <a:srgbClr val="44697D"/>
              </a:buClr>
            </a:pPr>
            <a:r>
              <a:rPr lang="en-US" sz="800" dirty="0"/>
              <a:t> Quotes</a:t>
            </a:r>
          </a:p>
        </p:txBody>
      </p:sp>
      <p:sp>
        <p:nvSpPr>
          <p:cNvPr id="37" name="Rectangle 69"/>
          <p:cNvSpPr>
            <a:spLocks noChangeArrowheads="1"/>
          </p:cNvSpPr>
          <p:nvPr/>
        </p:nvSpPr>
        <p:spPr bwMode="gray">
          <a:xfrm>
            <a:off x="3968750" y="4913313"/>
            <a:ext cx="647700" cy="307975"/>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Target </a:t>
            </a:r>
          </a:p>
          <a:p>
            <a:pPr>
              <a:buClr>
                <a:srgbClr val="44697D"/>
              </a:buClr>
            </a:pPr>
            <a:r>
              <a:rPr lang="en-US" sz="800" dirty="0"/>
              <a:t>Groups</a:t>
            </a:r>
          </a:p>
        </p:txBody>
      </p:sp>
      <p:sp>
        <p:nvSpPr>
          <p:cNvPr id="38" name="Rectangle 72"/>
          <p:cNvSpPr>
            <a:spLocks noChangeArrowheads="1"/>
          </p:cNvSpPr>
          <p:nvPr/>
        </p:nvSpPr>
        <p:spPr bwMode="gray">
          <a:xfrm>
            <a:off x="2540000" y="5514976"/>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Reports</a:t>
            </a:r>
          </a:p>
        </p:txBody>
      </p:sp>
      <p:sp>
        <p:nvSpPr>
          <p:cNvPr id="39" name="Rectangle 73"/>
          <p:cNvSpPr>
            <a:spLocks noChangeArrowheads="1"/>
          </p:cNvSpPr>
          <p:nvPr/>
        </p:nvSpPr>
        <p:spPr bwMode="gray">
          <a:xfrm>
            <a:off x="3254375" y="55133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Reports</a:t>
            </a:r>
          </a:p>
        </p:txBody>
      </p:sp>
      <p:sp>
        <p:nvSpPr>
          <p:cNvPr id="40" name="Rectangle 74"/>
          <p:cNvSpPr>
            <a:spLocks noChangeArrowheads="1"/>
          </p:cNvSpPr>
          <p:nvPr/>
        </p:nvSpPr>
        <p:spPr bwMode="gray">
          <a:xfrm>
            <a:off x="3968750" y="55133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Reports</a:t>
            </a:r>
          </a:p>
        </p:txBody>
      </p:sp>
      <p:sp>
        <p:nvSpPr>
          <p:cNvPr id="41" name="Rectangle 75"/>
          <p:cNvSpPr>
            <a:spLocks noChangeArrowheads="1"/>
          </p:cNvSpPr>
          <p:nvPr/>
        </p:nvSpPr>
        <p:spPr bwMode="gray">
          <a:xfrm>
            <a:off x="4683125" y="3441701"/>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Overview</a:t>
            </a:r>
          </a:p>
        </p:txBody>
      </p:sp>
      <p:sp>
        <p:nvSpPr>
          <p:cNvPr id="42" name="Rectangle 76"/>
          <p:cNvSpPr>
            <a:spLocks noChangeArrowheads="1"/>
          </p:cNvSpPr>
          <p:nvPr/>
        </p:nvSpPr>
        <p:spPr bwMode="gray">
          <a:xfrm>
            <a:off x="4683125" y="3656014"/>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Products</a:t>
            </a:r>
          </a:p>
        </p:txBody>
      </p:sp>
      <p:sp>
        <p:nvSpPr>
          <p:cNvPr id="43" name="Rectangle 77"/>
          <p:cNvSpPr>
            <a:spLocks noChangeArrowheads="1"/>
          </p:cNvSpPr>
          <p:nvPr/>
        </p:nvSpPr>
        <p:spPr bwMode="gray">
          <a:xfrm>
            <a:off x="4683125" y="3870326"/>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Services</a:t>
            </a:r>
          </a:p>
        </p:txBody>
      </p:sp>
      <p:sp>
        <p:nvSpPr>
          <p:cNvPr id="44" name="Rectangle 78"/>
          <p:cNvSpPr>
            <a:spLocks noChangeArrowheads="1"/>
          </p:cNvSpPr>
          <p:nvPr/>
        </p:nvSpPr>
        <p:spPr bwMode="gray">
          <a:xfrm>
            <a:off x="4683125" y="408463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Pricing</a:t>
            </a:r>
          </a:p>
        </p:txBody>
      </p:sp>
      <p:sp>
        <p:nvSpPr>
          <p:cNvPr id="45" name="Rectangle 79"/>
          <p:cNvSpPr>
            <a:spLocks noChangeArrowheads="1"/>
          </p:cNvSpPr>
          <p:nvPr/>
        </p:nvSpPr>
        <p:spPr bwMode="gray">
          <a:xfrm>
            <a:off x="4683125" y="55133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Reports</a:t>
            </a:r>
          </a:p>
        </p:txBody>
      </p:sp>
      <p:sp>
        <p:nvSpPr>
          <p:cNvPr id="46" name="Rectangle 80"/>
          <p:cNvSpPr>
            <a:spLocks noChangeArrowheads="1"/>
          </p:cNvSpPr>
          <p:nvPr/>
        </p:nvSpPr>
        <p:spPr bwMode="gray">
          <a:xfrm>
            <a:off x="3968750" y="3657601"/>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Leads</a:t>
            </a:r>
          </a:p>
        </p:txBody>
      </p:sp>
      <p:sp>
        <p:nvSpPr>
          <p:cNvPr id="47" name="Rectangle 81"/>
          <p:cNvSpPr>
            <a:spLocks noChangeArrowheads="1"/>
          </p:cNvSpPr>
          <p:nvPr/>
        </p:nvSpPr>
        <p:spPr bwMode="gray">
          <a:xfrm>
            <a:off x="3968750" y="4503739"/>
            <a:ext cx="647700" cy="3603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Competitor</a:t>
            </a:r>
            <a:br>
              <a:rPr lang="en-US" sz="800" dirty="0"/>
            </a:br>
            <a:r>
              <a:rPr lang="en-US" sz="800" dirty="0"/>
              <a:t>Products</a:t>
            </a:r>
          </a:p>
        </p:txBody>
      </p:sp>
      <p:sp>
        <p:nvSpPr>
          <p:cNvPr id="48" name="Rectangle 83"/>
          <p:cNvSpPr>
            <a:spLocks noChangeArrowheads="1"/>
          </p:cNvSpPr>
          <p:nvPr/>
        </p:nvSpPr>
        <p:spPr bwMode="gray">
          <a:xfrm>
            <a:off x="5407025" y="3441701"/>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Overview</a:t>
            </a:r>
          </a:p>
        </p:txBody>
      </p:sp>
      <p:sp>
        <p:nvSpPr>
          <p:cNvPr id="49" name="Rectangle 84"/>
          <p:cNvSpPr>
            <a:spLocks noChangeArrowheads="1"/>
          </p:cNvSpPr>
          <p:nvPr/>
        </p:nvSpPr>
        <p:spPr bwMode="gray">
          <a:xfrm>
            <a:off x="5407025" y="3657601"/>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Service </a:t>
            </a:r>
            <a:br>
              <a:rPr lang="en-US" sz="800" dirty="0"/>
            </a:br>
            <a:r>
              <a:rPr lang="en-US" sz="800" dirty="0"/>
              <a:t>Requests</a:t>
            </a:r>
          </a:p>
        </p:txBody>
      </p:sp>
      <p:sp>
        <p:nvSpPr>
          <p:cNvPr id="50" name="Rectangle 85"/>
          <p:cNvSpPr>
            <a:spLocks noChangeArrowheads="1"/>
          </p:cNvSpPr>
          <p:nvPr/>
        </p:nvSpPr>
        <p:spPr bwMode="gray">
          <a:xfrm>
            <a:off x="5407025" y="4083050"/>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Knowledge </a:t>
            </a:r>
            <a:br>
              <a:rPr lang="en-US" sz="800" dirty="0"/>
            </a:br>
            <a:r>
              <a:rPr lang="en-US" sz="800" dirty="0"/>
              <a:t>Base</a:t>
            </a:r>
          </a:p>
        </p:txBody>
      </p:sp>
      <p:sp>
        <p:nvSpPr>
          <p:cNvPr id="51" name="Rectangle 86"/>
          <p:cNvSpPr>
            <a:spLocks noChangeArrowheads="1"/>
          </p:cNvSpPr>
          <p:nvPr/>
        </p:nvSpPr>
        <p:spPr bwMode="gray">
          <a:xfrm>
            <a:off x="5407025" y="55133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Reports</a:t>
            </a:r>
          </a:p>
        </p:txBody>
      </p:sp>
      <p:sp>
        <p:nvSpPr>
          <p:cNvPr id="52" name="Rectangle 87"/>
          <p:cNvSpPr>
            <a:spLocks noChangeArrowheads="1"/>
          </p:cNvSpPr>
          <p:nvPr/>
        </p:nvSpPr>
        <p:spPr bwMode="gray">
          <a:xfrm>
            <a:off x="6121400" y="34432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Overview</a:t>
            </a:r>
          </a:p>
        </p:txBody>
      </p:sp>
      <p:sp>
        <p:nvSpPr>
          <p:cNvPr id="53" name="Rectangle 88"/>
          <p:cNvSpPr>
            <a:spLocks noChangeArrowheads="1"/>
          </p:cNvSpPr>
          <p:nvPr/>
        </p:nvSpPr>
        <p:spPr bwMode="gray">
          <a:xfrm>
            <a:off x="6121400" y="3657601"/>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Service Order </a:t>
            </a:r>
            <a:br>
              <a:rPr lang="en-US" sz="800" dirty="0"/>
            </a:br>
            <a:r>
              <a:rPr lang="en-US" sz="800" dirty="0"/>
              <a:t>Processing</a:t>
            </a:r>
          </a:p>
        </p:txBody>
      </p:sp>
      <p:sp>
        <p:nvSpPr>
          <p:cNvPr id="54" name="Rectangle 89"/>
          <p:cNvSpPr>
            <a:spLocks noChangeArrowheads="1"/>
          </p:cNvSpPr>
          <p:nvPr/>
        </p:nvSpPr>
        <p:spPr bwMode="gray">
          <a:xfrm>
            <a:off x="6121400" y="5514976"/>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Reports</a:t>
            </a:r>
          </a:p>
        </p:txBody>
      </p:sp>
      <p:sp>
        <p:nvSpPr>
          <p:cNvPr id="55" name="Rectangle 90"/>
          <p:cNvSpPr>
            <a:spLocks noChangeArrowheads="1"/>
          </p:cNvSpPr>
          <p:nvPr/>
        </p:nvSpPr>
        <p:spPr bwMode="gray">
          <a:xfrm>
            <a:off x="7550150" y="3441701"/>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Overview</a:t>
            </a:r>
          </a:p>
        </p:txBody>
      </p:sp>
      <p:sp>
        <p:nvSpPr>
          <p:cNvPr id="56" name="Rectangle 91"/>
          <p:cNvSpPr>
            <a:spLocks noChangeArrowheads="1"/>
          </p:cNvSpPr>
          <p:nvPr/>
        </p:nvSpPr>
        <p:spPr bwMode="gray">
          <a:xfrm>
            <a:off x="7550150" y="3654426"/>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Registered </a:t>
            </a:r>
            <a:br>
              <a:rPr lang="en-US" sz="800" dirty="0"/>
            </a:br>
            <a:r>
              <a:rPr lang="en-US" sz="800" dirty="0"/>
              <a:t>Products</a:t>
            </a:r>
          </a:p>
        </p:txBody>
      </p:sp>
      <p:sp>
        <p:nvSpPr>
          <p:cNvPr id="57" name="Rectangle 92"/>
          <p:cNvSpPr>
            <a:spLocks noChangeArrowheads="1"/>
          </p:cNvSpPr>
          <p:nvPr/>
        </p:nvSpPr>
        <p:spPr bwMode="gray">
          <a:xfrm>
            <a:off x="7550150" y="4086226"/>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Warranties</a:t>
            </a:r>
          </a:p>
        </p:txBody>
      </p:sp>
      <p:sp>
        <p:nvSpPr>
          <p:cNvPr id="58" name="Rectangle 93"/>
          <p:cNvSpPr>
            <a:spLocks noChangeArrowheads="1"/>
          </p:cNvSpPr>
          <p:nvPr/>
        </p:nvSpPr>
        <p:spPr bwMode="gray">
          <a:xfrm>
            <a:off x="7550150" y="4300538"/>
            <a:ext cx="647700" cy="300037"/>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Service </a:t>
            </a:r>
          </a:p>
          <a:p>
            <a:pPr>
              <a:buClr>
                <a:srgbClr val="44697D"/>
              </a:buClr>
            </a:pPr>
            <a:r>
              <a:rPr lang="en-US" sz="800" dirty="0"/>
              <a:t>Levels</a:t>
            </a:r>
          </a:p>
        </p:txBody>
      </p:sp>
      <p:sp>
        <p:nvSpPr>
          <p:cNvPr id="59" name="Rectangle 94"/>
          <p:cNvSpPr>
            <a:spLocks noChangeArrowheads="1"/>
          </p:cNvSpPr>
          <p:nvPr/>
        </p:nvSpPr>
        <p:spPr bwMode="gray">
          <a:xfrm>
            <a:off x="7550150" y="55133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Reports</a:t>
            </a:r>
          </a:p>
        </p:txBody>
      </p:sp>
      <p:sp>
        <p:nvSpPr>
          <p:cNvPr id="60" name="Rectangle 95"/>
          <p:cNvSpPr>
            <a:spLocks noChangeArrowheads="1"/>
          </p:cNvSpPr>
          <p:nvPr/>
        </p:nvSpPr>
        <p:spPr bwMode="gray">
          <a:xfrm>
            <a:off x="7550150" y="4673601"/>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Service </a:t>
            </a:r>
            <a:br>
              <a:rPr lang="en-US" sz="800" dirty="0"/>
            </a:br>
            <a:r>
              <a:rPr lang="en-US" sz="800" dirty="0"/>
              <a:t>Categories</a:t>
            </a:r>
          </a:p>
        </p:txBody>
      </p:sp>
      <p:sp>
        <p:nvSpPr>
          <p:cNvPr id="61" name="Rectangle 96"/>
          <p:cNvSpPr>
            <a:spLocks noChangeArrowheads="1"/>
          </p:cNvSpPr>
          <p:nvPr/>
        </p:nvSpPr>
        <p:spPr bwMode="gray">
          <a:xfrm>
            <a:off x="8977312" y="34432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Overview</a:t>
            </a:r>
          </a:p>
        </p:txBody>
      </p:sp>
      <p:sp>
        <p:nvSpPr>
          <p:cNvPr id="62" name="Rectangle 97"/>
          <p:cNvSpPr>
            <a:spLocks noChangeArrowheads="1"/>
          </p:cNvSpPr>
          <p:nvPr/>
        </p:nvSpPr>
        <p:spPr bwMode="gray">
          <a:xfrm>
            <a:off x="8977312" y="3657601"/>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Approvals </a:t>
            </a:r>
          </a:p>
        </p:txBody>
      </p:sp>
      <p:sp>
        <p:nvSpPr>
          <p:cNvPr id="63" name="Rectangle 98"/>
          <p:cNvSpPr>
            <a:spLocks noChangeArrowheads="1"/>
          </p:cNvSpPr>
          <p:nvPr/>
        </p:nvSpPr>
        <p:spPr bwMode="gray">
          <a:xfrm>
            <a:off x="8977312" y="3873501"/>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My</a:t>
            </a:r>
          </a:p>
          <a:p>
            <a:pPr>
              <a:buClr>
                <a:srgbClr val="44697D"/>
              </a:buClr>
            </a:pPr>
            <a:r>
              <a:rPr lang="en-US" sz="800" dirty="0"/>
              <a:t>Department</a:t>
            </a:r>
          </a:p>
        </p:txBody>
      </p:sp>
      <p:sp>
        <p:nvSpPr>
          <p:cNvPr id="64" name="Rectangle 100"/>
          <p:cNvSpPr>
            <a:spLocks noChangeArrowheads="1"/>
          </p:cNvSpPr>
          <p:nvPr/>
        </p:nvSpPr>
        <p:spPr bwMode="gray">
          <a:xfrm>
            <a:off x="8977312" y="55133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Reports</a:t>
            </a:r>
          </a:p>
        </p:txBody>
      </p:sp>
      <p:sp>
        <p:nvSpPr>
          <p:cNvPr id="65" name="Rectangle 101"/>
          <p:cNvSpPr>
            <a:spLocks noChangeArrowheads="1"/>
          </p:cNvSpPr>
          <p:nvPr/>
        </p:nvSpPr>
        <p:spPr bwMode="gray">
          <a:xfrm>
            <a:off x="8262937" y="4070350"/>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Items to be</a:t>
            </a:r>
          </a:p>
          <a:p>
            <a:pPr>
              <a:buClr>
                <a:srgbClr val="44697D"/>
              </a:buClr>
            </a:pPr>
            <a:r>
              <a:rPr lang="en-US" sz="800" dirty="0"/>
              <a:t> Invoiced</a:t>
            </a:r>
          </a:p>
        </p:txBody>
      </p:sp>
      <p:sp>
        <p:nvSpPr>
          <p:cNvPr id="66" name="Rectangle 102"/>
          <p:cNvSpPr>
            <a:spLocks noChangeArrowheads="1"/>
          </p:cNvSpPr>
          <p:nvPr/>
        </p:nvSpPr>
        <p:spPr bwMode="gray">
          <a:xfrm>
            <a:off x="8262937" y="4487863"/>
            <a:ext cx="647700" cy="3603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Invoices</a:t>
            </a:r>
          </a:p>
          <a:p>
            <a:pPr>
              <a:buClr>
                <a:srgbClr val="44697D"/>
              </a:buClr>
            </a:pPr>
            <a:r>
              <a:rPr lang="en-US" sz="800" dirty="0"/>
              <a:t> and </a:t>
            </a:r>
            <a:br>
              <a:rPr lang="en-US" sz="800" dirty="0"/>
            </a:br>
            <a:r>
              <a:rPr lang="en-US" sz="800" dirty="0"/>
              <a:t>Credit Memos</a:t>
            </a:r>
          </a:p>
        </p:txBody>
      </p:sp>
      <p:sp>
        <p:nvSpPr>
          <p:cNvPr id="67" name="Rectangle 103"/>
          <p:cNvSpPr>
            <a:spLocks noChangeArrowheads="1"/>
          </p:cNvSpPr>
          <p:nvPr/>
        </p:nvSpPr>
        <p:spPr bwMode="gray">
          <a:xfrm>
            <a:off x="8262937" y="34432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Overview</a:t>
            </a:r>
          </a:p>
        </p:txBody>
      </p:sp>
      <p:sp>
        <p:nvSpPr>
          <p:cNvPr id="68" name="Rectangle 104"/>
          <p:cNvSpPr>
            <a:spLocks noChangeArrowheads="1"/>
          </p:cNvSpPr>
          <p:nvPr/>
        </p:nvSpPr>
        <p:spPr bwMode="gray">
          <a:xfrm>
            <a:off x="8262937" y="55133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Reports</a:t>
            </a:r>
          </a:p>
        </p:txBody>
      </p:sp>
      <p:sp>
        <p:nvSpPr>
          <p:cNvPr id="69" name="Rectangle 105"/>
          <p:cNvSpPr>
            <a:spLocks noChangeArrowheads="1"/>
          </p:cNvSpPr>
          <p:nvPr/>
        </p:nvSpPr>
        <p:spPr bwMode="gray">
          <a:xfrm>
            <a:off x="8262937" y="4905375"/>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Invoice Runs</a:t>
            </a:r>
          </a:p>
        </p:txBody>
      </p:sp>
      <p:sp>
        <p:nvSpPr>
          <p:cNvPr id="70" name="Rectangle 106"/>
          <p:cNvSpPr>
            <a:spLocks noChangeArrowheads="1"/>
          </p:cNvSpPr>
          <p:nvPr/>
        </p:nvSpPr>
        <p:spPr bwMode="gray">
          <a:xfrm>
            <a:off x="6835775" y="3441701"/>
            <a:ext cx="647700" cy="1444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Overview</a:t>
            </a:r>
          </a:p>
        </p:txBody>
      </p:sp>
      <p:sp>
        <p:nvSpPr>
          <p:cNvPr id="71" name="Rectangle 107"/>
          <p:cNvSpPr>
            <a:spLocks noChangeArrowheads="1"/>
          </p:cNvSpPr>
          <p:nvPr/>
        </p:nvSpPr>
        <p:spPr bwMode="gray">
          <a:xfrm>
            <a:off x="6835775" y="3657601"/>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Order </a:t>
            </a:r>
            <a:br>
              <a:rPr lang="en-US" sz="800" dirty="0"/>
            </a:br>
            <a:r>
              <a:rPr lang="en-US" sz="800" dirty="0"/>
              <a:t>Pipeline</a:t>
            </a:r>
          </a:p>
        </p:txBody>
      </p:sp>
      <p:sp>
        <p:nvSpPr>
          <p:cNvPr id="72" name="Rectangle 108"/>
          <p:cNvSpPr>
            <a:spLocks noChangeArrowheads="1"/>
          </p:cNvSpPr>
          <p:nvPr/>
        </p:nvSpPr>
        <p:spPr bwMode="gray">
          <a:xfrm>
            <a:off x="6835775" y="4086226"/>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Service </a:t>
            </a:r>
            <a:br>
              <a:rPr lang="en-US" sz="800" dirty="0"/>
            </a:br>
            <a:r>
              <a:rPr lang="en-US" sz="800" dirty="0"/>
              <a:t>Confirmations</a:t>
            </a:r>
          </a:p>
        </p:txBody>
      </p:sp>
      <p:sp>
        <p:nvSpPr>
          <p:cNvPr id="73" name="Rectangle 109"/>
          <p:cNvSpPr>
            <a:spLocks noChangeArrowheads="1"/>
          </p:cNvSpPr>
          <p:nvPr/>
        </p:nvSpPr>
        <p:spPr bwMode="gray">
          <a:xfrm>
            <a:off x="6835775" y="5513389"/>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Reports</a:t>
            </a:r>
          </a:p>
        </p:txBody>
      </p:sp>
      <p:sp>
        <p:nvSpPr>
          <p:cNvPr id="74" name="Rectangle 125"/>
          <p:cNvSpPr>
            <a:spLocks noChangeArrowheads="1"/>
          </p:cNvSpPr>
          <p:nvPr/>
        </p:nvSpPr>
        <p:spPr bwMode="gray">
          <a:xfrm>
            <a:off x="9704387" y="5507038"/>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Reports</a:t>
            </a:r>
          </a:p>
        </p:txBody>
      </p:sp>
      <p:sp>
        <p:nvSpPr>
          <p:cNvPr id="75" name="Rectangle 121"/>
          <p:cNvSpPr>
            <a:spLocks noChangeArrowheads="1"/>
          </p:cNvSpPr>
          <p:nvPr/>
        </p:nvSpPr>
        <p:spPr bwMode="gray">
          <a:xfrm>
            <a:off x="9704387" y="3435350"/>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Internet Order </a:t>
            </a:r>
          </a:p>
          <a:p>
            <a:pPr>
              <a:buClr>
                <a:srgbClr val="44697D"/>
              </a:buClr>
            </a:pPr>
            <a:r>
              <a:rPr lang="en-US" sz="800" dirty="0"/>
              <a:t>Deletion Run </a:t>
            </a:r>
          </a:p>
        </p:txBody>
      </p:sp>
      <p:sp>
        <p:nvSpPr>
          <p:cNvPr id="77" name="Rectangle 122"/>
          <p:cNvSpPr>
            <a:spLocks noChangeArrowheads="1"/>
          </p:cNvSpPr>
          <p:nvPr/>
        </p:nvSpPr>
        <p:spPr bwMode="gray">
          <a:xfrm>
            <a:off x="3968750" y="5275264"/>
            <a:ext cx="647700" cy="1444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Campaigns</a:t>
            </a:r>
          </a:p>
        </p:txBody>
      </p:sp>
      <p:sp>
        <p:nvSpPr>
          <p:cNvPr id="78" name="Rectangle 98"/>
          <p:cNvSpPr>
            <a:spLocks noChangeArrowheads="1"/>
          </p:cNvSpPr>
          <p:nvPr/>
        </p:nvSpPr>
        <p:spPr bwMode="gray">
          <a:xfrm>
            <a:off x="8986837" y="4306888"/>
            <a:ext cx="647700" cy="3603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Key </a:t>
            </a:r>
          </a:p>
          <a:p>
            <a:pPr>
              <a:buClr>
                <a:srgbClr val="44697D"/>
              </a:buClr>
            </a:pPr>
            <a:r>
              <a:rPr lang="en-US" sz="800" dirty="0"/>
              <a:t> Performance </a:t>
            </a:r>
          </a:p>
          <a:p>
            <a:pPr>
              <a:buClr>
                <a:srgbClr val="44697D"/>
              </a:buClr>
            </a:pPr>
            <a:r>
              <a:rPr lang="en-US" sz="800" dirty="0"/>
              <a:t>Indicators</a:t>
            </a:r>
          </a:p>
        </p:txBody>
      </p:sp>
      <p:sp>
        <p:nvSpPr>
          <p:cNvPr id="80" name="Rectangle 78"/>
          <p:cNvSpPr>
            <a:spLocks noChangeArrowheads="1"/>
          </p:cNvSpPr>
          <p:nvPr/>
        </p:nvSpPr>
        <p:spPr bwMode="gray">
          <a:xfrm>
            <a:off x="4683125" y="4300539"/>
            <a:ext cx="647700" cy="360362"/>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Product</a:t>
            </a:r>
            <a:br>
              <a:rPr lang="en-US" sz="800" dirty="0"/>
            </a:br>
            <a:r>
              <a:rPr lang="en-US" sz="800" dirty="0"/>
              <a:t>Specifications</a:t>
            </a:r>
          </a:p>
        </p:txBody>
      </p:sp>
      <p:sp>
        <p:nvSpPr>
          <p:cNvPr id="81" name="Rectangle 105"/>
          <p:cNvSpPr>
            <a:spLocks noChangeArrowheads="1"/>
          </p:cNvSpPr>
          <p:nvPr/>
        </p:nvSpPr>
        <p:spPr bwMode="gray">
          <a:xfrm>
            <a:off x="8262937" y="5102225"/>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Payment </a:t>
            </a:r>
          </a:p>
          <a:p>
            <a:pPr>
              <a:buClr>
                <a:srgbClr val="44697D"/>
              </a:buClr>
            </a:pPr>
            <a:r>
              <a:rPr lang="en-US" sz="800" dirty="0"/>
              <a:t>Authorization </a:t>
            </a:r>
          </a:p>
          <a:p>
            <a:pPr>
              <a:buClr>
                <a:srgbClr val="44697D"/>
              </a:buClr>
            </a:pPr>
            <a:r>
              <a:rPr lang="en-US" sz="800" dirty="0"/>
              <a:t>Run</a:t>
            </a:r>
          </a:p>
        </p:txBody>
      </p:sp>
      <p:sp>
        <p:nvSpPr>
          <p:cNvPr id="82" name="Rectangle 78"/>
          <p:cNvSpPr>
            <a:spLocks noChangeArrowheads="1"/>
          </p:cNvSpPr>
          <p:nvPr/>
        </p:nvSpPr>
        <p:spPr bwMode="gray">
          <a:xfrm>
            <a:off x="4683125" y="4737101"/>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Product</a:t>
            </a:r>
            <a:br>
              <a:rPr lang="en-US" sz="800" dirty="0"/>
            </a:br>
            <a:r>
              <a:rPr lang="en-US" sz="800" dirty="0"/>
              <a:t>Catalog</a:t>
            </a:r>
          </a:p>
        </p:txBody>
      </p:sp>
      <p:sp>
        <p:nvSpPr>
          <p:cNvPr id="83" name="Rectangle 91"/>
          <p:cNvSpPr>
            <a:spLocks noChangeArrowheads="1"/>
          </p:cNvSpPr>
          <p:nvPr/>
        </p:nvSpPr>
        <p:spPr bwMode="gray">
          <a:xfrm>
            <a:off x="8261350" y="3654426"/>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Project</a:t>
            </a:r>
          </a:p>
          <a:p>
            <a:pPr>
              <a:buClr>
                <a:srgbClr val="44697D"/>
              </a:buClr>
            </a:pPr>
            <a:r>
              <a:rPr lang="en-US" sz="800" dirty="0"/>
              <a:t>Invoicing</a:t>
            </a:r>
          </a:p>
        </p:txBody>
      </p:sp>
      <p:sp>
        <p:nvSpPr>
          <p:cNvPr id="84" name="Rectangle 86"/>
          <p:cNvSpPr>
            <a:spLocks noChangeArrowheads="1"/>
          </p:cNvSpPr>
          <p:nvPr/>
        </p:nvSpPr>
        <p:spPr bwMode="gray">
          <a:xfrm>
            <a:off x="9656762" y="2789239"/>
            <a:ext cx="725488" cy="2932112"/>
          </a:xfrm>
          <a:prstGeom prst="rect">
            <a:avLst/>
          </a:prstGeom>
          <a:noFill/>
          <a:ln w="25400" algn="ctr">
            <a:solidFill>
              <a:schemeClr val="accent2"/>
            </a:solidFill>
            <a:miter lim="800000"/>
            <a:headEnd/>
            <a:tailEnd type="none" w="sm" len="lg"/>
          </a:ln>
          <a:effectLst>
            <a:prstShdw prst="shdw17" dist="17961" dir="13500000">
              <a:srgbClr val="906700"/>
            </a:prstShdw>
          </a:effectLst>
        </p:spPr>
        <p:txBody>
          <a:bodyPr wrap="none" lIns="90000" tIns="46800" rIns="90000" bIns="46800" anchor="ctr"/>
          <a:lstStyle/>
          <a:p>
            <a:pPr marL="244475" indent="-244475"/>
            <a:endParaRPr lang="en-US" dirty="0"/>
          </a:p>
        </p:txBody>
      </p:sp>
      <p:sp>
        <p:nvSpPr>
          <p:cNvPr id="85" name="Rectangle 88"/>
          <p:cNvSpPr>
            <a:spLocks noChangeArrowheads="1"/>
          </p:cNvSpPr>
          <p:nvPr/>
        </p:nvSpPr>
        <p:spPr bwMode="gray">
          <a:xfrm>
            <a:off x="4665662" y="4714875"/>
            <a:ext cx="666750" cy="428625"/>
          </a:xfrm>
          <a:prstGeom prst="rect">
            <a:avLst/>
          </a:prstGeom>
          <a:solidFill>
            <a:schemeClr val="accent1"/>
          </a:solidFill>
          <a:ln w="25400" algn="ctr">
            <a:solidFill>
              <a:schemeClr val="tx1"/>
            </a:solidFill>
            <a:miter lim="800000"/>
            <a:headEnd/>
            <a:tailEnd type="none" w="sm" len="lg"/>
          </a:ln>
          <a:effectLst>
            <a:prstShdw prst="shdw17" dist="17961" dir="13500000">
              <a:srgbClr val="906700"/>
            </a:prstShdw>
          </a:effectLst>
        </p:spPr>
        <p:txBody>
          <a:bodyPr wrap="none" lIns="90000" tIns="46800" rIns="90000" bIns="46800" anchor="ctr"/>
          <a:lstStyle/>
          <a:p>
            <a:pPr marL="244475" indent="-244475"/>
            <a:r>
              <a:rPr lang="en-US" sz="800" dirty="0"/>
              <a:t>Product </a:t>
            </a:r>
          </a:p>
          <a:p>
            <a:pPr marL="244475" indent="-244475"/>
            <a:r>
              <a:rPr lang="en-US" sz="800" dirty="0"/>
              <a:t>Catalog</a:t>
            </a:r>
          </a:p>
        </p:txBody>
      </p:sp>
      <p:sp>
        <p:nvSpPr>
          <p:cNvPr id="86" name="Rectangle 89"/>
          <p:cNvSpPr>
            <a:spLocks noChangeArrowheads="1"/>
          </p:cNvSpPr>
          <p:nvPr/>
        </p:nvSpPr>
        <p:spPr bwMode="gray">
          <a:xfrm>
            <a:off x="3244850" y="3640138"/>
            <a:ext cx="666750" cy="328612"/>
          </a:xfrm>
          <a:prstGeom prst="rect">
            <a:avLst/>
          </a:prstGeom>
          <a:solidFill>
            <a:schemeClr val="accent1"/>
          </a:solidFill>
          <a:ln w="25400" algn="ctr">
            <a:solidFill>
              <a:schemeClr val="tx1"/>
            </a:solidFill>
            <a:miter lim="800000"/>
            <a:headEnd/>
            <a:tailEnd type="none" w="sm" len="lg"/>
          </a:ln>
          <a:effectLst>
            <a:prstShdw prst="shdw17" dist="17961" dir="13500000">
              <a:srgbClr val="906700"/>
            </a:prstShdw>
          </a:effectLst>
        </p:spPr>
        <p:txBody>
          <a:bodyPr wrap="none" lIns="90000" tIns="46800" rIns="90000" bIns="46800" anchor="ctr"/>
          <a:lstStyle/>
          <a:p>
            <a:pPr marL="244475" indent="-244475"/>
            <a:r>
              <a:rPr lang="en-US" sz="800" dirty="0"/>
              <a:t>Sales Orders</a:t>
            </a:r>
          </a:p>
        </p:txBody>
      </p:sp>
      <p:sp>
        <p:nvSpPr>
          <p:cNvPr id="88" name="Rectangle 88"/>
          <p:cNvSpPr>
            <a:spLocks noChangeArrowheads="1"/>
          </p:cNvSpPr>
          <p:nvPr/>
        </p:nvSpPr>
        <p:spPr bwMode="gray">
          <a:xfrm>
            <a:off x="1828800" y="3597275"/>
            <a:ext cx="666750" cy="249238"/>
          </a:xfrm>
          <a:prstGeom prst="rect">
            <a:avLst/>
          </a:prstGeom>
          <a:solidFill>
            <a:schemeClr val="accent1"/>
          </a:solidFill>
          <a:ln w="25400" algn="ctr">
            <a:solidFill>
              <a:schemeClr val="tx1"/>
            </a:solidFill>
            <a:miter lim="800000"/>
            <a:headEnd/>
            <a:tailEnd type="none" w="sm" len="lg"/>
          </a:ln>
          <a:effectLst>
            <a:prstShdw prst="shdw17" dist="17961" dir="13500000">
              <a:srgbClr val="906700"/>
            </a:prstShdw>
          </a:effectLst>
        </p:spPr>
        <p:txBody>
          <a:bodyPr wrap="none" lIns="90000" tIns="46800" rIns="90000" bIns="46800" anchor="ctr"/>
          <a:lstStyle/>
          <a:p>
            <a:pPr marL="244475" indent="-244475"/>
            <a:r>
              <a:rPr lang="en-US" sz="800" dirty="0"/>
              <a:t>Accounts</a:t>
            </a:r>
          </a:p>
        </p:txBody>
      </p:sp>
      <p:sp>
        <p:nvSpPr>
          <p:cNvPr id="89" name="Rectangle 89"/>
          <p:cNvSpPr>
            <a:spLocks noChangeArrowheads="1"/>
          </p:cNvSpPr>
          <p:nvPr/>
        </p:nvSpPr>
        <p:spPr bwMode="gray">
          <a:xfrm>
            <a:off x="3946525" y="3627439"/>
            <a:ext cx="666750" cy="206375"/>
          </a:xfrm>
          <a:prstGeom prst="rect">
            <a:avLst/>
          </a:prstGeom>
          <a:solidFill>
            <a:schemeClr val="accent1"/>
          </a:solidFill>
          <a:ln w="25400" algn="ctr">
            <a:solidFill>
              <a:schemeClr val="tx1"/>
            </a:solidFill>
            <a:miter lim="800000"/>
            <a:headEnd/>
            <a:tailEnd type="none" w="sm" len="lg"/>
          </a:ln>
          <a:effectLst>
            <a:prstShdw prst="shdw17" dist="17961" dir="13500000">
              <a:srgbClr val="906700"/>
            </a:prstShdw>
          </a:effectLst>
        </p:spPr>
        <p:txBody>
          <a:bodyPr wrap="none" lIns="90000" tIns="46800" rIns="90000" bIns="46800" anchor="ctr"/>
          <a:lstStyle/>
          <a:p>
            <a:pPr marL="244475" indent="-244475"/>
            <a:r>
              <a:rPr lang="en-US" sz="800" dirty="0"/>
              <a:t>Leads</a:t>
            </a:r>
          </a:p>
        </p:txBody>
      </p:sp>
      <p:sp>
        <p:nvSpPr>
          <p:cNvPr id="90" name="Rectangle 90"/>
          <p:cNvSpPr>
            <a:spLocks noChangeArrowheads="1"/>
          </p:cNvSpPr>
          <p:nvPr/>
        </p:nvSpPr>
        <p:spPr bwMode="gray">
          <a:xfrm>
            <a:off x="5407025" y="3627438"/>
            <a:ext cx="666750" cy="423862"/>
          </a:xfrm>
          <a:prstGeom prst="rect">
            <a:avLst/>
          </a:prstGeom>
          <a:solidFill>
            <a:schemeClr val="accent1"/>
          </a:solidFill>
          <a:ln w="25400" algn="ctr">
            <a:solidFill>
              <a:schemeClr val="tx1"/>
            </a:solidFill>
            <a:miter lim="800000"/>
            <a:headEnd/>
            <a:tailEnd type="none" w="sm" len="lg"/>
          </a:ln>
          <a:effectLst>
            <a:prstShdw prst="shdw17" dist="17961" dir="13500000">
              <a:srgbClr val="906700"/>
            </a:prstShdw>
          </a:effectLst>
        </p:spPr>
        <p:txBody>
          <a:bodyPr wrap="none" lIns="90000" tIns="46800" rIns="90000" bIns="46800" anchor="ctr"/>
          <a:lstStyle/>
          <a:p>
            <a:pPr marL="244475" indent="-244475"/>
            <a:r>
              <a:rPr lang="en-US" sz="800" dirty="0"/>
              <a:t>Service </a:t>
            </a:r>
          </a:p>
          <a:p>
            <a:pPr marL="244475" indent="-244475"/>
            <a:r>
              <a:rPr lang="en-US" sz="800" dirty="0"/>
              <a:t>Requests</a:t>
            </a:r>
          </a:p>
        </p:txBody>
      </p:sp>
      <p:sp>
        <p:nvSpPr>
          <p:cNvPr id="91" name="Text Box 11">
            <a:hlinkClick r:id="rId3" action="ppaction://hlinksldjump"/>
          </p:cNvPr>
          <p:cNvSpPr txBox="1">
            <a:spLocks noChangeArrowheads="1"/>
          </p:cNvSpPr>
          <p:nvPr/>
        </p:nvSpPr>
        <p:spPr bwMode="gray">
          <a:xfrm>
            <a:off x="1829070" y="1777218"/>
            <a:ext cx="796925" cy="431800"/>
          </a:xfrm>
          <a:prstGeom prst="rect">
            <a:avLst/>
          </a:prstGeom>
          <a:solidFill>
            <a:srgbClr val="999999"/>
          </a:solidFill>
          <a:ln w="12700" algn="ctr">
            <a:noFill/>
            <a:miter lim="800000"/>
            <a:headEnd/>
            <a:tailEnd/>
          </a:ln>
        </p:spPr>
        <p:txBody>
          <a:bodyPr wrap="none" lIns="90000" tIns="46800" rIns="90000" bIns="46800" anchor="ctr"/>
          <a:lstStyle/>
          <a:p>
            <a:pPr>
              <a:spcBef>
                <a:spcPct val="50000"/>
              </a:spcBef>
              <a:buClrTx/>
              <a:buSzTx/>
              <a:buFontTx/>
              <a:buNone/>
            </a:pPr>
            <a:r>
              <a:rPr lang="en-US" sz="900" dirty="0">
                <a:solidFill>
                  <a:schemeClr val="bg1"/>
                </a:solidFill>
              </a:rPr>
              <a:t>Application &amp; </a:t>
            </a:r>
            <a:br>
              <a:rPr lang="en-US" sz="900" dirty="0">
                <a:solidFill>
                  <a:schemeClr val="bg1"/>
                </a:solidFill>
              </a:rPr>
            </a:br>
            <a:r>
              <a:rPr lang="en-US" sz="900" dirty="0">
                <a:solidFill>
                  <a:schemeClr val="bg1"/>
                </a:solidFill>
              </a:rPr>
              <a:t>User Mgmt</a:t>
            </a:r>
          </a:p>
        </p:txBody>
      </p:sp>
      <p:sp>
        <p:nvSpPr>
          <p:cNvPr id="92" name="Rectangle 85"/>
          <p:cNvSpPr>
            <a:spLocks noChangeArrowheads="1"/>
          </p:cNvSpPr>
          <p:nvPr/>
        </p:nvSpPr>
        <p:spPr bwMode="gray">
          <a:xfrm>
            <a:off x="2787739" y="1842573"/>
            <a:ext cx="768350" cy="360363"/>
          </a:xfrm>
          <a:prstGeom prst="rect">
            <a:avLst/>
          </a:prstGeom>
          <a:solidFill>
            <a:schemeClr val="accent1"/>
          </a:solidFill>
          <a:ln w="12700">
            <a:solidFill>
              <a:schemeClr val="accent1"/>
            </a:solidFill>
            <a:miter lim="800000"/>
            <a:headEnd/>
            <a:tailEnd/>
          </a:ln>
        </p:spPr>
        <p:txBody>
          <a:bodyPr wrap="none" lIns="0" tIns="0" rIns="0" bIns="0" anchor="ctr"/>
          <a:lstStyle/>
          <a:p>
            <a:pPr>
              <a:buClr>
                <a:srgbClr val="44697D"/>
              </a:buClr>
            </a:pPr>
            <a:r>
              <a:rPr lang="en-US" sz="800" dirty="0"/>
              <a:t>Communication</a:t>
            </a:r>
            <a:br>
              <a:rPr lang="en-US" sz="800" dirty="0"/>
            </a:br>
            <a:r>
              <a:rPr lang="en-US" sz="800" dirty="0"/>
              <a:t>Arrangements</a:t>
            </a:r>
          </a:p>
        </p:txBody>
      </p:sp>
      <p:sp>
        <p:nvSpPr>
          <p:cNvPr id="93" name="Rectangle 88"/>
          <p:cNvSpPr>
            <a:spLocks noChangeArrowheads="1"/>
          </p:cNvSpPr>
          <p:nvPr/>
        </p:nvSpPr>
        <p:spPr bwMode="gray">
          <a:xfrm>
            <a:off x="2757935" y="1834637"/>
            <a:ext cx="808038" cy="385762"/>
          </a:xfrm>
          <a:prstGeom prst="rect">
            <a:avLst/>
          </a:prstGeom>
          <a:noFill/>
          <a:ln w="25400" algn="ctr">
            <a:solidFill>
              <a:schemeClr val="tx1"/>
            </a:solidFill>
            <a:miter lim="800000"/>
            <a:headEnd/>
            <a:tailEnd type="none" w="sm" len="lg"/>
          </a:ln>
          <a:effectLst>
            <a:prstShdw prst="shdw17" dist="17961" dir="13500000">
              <a:srgbClr val="906700"/>
            </a:prstShdw>
          </a:effectLst>
        </p:spPr>
        <p:txBody>
          <a:bodyPr wrap="none" lIns="90000" tIns="46800" rIns="90000" bIns="46800" anchor="ctr"/>
          <a:lstStyle/>
          <a:p>
            <a:pPr marL="244475" indent="-244475"/>
            <a:endParaRPr lang="en-US" dirty="0"/>
          </a:p>
        </p:txBody>
      </p:sp>
      <p:sp>
        <p:nvSpPr>
          <p:cNvPr id="94" name="Rectangle 67"/>
          <p:cNvSpPr>
            <a:spLocks noChangeArrowheads="1"/>
          </p:cNvSpPr>
          <p:nvPr/>
        </p:nvSpPr>
        <p:spPr bwMode="gray">
          <a:xfrm>
            <a:off x="3249291" y="4073622"/>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Customer</a:t>
            </a:r>
          </a:p>
          <a:p>
            <a:pPr>
              <a:buClr>
                <a:srgbClr val="44697D"/>
              </a:buClr>
            </a:pPr>
            <a:r>
              <a:rPr lang="en-US" sz="800" dirty="0"/>
              <a:t> Contracts</a:t>
            </a:r>
          </a:p>
        </p:txBody>
      </p:sp>
      <p:sp>
        <p:nvSpPr>
          <p:cNvPr id="95" name="Rectangle 67"/>
          <p:cNvSpPr>
            <a:spLocks noChangeArrowheads="1"/>
          </p:cNvSpPr>
          <p:nvPr/>
        </p:nvSpPr>
        <p:spPr bwMode="gray">
          <a:xfrm>
            <a:off x="7540554" y="5085419"/>
            <a:ext cx="647700" cy="360363"/>
          </a:xfrm>
          <a:prstGeom prst="rect">
            <a:avLst/>
          </a:prstGeom>
          <a:solidFill>
            <a:schemeClr val="accent1"/>
          </a:solidFill>
          <a:ln w="12700">
            <a:noFill/>
            <a:miter lim="800000"/>
            <a:headEnd/>
            <a:tailEnd/>
          </a:ln>
        </p:spPr>
        <p:txBody>
          <a:bodyPr wrap="none" lIns="0" tIns="0" rIns="0" bIns="0" anchor="ctr"/>
          <a:lstStyle/>
          <a:p>
            <a:pPr>
              <a:buClr>
                <a:srgbClr val="44697D"/>
              </a:buClr>
            </a:pPr>
            <a:r>
              <a:rPr lang="en-US" sz="800" dirty="0"/>
              <a:t>Customer</a:t>
            </a:r>
          </a:p>
          <a:p>
            <a:pPr>
              <a:buClr>
                <a:srgbClr val="44697D"/>
              </a:buClr>
            </a:pPr>
            <a:r>
              <a:rPr lang="en-US" sz="800" dirty="0"/>
              <a:t> Contracts</a:t>
            </a:r>
          </a:p>
        </p:txBody>
      </p:sp>
      <p:sp>
        <p:nvSpPr>
          <p:cNvPr id="96" name="Title 1"/>
          <p:cNvSpPr txBox="1">
            <a:spLocks/>
          </p:cNvSpPr>
          <p:nvPr/>
        </p:nvSpPr>
        <p:spPr bwMode="gray">
          <a:xfrm>
            <a:off x="504001" y="504000"/>
            <a:ext cx="11186476" cy="369332"/>
          </a:xfrm>
          <a:prstGeom prst="rect">
            <a:avLst/>
          </a:prstGeom>
        </p:spPr>
        <p:txBody>
          <a:bodyPr vert="horz" wrap="square" lIns="0" tIns="0" rIns="0" bIns="0" rtlCol="0" anchor="t" anchorCtr="0">
            <a:spAutoFit/>
          </a:bodyPr>
          <a:lstStyle>
            <a:lvl1pPr algn="l" defTabSz="1088558" rtl="0" eaLnBrk="1" latinLnBrk="0" hangingPunct="1">
              <a:spcBef>
                <a:spcPct val="0"/>
              </a:spcBef>
              <a:buNone/>
              <a:defRPr sz="2400" b="1" kern="1200" baseline="0">
                <a:solidFill>
                  <a:schemeClr val="tx1"/>
                </a:solidFill>
                <a:latin typeface="+mj-lt"/>
                <a:ea typeface="+mj-ea"/>
                <a:cs typeface="+mj-cs"/>
              </a:defRPr>
            </a:lvl1pPr>
          </a:lstStyle>
          <a:p>
            <a:r>
              <a:rPr lang="en-US" dirty="0"/>
              <a:t>Integration related work centers</a:t>
            </a:r>
          </a:p>
        </p:txBody>
      </p:sp>
      <p:sp>
        <p:nvSpPr>
          <p:cNvPr id="97" name="Oval 7"/>
          <p:cNvSpPr>
            <a:spLocks noChangeArrowheads="1"/>
          </p:cNvSpPr>
          <p:nvPr/>
        </p:nvSpPr>
        <p:spPr bwMode="gray">
          <a:xfrm>
            <a:off x="5679712" y="1669253"/>
            <a:ext cx="994842" cy="895358"/>
          </a:xfrm>
          <a:prstGeom prst="ellipse">
            <a:avLst/>
          </a:prstGeom>
          <a:solidFill>
            <a:schemeClr val="bg1">
              <a:lumMod val="85000"/>
            </a:schemeClr>
          </a:solidFill>
          <a:ln w="9525" algn="ctr">
            <a:solidFill>
              <a:schemeClr val="bg1">
                <a:lumMod val="65000"/>
              </a:schemeClr>
            </a:solidFill>
            <a:round/>
            <a:headEnd/>
            <a:tailEnd/>
          </a:ln>
          <a:effectLst/>
        </p:spPr>
        <p:txBody>
          <a:bodyPr wrap="none" lIns="0" tIns="0" rIns="0" bIns="0" anchor="ctr"/>
          <a:lstStyle/>
          <a:p>
            <a:pPr>
              <a:defRPr/>
            </a:pPr>
            <a:endParaRPr lang="en-US" sz="1000" b="1" dirty="0"/>
          </a:p>
        </p:txBody>
      </p:sp>
      <p:pic>
        <p:nvPicPr>
          <p:cNvPr id="98" name="Picture 97"/>
          <p:cNvPicPr>
            <a:picLocks noChangeAspect="1"/>
          </p:cNvPicPr>
          <p:nvPr/>
        </p:nvPicPr>
        <p:blipFill>
          <a:blip r:embed="rId4">
            <a:clrChange>
              <a:clrFrom>
                <a:srgbClr val="C0C0C0"/>
              </a:clrFrom>
              <a:clrTo>
                <a:srgbClr val="C0C0C0">
                  <a:alpha val="0"/>
                </a:srgbClr>
              </a:clrTo>
            </a:clrChange>
          </a:blip>
          <a:stretch>
            <a:fillRect/>
          </a:stretch>
        </p:blipFill>
        <p:spPr>
          <a:xfrm>
            <a:off x="5736779" y="1687782"/>
            <a:ext cx="851977" cy="851977"/>
          </a:xfrm>
          <a:prstGeom prst="rect">
            <a:avLst/>
          </a:prstGeom>
        </p:spPr>
      </p:pic>
    </p:spTree>
    <p:extLst>
      <p:ext uri="{BB962C8B-B14F-4D97-AF65-F5344CB8AC3E}">
        <p14:creationId xmlns:p14="http://schemas.microsoft.com/office/powerpoint/2010/main" val="3839097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71542" y="1228936"/>
            <a:ext cx="7904851" cy="4341394"/>
          </a:xfrm>
          <a:prstGeom prst="rect">
            <a:avLst/>
          </a:prstGeom>
          <a:ln>
            <a:solidFill>
              <a:schemeClr val="bg2"/>
            </a:solidFill>
          </a:ln>
          <a:effectLst>
            <a:outerShdw blurRad="50800" dist="38100" dir="2700000" algn="tl" rotWithShape="0">
              <a:prstClr val="black">
                <a:alpha val="40000"/>
              </a:prstClr>
            </a:outerShdw>
          </a:effectLst>
        </p:spPr>
      </p:pic>
      <p:sp>
        <p:nvSpPr>
          <p:cNvPr id="2" name="Title 1"/>
          <p:cNvSpPr>
            <a:spLocks noGrp="1"/>
          </p:cNvSpPr>
          <p:nvPr>
            <p:ph type="title"/>
          </p:nvPr>
        </p:nvSpPr>
        <p:spPr/>
        <p:txBody>
          <a:bodyPr/>
          <a:lstStyle/>
          <a:p>
            <a:r>
              <a:rPr lang="en-US" dirty="0"/>
              <a:t>Integration related work centers</a:t>
            </a:r>
          </a:p>
        </p:txBody>
      </p:sp>
      <p:grpSp>
        <p:nvGrpSpPr>
          <p:cNvPr id="6" name="Group 5"/>
          <p:cNvGrpSpPr/>
          <p:nvPr/>
        </p:nvGrpSpPr>
        <p:grpSpPr>
          <a:xfrm>
            <a:off x="182720" y="3296849"/>
            <a:ext cx="1692420" cy="700448"/>
            <a:chOff x="7028101" y="2120485"/>
            <a:chExt cx="1692861" cy="700630"/>
          </a:xfrm>
        </p:grpSpPr>
        <p:sp>
          <p:nvSpPr>
            <p:cNvPr id="7" name="Rectangular Callout 21"/>
            <p:cNvSpPr/>
            <p:nvPr/>
          </p:nvSpPr>
          <p:spPr bwMode="gray">
            <a:xfrm>
              <a:off x="7109191" y="2259623"/>
              <a:ext cx="1611771" cy="561492"/>
            </a:xfrm>
            <a:prstGeom prst="wedgeRectCallout">
              <a:avLst>
                <a:gd name="adj1" fmla="val 44676"/>
                <a:gd name="adj2" fmla="val -89063"/>
              </a:avLst>
            </a:prstGeom>
            <a:solidFill>
              <a:srgbClr val="FFD05D"/>
            </a:solidFill>
            <a:ln w="6350" algn="ctr">
              <a:noFill/>
              <a:miter lim="800000"/>
              <a:headEnd/>
              <a:tailEnd/>
            </a:ln>
            <a:effectLst>
              <a:outerShdw blurRad="50800" dist="38100" dir="2700000">
                <a:srgbClr val="000000">
                  <a:alpha val="43000"/>
                </a:srgbClr>
              </a:outerShdw>
            </a:effectLst>
          </p:spPr>
          <p:txBody>
            <a:bodyPr lIns="89998" tIns="71998" rIns="89998" bIns="71998" rtlCol="0" anchor="ctr"/>
            <a:lstStyle/>
            <a:p>
              <a:pPr algn="ctr" defTabSz="914309" fontAlgn="base">
                <a:spcBef>
                  <a:spcPct val="50000"/>
                </a:spcBef>
                <a:spcAft>
                  <a:spcPct val="0"/>
                </a:spcAft>
                <a:buClr>
                  <a:srgbClr val="F0AB00"/>
                </a:buClr>
                <a:buSzPct val="80000"/>
              </a:pPr>
              <a:r>
                <a:rPr lang="en-US" sz="1100" kern="0" dirty="0">
                  <a:solidFill>
                    <a:srgbClr val="000000"/>
                  </a:solidFill>
                  <a:ea typeface="Arial Unicode MS" pitchFamily="34" charset="-128"/>
                  <a:cs typeface="Arial Unicode MS" pitchFamily="34" charset="-128"/>
                </a:rPr>
                <a:t>Sales Orders</a:t>
              </a:r>
              <a:endParaRPr lang="en-US" sz="1100" b="1" kern="0" dirty="0">
                <a:solidFill>
                  <a:srgbClr val="000000"/>
                </a:solidFill>
                <a:ea typeface="Arial Unicode MS" pitchFamily="34" charset="-128"/>
                <a:cs typeface="Arial Unicode MS" pitchFamily="34" charset="-128"/>
              </a:endParaRPr>
            </a:p>
          </p:txBody>
        </p:sp>
        <p:sp>
          <p:nvSpPr>
            <p:cNvPr id="8" name="Oval 7"/>
            <p:cNvSpPr/>
            <p:nvPr/>
          </p:nvSpPr>
          <p:spPr bwMode="gray">
            <a:xfrm>
              <a:off x="7028101" y="2120485"/>
              <a:ext cx="290438" cy="278276"/>
            </a:xfrm>
            <a:prstGeom prst="ellipse">
              <a:avLst/>
            </a:prstGeom>
            <a:solidFill>
              <a:srgbClr val="FFD05D"/>
            </a:solidFill>
            <a:ln w="28575" algn="ctr">
              <a:solidFill>
                <a:schemeClr val="bg1"/>
              </a:solid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r>
                <a:rPr lang="en-US" sz="1600" kern="0" dirty="0">
                  <a:solidFill>
                    <a:schemeClr val="bg1"/>
                  </a:solidFill>
                  <a:latin typeface="Arial Black" panose="020B0A04020102020204" pitchFamily="34" charset="0"/>
                  <a:ea typeface="Arial Unicode MS" pitchFamily="34" charset="-128"/>
                  <a:cs typeface="Arial Unicode MS" pitchFamily="34" charset="-128"/>
                </a:rPr>
                <a:t>2</a:t>
              </a:r>
              <a:endParaRPr lang="en-US" sz="2799" kern="0" dirty="0">
                <a:solidFill>
                  <a:schemeClr val="bg1"/>
                </a:solidFill>
                <a:latin typeface="Arial Black" panose="020B0A04020102020204" pitchFamily="34" charset="0"/>
                <a:ea typeface="Arial Unicode MS" pitchFamily="34" charset="-128"/>
                <a:cs typeface="Arial Unicode MS" pitchFamily="34" charset="-128"/>
              </a:endParaRPr>
            </a:p>
          </p:txBody>
        </p:sp>
      </p:grpSp>
      <p:grpSp>
        <p:nvGrpSpPr>
          <p:cNvPr id="9" name="Group 8"/>
          <p:cNvGrpSpPr/>
          <p:nvPr/>
        </p:nvGrpSpPr>
        <p:grpSpPr>
          <a:xfrm>
            <a:off x="1971940" y="1391190"/>
            <a:ext cx="1692420" cy="700448"/>
            <a:chOff x="7028101" y="2120485"/>
            <a:chExt cx="1692861" cy="700630"/>
          </a:xfrm>
        </p:grpSpPr>
        <p:sp>
          <p:nvSpPr>
            <p:cNvPr id="10" name="Rectangular Callout 21"/>
            <p:cNvSpPr/>
            <p:nvPr/>
          </p:nvSpPr>
          <p:spPr bwMode="gray">
            <a:xfrm>
              <a:off x="7109191" y="2259623"/>
              <a:ext cx="1611771" cy="561492"/>
            </a:xfrm>
            <a:prstGeom prst="wedgeRectCallout">
              <a:avLst>
                <a:gd name="adj1" fmla="val -133808"/>
                <a:gd name="adj2" fmla="val 98269"/>
              </a:avLst>
            </a:prstGeom>
            <a:solidFill>
              <a:srgbClr val="FFD05D"/>
            </a:solidFill>
            <a:ln w="6350" algn="ctr">
              <a:noFill/>
              <a:miter lim="800000"/>
              <a:headEnd/>
              <a:tailEnd/>
            </a:ln>
            <a:effectLst>
              <a:outerShdw blurRad="50800" dist="38100" dir="2700000">
                <a:srgbClr val="000000">
                  <a:alpha val="43000"/>
                </a:srgbClr>
              </a:outerShdw>
            </a:effectLst>
          </p:spPr>
          <p:txBody>
            <a:bodyPr lIns="89998" tIns="71998" rIns="89998" bIns="71998" rtlCol="0" anchor="ctr"/>
            <a:lstStyle/>
            <a:p>
              <a:pPr algn="ctr" defTabSz="914309" fontAlgn="base">
                <a:spcBef>
                  <a:spcPct val="50000"/>
                </a:spcBef>
                <a:spcAft>
                  <a:spcPct val="0"/>
                </a:spcAft>
                <a:buClr>
                  <a:srgbClr val="F0AB00"/>
                </a:buClr>
                <a:buSzPct val="80000"/>
              </a:pPr>
              <a:r>
                <a:rPr lang="en-US" sz="1100" kern="0" dirty="0">
                  <a:solidFill>
                    <a:srgbClr val="000000"/>
                  </a:solidFill>
                  <a:ea typeface="Arial Unicode MS" pitchFamily="34" charset="-128"/>
                  <a:cs typeface="Arial Unicode MS" pitchFamily="34" charset="-128"/>
                </a:rPr>
                <a:t>Account Management</a:t>
              </a:r>
              <a:endParaRPr lang="en-US" sz="1100" b="1" kern="0" dirty="0">
                <a:solidFill>
                  <a:srgbClr val="000000"/>
                </a:solidFill>
                <a:ea typeface="Arial Unicode MS" pitchFamily="34" charset="-128"/>
                <a:cs typeface="Arial Unicode MS" pitchFamily="34" charset="-128"/>
              </a:endParaRPr>
            </a:p>
          </p:txBody>
        </p:sp>
        <p:sp>
          <p:nvSpPr>
            <p:cNvPr id="11" name="Oval 10"/>
            <p:cNvSpPr/>
            <p:nvPr/>
          </p:nvSpPr>
          <p:spPr bwMode="gray">
            <a:xfrm>
              <a:off x="7028101" y="2120485"/>
              <a:ext cx="290438" cy="278276"/>
            </a:xfrm>
            <a:prstGeom prst="ellipse">
              <a:avLst/>
            </a:prstGeom>
            <a:solidFill>
              <a:srgbClr val="FFD05D"/>
            </a:solidFill>
            <a:ln w="28575" algn="ctr">
              <a:solidFill>
                <a:schemeClr val="bg1"/>
              </a:solid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r>
                <a:rPr lang="en-US" sz="1600" kern="0" dirty="0">
                  <a:solidFill>
                    <a:schemeClr val="bg1"/>
                  </a:solidFill>
                  <a:latin typeface="Arial Black" panose="020B0A04020102020204" pitchFamily="34" charset="0"/>
                  <a:ea typeface="Arial Unicode MS" pitchFamily="34" charset="-128"/>
                  <a:cs typeface="Arial Unicode MS" pitchFamily="34" charset="-128"/>
                </a:rPr>
                <a:t>1</a:t>
              </a:r>
              <a:endParaRPr lang="en-US" sz="2799" kern="0" dirty="0">
                <a:solidFill>
                  <a:schemeClr val="bg1"/>
                </a:solidFill>
                <a:latin typeface="Arial Black" panose="020B0A04020102020204" pitchFamily="34" charset="0"/>
                <a:ea typeface="Arial Unicode MS" pitchFamily="34" charset="-128"/>
                <a:cs typeface="Arial Unicode MS" pitchFamily="34" charset="-128"/>
              </a:endParaRPr>
            </a:p>
          </p:txBody>
        </p:sp>
      </p:grpSp>
      <p:cxnSp>
        <p:nvCxnSpPr>
          <p:cNvPr id="17" name="Straight Connector 16"/>
          <p:cNvCxnSpPr/>
          <p:nvPr/>
        </p:nvCxnSpPr>
        <p:spPr>
          <a:xfrm flipV="1">
            <a:off x="7422256" y="3883207"/>
            <a:ext cx="567136" cy="846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4"/>
          <a:stretch>
            <a:fillRect/>
          </a:stretch>
        </p:blipFill>
        <p:spPr>
          <a:xfrm>
            <a:off x="3055581" y="2707299"/>
            <a:ext cx="6322323" cy="3776972"/>
          </a:xfrm>
          <a:prstGeom prst="rect">
            <a:avLst/>
          </a:prstGeom>
          <a:ln>
            <a:solidFill>
              <a:schemeClr val="bg2"/>
            </a:solidFill>
          </a:ln>
          <a:effectLst>
            <a:outerShdw blurRad="50800" dist="38100" dir="2700000" algn="tl" rotWithShape="0">
              <a:prstClr val="black">
                <a:alpha val="40000"/>
              </a:prstClr>
            </a:outerShdw>
          </a:effectLst>
        </p:spPr>
      </p:pic>
      <p:grpSp>
        <p:nvGrpSpPr>
          <p:cNvPr id="12" name="Group 11"/>
          <p:cNvGrpSpPr/>
          <p:nvPr/>
        </p:nvGrpSpPr>
        <p:grpSpPr>
          <a:xfrm>
            <a:off x="7530441" y="5446101"/>
            <a:ext cx="1692420" cy="700448"/>
            <a:chOff x="7028101" y="2120485"/>
            <a:chExt cx="1692861" cy="700630"/>
          </a:xfrm>
        </p:grpSpPr>
        <p:sp>
          <p:nvSpPr>
            <p:cNvPr id="13" name="Rectangular Callout 21"/>
            <p:cNvSpPr/>
            <p:nvPr/>
          </p:nvSpPr>
          <p:spPr bwMode="gray">
            <a:xfrm>
              <a:off x="7109191" y="2259623"/>
              <a:ext cx="1611771" cy="561492"/>
            </a:xfrm>
            <a:prstGeom prst="wedgeRectCallout">
              <a:avLst>
                <a:gd name="adj1" fmla="val -37571"/>
                <a:gd name="adj2" fmla="val -122405"/>
              </a:avLst>
            </a:prstGeom>
            <a:solidFill>
              <a:srgbClr val="FFD05D"/>
            </a:solidFill>
            <a:ln w="6350" algn="ctr">
              <a:noFill/>
              <a:miter lim="800000"/>
              <a:headEnd/>
              <a:tailEnd/>
            </a:ln>
            <a:effectLst>
              <a:outerShdw blurRad="50800" dist="38100" dir="2700000">
                <a:srgbClr val="000000">
                  <a:alpha val="43000"/>
                </a:srgbClr>
              </a:outerShdw>
            </a:effectLst>
          </p:spPr>
          <p:txBody>
            <a:bodyPr lIns="89998" tIns="71998" rIns="89998" bIns="71998" rtlCol="0" anchor="ctr"/>
            <a:lstStyle/>
            <a:p>
              <a:pPr algn="ctr" defTabSz="914309" fontAlgn="base">
                <a:spcBef>
                  <a:spcPct val="50000"/>
                </a:spcBef>
                <a:spcAft>
                  <a:spcPct val="0"/>
                </a:spcAft>
                <a:buClr>
                  <a:srgbClr val="F0AB00"/>
                </a:buClr>
                <a:buSzPct val="80000"/>
              </a:pPr>
              <a:r>
                <a:rPr lang="en-US" sz="1100" kern="0" dirty="0">
                  <a:solidFill>
                    <a:srgbClr val="000000"/>
                  </a:solidFill>
                  <a:ea typeface="Arial Unicode MS" pitchFamily="34" charset="-128"/>
                  <a:cs typeface="Arial Unicode MS" pitchFamily="34" charset="-128"/>
                </a:rPr>
                <a:t>E-Commerce</a:t>
              </a:r>
              <a:endParaRPr lang="en-US" sz="1100" b="1" kern="0" dirty="0">
                <a:solidFill>
                  <a:srgbClr val="000000"/>
                </a:solidFill>
                <a:ea typeface="Arial Unicode MS" pitchFamily="34" charset="-128"/>
                <a:cs typeface="Arial Unicode MS" pitchFamily="34" charset="-128"/>
              </a:endParaRPr>
            </a:p>
          </p:txBody>
        </p:sp>
        <p:sp>
          <p:nvSpPr>
            <p:cNvPr id="14" name="Oval 13"/>
            <p:cNvSpPr/>
            <p:nvPr/>
          </p:nvSpPr>
          <p:spPr bwMode="gray">
            <a:xfrm>
              <a:off x="7028101" y="2120485"/>
              <a:ext cx="290438" cy="278276"/>
            </a:xfrm>
            <a:prstGeom prst="ellipse">
              <a:avLst/>
            </a:prstGeom>
            <a:solidFill>
              <a:srgbClr val="FFD05D"/>
            </a:solidFill>
            <a:ln w="28575" algn="ctr">
              <a:solidFill>
                <a:schemeClr val="bg1"/>
              </a:solid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r>
                <a:rPr lang="en-US" sz="1600" kern="0" dirty="0">
                  <a:solidFill>
                    <a:schemeClr val="bg1"/>
                  </a:solidFill>
                  <a:latin typeface="Arial Black" panose="020B0A04020102020204" pitchFamily="34" charset="0"/>
                  <a:ea typeface="Arial Unicode MS" pitchFamily="34" charset="-128"/>
                  <a:cs typeface="Arial Unicode MS" pitchFamily="34" charset="-128"/>
                </a:rPr>
                <a:t>3</a:t>
              </a:r>
              <a:endParaRPr lang="en-US" sz="2799" kern="0" dirty="0">
                <a:solidFill>
                  <a:schemeClr val="bg1"/>
                </a:solidFill>
                <a:latin typeface="Arial Black" panose="020B0A04020102020204" pitchFamily="34" charset="0"/>
                <a:ea typeface="Arial Unicode MS" pitchFamily="34" charset="-128"/>
                <a:cs typeface="Arial Unicode MS" pitchFamily="34" charset="-128"/>
              </a:endParaRPr>
            </a:p>
          </p:txBody>
        </p:sp>
      </p:grpSp>
      <p:sp>
        <p:nvSpPr>
          <p:cNvPr id="19"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Sales employees are enabled to manage accounts and orders coming from the webshop.</a:t>
            </a: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Capabilities</a:t>
            </a:r>
          </a:p>
          <a:p>
            <a:pPr marL="180939" indent="-180939">
              <a:buClr>
                <a:srgbClr val="F0AB00"/>
              </a:buClr>
              <a:buFont typeface="+mj-lt"/>
              <a:buAutoNum type="arabicPeriod"/>
            </a:pPr>
            <a:r>
              <a:rPr lang="en-US" sz="1100" dirty="0">
                <a:ea typeface="ヒラギノ角ゴ Pro W3" pitchFamily="1" charset="-128"/>
              </a:rPr>
              <a:t>Accounts can be established from an external web site and automatically created </a:t>
            </a:r>
          </a:p>
          <a:p>
            <a:pPr marL="180939" indent="-180939">
              <a:buClr>
                <a:srgbClr val="F0AB00"/>
              </a:buClr>
              <a:buFont typeface="+mj-lt"/>
              <a:buAutoNum type="arabicPeriod"/>
            </a:pPr>
            <a:r>
              <a:rPr lang="en-US" sz="1100" dirty="0">
                <a:ea typeface="ヒラギノ角ゴ Pro W3" pitchFamily="1" charset="-128"/>
              </a:rPr>
              <a:t>Sales orders from the E-Shop are created and validated in the Sales Order work center</a:t>
            </a:r>
          </a:p>
          <a:p>
            <a:pPr marL="180939" indent="-180939">
              <a:buClr>
                <a:srgbClr val="F0AB00"/>
              </a:buClr>
              <a:buFont typeface="+mj-lt"/>
              <a:buAutoNum type="arabicPeriod"/>
            </a:pPr>
            <a:r>
              <a:rPr lang="en-US" sz="1100" dirty="0">
                <a:ea typeface="ヒラギノ角ゴ Pro W3" pitchFamily="1" charset="-128"/>
              </a:rPr>
              <a:t>E-Commerce: Sales Order Deletion Runs allow to run batch job to delete all unneeded, unreleased sales orders created by E-Shop</a:t>
            </a:r>
          </a:p>
          <a:p>
            <a:pPr marL="180939" indent="-180939">
              <a:buClr>
                <a:srgbClr val="F0AB00"/>
              </a:buClr>
              <a:buFont typeface="+mj-lt"/>
              <a:buAutoNum type="arabicPeriod"/>
            </a:pPr>
            <a:r>
              <a:rPr lang="en-US" sz="1100" dirty="0">
                <a:ea typeface="ヒラギノ角ゴ Pro W3" pitchFamily="1" charset="-128"/>
              </a:rPr>
              <a:t>Product Catalogs are also established and managed from the Product and Service Portfolio work center</a:t>
            </a: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One user interface and process for all sales channels</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Tree>
    <p:extLst>
      <p:ext uri="{BB962C8B-B14F-4D97-AF65-F5344CB8AC3E}">
        <p14:creationId xmlns:p14="http://schemas.microsoft.com/office/powerpoint/2010/main" val="1776612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98435" y="1390767"/>
            <a:ext cx="8867188" cy="3364984"/>
          </a:xfrm>
          <a:prstGeom prst="rect">
            <a:avLst/>
          </a:prstGeom>
          <a:ln>
            <a:solidFill>
              <a:schemeClr val="bg2"/>
            </a:solidFill>
          </a:ln>
          <a:effectLst>
            <a:outerShdw blurRad="50800" dist="38100" dir="2700000" algn="tl" rotWithShape="0">
              <a:prstClr val="black">
                <a:alpha val="40000"/>
              </a:prstClr>
            </a:outerShdw>
          </a:effectLst>
        </p:spPr>
      </p:pic>
      <p:sp>
        <p:nvSpPr>
          <p:cNvPr id="2" name="Title 1"/>
          <p:cNvSpPr>
            <a:spLocks noGrp="1"/>
          </p:cNvSpPr>
          <p:nvPr>
            <p:ph type="title"/>
          </p:nvPr>
        </p:nvSpPr>
        <p:spPr/>
        <p:txBody>
          <a:bodyPr/>
          <a:lstStyle/>
          <a:p>
            <a:r>
              <a:rPr lang="en-US" dirty="0"/>
              <a:t>Application &amp; User </a:t>
            </a:r>
            <a:r>
              <a:rPr lang="en-US" dirty="0" err="1"/>
              <a:t>Mgmt</a:t>
            </a:r>
            <a:r>
              <a:rPr lang="en-US" dirty="0"/>
              <a:t> Work Center</a:t>
            </a:r>
          </a:p>
        </p:txBody>
      </p:sp>
      <p:pic>
        <p:nvPicPr>
          <p:cNvPr id="5" name="Picture 4"/>
          <p:cNvPicPr>
            <a:picLocks noChangeAspect="1"/>
          </p:cNvPicPr>
          <p:nvPr/>
        </p:nvPicPr>
        <p:blipFill>
          <a:blip r:embed="rId4"/>
          <a:stretch>
            <a:fillRect/>
          </a:stretch>
        </p:blipFill>
        <p:spPr>
          <a:xfrm>
            <a:off x="3428766" y="2806423"/>
            <a:ext cx="5774030" cy="3577944"/>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p:cNvPicPr>
            <a:picLocks noChangeAspect="1"/>
          </p:cNvPicPr>
          <p:nvPr/>
        </p:nvPicPr>
        <p:blipFill>
          <a:blip r:embed="rId5"/>
          <a:stretch>
            <a:fillRect/>
          </a:stretch>
        </p:blipFill>
        <p:spPr>
          <a:xfrm>
            <a:off x="5834743" y="3754039"/>
            <a:ext cx="3630700" cy="3004475"/>
          </a:xfrm>
          <a:prstGeom prst="rect">
            <a:avLst/>
          </a:prstGeom>
          <a:ln>
            <a:solidFill>
              <a:schemeClr val="bg2"/>
            </a:solidFill>
          </a:ln>
          <a:effectLst>
            <a:outerShdw blurRad="50800" dist="38100" dir="2700000" algn="tl" rotWithShape="0">
              <a:prstClr val="black">
                <a:alpha val="40000"/>
              </a:prstClr>
            </a:outerShdw>
          </a:effectLst>
        </p:spPr>
      </p:pic>
      <p:sp>
        <p:nvSpPr>
          <p:cNvPr id="7"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Administrators can define and control the access from external systems by integration scenario</a:t>
            </a: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Capabilities</a:t>
            </a:r>
          </a:p>
          <a:p>
            <a:pPr marL="180939" indent="-180939">
              <a:buClr>
                <a:srgbClr val="F0AB00"/>
              </a:buClr>
              <a:buFont typeface="+mj-lt"/>
              <a:buAutoNum type="arabicPeriod"/>
            </a:pPr>
            <a:r>
              <a:rPr lang="en-US" sz="1100" dirty="0">
                <a:ea typeface="ヒラギノ角ゴ Pro W3" pitchFamily="1" charset="-128"/>
              </a:rPr>
              <a:t>Communication scenarios and arrangements allow to control external access (via the Application &amp; User Management work center).</a:t>
            </a:r>
          </a:p>
          <a:p>
            <a:pPr marL="180939" indent="-180939">
              <a:buClr>
                <a:srgbClr val="F0AB00"/>
              </a:buClr>
              <a:buFont typeface="+mj-lt"/>
              <a:buAutoNum type="arabicPeriod"/>
            </a:pPr>
            <a:r>
              <a:rPr lang="en-US" sz="1100" dirty="0">
                <a:ea typeface="ヒラギノ角ゴ Pro W3" pitchFamily="1" charset="-128"/>
              </a:rPr>
              <a:t>Valid certificates are required to allow access ByDesign Web services e.g. from the webshop</a:t>
            </a:r>
          </a:p>
          <a:p>
            <a:pPr marL="180939" indent="-180939">
              <a:buClr>
                <a:srgbClr val="F0AB00"/>
              </a:buClr>
              <a:buFont typeface="+mj-lt"/>
              <a:buAutoNum type="arabicPeriod"/>
            </a:pPr>
            <a:r>
              <a:rPr lang="en-US" sz="1100" dirty="0">
                <a:ea typeface="ヒラギノ角ゴ Pro W3" pitchFamily="1" charset="-128"/>
              </a:rPr>
              <a:t>The certificate can be assigned to the technical user  “_SAP_ECM” by using the “Edit Account” Action.</a:t>
            </a:r>
          </a:p>
          <a:p>
            <a:pPr marL="180939" indent="-180939">
              <a:buClr>
                <a:srgbClr val="F0AB00"/>
              </a:buClr>
              <a:buFont typeface="+mj-lt"/>
              <a:buAutoNum type="arabicPeriod"/>
            </a:pPr>
            <a:r>
              <a:rPr lang="en-US" sz="1100" dirty="0">
                <a:ea typeface="ヒラギノ角ゴ Pro W3" pitchFamily="1" charset="-128"/>
              </a:rPr>
              <a:t>The same certificate can be used for multiple </a:t>
            </a:r>
            <a:r>
              <a:rPr lang="en-US" sz="1100" dirty="0" err="1">
                <a:ea typeface="ヒラギノ角ゴ Pro W3" pitchFamily="1" charset="-128"/>
              </a:rPr>
              <a:t>webshops</a:t>
            </a:r>
            <a:r>
              <a:rPr lang="en-US" sz="1100" dirty="0">
                <a:ea typeface="ヒラギノ角ゴ Pro W3" pitchFamily="1" charset="-128"/>
              </a:rPr>
              <a:t> integrated with the same tenant</a:t>
            </a:r>
          </a:p>
          <a:p>
            <a:pPr marL="180939" indent="-180939">
              <a:buClr>
                <a:srgbClr val="F0AB00"/>
              </a:buClr>
              <a:buFont typeface="+mj-lt"/>
              <a:buAutoNum type="arabicPeriod"/>
            </a:pPr>
            <a:r>
              <a:rPr lang="en-US" sz="1100" dirty="0">
                <a:ea typeface="ヒラギノ角ゴ Pro W3" pitchFamily="1" charset="-128"/>
              </a:rPr>
              <a:t>Communication Monitoring e.g. for rejected web service calls</a:t>
            </a: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Secure and powerful management of web service interfaces</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Tree>
    <p:extLst>
      <p:ext uri="{BB962C8B-B14F-4D97-AF65-F5344CB8AC3E}">
        <p14:creationId xmlns:p14="http://schemas.microsoft.com/office/powerpoint/2010/main" val="3540430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Configuration</a:t>
            </a:r>
          </a:p>
        </p:txBody>
      </p:sp>
      <p:pic>
        <p:nvPicPr>
          <p:cNvPr id="3" name="Picture 2"/>
          <p:cNvPicPr>
            <a:picLocks noChangeAspect="1"/>
          </p:cNvPicPr>
          <p:nvPr/>
        </p:nvPicPr>
        <p:blipFill>
          <a:blip r:embed="rId3"/>
          <a:stretch>
            <a:fillRect/>
          </a:stretch>
        </p:blipFill>
        <p:spPr>
          <a:xfrm>
            <a:off x="200297" y="1078551"/>
            <a:ext cx="6622583" cy="3484740"/>
          </a:xfrm>
          <a:prstGeom prst="rect">
            <a:avLst/>
          </a:prstGeom>
          <a:ln>
            <a:solidFill>
              <a:schemeClr val="tx2"/>
            </a:solidFill>
          </a:ln>
          <a:effectLst/>
        </p:spPr>
      </p:pic>
      <p:pic>
        <p:nvPicPr>
          <p:cNvPr id="4" name="Picture 3"/>
          <p:cNvPicPr>
            <a:picLocks noChangeAspect="1"/>
          </p:cNvPicPr>
          <p:nvPr/>
        </p:nvPicPr>
        <p:blipFill>
          <a:blip r:embed="rId4"/>
          <a:stretch>
            <a:fillRect/>
          </a:stretch>
        </p:blipFill>
        <p:spPr>
          <a:xfrm>
            <a:off x="1570912" y="2455627"/>
            <a:ext cx="7793661" cy="4041158"/>
          </a:xfrm>
          <a:prstGeom prst="rect">
            <a:avLst/>
          </a:prstGeom>
          <a:ln>
            <a:solidFill>
              <a:schemeClr val="tx2"/>
            </a:solidFill>
          </a:ln>
          <a:effectLst>
            <a:outerShdw blurRad="50800" dist="38100" dir="2700000" algn="tl" rotWithShape="0">
              <a:prstClr val="black">
                <a:alpha val="40000"/>
              </a:prstClr>
            </a:outerShdw>
          </a:effectLst>
        </p:spPr>
      </p:pic>
      <p:sp>
        <p:nvSpPr>
          <p:cNvPr id="9" name="AutoShape 4"/>
          <p:cNvSpPr>
            <a:spLocks noChangeArrowheads="1"/>
          </p:cNvSpPr>
          <p:nvPr/>
        </p:nvSpPr>
        <p:spPr bwMode="gray">
          <a:xfrm>
            <a:off x="9532947" y="1305985"/>
            <a:ext cx="2334750" cy="5165472"/>
          </a:xfrm>
          <a:prstGeom prst="roundRect">
            <a:avLst>
              <a:gd name="adj" fmla="val 1801"/>
            </a:avLst>
          </a:prstGeom>
          <a:gradFill rotWithShape="1">
            <a:gsLst>
              <a:gs pos="0">
                <a:srgbClr val="FFFFFF"/>
              </a:gs>
              <a:gs pos="100000">
                <a:srgbClr val="F3F3F3"/>
              </a:gs>
            </a:gsLst>
            <a:lin ang="5400000" scaled="1"/>
          </a:gradFill>
          <a:ln w="9525" algn="ctr">
            <a:solidFill>
              <a:srgbClr val="D3D3D3"/>
            </a:solidFill>
            <a:round/>
            <a:headEnd/>
            <a:tailEnd/>
          </a:ln>
          <a:effectLst/>
        </p:spPr>
        <p:txBody>
          <a:bodyPr/>
          <a:lstStyle/>
          <a:p>
            <a:r>
              <a:rPr lang="en-US" altLang="zh-CN" sz="1100" b="1" dirty="0">
                <a:solidFill>
                  <a:srgbClr val="F0AB00"/>
                </a:solidFill>
                <a:latin typeface="Arial Black" pitchFamily="34" charset="0"/>
                <a:ea typeface="SimSun" pitchFamily="2" charset="-122"/>
              </a:rPr>
              <a:t>User Story</a:t>
            </a:r>
          </a:p>
          <a:p>
            <a:pPr>
              <a:buClr>
                <a:srgbClr val="F0AB00"/>
              </a:buClr>
            </a:pPr>
            <a:r>
              <a:rPr lang="en-US" sz="1100" kern="0" dirty="0">
                <a:solidFill>
                  <a:srgbClr val="000000"/>
                </a:solidFill>
                <a:ea typeface="Arial Unicode MS" pitchFamily="34" charset="-128"/>
                <a:cs typeface="Arial Unicode MS" pitchFamily="34" charset="-128"/>
              </a:rPr>
              <a:t>Administrators can configure the commerce scenario using the business configuration</a:t>
            </a:r>
          </a:p>
          <a:p>
            <a:pPr>
              <a:buClr>
                <a:srgbClr val="F0AB00"/>
              </a:buClr>
            </a:pPr>
            <a:endParaRPr lang="en-US" sz="1100" b="1" dirty="0">
              <a:solidFill>
                <a:srgbClr val="F0AB00"/>
              </a:solidFill>
              <a:latin typeface="Arial Black" pitchFamily="34" charset="0"/>
              <a:ea typeface="SimSun" pitchFamily="2" charset="-122"/>
            </a:endParaRPr>
          </a:p>
          <a:p>
            <a:pPr>
              <a:buClr>
                <a:srgbClr val="F0AB00"/>
              </a:buClr>
            </a:pPr>
            <a:r>
              <a:rPr lang="en-US" sz="1100" b="1" dirty="0">
                <a:solidFill>
                  <a:srgbClr val="F0AB00"/>
                </a:solidFill>
                <a:latin typeface="Arial Black" pitchFamily="34" charset="0"/>
                <a:ea typeface="SimSun" pitchFamily="2" charset="-122"/>
              </a:rPr>
              <a:t>Capabilities</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The E-Commerce configuration can be found in: Sales / Selling Products and Services</a:t>
            </a:r>
          </a:p>
          <a:p>
            <a:pPr marL="228577" indent="-228577">
              <a:buClr>
                <a:srgbClr val="F0AB00"/>
              </a:buClr>
              <a:buFont typeface="+mj-lt"/>
              <a:buAutoNum type="arabicPeriod"/>
            </a:pPr>
            <a:r>
              <a:rPr lang="en-US" sz="1100" kern="0" dirty="0">
                <a:solidFill>
                  <a:srgbClr val="000000"/>
                </a:solidFill>
                <a:ea typeface="Arial Unicode MS" pitchFamily="34" charset="-128"/>
                <a:cs typeface="Arial Unicode MS" pitchFamily="34" charset="-128"/>
              </a:rPr>
              <a:t>E-Selling related business questions can be found in:</a:t>
            </a:r>
          </a:p>
          <a:p>
            <a:pPr marL="446088" lvl="1" indent="-171450">
              <a:buClr>
                <a:srgbClr val="F0AB00"/>
              </a:buClr>
            </a:pPr>
            <a:r>
              <a:rPr lang="en-US" sz="1100" kern="0" dirty="0">
                <a:solidFill>
                  <a:srgbClr val="000000"/>
                </a:solidFill>
                <a:ea typeface="Arial Unicode MS" pitchFamily="34" charset="-128"/>
                <a:cs typeface="Arial Unicode MS" pitchFamily="34" charset="-128"/>
              </a:rPr>
              <a:t>Business Area: Sales</a:t>
            </a:r>
          </a:p>
          <a:p>
            <a:pPr marL="446088" lvl="1" indent="-171450">
              <a:buClr>
                <a:srgbClr val="F0AB00"/>
              </a:buClr>
            </a:pPr>
            <a:r>
              <a:rPr lang="en-US" sz="1100" kern="0" dirty="0">
                <a:solidFill>
                  <a:srgbClr val="000000"/>
                </a:solidFill>
                <a:ea typeface="Arial Unicode MS" pitchFamily="34" charset="-128"/>
                <a:cs typeface="Arial Unicode MS" pitchFamily="34" charset="-128"/>
              </a:rPr>
              <a:t>Business Package: Selling Products and Services</a:t>
            </a:r>
          </a:p>
          <a:p>
            <a:pPr marL="446088" lvl="1" indent="-171450">
              <a:buClr>
                <a:srgbClr val="F0AB00"/>
              </a:buClr>
            </a:pPr>
            <a:r>
              <a:rPr lang="en-US" sz="1100" kern="0" dirty="0">
                <a:solidFill>
                  <a:srgbClr val="000000"/>
                </a:solidFill>
                <a:ea typeface="Arial Unicode MS" pitchFamily="34" charset="-128"/>
                <a:cs typeface="Arial Unicode MS" pitchFamily="34" charset="-128"/>
              </a:rPr>
              <a:t>Business Topic: E-Selling</a:t>
            </a:r>
          </a:p>
          <a:p>
            <a:pPr marL="269875" indent="-269875">
              <a:buClr>
                <a:srgbClr val="F0AB00"/>
              </a:buClr>
              <a:buFont typeface="+mj-lt"/>
              <a:buAutoNum type="arabicPeriod"/>
            </a:pPr>
            <a:r>
              <a:rPr lang="en-US" sz="1100" dirty="0">
                <a:ea typeface="ヒラギノ角ゴ Pro W3" pitchFamily="1" charset="-128"/>
              </a:rPr>
              <a:t>There are no fine tuning capabilities related to E-Commerce</a:t>
            </a:r>
          </a:p>
          <a:p>
            <a:pPr indent="-269750">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r>
              <a:rPr lang="en-US" sz="1100" b="1" dirty="0">
                <a:solidFill>
                  <a:srgbClr val="F0AB00"/>
                </a:solidFill>
                <a:latin typeface="Arial Black" pitchFamily="34" charset="0"/>
                <a:ea typeface="SimSun" pitchFamily="2" charset="-122"/>
              </a:rPr>
              <a:t>Benefits for customers</a:t>
            </a:r>
          </a:p>
          <a:p>
            <a:pPr>
              <a:buClr>
                <a:srgbClr val="F0AB00"/>
              </a:buClr>
            </a:pPr>
            <a:r>
              <a:rPr lang="en-US" sz="1100" kern="0" dirty="0">
                <a:solidFill>
                  <a:srgbClr val="000000"/>
                </a:solidFill>
                <a:ea typeface="Arial Unicode MS" pitchFamily="34" charset="-128"/>
                <a:cs typeface="Arial Unicode MS" pitchFamily="34" charset="-128"/>
              </a:rPr>
              <a:t>Adaptation of the commerce business scenario</a:t>
            </a:r>
          </a:p>
          <a:p>
            <a:pPr>
              <a:buClr>
                <a:srgbClr val="F0AB00"/>
              </a:buClr>
            </a:pPr>
            <a:endParaRPr lang="en-US" sz="1100" kern="0" dirty="0">
              <a:solidFill>
                <a:srgbClr val="000000"/>
              </a:solidFill>
              <a:ea typeface="Arial Unicode MS" pitchFamily="34" charset="-128"/>
              <a:cs typeface="Arial Unicode MS" pitchFamily="34" charset="-128"/>
            </a:endParaRPr>
          </a:p>
          <a:p>
            <a:pPr marL="228577" indent="-228577">
              <a:buClr>
                <a:srgbClr val="F0AB00"/>
              </a:buClr>
              <a:buFont typeface="+mj-lt"/>
              <a:buAutoNum type="arabicPeriod"/>
            </a:pPr>
            <a:endParaRPr lang="en-US" sz="1100" kern="0" dirty="0">
              <a:solidFill>
                <a:srgbClr val="000000"/>
              </a:solidFill>
              <a:ea typeface="Arial Unicode MS" pitchFamily="34" charset="-128"/>
              <a:cs typeface="Arial Unicode MS" pitchFamily="34" charset="-128"/>
            </a:endParaRPr>
          </a:p>
          <a:p>
            <a:pPr>
              <a:buClr>
                <a:srgbClr val="F0AB00"/>
              </a:buCl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Arial" panose="020B0604020202020204" pitchFamily="34" charset="0"/>
              <a:buChar char="•"/>
            </a:pPr>
            <a:endParaRPr lang="en-US" sz="1100" kern="0" dirty="0">
              <a:solidFill>
                <a:srgbClr val="000000"/>
              </a:solidFill>
              <a:ea typeface="Arial Unicode MS" pitchFamily="34" charset="-128"/>
              <a:cs typeface="Arial Unicode MS" pitchFamily="34" charset="-128"/>
            </a:endParaRPr>
          </a:p>
          <a:p>
            <a:pPr marL="171433" indent="-171433">
              <a:buClr>
                <a:srgbClr val="F0AB00"/>
              </a:buClr>
              <a:buFont typeface="Wingdings" pitchFamily="2" charset="2"/>
              <a:buChar char="§"/>
            </a:pPr>
            <a:endParaRPr lang="en-US" altLang="zh-CN" sz="1200" dirty="0">
              <a:solidFill>
                <a:srgbClr val="000000"/>
              </a:solidFill>
              <a:ea typeface="SimSun" pitchFamily="2" charset="-122"/>
            </a:endParaRPr>
          </a:p>
          <a:p>
            <a:pPr marL="174608" indent="-174608">
              <a:buFont typeface="Arial" pitchFamily="34" charset="0"/>
              <a:buChar char="•"/>
            </a:pPr>
            <a:endParaRPr lang="en-US" altLang="zh-CN" sz="1200" b="1" dirty="0">
              <a:solidFill>
                <a:srgbClr val="000000"/>
              </a:solidFill>
              <a:ea typeface="SimSun" pitchFamily="2" charset="-122"/>
            </a:endParaRPr>
          </a:p>
        </p:txBody>
      </p:sp>
    </p:spTree>
    <p:extLst>
      <p:ext uri="{BB962C8B-B14F-4D97-AF65-F5344CB8AC3E}">
        <p14:creationId xmlns:p14="http://schemas.microsoft.com/office/powerpoint/2010/main" val="4393091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1881851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l6b.HWb_6EGfjpsGvORHPQ"/>
</p:tagLst>
</file>

<file path=ppt/theme/theme1.xml><?xml version="1.0" encoding="utf-8"?>
<a:theme xmlns:a="http://schemas.openxmlformats.org/drawingml/2006/main" name="SAP_2017_16x9_white">
  <a:themeElements>
    <a:clrScheme name="SAP_colors_2017">
      <a:dk1>
        <a:srgbClr val="000000"/>
      </a:dk1>
      <a:lt1>
        <a:srgbClr val="FFFFFF"/>
      </a:lt1>
      <a:dk2>
        <a:srgbClr val="CCCCCC"/>
      </a:dk2>
      <a:lt2>
        <a:srgbClr val="999999"/>
      </a:lt2>
      <a:accent1>
        <a:srgbClr val="F0AB00"/>
      </a:accent1>
      <a:accent2>
        <a:srgbClr val="666666"/>
      </a:accent2>
      <a:accent3>
        <a:srgbClr val="008FD3"/>
      </a:accent3>
      <a:accent4>
        <a:srgbClr val="4FB81C"/>
      </a:accent4>
      <a:accent5>
        <a:srgbClr val="E35500"/>
      </a:accent5>
      <a:accent6>
        <a:srgbClr val="970A82"/>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9525">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DeppDiveStructure.potx" id="{9EDB8DCE-E9FF-4410-8D88-694F6839FBA2}" vid="{6B703BAF-C9EB-4AD0-B564-4DF0D9D0545E}"/>
    </a:ext>
  </a:extLst>
</a:theme>
</file>

<file path=ppt/theme/theme2.xml><?xml version="1.0" encoding="utf-8"?>
<a:theme xmlns:a="http://schemas.openxmlformats.org/drawingml/2006/main" name="Office Theme">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41e xmlns="ad2788b5-6c42-4bc8-ac2c-0cd8ab758ba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A04B94098EDDFD40BCA4C2F059271614" ma:contentTypeVersion="19" ma:contentTypeDescription="Ein neues Dokument erstellen." ma:contentTypeScope="" ma:versionID="96120da7459e49fdbbabafdbd456791d">
  <xsd:schema xmlns:xsd="http://www.w3.org/2001/XMLSchema" xmlns:xs="http://www.w3.org/2001/XMLSchema" xmlns:p="http://schemas.microsoft.com/office/2006/metadata/properties" xmlns:ns2="ad2788b5-6c42-4bc8-ac2c-0cd8ab758bad" xmlns:ns3="7680a78d-c7ed-4941-814e-0bf60a300dc3" targetNamespace="http://schemas.microsoft.com/office/2006/metadata/properties" ma:root="true" ma:fieldsID="e5c41a90125c206cfa539344e668f683" ns2:_="" ns3:_="">
    <xsd:import namespace="ad2788b5-6c42-4bc8-ac2c-0cd8ab758bad"/>
    <xsd:import namespace="7680a78d-c7ed-4941-814e-0bf60a300dc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f41e" minOccurs="0"/>
                <xsd:element ref="ns2:a7a7e4b1-aa93-4295-bf11-b50df81a7c94CountryOrRegion" minOccurs="0"/>
                <xsd:element ref="ns2:a7a7e4b1-aa93-4295-bf11-b50df81a7c94State" minOccurs="0"/>
                <xsd:element ref="ns2:a7a7e4b1-aa93-4295-bf11-b50df81a7c94City" minOccurs="0"/>
                <xsd:element ref="ns2:a7a7e4b1-aa93-4295-bf11-b50df81a7c94PostalCode" minOccurs="0"/>
                <xsd:element ref="ns2:a7a7e4b1-aa93-4295-bf11-b50df81a7c94Street" minOccurs="0"/>
                <xsd:element ref="ns2:a7a7e4b1-aa93-4295-bf11-b50df81a7c94GeoLoc" minOccurs="0"/>
                <xsd:element ref="ns2:a7a7e4b1-aa93-4295-bf11-b50df81a7c94DispName" minOccurs="0"/>
                <xsd:element ref="ns3:SharedWithUsers" minOccurs="0"/>
                <xsd:element ref="ns3:SharedWithDetails" minOccurs="0"/>
                <xsd:element ref="ns2:MediaServiceGenerationTime" minOccurs="0"/>
                <xsd:element ref="ns2:MediaServiceEventHashCode" minOccurs="0"/>
                <xsd:element ref="ns2:MediaServiceOCR"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2788b5-6c42-4bc8-ac2c-0cd8ab758b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f41e" ma:index="12" nillable="true" ma:displayName="Location" ma:internalName="f41e">
      <xsd:simpleType>
        <xsd:restriction base="dms:Unknown"/>
      </xsd:simpleType>
    </xsd:element>
    <xsd:element name="a7a7e4b1-aa93-4295-bf11-b50df81a7c94CountryOrRegion" ma:index="13" nillable="true" ma:displayName="Location: Country/Region" ma:internalName="CountryOrRegion" ma:readOnly="true">
      <xsd:simpleType>
        <xsd:restriction base="dms:Text"/>
      </xsd:simpleType>
    </xsd:element>
    <xsd:element name="a7a7e4b1-aa93-4295-bf11-b50df81a7c94State" ma:index="14" nillable="true" ma:displayName="Location: State" ma:internalName="State" ma:readOnly="true">
      <xsd:simpleType>
        <xsd:restriction base="dms:Text"/>
      </xsd:simpleType>
    </xsd:element>
    <xsd:element name="a7a7e4b1-aa93-4295-bf11-b50df81a7c94City" ma:index="15" nillable="true" ma:displayName="Location: City" ma:internalName="City" ma:readOnly="true">
      <xsd:simpleType>
        <xsd:restriction base="dms:Text"/>
      </xsd:simpleType>
    </xsd:element>
    <xsd:element name="a7a7e4b1-aa93-4295-bf11-b50df81a7c94PostalCode" ma:index="16" nillable="true" ma:displayName="Location: Postal Code" ma:internalName="PostalCode" ma:readOnly="true">
      <xsd:simpleType>
        <xsd:restriction base="dms:Text"/>
      </xsd:simpleType>
    </xsd:element>
    <xsd:element name="a7a7e4b1-aa93-4295-bf11-b50df81a7c94Street" ma:index="17" nillable="true" ma:displayName="Location: Street" ma:internalName="Street" ma:readOnly="true">
      <xsd:simpleType>
        <xsd:restriction base="dms:Text"/>
      </xsd:simpleType>
    </xsd:element>
    <xsd:element name="a7a7e4b1-aa93-4295-bf11-b50df81a7c94GeoLoc" ma:index="18" nillable="true" ma:displayName="Location: Coordinates" ma:internalName="GeoLoc" ma:readOnly="true">
      <xsd:simpleType>
        <xsd:restriction base="dms:Unknown"/>
      </xsd:simpleType>
    </xsd:element>
    <xsd:element name="a7a7e4b1-aa93-4295-bf11-b50df81a7c94DispName" ma:index="19" nillable="true" ma:displayName="Location: Name" ma:internalName="DispName"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ServiceAutoKeyPoints" ma:index="25" nillable="true" ma:displayName="MediaServiceAutoKeyPoints" ma:hidden="true" ma:internalName="MediaServiceAutoKeyPoints" ma:readOnly="true">
      <xsd:simpleType>
        <xsd:restriction base="dms:Note"/>
      </xsd:simpleType>
    </xsd:element>
    <xsd:element name="MediaServiceKeyPoints" ma:index="2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680a78d-c7ed-4941-814e-0bf60a300dc3" elementFormDefault="qualified">
    <xsd:import namespace="http://schemas.microsoft.com/office/2006/documentManagement/types"/>
    <xsd:import namespace="http://schemas.microsoft.com/office/infopath/2007/PartnerControls"/>
    <xsd:element name="SharedWithUsers" ma:index="2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201177-3562-49D4-A015-DC9BDCE1F2AC}">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7680a78d-c7ed-4941-814e-0bf60a300dc3"/>
    <ds:schemaRef ds:uri="ad2788b5-6c42-4bc8-ac2c-0cd8ab758bad"/>
    <ds:schemaRef ds:uri="http://www.w3.org/XML/1998/namespace"/>
    <ds:schemaRef ds:uri="http://purl.org/dc/dcmitype/"/>
  </ds:schemaRefs>
</ds:datastoreItem>
</file>

<file path=customXml/itemProps2.xml><?xml version="1.0" encoding="utf-8"?>
<ds:datastoreItem xmlns:ds="http://schemas.openxmlformats.org/officeDocument/2006/customXml" ds:itemID="{C141E910-5C6E-40EE-87EC-C2FE31085B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2788b5-6c42-4bc8-ac2c-0cd8ab758bad"/>
    <ds:schemaRef ds:uri="7680a78d-c7ed-4941-814e-0bf60a300d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0CA581-D219-478A-BD71-9DF1FAD1AF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DeppDiveStructure</Template>
  <TotalTime>0</TotalTime>
  <Words>4283</Words>
  <Application>Microsoft Office PowerPoint</Application>
  <PresentationFormat>Egyéni</PresentationFormat>
  <Paragraphs>821</Paragraphs>
  <Slides>31</Slides>
  <Notes>29</Notes>
  <HiddenSlides>1</HiddenSlides>
  <MMClips>0</MMClips>
  <ScaleCrop>false</ScaleCrop>
  <HeadingPairs>
    <vt:vector size="6" baseType="variant">
      <vt:variant>
        <vt:lpstr>Használt betűtípusok</vt:lpstr>
      </vt:variant>
      <vt:variant>
        <vt:i4>7</vt:i4>
      </vt:variant>
      <vt:variant>
        <vt:lpstr>Téma</vt:lpstr>
      </vt:variant>
      <vt:variant>
        <vt:i4>1</vt:i4>
      </vt:variant>
      <vt:variant>
        <vt:lpstr>Diacímek</vt:lpstr>
      </vt:variant>
      <vt:variant>
        <vt:i4>31</vt:i4>
      </vt:variant>
    </vt:vector>
  </HeadingPairs>
  <TitlesOfParts>
    <vt:vector size="39" baseType="lpstr">
      <vt:lpstr>Arial</vt:lpstr>
      <vt:lpstr>Arial Black</vt:lpstr>
      <vt:lpstr>Arial Narrow</vt:lpstr>
      <vt:lpstr>Courier New</vt:lpstr>
      <vt:lpstr>Symbol</vt:lpstr>
      <vt:lpstr>wingdings</vt:lpstr>
      <vt:lpstr>wingdings</vt:lpstr>
      <vt:lpstr>SAP_2017_16x9_white</vt:lpstr>
      <vt:lpstr>Business ByDesign Enablement Customer Engagement &amp; Commerce Integration (aka CRM Integration)</vt:lpstr>
      <vt:lpstr>Disclaimer</vt:lpstr>
      <vt:lpstr>Disclaimer</vt:lpstr>
      <vt:lpstr>The goals of this slide deck </vt:lpstr>
      <vt:lpstr>Overview of SAP Business ByDesign CRM End-to-end customer engagement</vt:lpstr>
      <vt:lpstr>Customer Engagement and Commerce Integration Extend your digital core in SAP Business ByDesign with any 3rd party marketing, sales, &amp; service application</vt:lpstr>
      <vt:lpstr>SAP Business ByDesign Commerce Add-on: Extend your business with a full service cloud webshop</vt:lpstr>
      <vt:lpstr>Webshop: Extend your business with B2B &amp; B2C webshops</vt:lpstr>
      <vt:lpstr>Selling to B2B and B2C customer in Point-of-Sale</vt:lpstr>
      <vt:lpstr>SAP Customer Checkout Product Description</vt:lpstr>
      <vt:lpstr>CPQ &amp; Subscription-business: Configure, sell &amp; measure services </vt:lpstr>
      <vt:lpstr>Example: Custom integration for tangible &amp; intangible services and products</vt:lpstr>
      <vt:lpstr>Customer Engagement and Commerce Integration  User Interface mashups with SAP Business ByDesign</vt:lpstr>
      <vt:lpstr>Customer Engagement &amp; Commerce Integration details</vt:lpstr>
      <vt:lpstr>Examples – SAP ByDesign Commerce Integration</vt:lpstr>
      <vt:lpstr>Example: Basic webshop integration </vt:lpstr>
      <vt:lpstr>Example: Webshop integration for campaign specific pricing &amp; tracking</vt:lpstr>
      <vt:lpstr>Example: Marketing automation integration for external campaign execution and follow-up activities in ByDesign</vt:lpstr>
      <vt:lpstr>Sales Order real time calls</vt:lpstr>
      <vt:lpstr>Account Synchronization</vt:lpstr>
      <vt:lpstr>Product Catalog</vt:lpstr>
      <vt:lpstr>Product Catalog</vt:lpstr>
      <vt:lpstr>Payment Cards</vt:lpstr>
      <vt:lpstr>Self Service</vt:lpstr>
      <vt:lpstr>Overview on interfaces &amp; web services</vt:lpstr>
      <vt:lpstr>PowerPoint-bemutató</vt:lpstr>
      <vt:lpstr>Integration related work centers</vt:lpstr>
      <vt:lpstr>Application &amp; User Mgmt Work Center</vt:lpstr>
      <vt:lpstr>Business Configuration</vt:lpstr>
      <vt:lpstr>Thank you.</vt:lpstr>
      <vt:lpstr>PowerPoint-bemutató</vt:lpstr>
    </vt:vector>
  </TitlesOfParts>
  <Company>SAP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Herbst, Reinhard Ernesto</dc:creator>
  <cp:keywords>2017/16:9/white</cp:keywords>
  <cp:lastModifiedBy>VOJNITS, PETER T. (Student)</cp:lastModifiedBy>
  <cp:revision>125</cp:revision>
  <dcterms:created xsi:type="dcterms:W3CDTF">2017-06-28T09:17:12Z</dcterms:created>
  <dcterms:modified xsi:type="dcterms:W3CDTF">2021-06-07T14:06:36Z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1357826825</vt:i4>
  </property>
  <property fmtid="{D5CDD505-2E9C-101B-9397-08002B2CF9AE}" pid="3" name="_NewReviewCycle">
    <vt:lpwstr/>
  </property>
  <property fmtid="{D5CDD505-2E9C-101B-9397-08002B2CF9AE}" pid="4" name="_EmailSubject">
    <vt:lpwstr>Color Palette/Stationery Next Steps </vt:lpwstr>
  </property>
  <property fmtid="{D5CDD505-2E9C-101B-9397-08002B2CF9AE}" pid="5" name="_AuthorEmail">
    <vt:lpwstr>heidi.bitz@sap.com</vt:lpwstr>
  </property>
  <property fmtid="{D5CDD505-2E9C-101B-9397-08002B2CF9AE}" pid="6" name="_AuthorEmailDisplayName">
    <vt:lpwstr>Bitz, Heidi</vt:lpwstr>
  </property>
  <property fmtid="{D5CDD505-2E9C-101B-9397-08002B2CF9AE}" pid="7" name="ContentTypeId">
    <vt:lpwstr>0x010100A04B94098EDDFD40BCA4C2F059271614</vt:lpwstr>
  </property>
</Properties>
</file>