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62" r:id="rId3"/>
    <p:sldId id="263" r:id="rId4"/>
    <p:sldId id="257" r:id="rId5"/>
    <p:sldId id="314" r:id="rId6"/>
    <p:sldId id="315" r:id="rId7"/>
    <p:sldId id="309" r:id="rId8"/>
    <p:sldId id="313" r:id="rId9"/>
    <p:sldId id="299" r:id="rId10"/>
    <p:sldId id="311" r:id="rId11"/>
    <p:sldId id="300" r:id="rId12"/>
    <p:sldId id="287" r:id="rId13"/>
    <p:sldId id="288" r:id="rId14"/>
    <p:sldId id="289" r:id="rId15"/>
    <p:sldId id="281" r:id="rId16"/>
    <p:sldId id="282" r:id="rId17"/>
    <p:sldId id="296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86" autoAdjust="0"/>
    <p:restoredTop sz="93466" autoAdjust="0"/>
  </p:normalViewPr>
  <p:slideViewPr>
    <p:cSldViewPr>
      <p:cViewPr>
        <p:scale>
          <a:sx n="60" d="100"/>
          <a:sy n="60" d="100"/>
        </p:scale>
        <p:origin x="-1902" y="-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6AF29-8F72-40A3-A28A-845D7A1772F2}" type="datetimeFigureOut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D4C47-BE6D-4FCE-AC6A-6FFD27B94A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775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b="1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5D5C5-ECBC-42E3-9171-88C37BEF88EC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6" name="直接连接符 101"/>
          <p:cNvSpPr>
            <a:spLocks noChangeShapeType="1"/>
          </p:cNvSpPr>
          <p:nvPr userDrawn="1"/>
        </p:nvSpPr>
        <p:spPr bwMode="auto">
          <a:xfrm>
            <a:off x="251520" y="3600450"/>
            <a:ext cx="8784976" cy="0"/>
          </a:xfrm>
          <a:prstGeom prst="line">
            <a:avLst/>
          </a:prstGeom>
          <a:noFill/>
          <a:ln w="31750" cap="rnd">
            <a:solidFill>
              <a:srgbClr val="595959"/>
            </a:solidFill>
            <a:prstDash val="sysDot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55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77A47-EFAC-4ABA-86E0-8320E7A91197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pic>
        <p:nvPicPr>
          <p:cNvPr id="11" name="Picture 3" descr="D:\FEC_Logo.png"/>
          <p:cNvPicPr>
            <a:picLocks noChangeAspect="1" noChangeArrowheads="1"/>
          </p:cNvPicPr>
          <p:nvPr userDrawn="1"/>
        </p:nvPicPr>
        <p:blipFill>
          <a:blip r:embed="rId2" cstate="print">
            <a:lum bright="10000" contrast="40000"/>
          </a:blip>
          <a:srcRect/>
          <a:stretch>
            <a:fillRect/>
          </a:stretch>
        </p:blipFill>
        <p:spPr bwMode="auto">
          <a:xfrm>
            <a:off x="7881116" y="116633"/>
            <a:ext cx="1083371" cy="1080120"/>
          </a:xfrm>
          <a:prstGeom prst="rect">
            <a:avLst/>
          </a:prstGeom>
          <a:noFill/>
        </p:spPr>
      </p:pic>
      <p:sp>
        <p:nvSpPr>
          <p:cNvPr id="12" name="矩形 11"/>
          <p:cNvSpPr>
            <a:spLocks noChangeArrowheads="1"/>
          </p:cNvSpPr>
          <p:nvPr userDrawn="1"/>
        </p:nvSpPr>
        <p:spPr bwMode="auto">
          <a:xfrm rot="16200000">
            <a:off x="-1827076" y="1827076"/>
            <a:ext cx="6858000" cy="3203848"/>
          </a:xfrm>
          <a:prstGeom prst="rect">
            <a:avLst/>
          </a:prstGeom>
          <a:solidFill>
            <a:srgbClr val="7F7F7F">
              <a:alpha val="23137"/>
            </a:srgbClr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直接连接符 101"/>
          <p:cNvSpPr>
            <a:spLocks noChangeShapeType="1"/>
          </p:cNvSpPr>
          <p:nvPr userDrawn="1"/>
        </p:nvSpPr>
        <p:spPr bwMode="auto">
          <a:xfrm>
            <a:off x="179512" y="1196752"/>
            <a:ext cx="8784976" cy="0"/>
          </a:xfrm>
          <a:prstGeom prst="line">
            <a:avLst/>
          </a:prstGeom>
          <a:noFill/>
          <a:ln w="31750" cap="rnd">
            <a:solidFill>
              <a:srgbClr val="595959"/>
            </a:solidFill>
            <a:prstDash val="sysDot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2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0C2-A068-46BD-A1A0-BB22C8D3B623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021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E050-2F2E-4AC1-BABE-AFA6A04B8310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直接连接符 101"/>
          <p:cNvSpPr>
            <a:spLocks noChangeShapeType="1"/>
          </p:cNvSpPr>
          <p:nvPr userDrawn="1"/>
        </p:nvSpPr>
        <p:spPr bwMode="auto">
          <a:xfrm>
            <a:off x="179512" y="1196752"/>
            <a:ext cx="8784976" cy="0"/>
          </a:xfrm>
          <a:prstGeom prst="line">
            <a:avLst/>
          </a:prstGeom>
          <a:noFill/>
          <a:ln w="31750" cap="rnd">
            <a:solidFill>
              <a:srgbClr val="595959"/>
            </a:solidFill>
            <a:prstDash val="sysDot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437A7-75D1-40ED-A95A-EBEF319D3511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直接连接符 101"/>
          <p:cNvSpPr>
            <a:spLocks noChangeShapeType="1"/>
          </p:cNvSpPr>
          <p:nvPr userDrawn="1"/>
        </p:nvSpPr>
        <p:spPr bwMode="auto">
          <a:xfrm>
            <a:off x="179512" y="1196752"/>
            <a:ext cx="8784976" cy="0"/>
          </a:xfrm>
          <a:prstGeom prst="line">
            <a:avLst/>
          </a:prstGeom>
          <a:noFill/>
          <a:ln w="31750" cap="rnd">
            <a:solidFill>
              <a:srgbClr val="595959"/>
            </a:solidFill>
            <a:prstDash val="sysDot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8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C93D-6307-4C49-8C2B-D7673BCDDF2B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直接连接符 101"/>
          <p:cNvSpPr>
            <a:spLocks noChangeShapeType="1"/>
          </p:cNvSpPr>
          <p:nvPr userDrawn="1"/>
        </p:nvSpPr>
        <p:spPr bwMode="auto">
          <a:xfrm>
            <a:off x="179512" y="1196752"/>
            <a:ext cx="8784976" cy="0"/>
          </a:xfrm>
          <a:prstGeom prst="line">
            <a:avLst/>
          </a:prstGeom>
          <a:noFill/>
          <a:ln w="31750" cap="rnd">
            <a:solidFill>
              <a:srgbClr val="595959"/>
            </a:solidFill>
            <a:prstDash val="sysDot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3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F8EE-8853-44B2-8A2F-81B723842A09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781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F1DEE-698F-46A9-90CA-7AE228A1DFE1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797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FD1C-DA48-4E3A-A201-7B9D680238A8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6285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CE41-F79B-4885-9E9F-2AD2B029C696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直接连接符 101"/>
          <p:cNvSpPr>
            <a:spLocks noChangeShapeType="1"/>
          </p:cNvSpPr>
          <p:nvPr userDrawn="1"/>
        </p:nvSpPr>
        <p:spPr bwMode="auto">
          <a:xfrm>
            <a:off x="179512" y="1196752"/>
            <a:ext cx="8784976" cy="0"/>
          </a:xfrm>
          <a:prstGeom prst="line">
            <a:avLst/>
          </a:prstGeom>
          <a:noFill/>
          <a:ln w="31750" cap="rnd">
            <a:solidFill>
              <a:srgbClr val="595959"/>
            </a:solidFill>
            <a:prstDash val="sysDot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1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DADB-E776-4D25-A9CF-5B5FFA59FC9D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直接连接符 101"/>
          <p:cNvSpPr>
            <a:spLocks noChangeShapeType="1"/>
          </p:cNvSpPr>
          <p:nvPr userDrawn="1"/>
        </p:nvSpPr>
        <p:spPr bwMode="auto">
          <a:xfrm rot="-5400000">
            <a:off x="3464133" y="3105490"/>
            <a:ext cx="6210980" cy="0"/>
          </a:xfrm>
          <a:prstGeom prst="line">
            <a:avLst/>
          </a:prstGeom>
          <a:noFill/>
          <a:ln w="31750" cap="rnd">
            <a:solidFill>
              <a:srgbClr val="595959"/>
            </a:solidFill>
            <a:prstDash val="sysDot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42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1"/>
          <p:cNvSpPr>
            <a:spLocks noChangeArrowheads="1"/>
          </p:cNvSpPr>
          <p:nvPr userDrawn="1"/>
        </p:nvSpPr>
        <p:spPr bwMode="auto">
          <a:xfrm rot="16200000">
            <a:off x="-1827076" y="1827076"/>
            <a:ext cx="6858000" cy="3203848"/>
          </a:xfrm>
          <a:prstGeom prst="rect">
            <a:avLst/>
          </a:prstGeom>
          <a:solidFill>
            <a:srgbClr val="7F7F7F">
              <a:alpha val="23137"/>
            </a:srgbClr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F612E-6834-4F3E-826A-2614DC1FD387}" type="datetime1">
              <a:rPr lang="zh-TW" altLang="en-US" smtClean="0"/>
              <a:t>2019/11/20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2015</a:t>
            </a:r>
            <a:r>
              <a:rPr lang="zh-TW" altLang="en-US" dirty="0" smtClean="0"/>
              <a:t> </a:t>
            </a:r>
            <a:r>
              <a:rPr lang="en-US" altLang="zh-TW" dirty="0" smtClean="0"/>
              <a:t>©</a:t>
            </a:r>
            <a:r>
              <a:rPr lang="zh-TW" altLang="en-US" dirty="0" smtClean="0"/>
              <a:t> </a:t>
            </a:r>
            <a:r>
              <a:rPr lang="en-US" altLang="zh-TW" dirty="0" smtClean="0"/>
              <a:t>by </a:t>
            </a:r>
            <a:r>
              <a:rPr lang="en-US" altLang="zh-TW" dirty="0" err="1" smtClean="0"/>
              <a:t>Firich</a:t>
            </a:r>
            <a:r>
              <a:rPr lang="en-US" altLang="zh-TW" dirty="0" smtClean="0"/>
              <a:t> Enterprises Co., Ltd. 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02B23-99B4-473F-AA5F-1AC013C2BC8A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Picture 3" descr="D:\FEC_Logo.png"/>
          <p:cNvPicPr>
            <a:picLocks noChangeAspect="1" noChangeArrowheads="1"/>
          </p:cNvPicPr>
          <p:nvPr userDrawn="1"/>
        </p:nvPicPr>
        <p:blipFill>
          <a:blip r:embed="rId13" cstate="print">
            <a:lum bright="10000" contrast="40000"/>
          </a:blip>
          <a:srcRect/>
          <a:stretch>
            <a:fillRect/>
          </a:stretch>
        </p:blipFill>
        <p:spPr bwMode="auto">
          <a:xfrm>
            <a:off x="7881116" y="116633"/>
            <a:ext cx="1083371" cy="1080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999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anose="020B0606020202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png"/><Relationship Id="rId3" Type="http://schemas.openxmlformats.org/officeDocument/2006/relationships/image" Target="../media/image29.jpeg"/><Relationship Id="rId7" Type="http://schemas.openxmlformats.org/officeDocument/2006/relationships/image" Target="../media/image27.png"/><Relationship Id="rId12" Type="http://schemas.openxmlformats.org/officeDocument/2006/relationships/image" Target="../media/image3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0" Type="http://schemas.openxmlformats.org/officeDocument/2006/relationships/image" Target="../media/image33.jpe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43651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D:\AerPPC_Colors.jpg"/>
          <p:cNvPicPr>
            <a:picLocks noChangeAspect="1" noChangeArrowheads="1"/>
          </p:cNvPicPr>
          <p:nvPr/>
        </p:nvPicPr>
        <p:blipFill>
          <a:blip r:embed="rId2" cstate="print"/>
          <a:srcRect l="6772" r="7215"/>
          <a:stretch>
            <a:fillRect/>
          </a:stretch>
        </p:blipFill>
        <p:spPr bwMode="auto">
          <a:xfrm>
            <a:off x="0" y="4365104"/>
            <a:ext cx="9144000" cy="2492896"/>
          </a:xfrm>
          <a:prstGeom prst="rect">
            <a:avLst/>
          </a:prstGeom>
          <a:noFill/>
        </p:spPr>
      </p:pic>
      <p:pic>
        <p:nvPicPr>
          <p:cNvPr id="1029" name="Picture 5" descr="D:\FEC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639" y="980728"/>
            <a:ext cx="2592722" cy="2584944"/>
          </a:xfrm>
          <a:prstGeom prst="rect">
            <a:avLst/>
          </a:prstGeom>
          <a:noFill/>
        </p:spPr>
      </p:pic>
      <p:sp>
        <p:nvSpPr>
          <p:cNvPr id="9" name="文字方塊 8"/>
          <p:cNvSpPr txBox="1"/>
          <p:nvPr/>
        </p:nvSpPr>
        <p:spPr>
          <a:xfrm>
            <a:off x="3203848" y="3861048"/>
            <a:ext cx="2845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ELEVATE YOUR BUSINESS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 descr="D:\FEC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980729"/>
            <a:ext cx="2600088" cy="2592288"/>
          </a:xfrm>
          <a:prstGeom prst="rect">
            <a:avLst/>
          </a:prstGeom>
          <a:noFill/>
        </p:spPr>
      </p:pic>
      <p:sp>
        <p:nvSpPr>
          <p:cNvPr id="10" name="投影片編號版面配置區 9"/>
          <p:cNvSpPr>
            <a:spLocks noGrp="1"/>
          </p:cNvSpPr>
          <p:nvPr>
            <p:ph type="sldNum" sz="quarter" idx="4294967295"/>
          </p:nvPr>
        </p:nvSpPr>
        <p:spPr>
          <a:xfrm>
            <a:off x="5884912" y="6448251"/>
            <a:ext cx="3106688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TW" sz="1200" dirty="0" smtClean="0">
                <a:solidFill>
                  <a:schemeClr val="bg1"/>
                </a:solidFill>
                <a:latin typeface="Arial Narrow" pitchFamily="34" charset="0"/>
              </a:rPr>
              <a:t>2015</a:t>
            </a:r>
            <a:r>
              <a:rPr lang="zh-TW" altLang="en-US" sz="12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©</a:t>
            </a:r>
            <a:r>
              <a:rPr lang="zh-TW" altLang="en-US" sz="1200" dirty="0" smtClean="0">
                <a:solidFill>
                  <a:schemeClr val="bg1"/>
                </a:solidFill>
              </a:rPr>
              <a:t> </a:t>
            </a:r>
            <a:r>
              <a:rPr lang="en-US" altLang="zh-TW" sz="1200" dirty="0" smtClean="0">
                <a:solidFill>
                  <a:schemeClr val="bg1"/>
                </a:solidFill>
              </a:rPr>
              <a:t>by </a:t>
            </a:r>
            <a:r>
              <a:rPr lang="en-US" altLang="zh-TW" sz="1200" dirty="0" err="1" smtClean="0">
                <a:solidFill>
                  <a:schemeClr val="bg1"/>
                </a:solidFill>
                <a:latin typeface="Arial Narrow" pitchFamily="34" charset="0"/>
              </a:rPr>
              <a:t>Firich</a:t>
            </a:r>
            <a:r>
              <a:rPr lang="en-US" altLang="zh-TW" sz="1200" dirty="0" smtClean="0">
                <a:solidFill>
                  <a:schemeClr val="bg1"/>
                </a:solidFill>
                <a:latin typeface="Arial Narrow" pitchFamily="34" charset="0"/>
              </a:rPr>
              <a:t> Enterprises Co., Ltd.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5757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Calibri" panose="020F0502020204030204" pitchFamily="34" charset="0"/>
              </a:rPr>
              <a:t>22” Panel PC PP-8632</a:t>
            </a:r>
            <a:br>
              <a:rPr lang="en-US" altLang="zh-TW" dirty="0" smtClean="0">
                <a:latin typeface="Calibri" panose="020F0502020204030204" pitchFamily="34" charset="0"/>
              </a:rPr>
            </a:br>
            <a:r>
              <a:rPr lang="en-US" altLang="zh-TW" dirty="0" smtClean="0">
                <a:latin typeface="Calibri" panose="020F0502020204030204" pitchFamily="34" charset="0"/>
              </a:rPr>
              <a:t>Product </a:t>
            </a:r>
            <a:r>
              <a:rPr lang="en-US" altLang="zh-TW" dirty="0">
                <a:latin typeface="Calibri" panose="020F0502020204030204" pitchFamily="34" charset="0"/>
              </a:rPr>
              <a:t>Introduction</a:t>
            </a:r>
            <a:endParaRPr lang="zh-TW" altLang="en-US" dirty="0">
              <a:latin typeface="Calibri" panose="020F0502020204030204" pitchFamily="34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anose="020F0502020204030204" pitchFamily="34" charset="0"/>
              </a:rPr>
              <a:t>2016.05.25</a:t>
            </a:r>
            <a:endParaRPr lang="zh-TW" alt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9206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b="1" dirty="0" smtClean="0">
                <a:latin typeface="Calibri" panose="020F0502020204030204" pitchFamily="34" charset="0"/>
              </a:rPr>
              <a:t>Product Features</a:t>
            </a:r>
            <a:endParaRPr lang="zh-TW" altLang="en-US" b="1" dirty="0">
              <a:latin typeface="Calibri" panose="020F050202020403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760628"/>
            <a:ext cx="8229600" cy="4525963"/>
          </a:xfrm>
        </p:spPr>
        <p:txBody>
          <a:bodyPr/>
          <a:lstStyle/>
          <a:p>
            <a:r>
              <a:rPr lang="en-US" altLang="zh-TW" dirty="0" smtClean="0">
                <a:latin typeface="Calibri" panose="020F0502020204030204" pitchFamily="34" charset="0"/>
              </a:rPr>
              <a:t>All in one solution</a:t>
            </a:r>
          </a:p>
          <a:p>
            <a:r>
              <a:rPr lang="en-US" altLang="zh-TW" dirty="0">
                <a:latin typeface="Calibri" panose="020F0502020204030204" pitchFamily="34" charset="0"/>
              </a:rPr>
              <a:t>P-CAP </a:t>
            </a:r>
            <a:r>
              <a:rPr lang="en-US" altLang="zh-TW" dirty="0" smtClean="0">
                <a:latin typeface="Calibri" panose="020F0502020204030204" pitchFamily="34" charset="0"/>
              </a:rPr>
              <a:t>with 10 </a:t>
            </a:r>
            <a:r>
              <a:rPr lang="en-US" altLang="zh-TW" dirty="0">
                <a:latin typeface="Calibri" panose="020F0502020204030204" pitchFamily="34" charset="0"/>
              </a:rPr>
              <a:t>points touch</a:t>
            </a:r>
            <a:endParaRPr lang="zh-TW" altLang="en-US" dirty="0">
              <a:latin typeface="Calibri" panose="020F0502020204030204" pitchFamily="34" charset="0"/>
            </a:endParaRPr>
          </a:p>
          <a:p>
            <a:r>
              <a:rPr lang="en-US" altLang="zh-TW" dirty="0" smtClean="0">
                <a:latin typeface="Calibri" panose="020F0502020204030204" pitchFamily="34" charset="0"/>
              </a:rPr>
              <a:t>Slim design</a:t>
            </a:r>
          </a:p>
          <a:p>
            <a:r>
              <a:rPr lang="en-US" altLang="zh-TW" dirty="0" smtClean="0">
                <a:latin typeface="Calibri" panose="020F0502020204030204" pitchFamily="34" charset="0"/>
              </a:rPr>
              <a:t>Ease of use</a:t>
            </a:r>
          </a:p>
        </p:txBody>
      </p:sp>
      <p:pic>
        <p:nvPicPr>
          <p:cNvPr id="4" name="Picture 4" descr="C:\Users\eliochen\Desktop\22吋, 32吋\22吋\PICS\PP-8642\22inch_Monit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" b="98930" l="5196" r="958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024" y="3358627"/>
            <a:ext cx="3240360" cy="363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5736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96" y="3923764"/>
            <a:ext cx="3234422" cy="1471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/>
          <a:lstStyle/>
          <a:p>
            <a:r>
              <a:rPr lang="en-US" altLang="zh-TW" dirty="0" smtClean="0">
                <a:latin typeface="+mn-lt"/>
              </a:rPr>
              <a:t>Power Switch  </a:t>
            </a:r>
            <a:endParaRPr lang="zh-TW" altLang="en-US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7FB02B23-99B4-473F-AA5F-1AC013C2BC8A}" type="slidenum">
              <a:rPr lang="zh-TW" altLang="en-US" smtClean="0"/>
              <a:t>4</a:t>
            </a:fld>
            <a:endParaRPr lang="zh-TW" altLang="en-US" dirty="0"/>
          </a:p>
        </p:txBody>
      </p:sp>
      <p:pic>
        <p:nvPicPr>
          <p:cNvPr id="5" name="Picture 2" descr="C:\Users\eliochen\Desktop\22吋, 32吋\22吋\PICS\0112_14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10" b="95311" l="3391" r="93949">
                        <a14:foregroundMark x1="11170" y1="15521" x2="11170" y2="15521"/>
                        <a14:foregroundMark x1="88763" y1="14875" x2="88763" y2="14875"/>
                        <a14:foregroundMark x1="87035" y1="92643" x2="87035" y2="92643"/>
                        <a14:foregroundMark x1="42487" y1="88440" x2="42487" y2="88440"/>
                        <a14:foregroundMark x1="8311" y1="75505" x2="8311" y2="75505"/>
                        <a14:foregroundMark x1="8444" y1="68230" x2="8444" y2="68230"/>
                        <a14:foregroundMark x1="35771" y1="87551" x2="35771" y2="87551"/>
                        <a14:foregroundMark x1="37965" y1="88116" x2="37965" y2="88116"/>
                        <a14:foregroundMark x1="50332" y1="89167" x2="50332" y2="89167"/>
                        <a14:foregroundMark x1="54255" y1="89491" x2="54255" y2="89491"/>
                        <a14:foregroundMark x1="18617" y1="14875" x2="18617" y2="14875"/>
                        <a14:foregroundMark x1="26463" y1="13985" x2="26463" y2="13985"/>
                        <a14:foregroundMark x1="31848" y1="13420" x2="31848" y2="13420"/>
                        <a14:foregroundMark x1="37566" y1="12692" x2="37566" y2="12692"/>
                        <a14:foregroundMark x1="40758" y1="12369" x2="40758" y2="12369"/>
                        <a14:foregroundMark x1="44215" y1="12207" x2="44215" y2="12207"/>
                        <a14:foregroundMark x1="48138" y1="11641" x2="48138" y2="11641"/>
                        <a14:foregroundMark x1="50665" y1="11318" x2="50665" y2="11318"/>
                        <a14:foregroundMark x1="53258" y1="11156" x2="53258" y2="11156"/>
                        <a14:foregroundMark x1="56449" y1="10752" x2="56449" y2="10752"/>
                        <a14:foregroundMark x1="58178" y1="10994" x2="58178" y2="10994"/>
                        <a14:foregroundMark x1="60106" y1="10267" x2="60106" y2="10267"/>
                        <a14:foregroundMark x1="63564" y1="10267" x2="63564" y2="10267"/>
                        <a14:foregroundMark x1="65957" y1="9863" x2="65957" y2="9863"/>
                        <a14:foregroundMark x1="24003" y1="14147" x2="24003" y2="14147"/>
                        <a14:foregroundMark x1="27859" y1="13985" x2="27859" y2="13985"/>
                        <a14:foregroundMark x1="29056" y1="13824" x2="29056" y2="13824"/>
                        <a14:foregroundMark x1="34109" y1="13339" x2="34109" y2="13339"/>
                        <a14:foregroundMark x1="35971" y1="13258" x2="35971" y2="13258"/>
                        <a14:foregroundMark x1="46077" y1="12207" x2="46077" y2="12207"/>
                        <a14:foregroundMark x1="42487" y1="12449" x2="42487" y2="12449"/>
                        <a14:foregroundMark x1="39029" y1="12854" x2="39029" y2="12854"/>
                        <a14:foregroundMark x1="69548" y1="9620" x2="69548" y2="9620"/>
                        <a14:foregroundMark x1="76330" y1="8973" x2="76330" y2="8973"/>
                        <a14:foregroundMark x1="73404" y1="9297" x2="73404" y2="9297"/>
                        <a14:foregroundMark x1="80851" y1="8488" x2="80851" y2="8488"/>
                        <a14:foregroundMark x1="84641" y1="8084" x2="84641" y2="8084"/>
                        <a14:foregroundMark x1="78125" y1="8650" x2="78125" y2="8650"/>
                        <a14:foregroundMark x1="71410" y1="9297" x2="71410" y2="9297"/>
                        <a14:foregroundMark x1="49668" y1="11722" x2="49668" y2="11722"/>
                        <a14:foregroundMark x1="54588" y1="11156" x2="54588" y2="11156"/>
                        <a14:foregroundMark x1="52194" y1="11560" x2="52194" y2="11560"/>
                        <a14:foregroundMark x1="46809" y1="12045" x2="46809" y2="12045"/>
                        <a14:foregroundMark x1="44814" y1="12207" x2="44814" y2="12207"/>
                        <a14:foregroundMark x1="55519" y1="11156" x2="55519" y2="11156"/>
                        <a14:foregroundMark x1="19348" y1="14875" x2="19348" y2="14875"/>
                        <a14:foregroundMark x1="15160" y1="15279" x2="15160" y2="15279"/>
                        <a14:foregroundMark x1="21277" y1="14794" x2="21277" y2="14794"/>
                        <a14:foregroundMark x1="22008" y1="14632" x2="22008" y2="14632"/>
                        <a14:foregroundMark x1="20213" y1="14794" x2="20213" y2="14794"/>
                        <a14:foregroundMark x1="17287" y1="14875" x2="17287" y2="14875"/>
                        <a14:foregroundMark x1="13697" y1="15360" x2="13697" y2="15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2516099"/>
            <a:ext cx="3312367" cy="272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63524"/>
            <a:ext cx="3234422" cy="1476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橢圓 7"/>
          <p:cNvSpPr/>
          <p:nvPr/>
        </p:nvSpPr>
        <p:spPr>
          <a:xfrm>
            <a:off x="1558666" y="4653136"/>
            <a:ext cx="1008112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5414155" y="3434879"/>
            <a:ext cx="1680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002060"/>
                </a:solidFill>
              </a:rPr>
              <a:t>Power off (Red)</a:t>
            </a:r>
            <a:endParaRPr lang="zh-TW" altLang="en-US" b="1" dirty="0">
              <a:solidFill>
                <a:srgbClr val="00206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321266" y="5579948"/>
            <a:ext cx="1715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002060"/>
                </a:solidFill>
              </a:rPr>
              <a:t>Power on (Blue)</a:t>
            </a:r>
            <a:endParaRPr lang="zh-TW" altLang="en-US" b="1" dirty="0">
              <a:solidFill>
                <a:srgbClr val="002060"/>
              </a:solidFill>
            </a:endParaRPr>
          </a:p>
        </p:txBody>
      </p:sp>
      <p:sp>
        <p:nvSpPr>
          <p:cNvPr id="14" name="向右箭號 13"/>
          <p:cNvSpPr/>
          <p:nvPr/>
        </p:nvSpPr>
        <p:spPr>
          <a:xfrm>
            <a:off x="3170304" y="3804211"/>
            <a:ext cx="1185672" cy="6515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7176" y="7893496"/>
            <a:ext cx="4229635" cy="89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字方塊 23"/>
          <p:cNvSpPr txBox="1"/>
          <p:nvPr/>
        </p:nvSpPr>
        <p:spPr>
          <a:xfrm>
            <a:off x="4932040" y="1196752"/>
            <a:ext cx="2289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</a:rPr>
              <a:t>System power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251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 bwMode="auto">
          <a:xfrm>
            <a:off x="225012" y="182960"/>
            <a:ext cx="822995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l"/>
            <a:r>
              <a:rPr lang="en-US" altLang="zh-TW" sz="3600" b="1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Dimensions</a:t>
            </a:r>
            <a:endParaRPr lang="zh-TW" altLang="en-US" sz="3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0" name="Picture 2" descr="C:\Users\eliochen\Desktop\22吋, 32吋\22吋\PICS\0112_14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0" b="95311" l="3391" r="93949">
                        <a14:foregroundMark x1="11170" y1="15521" x2="11170" y2="15521"/>
                        <a14:foregroundMark x1="88763" y1="14875" x2="88763" y2="14875"/>
                        <a14:foregroundMark x1="87035" y1="92643" x2="87035" y2="92643"/>
                        <a14:foregroundMark x1="42487" y1="88440" x2="42487" y2="88440"/>
                        <a14:foregroundMark x1="8311" y1="75505" x2="8311" y2="75505"/>
                        <a14:foregroundMark x1="8444" y1="68230" x2="8444" y2="68230"/>
                        <a14:foregroundMark x1="35771" y1="87551" x2="35771" y2="87551"/>
                        <a14:foregroundMark x1="37965" y1="88116" x2="37965" y2="88116"/>
                        <a14:foregroundMark x1="50332" y1="89167" x2="50332" y2="89167"/>
                        <a14:foregroundMark x1="54255" y1="89491" x2="54255" y2="89491"/>
                        <a14:foregroundMark x1="18617" y1="14875" x2="18617" y2="14875"/>
                        <a14:foregroundMark x1="26463" y1="13985" x2="26463" y2="13985"/>
                        <a14:foregroundMark x1="31848" y1="13420" x2="31848" y2="13420"/>
                        <a14:foregroundMark x1="37566" y1="12692" x2="37566" y2="12692"/>
                        <a14:foregroundMark x1="40758" y1="12369" x2="40758" y2="12369"/>
                        <a14:foregroundMark x1="44215" y1="12207" x2="44215" y2="12207"/>
                        <a14:foregroundMark x1="48138" y1="11641" x2="48138" y2="11641"/>
                        <a14:foregroundMark x1="50665" y1="11318" x2="50665" y2="11318"/>
                        <a14:foregroundMark x1="53258" y1="11156" x2="53258" y2="11156"/>
                        <a14:foregroundMark x1="56449" y1="10752" x2="56449" y2="10752"/>
                        <a14:foregroundMark x1="58178" y1="10994" x2="58178" y2="10994"/>
                        <a14:foregroundMark x1="60106" y1="10267" x2="60106" y2="10267"/>
                        <a14:foregroundMark x1="63564" y1="10267" x2="63564" y2="10267"/>
                        <a14:foregroundMark x1="65957" y1="9863" x2="65957" y2="9863"/>
                        <a14:foregroundMark x1="24003" y1="14147" x2="24003" y2="14147"/>
                        <a14:foregroundMark x1="27859" y1="13985" x2="27859" y2="13985"/>
                        <a14:foregroundMark x1="29056" y1="13824" x2="29056" y2="13824"/>
                        <a14:foregroundMark x1="34109" y1="13339" x2="34109" y2="13339"/>
                        <a14:foregroundMark x1="35971" y1="13258" x2="35971" y2="13258"/>
                        <a14:foregroundMark x1="46077" y1="12207" x2="46077" y2="12207"/>
                        <a14:foregroundMark x1="42487" y1="12449" x2="42487" y2="12449"/>
                        <a14:foregroundMark x1="39029" y1="12854" x2="39029" y2="12854"/>
                        <a14:foregroundMark x1="69548" y1="9620" x2="69548" y2="9620"/>
                        <a14:foregroundMark x1="76330" y1="8973" x2="76330" y2="8973"/>
                        <a14:foregroundMark x1="73404" y1="9297" x2="73404" y2="9297"/>
                        <a14:foregroundMark x1="80851" y1="8488" x2="80851" y2="8488"/>
                        <a14:foregroundMark x1="84641" y1="8084" x2="84641" y2="8084"/>
                        <a14:foregroundMark x1="78125" y1="8650" x2="78125" y2="8650"/>
                        <a14:foregroundMark x1="71410" y1="9297" x2="71410" y2="9297"/>
                        <a14:foregroundMark x1="49668" y1="11722" x2="49668" y2="11722"/>
                        <a14:foregroundMark x1="54588" y1="11156" x2="54588" y2="11156"/>
                        <a14:foregroundMark x1="52194" y1="11560" x2="52194" y2="11560"/>
                        <a14:foregroundMark x1="46809" y1="12045" x2="46809" y2="12045"/>
                        <a14:foregroundMark x1="44814" y1="12207" x2="44814" y2="12207"/>
                        <a14:foregroundMark x1="55519" y1="11156" x2="55519" y2="11156"/>
                        <a14:foregroundMark x1="19348" y1="14875" x2="19348" y2="14875"/>
                        <a14:foregroundMark x1="15160" y1="15279" x2="15160" y2="15279"/>
                        <a14:foregroundMark x1="21277" y1="14794" x2="21277" y2="14794"/>
                        <a14:foregroundMark x1="22008" y1="14632" x2="22008" y2="14632"/>
                        <a14:foregroundMark x1="20213" y1="14794" x2="20213" y2="14794"/>
                        <a14:foregroundMark x1="17287" y1="14875" x2="17287" y2="14875"/>
                        <a14:foregroundMark x1="13697" y1="15360" x2="13697" y2="15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22" y="2707147"/>
            <a:ext cx="3816424" cy="314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線單箭頭接點 6"/>
          <p:cNvCxnSpPr/>
          <p:nvPr/>
        </p:nvCxnSpPr>
        <p:spPr>
          <a:xfrm>
            <a:off x="7244966" y="2798567"/>
            <a:ext cx="414707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7068347" y="2316135"/>
            <a:ext cx="967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49 mm</a:t>
            </a:r>
            <a:endParaRPr lang="zh-TW" altLang="en-US" dirty="0"/>
          </a:p>
        </p:txBody>
      </p:sp>
      <p:cxnSp>
        <p:nvCxnSpPr>
          <p:cNvPr id="19" name="直線單箭頭接點 18"/>
          <p:cNvCxnSpPr/>
          <p:nvPr/>
        </p:nvCxnSpPr>
        <p:spPr>
          <a:xfrm flipV="1">
            <a:off x="1043608" y="2707148"/>
            <a:ext cx="3096344" cy="277774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1866957" y="2476703"/>
            <a:ext cx="1449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530 mm</a:t>
            </a:r>
            <a:endParaRPr lang="zh-TW" altLang="en-US" dirty="0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4339991" y="2984922"/>
            <a:ext cx="0" cy="253231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4381131" y="4006946"/>
            <a:ext cx="1449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338 mm</a:t>
            </a:r>
            <a:endParaRPr lang="zh-TW" altLang="en-US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813" y1="12185" x2="7813" y2="12185"/>
                        <a14:foregroundMark x1="12500" y1="19328" x2="12500" y2="19328"/>
                        <a14:foregroundMark x1="14063" y1="46639" x2="14063" y2="46639"/>
                        <a14:foregroundMark x1="14063" y1="70378" x2="14063" y2="70378"/>
                        <a14:foregroundMark x1="12500" y1="86345" x2="12500" y2="86345"/>
                        <a14:foregroundMark x1="9375" y1="82773" x2="9375" y2="82773"/>
                        <a14:foregroundMark x1="14063" y1="98109" x2="14063" y2="981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651" y="2965012"/>
            <a:ext cx="335336" cy="2676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5458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TW" dirty="0" smtClean="0">
                <a:latin typeface="+mn-lt"/>
              </a:rPr>
              <a:t>VESA Mount</a:t>
            </a:r>
            <a:r>
              <a:rPr lang="zh-TW" altLang="en-US" dirty="0" smtClean="0">
                <a:latin typeface="+mn-lt"/>
              </a:rPr>
              <a:t> </a:t>
            </a:r>
            <a:r>
              <a:rPr lang="en-US" altLang="zh-TW" dirty="0" smtClean="0">
                <a:latin typeface="+mn-lt"/>
              </a:rPr>
              <a:t>with stand</a:t>
            </a:r>
            <a:endParaRPr lang="zh-TW" altLang="en-US" dirty="0">
              <a:latin typeface="+mn-lt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279743" y="5592171"/>
            <a:ext cx="7712257" cy="86116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+mn-lt"/>
              </a:rPr>
              <a:t>It is easily setup on desktop with FEC stand</a:t>
            </a:r>
          </a:p>
          <a:p>
            <a:endParaRPr lang="zh-TW" altLang="en-US" dirty="0">
              <a:latin typeface="+mn-lt"/>
            </a:endParaRPr>
          </a:p>
        </p:txBody>
      </p:sp>
      <p:pic>
        <p:nvPicPr>
          <p:cNvPr id="2" name="Picture 2" descr="C:\Users\eliochen\Desktop\產品\22 Family\22 Family pics\AerPOS 2 底座\Marketing Pics\IMG_23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136" l="276" r="994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53" y="1988840"/>
            <a:ext cx="4060277" cy="316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eliochen\Desktop\產品\22 Family\22 Family pics\AerPOS 2 底座\Marketing Pics\IMG_23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204" y="1920389"/>
            <a:ext cx="4249292" cy="316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線單箭頭接點 8"/>
          <p:cNvCxnSpPr/>
          <p:nvPr/>
        </p:nvCxnSpPr>
        <p:spPr>
          <a:xfrm>
            <a:off x="4369839" y="1988840"/>
            <a:ext cx="11292" cy="3024336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4442375" y="3316342"/>
            <a:ext cx="1449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395 mm</a:t>
            </a:r>
            <a:endParaRPr lang="zh-TW" altLang="en-US" dirty="0"/>
          </a:p>
        </p:txBody>
      </p:sp>
      <p:cxnSp>
        <p:nvCxnSpPr>
          <p:cNvPr id="12" name="直線單箭頭接點 11"/>
          <p:cNvCxnSpPr/>
          <p:nvPr/>
        </p:nvCxnSpPr>
        <p:spPr>
          <a:xfrm flipH="1">
            <a:off x="2711232" y="4998068"/>
            <a:ext cx="852804" cy="216024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 flipV="1">
            <a:off x="1387518" y="5085184"/>
            <a:ext cx="1156394" cy="128908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962820" y="5013176"/>
            <a:ext cx="1449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220 mm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1394162" y="5085184"/>
            <a:ext cx="1449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220 mm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396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n-lt"/>
              </a:rPr>
              <a:t>VESA Mount</a:t>
            </a:r>
            <a:endParaRPr lang="zh-TW" altLang="en-US" dirty="0">
              <a:latin typeface="+mn-lt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7</a:t>
            </a:fld>
            <a:endParaRPr lang="zh-TW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03524"/>
            <a:ext cx="3196575" cy="2458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279743" y="5376147"/>
            <a:ext cx="7712257" cy="114919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+mn-lt"/>
              </a:rPr>
              <a:t>With wall mount kits or pole, they can be mounted any flat surface.   </a:t>
            </a:r>
          </a:p>
          <a:p>
            <a:endParaRPr lang="zh-TW" altLang="en-US" dirty="0">
              <a:latin typeface="+mn-lt"/>
            </a:endParaRPr>
          </a:p>
        </p:txBody>
      </p:sp>
      <p:pic>
        <p:nvPicPr>
          <p:cNvPr id="7" name="Picture 4" descr="C:\Users\eliochen\Desktop\22吋, 32吋\22吋\PICS\PP-8642\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000" y="-699458"/>
            <a:ext cx="1443718" cy="795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5940152" y="1340768"/>
            <a:ext cx="21970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Wall Mount</a:t>
            </a:r>
            <a:endParaRPr lang="zh-TW" altLang="en-US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99592" y="4293096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Dual-pole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608850" y="4661353"/>
            <a:ext cx="1106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Pole Type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0" y="1556792"/>
            <a:ext cx="2918168" cy="2486025"/>
            <a:chOff x="0" y="1556792"/>
            <a:chExt cx="2918168" cy="2486025"/>
          </a:xfrm>
        </p:grpSpPr>
        <p:pic>
          <p:nvPicPr>
            <p:cNvPr id="2051" name="Picture 3" descr="C:\Users\eliochen\Desktop\圖片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682" b="100000" l="2166" r="100000">
                          <a14:foregroundMark x1="84838" y1="42529" x2="84838" y2="42529"/>
                          <a14:foregroundMark x1="81949" y1="30268" x2="81949" y2="30268"/>
                          <a14:foregroundMark x1="79422" y1="17625" x2="79422" y2="17625"/>
                          <a14:foregroundMark x1="77978" y1="11111" x2="77978" y2="11111"/>
                          <a14:foregroundMark x1="80505" y1="22605" x2="80505" y2="22605"/>
                          <a14:foregroundMark x1="76895" y1="8812" x2="76895" y2="8812"/>
                          <a14:foregroundMark x1="83394" y1="32950" x2="83394" y2="329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743" y="1556792"/>
              <a:ext cx="2638425" cy="248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C:\Users\eliochen\Desktop\圖片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72816"/>
              <a:ext cx="1268255" cy="220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7813" y1="12185" x2="7813" y2="12185"/>
                        <a14:foregroundMark x1="12500" y1="19328" x2="12500" y2="19328"/>
                        <a14:foregroundMark x1="14063" y1="46639" x2="14063" y2="46639"/>
                        <a14:foregroundMark x1="14063" y1="70378" x2="14063" y2="70378"/>
                        <a14:foregroundMark x1="12500" y1="86345" x2="12500" y2="86345"/>
                        <a14:foregroundMark x1="9375" y1="82773" x2="9375" y2="82773"/>
                        <a14:foregroundMark x1="14063" y1="98109" x2="14063" y2="981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17" y="692696"/>
            <a:ext cx="397443" cy="3172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2450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iochen\Desktop\22 Family\22 Family pics\0PP-86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84784"/>
            <a:ext cx="4767992" cy="357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</a:rPr>
              <a:t>Panel </a:t>
            </a:r>
            <a:r>
              <a:rPr lang="en-US" altLang="zh-TW" dirty="0">
                <a:latin typeface="+mj-lt"/>
              </a:rPr>
              <a:t>M</a:t>
            </a:r>
            <a:r>
              <a:rPr lang="en-US" altLang="zh-TW" dirty="0" smtClean="0">
                <a:latin typeface="+mj-lt"/>
              </a:rPr>
              <a:t>ount </a:t>
            </a:r>
            <a:endParaRPr lang="zh-TW" altLang="en-US" dirty="0">
              <a:latin typeface="+mj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5" name="圓角矩形 4"/>
          <p:cNvSpPr/>
          <p:nvPr/>
        </p:nvSpPr>
        <p:spPr>
          <a:xfrm>
            <a:off x="8028383" y="1546063"/>
            <a:ext cx="468817" cy="29523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5597809"/>
            <a:ext cx="8748464" cy="1431591"/>
          </a:xfrm>
        </p:spPr>
        <p:txBody>
          <a:bodyPr/>
          <a:lstStyle/>
          <a:p>
            <a:r>
              <a:rPr lang="en-US" altLang="zh-TW" dirty="0" smtClean="0">
                <a:latin typeface="+mn-lt"/>
              </a:rPr>
              <a:t>Panel mount allows kiosk or signage application.</a:t>
            </a:r>
            <a:endParaRPr lang="zh-TW" altLang="en-US" dirty="0">
              <a:latin typeface="+mn-lt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597486" y="4063137"/>
            <a:ext cx="288032" cy="3392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933616" y="3672192"/>
            <a:ext cx="288032" cy="3392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213686" y="1422564"/>
            <a:ext cx="8352928" cy="34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>
                <a:latin typeface="+mn-lt"/>
              </a:rPr>
              <a:t>     </a:t>
            </a:r>
            <a:r>
              <a:rPr lang="en-US" altLang="zh-TW" sz="2400" dirty="0" smtClean="0">
                <a:solidFill>
                  <a:srgbClr val="0070C0"/>
                </a:solidFill>
                <a:latin typeface="+mn-lt"/>
              </a:rPr>
              <a:t>Back holes on short side</a:t>
            </a:r>
          </a:p>
          <a:p>
            <a:endParaRPr lang="en-US" altLang="zh-TW" sz="2400" dirty="0">
              <a:latin typeface="+mn-lt"/>
            </a:endParaRPr>
          </a:p>
          <a:p>
            <a:endParaRPr lang="en-US" altLang="zh-TW" sz="2400" dirty="0" smtClean="0">
              <a:latin typeface="+mn-lt"/>
            </a:endParaRPr>
          </a:p>
          <a:p>
            <a:endParaRPr lang="en-US" altLang="zh-TW" sz="2400" dirty="0">
              <a:latin typeface="+mn-lt"/>
            </a:endParaRPr>
          </a:p>
          <a:p>
            <a:pPr marL="0" indent="0">
              <a:buNone/>
            </a:pPr>
            <a:r>
              <a:rPr lang="en-US" altLang="zh-TW" sz="2400" dirty="0" smtClean="0">
                <a:latin typeface="+mn-lt"/>
              </a:rPr>
              <a:t>      </a:t>
            </a:r>
            <a:r>
              <a:rPr lang="en-US" altLang="zh-TW" sz="2400" dirty="0" smtClean="0">
                <a:solidFill>
                  <a:srgbClr val="0070C0"/>
                </a:solidFill>
                <a:latin typeface="+mn-lt"/>
              </a:rPr>
              <a:t>Edge holes on long side</a:t>
            </a:r>
            <a:endParaRPr lang="zh-TW" altLang="en-US" sz="2400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12" name="弧形接點 11"/>
          <p:cNvCxnSpPr/>
          <p:nvPr/>
        </p:nvCxnSpPr>
        <p:spPr>
          <a:xfrm rot="10800000">
            <a:off x="3666181" y="1578784"/>
            <a:ext cx="4362202" cy="613611"/>
          </a:xfrm>
          <a:prstGeom prst="curved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弧形接點 14"/>
          <p:cNvCxnSpPr/>
          <p:nvPr/>
        </p:nvCxnSpPr>
        <p:spPr>
          <a:xfrm rot="10800000">
            <a:off x="2771801" y="3814670"/>
            <a:ext cx="2128178" cy="418113"/>
          </a:xfrm>
          <a:prstGeom prst="curvedConnector3">
            <a:avLst>
              <a:gd name="adj1" fmla="val 124772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4348547" y="4232782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100 mm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524739" y="2279987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100 </a:t>
            </a:r>
          </a:p>
          <a:p>
            <a:r>
              <a:rPr lang="en-US" altLang="zh-TW" b="1" dirty="0" smtClean="0">
                <a:solidFill>
                  <a:srgbClr val="FF0000"/>
                </a:solidFill>
              </a:rPr>
              <a:t>mm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8635796" y="3276527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75 </a:t>
            </a:r>
          </a:p>
          <a:p>
            <a:r>
              <a:rPr lang="en-US" altLang="zh-TW" b="1" dirty="0" smtClean="0">
                <a:solidFill>
                  <a:srgbClr val="FF0000"/>
                </a:solidFill>
              </a:rPr>
              <a:t>mm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8676456" y="1546062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75 </a:t>
            </a:r>
          </a:p>
          <a:p>
            <a:r>
              <a:rPr lang="en-US" altLang="zh-TW" b="1" dirty="0" smtClean="0">
                <a:solidFill>
                  <a:srgbClr val="FF0000"/>
                </a:solidFill>
              </a:rPr>
              <a:t>mm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6750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 rot="1211279">
            <a:off x="-2222780" y="2899650"/>
            <a:ext cx="9402926" cy="5658877"/>
          </a:xfrm>
          <a:prstGeom prst="ellipse">
            <a:avLst/>
          </a:prstGeom>
          <a:solidFill>
            <a:srgbClr val="FF0000">
              <a:alpha val="75000"/>
            </a:srgbClr>
          </a:solidFill>
          <a:ln w="34925">
            <a:solidFill>
              <a:srgbClr val="FFFFFF"/>
            </a:solidFill>
            <a:prstDash val="dash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artDeco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pic>
        <p:nvPicPr>
          <p:cNvPr id="1026" name="Picture 2" descr="C:\Users\eliochen\Desktop\22吋, 32吋\22吋\PICS\PP-8642\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2141272"/>
            <a:ext cx="3816424" cy="477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liochen\Desktop\22吋, 32吋\22吋\PICS\PP-8642\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354361"/>
            <a:ext cx="2376264" cy="489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6892121" y="3284984"/>
            <a:ext cx="17123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Kiosk	</a:t>
            </a:r>
            <a:endParaRPr lang="zh-TW" altLang="en-US" sz="5400" b="1" cap="none" spc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11560" y="287598"/>
            <a:ext cx="6480720" cy="837146"/>
          </a:xfrm>
          <a:prstGeom prst="rect">
            <a:avLst/>
          </a:prstGeom>
          <a:noFill/>
        </p:spPr>
        <p:txBody>
          <a:bodyPr wrap="square" lIns="97530" tIns="48765" rIns="97530" bIns="48765" rtlCol="0">
            <a:spAutoFit/>
          </a:bodyPr>
          <a:lstStyle/>
          <a:p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Applications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7124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eliochen\Desktop\22吋, 32吋\22吋\PICS\0112_14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0" b="95311" l="3391" r="93949">
                        <a14:foregroundMark x1="11170" y1="15521" x2="11170" y2="15521"/>
                        <a14:foregroundMark x1="88763" y1="14875" x2="88763" y2="14875"/>
                        <a14:foregroundMark x1="87035" y1="92643" x2="87035" y2="92643"/>
                        <a14:foregroundMark x1="42487" y1="88440" x2="42487" y2="88440"/>
                        <a14:foregroundMark x1="8311" y1="75505" x2="8311" y2="75505"/>
                        <a14:foregroundMark x1="8444" y1="68230" x2="8444" y2="68230"/>
                        <a14:foregroundMark x1="35771" y1="87551" x2="35771" y2="87551"/>
                        <a14:foregroundMark x1="37965" y1="88116" x2="37965" y2="88116"/>
                        <a14:foregroundMark x1="50332" y1="89167" x2="50332" y2="89167"/>
                        <a14:foregroundMark x1="54255" y1="89491" x2="54255" y2="89491"/>
                        <a14:foregroundMark x1="18617" y1="14875" x2="18617" y2="14875"/>
                        <a14:foregroundMark x1="26463" y1="13985" x2="26463" y2="13985"/>
                        <a14:foregroundMark x1="31848" y1="13420" x2="31848" y2="13420"/>
                        <a14:foregroundMark x1="37566" y1="12692" x2="37566" y2="12692"/>
                        <a14:foregroundMark x1="40758" y1="12369" x2="40758" y2="12369"/>
                        <a14:foregroundMark x1="44215" y1="12207" x2="44215" y2="12207"/>
                        <a14:foregroundMark x1="48138" y1="11641" x2="48138" y2="11641"/>
                        <a14:foregroundMark x1="50665" y1="11318" x2="50665" y2="11318"/>
                        <a14:foregroundMark x1="53258" y1="11156" x2="53258" y2="11156"/>
                        <a14:foregroundMark x1="56449" y1="10752" x2="56449" y2="10752"/>
                        <a14:foregroundMark x1="58178" y1="10994" x2="58178" y2="10994"/>
                        <a14:foregroundMark x1="60106" y1="10267" x2="60106" y2="10267"/>
                        <a14:foregroundMark x1="63564" y1="10267" x2="63564" y2="10267"/>
                        <a14:foregroundMark x1="65957" y1="9863" x2="65957" y2="9863"/>
                        <a14:foregroundMark x1="24003" y1="14147" x2="24003" y2="14147"/>
                        <a14:foregroundMark x1="27859" y1="13985" x2="27859" y2="13985"/>
                        <a14:foregroundMark x1="29056" y1="13824" x2="29056" y2="13824"/>
                        <a14:foregroundMark x1="34109" y1="13339" x2="34109" y2="13339"/>
                        <a14:foregroundMark x1="35971" y1="13258" x2="35971" y2="13258"/>
                        <a14:foregroundMark x1="46077" y1="12207" x2="46077" y2="12207"/>
                        <a14:foregroundMark x1="42487" y1="12449" x2="42487" y2="12449"/>
                        <a14:foregroundMark x1="39029" y1="12854" x2="39029" y2="12854"/>
                        <a14:foregroundMark x1="69548" y1="9620" x2="69548" y2="9620"/>
                        <a14:foregroundMark x1="76330" y1="8973" x2="76330" y2="8973"/>
                        <a14:foregroundMark x1="73404" y1="9297" x2="73404" y2="9297"/>
                        <a14:foregroundMark x1="80851" y1="8488" x2="80851" y2="8488"/>
                        <a14:foregroundMark x1="84641" y1="8084" x2="84641" y2="8084"/>
                        <a14:foregroundMark x1="78125" y1="8650" x2="78125" y2="8650"/>
                        <a14:foregroundMark x1="71410" y1="9297" x2="71410" y2="9297"/>
                        <a14:foregroundMark x1="49668" y1="11722" x2="49668" y2="11722"/>
                        <a14:foregroundMark x1="54588" y1="11156" x2="54588" y2="11156"/>
                        <a14:foregroundMark x1="52194" y1="11560" x2="52194" y2="11560"/>
                        <a14:foregroundMark x1="46809" y1="12045" x2="46809" y2="12045"/>
                        <a14:foregroundMark x1="44814" y1="12207" x2="44814" y2="12207"/>
                        <a14:foregroundMark x1="55519" y1="11156" x2="55519" y2="11156"/>
                        <a14:foregroundMark x1="19348" y1="14875" x2="19348" y2="14875"/>
                        <a14:foregroundMark x1="15160" y1="15279" x2="15160" y2="15279"/>
                        <a14:foregroundMark x1="21277" y1="14794" x2="21277" y2="14794"/>
                        <a14:foregroundMark x1="22008" y1="14632" x2="22008" y2="14632"/>
                        <a14:foregroundMark x1="20213" y1="14794" x2="20213" y2="14794"/>
                        <a14:foregroundMark x1="17287" y1="14875" x2="17287" y2="14875"/>
                        <a14:foregroundMark x1="13697" y1="15360" x2="13697" y2="15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1613111"/>
            <a:ext cx="3312367" cy="272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+mn-lt"/>
              </a:rPr>
              <a:t>Service port </a:t>
            </a:r>
            <a:endParaRPr lang="zh-TW" altLang="en-US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10</a:t>
            </a:fld>
            <a:endParaRPr lang="zh-TW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160" y="5058476"/>
            <a:ext cx="2420111" cy="125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弧形接點 6"/>
          <p:cNvCxnSpPr/>
          <p:nvPr/>
        </p:nvCxnSpPr>
        <p:spPr>
          <a:xfrm rot="16200000" flipH="1">
            <a:off x="5447422" y="4111047"/>
            <a:ext cx="1777550" cy="1368152"/>
          </a:xfrm>
          <a:prstGeom prst="curvedConnector3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內容版面配置區 2"/>
          <p:cNvSpPr txBox="1">
            <a:spLocks/>
          </p:cNvSpPr>
          <p:nvPr/>
        </p:nvSpPr>
        <p:spPr>
          <a:xfrm>
            <a:off x="259361" y="2351811"/>
            <a:ext cx="7712257" cy="280538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b="1" dirty="0">
                <a:ln w="18415" cmpd="sng">
                  <a:noFill/>
                  <a:prstDash val="solid"/>
                </a:ln>
                <a:latin typeface="+mn-lt"/>
              </a:rPr>
              <a:t>System </a:t>
            </a:r>
            <a:r>
              <a:rPr lang="en-US" altLang="zh-TW" b="1" dirty="0" smtClean="0">
                <a:ln w="18415" cmpd="sng">
                  <a:noFill/>
                  <a:prstDash val="solid"/>
                </a:ln>
                <a:latin typeface="+mn-lt"/>
              </a:rPr>
              <a:t>maintenance</a:t>
            </a:r>
          </a:p>
          <a:p>
            <a:endParaRPr lang="en-US" altLang="zh-TW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endParaRPr lang="zh-TW" altLang="en-US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r>
              <a:rPr lang="en-US" altLang="zh-TW" b="1" dirty="0">
                <a:latin typeface="+mn-lt"/>
              </a:rPr>
              <a:t>C</a:t>
            </a:r>
            <a:r>
              <a:rPr lang="en-US" altLang="zh-TW" b="1" dirty="0" smtClean="0">
                <a:latin typeface="+mn-lt"/>
              </a:rPr>
              <a:t>onvenience</a:t>
            </a:r>
            <a:endParaRPr lang="zh-TW" alt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10268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latin typeface="+mn-lt"/>
              </a:rPr>
              <a:t>2.5” HDD &amp; SSD Slot</a:t>
            </a:r>
            <a:endParaRPr lang="zh-TW" altLang="en-US" dirty="0"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5239741"/>
            <a:ext cx="8229600" cy="4525963"/>
          </a:xfrm>
        </p:spPr>
        <p:txBody>
          <a:bodyPr/>
          <a:lstStyle/>
          <a:p>
            <a:r>
              <a:rPr lang="en-US" altLang="zh-TW" b="1" dirty="0" smtClean="0">
                <a:latin typeface="+mn-lt"/>
              </a:rPr>
              <a:t>Easy service access</a:t>
            </a:r>
          </a:p>
          <a:p>
            <a:endParaRPr lang="en-US" altLang="zh-TW" b="1" dirty="0" smtClean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B02B23-99B4-473F-AA5F-1AC013C2BC8A}" type="slidenum">
              <a:rPr lang="zh-TW" altLang="en-US" smtClean="0"/>
              <a:t>11</a:t>
            </a:fld>
            <a:endParaRPr lang="zh-TW" altLang="en-US"/>
          </a:p>
        </p:txBody>
      </p:sp>
      <p:pic>
        <p:nvPicPr>
          <p:cNvPr id="5" name="Picture 3" descr="C:\Users\eliochen\Desktop\22 Family\22 Family pics\IMG_7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908720"/>
            <a:ext cx="5845578" cy="389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橢圓 6"/>
          <p:cNvSpPr/>
          <p:nvPr/>
        </p:nvSpPr>
        <p:spPr>
          <a:xfrm>
            <a:off x="3131840" y="2708920"/>
            <a:ext cx="1008112" cy="11092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7" name="Picture 3" descr="C:\Users\eliochen\Desktop\22 Family\22 Family pics\IMG_4605_6661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927" y="3021800"/>
            <a:ext cx="4053069" cy="303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向右箭號 7"/>
          <p:cNvSpPr/>
          <p:nvPr/>
        </p:nvSpPr>
        <p:spPr>
          <a:xfrm rot="654362">
            <a:off x="4377227" y="2822734"/>
            <a:ext cx="1977349" cy="74730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239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251818" y="188914"/>
            <a:ext cx="773549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1" dirty="0" smtClean="0">
                <a:ln w="3175">
                  <a:solidFill>
                    <a:schemeClr val="tx1"/>
                  </a:solidFill>
                </a:ln>
                <a:latin typeface="+mn-lt"/>
                <a:ea typeface="微軟正黑體" panose="020B0604030504040204" pitchFamily="34" charset="-120"/>
              </a:rPr>
              <a:t>Specifications</a:t>
            </a:r>
            <a:endParaRPr lang="en-US" altLang="zh-TW" sz="3600" dirty="0">
              <a:ln w="3175">
                <a:solidFill>
                  <a:schemeClr val="tx1"/>
                </a:solidFill>
              </a:ln>
              <a:solidFill>
                <a:srgbClr val="FFC000"/>
              </a:solidFill>
              <a:latin typeface="+mn-lt"/>
              <a:ea typeface="微軟正黑體" panose="020B0604030504040204" pitchFamily="34" charset="-120"/>
            </a:endParaRPr>
          </a:p>
        </p:txBody>
      </p:sp>
      <p:graphicFrame>
        <p:nvGraphicFramePr>
          <p:cNvPr id="32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375380"/>
              </p:ext>
            </p:extLst>
          </p:nvPr>
        </p:nvGraphicFramePr>
        <p:xfrm>
          <a:off x="642489" y="1597588"/>
          <a:ext cx="7745935" cy="4783740"/>
        </p:xfrm>
        <a:graphic>
          <a:graphicData uri="http://schemas.openxmlformats.org/drawingml/2006/table">
            <a:tbl>
              <a:tblPr/>
              <a:tblGrid>
                <a:gridCol w="1625255"/>
                <a:gridCol w="2157645"/>
                <a:gridCol w="2096545"/>
                <a:gridCol w="1866490"/>
              </a:tblGrid>
              <a:tr h="429971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PP-8632SKU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PP-8632</a:t>
                      </a: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C3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PP-8632</a:t>
                      </a: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C5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PP-8632</a:t>
                      </a: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K5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932615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Platform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Processor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Bay Trial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Celeron Quad Core  J1900  CPU  2.0 </a:t>
                      </a:r>
                      <a:r>
                        <a:rPr kumimoji="0" lang="en-US" altLang="zh-TW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Ghz</a:t>
                      </a: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14089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Memory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DDR3L Standard 4G ; Max 8G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828389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Touch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Display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Bezel Free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P-Cap touch GG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LED /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30K hours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/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250nits</a:t>
                      </a:r>
                    </a:p>
                  </a:txBody>
                  <a:tcPr marL="68575" marR="6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Bezel Free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P-Cap touch GG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LED /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50K hours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/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300nits</a:t>
                      </a:r>
                    </a:p>
                  </a:txBody>
                  <a:tcPr marL="68575" marR="6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Bezel Free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P-Cap touch GG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LED /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50K hours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/ 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300nits</a:t>
                      </a:r>
                    </a:p>
                  </a:txBody>
                  <a:tcPr marL="68575" marR="6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60245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1</a:t>
                      </a:r>
                      <a:r>
                        <a:rPr kumimoji="0" lang="en-US" altLang="zh-TW" sz="15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st</a:t>
                      </a: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 Storage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SATA Storage x 1 (HDD or SSD)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5" marR="68575" marT="34290" marB="3429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5" marR="68575" marT="34290" marB="3429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360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Contrast Ratio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3000 : 1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5000 : 1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60245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Power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150W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5" marR="68575" marT="34290" marB="3429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5" marR="68575" marT="34290" marB="3429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60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Speaker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Yes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No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0245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Optional IO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Type A, Type B, Type C</a:t>
                      </a:r>
                    </a:p>
                  </a:txBody>
                  <a:tcPr marL="68575" marR="6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5" marR="68575" marT="34290" marB="3429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5" marR="68575" marT="34290" marB="3429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5544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1520" y="10608"/>
            <a:ext cx="7735490" cy="133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1" dirty="0" smtClean="0">
                <a:ln>
                  <a:solidFill>
                    <a:schemeClr val="tx1"/>
                  </a:solidFill>
                </a:ln>
                <a:latin typeface="+mn-lt"/>
                <a:ea typeface="BatangChe" panose="02030609000101010101" pitchFamily="49" charset="-127"/>
              </a:rPr>
              <a:t>Default I/O SPEC</a:t>
            </a:r>
            <a:endParaRPr lang="en-US" altLang="zh-TW" sz="3600" dirty="0">
              <a:ln>
                <a:solidFill>
                  <a:schemeClr val="tx1"/>
                </a:solidFill>
              </a:ln>
              <a:latin typeface="+mn-lt"/>
              <a:ea typeface="BatangChe" panose="02030609000101010101" pitchFamily="49" charset="-127"/>
            </a:endParaRPr>
          </a:p>
        </p:txBody>
      </p:sp>
      <p:graphicFrame>
        <p:nvGraphicFramePr>
          <p:cNvPr id="5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88131"/>
              </p:ext>
            </p:extLst>
          </p:nvPr>
        </p:nvGraphicFramePr>
        <p:xfrm>
          <a:off x="982313" y="1433067"/>
          <a:ext cx="7614047" cy="4804245"/>
        </p:xfrm>
        <a:graphic>
          <a:graphicData uri="http://schemas.openxmlformats.org/drawingml/2006/table">
            <a:tbl>
              <a:tblPr/>
              <a:tblGrid>
                <a:gridCol w="1080006"/>
                <a:gridCol w="1242008"/>
                <a:gridCol w="4123259"/>
                <a:gridCol w="1168774"/>
              </a:tblGrid>
              <a:tr h="3962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MB IO Connectivity (on board)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200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buClr>
                          <a:schemeClr val="bg1"/>
                        </a:buClr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6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Sans For Dell" charset="0"/>
                        <a:defRPr sz="14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bg1"/>
                        </a:buClr>
                        <a:buFont typeface="Museo For Dell 300"/>
                        <a:defRPr sz="1200" kern="1200">
                          <a:solidFill>
                            <a:schemeClr val="tx1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Font typeface="Museo For Dell 300"/>
                        <a:defRPr sz="1600" kern="1200">
                          <a:solidFill>
                            <a:schemeClr val="bg2"/>
                          </a:solidFill>
                          <a:latin typeface="Museo Sans For Del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12V DC In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Power USB 24V on board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Cash Drawer (12V/ 24V)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200" dirty="0">
                        <a:latin typeface="+mn-lt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Giga LAN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VGA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USB 2.0 x 3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USB 3.0 x 1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COM Port RJ-45 (RI / 5V /12V)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HDMI Port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Line Out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5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12V DC Out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grpSp>
        <p:nvGrpSpPr>
          <p:cNvPr id="2" name="群組 1"/>
          <p:cNvGrpSpPr/>
          <p:nvPr/>
        </p:nvGrpSpPr>
        <p:grpSpPr>
          <a:xfrm>
            <a:off x="3323130" y="1860997"/>
            <a:ext cx="5281318" cy="554664"/>
            <a:chOff x="3323130" y="1860997"/>
            <a:chExt cx="5281318" cy="554664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130" y="1860997"/>
              <a:ext cx="5281318" cy="554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4021" y="1914128"/>
              <a:ext cx="322299" cy="41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6845" y="1866581"/>
              <a:ext cx="158445" cy="205912"/>
            </a:xfrm>
            <a:prstGeom prst="rect">
              <a:avLst/>
            </a:prstGeom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1699" y="1865131"/>
              <a:ext cx="227934" cy="285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21166" y="1912102"/>
              <a:ext cx="144004" cy="4345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3013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58975" y="-123394"/>
            <a:ext cx="7735490" cy="147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b="1" dirty="0" smtClean="0">
                <a:ln>
                  <a:solidFill>
                    <a:schemeClr val="tx1"/>
                  </a:solidFill>
                </a:ln>
                <a:latin typeface="+mn-lt"/>
                <a:ea typeface="微軟正黑體" panose="020B0604030504040204" pitchFamily="34" charset="-120"/>
              </a:rPr>
              <a:t>Option I/O </a:t>
            </a:r>
            <a:r>
              <a:rPr lang="en-US" altLang="zh-TW" sz="3600" b="1" dirty="0">
                <a:ln>
                  <a:solidFill>
                    <a:schemeClr val="tx1"/>
                  </a:solidFill>
                </a:ln>
                <a:latin typeface="+mn-lt"/>
                <a:ea typeface="微軟正黑體" panose="020B0604030504040204" pitchFamily="34" charset="-120"/>
              </a:rPr>
              <a:t>SPEC</a:t>
            </a:r>
            <a:endParaRPr lang="en-US" altLang="zh-TW" sz="3600" dirty="0">
              <a:ln>
                <a:solidFill>
                  <a:schemeClr val="tx1"/>
                </a:solidFill>
              </a:ln>
              <a:latin typeface="+mn-lt"/>
              <a:ea typeface="微軟正黑體" panose="020B0604030504040204" pitchFamily="34" charset="-120"/>
            </a:endParaRPr>
          </a:p>
        </p:txBody>
      </p:sp>
      <p:graphicFrame>
        <p:nvGraphicFramePr>
          <p:cNvPr id="12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874092"/>
              </p:ext>
            </p:extLst>
          </p:nvPr>
        </p:nvGraphicFramePr>
        <p:xfrm>
          <a:off x="1043609" y="4743714"/>
          <a:ext cx="7614047" cy="518152"/>
        </p:xfrm>
        <a:graphic>
          <a:graphicData uri="http://schemas.openxmlformats.org/drawingml/2006/table">
            <a:tbl>
              <a:tblPr/>
              <a:tblGrid>
                <a:gridCol w="1080006"/>
                <a:gridCol w="1242008"/>
                <a:gridCol w="3942681"/>
                <a:gridCol w="1349352"/>
              </a:tblGrid>
              <a:tr h="518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PP-8632</a:t>
                      </a:r>
                      <a:endParaRPr kumimoji="0" lang="en-US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Type C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USB 2.0  x 2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355920"/>
              </p:ext>
            </p:extLst>
          </p:nvPr>
        </p:nvGraphicFramePr>
        <p:xfrm>
          <a:off x="1043609" y="3303554"/>
          <a:ext cx="7614047" cy="518152"/>
        </p:xfrm>
        <a:graphic>
          <a:graphicData uri="http://schemas.openxmlformats.org/drawingml/2006/table">
            <a:tbl>
              <a:tblPr/>
              <a:tblGrid>
                <a:gridCol w="1080006"/>
                <a:gridCol w="1242008"/>
                <a:gridCol w="3942681"/>
                <a:gridCol w="1349352"/>
              </a:tblGrid>
              <a:tr h="518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PP-8632</a:t>
                      </a:r>
                      <a:endParaRPr kumimoji="0" lang="en-US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Type B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P-USB 12V x 2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125572"/>
              </p:ext>
            </p:extLst>
          </p:nvPr>
        </p:nvGraphicFramePr>
        <p:xfrm>
          <a:off x="1043609" y="1940939"/>
          <a:ext cx="7614047" cy="518152"/>
        </p:xfrm>
        <a:graphic>
          <a:graphicData uri="http://schemas.openxmlformats.org/drawingml/2006/table">
            <a:tbl>
              <a:tblPr/>
              <a:tblGrid>
                <a:gridCol w="1080006"/>
                <a:gridCol w="1242008"/>
                <a:gridCol w="3942681"/>
                <a:gridCol w="1349352"/>
              </a:tblGrid>
              <a:tr h="518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PP-8632</a:t>
                      </a:r>
                      <a:endParaRPr kumimoji="0" lang="en-US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Type A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COM(DB-9) x 2</a:t>
                      </a:r>
                    </a:p>
                  </a:txBody>
                  <a:tcPr marL="68573" marR="6857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" name="群組 1"/>
          <p:cNvGrpSpPr/>
          <p:nvPr/>
        </p:nvGrpSpPr>
        <p:grpSpPr>
          <a:xfrm>
            <a:off x="3370453" y="2508514"/>
            <a:ext cx="5274149" cy="555368"/>
            <a:chOff x="3370453" y="2508514"/>
            <a:chExt cx="5274149" cy="555368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453" y="2508514"/>
              <a:ext cx="5274149" cy="554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3" descr="D:\FEC Product\Aer Panel PC 15\Sales Kits\IO placemen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56" t="45389" r="22974" b="48018"/>
            <a:stretch>
              <a:fillRect/>
            </a:stretch>
          </p:blipFill>
          <p:spPr bwMode="auto">
            <a:xfrm>
              <a:off x="7380312" y="2709024"/>
              <a:ext cx="605418" cy="336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3" descr="D:\FEC Product\Aer Panel PC 15\Sales Kits\IO placemen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56" t="45389" r="22974" b="48018"/>
            <a:stretch>
              <a:fillRect/>
            </a:stretch>
          </p:blipFill>
          <p:spPr bwMode="auto">
            <a:xfrm>
              <a:off x="7957080" y="2691003"/>
              <a:ext cx="671429" cy="372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61316" y="2534862"/>
              <a:ext cx="166350" cy="501968"/>
            </a:xfrm>
            <a:prstGeom prst="rect">
              <a:avLst/>
            </a:prstGeom>
          </p:spPr>
        </p:pic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6136" y="2796944"/>
              <a:ext cx="312504" cy="180183"/>
            </a:xfrm>
            <a:prstGeom prst="rect">
              <a:avLst/>
            </a:prstGeom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7978" y="2565300"/>
              <a:ext cx="322299" cy="41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7184" y="2752353"/>
              <a:ext cx="212864" cy="26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3699" y="2508514"/>
              <a:ext cx="182526" cy="237208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3370453" y="3972982"/>
            <a:ext cx="5274149" cy="554664"/>
            <a:chOff x="3370453" y="3972982"/>
            <a:chExt cx="5274149" cy="554664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453" y="3972982"/>
              <a:ext cx="5274149" cy="554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圖片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6573487" y="4007376"/>
              <a:ext cx="155016" cy="467768"/>
            </a:xfrm>
            <a:prstGeom prst="rect">
              <a:avLst/>
            </a:prstGeom>
          </p:spPr>
        </p:pic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6429" y="4007376"/>
              <a:ext cx="247685" cy="508071"/>
            </a:xfrm>
            <a:prstGeom prst="rect">
              <a:avLst/>
            </a:prstGeom>
          </p:spPr>
        </p:pic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2809" y="3996346"/>
              <a:ext cx="247685" cy="508071"/>
            </a:xfrm>
            <a:prstGeom prst="rect">
              <a:avLst/>
            </a:prstGeom>
          </p:spPr>
        </p:pic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6136" y="4261412"/>
              <a:ext cx="312504" cy="180183"/>
            </a:xfrm>
            <a:prstGeom prst="rect">
              <a:avLst/>
            </a:prstGeom>
          </p:spPr>
        </p:pic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3064" y="4034116"/>
              <a:ext cx="322299" cy="41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3717" y="3994901"/>
              <a:ext cx="172509" cy="224189"/>
            </a:xfrm>
            <a:prstGeom prst="rect">
              <a:avLst/>
            </a:prstGeom>
          </p:spPr>
        </p:pic>
      </p:grpSp>
      <p:grpSp>
        <p:nvGrpSpPr>
          <p:cNvPr id="4" name="群組 3"/>
          <p:cNvGrpSpPr/>
          <p:nvPr/>
        </p:nvGrpSpPr>
        <p:grpSpPr>
          <a:xfrm>
            <a:off x="3370453" y="5394616"/>
            <a:ext cx="5274149" cy="554664"/>
            <a:chOff x="3370453" y="5394616"/>
            <a:chExt cx="5274149" cy="554664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453" y="5394616"/>
              <a:ext cx="5274149" cy="554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79315" y="5428069"/>
              <a:ext cx="163749" cy="494120"/>
            </a:xfrm>
            <a:prstGeom prst="rect">
              <a:avLst/>
            </a:prstGeom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663514" y="5757109"/>
              <a:ext cx="285714" cy="165080"/>
            </a:xfrm>
            <a:prstGeom prst="rect">
              <a:avLst/>
            </a:prstGeom>
          </p:spPr>
        </p:pic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08909" y="5757109"/>
              <a:ext cx="285714" cy="165080"/>
            </a:xfrm>
            <a:prstGeom prst="rect">
              <a:avLst/>
            </a:prstGeom>
          </p:spPr>
        </p:pic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6136" y="5683046"/>
              <a:ext cx="312504" cy="180183"/>
            </a:xfrm>
            <a:prstGeom prst="rect">
              <a:avLst/>
            </a:prstGeom>
          </p:spPr>
        </p:pic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9496" y="5402527"/>
              <a:ext cx="212864" cy="26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6205" y="5455160"/>
              <a:ext cx="322299" cy="41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" name="圖片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699" y="5388145"/>
            <a:ext cx="182502" cy="237176"/>
          </a:xfrm>
          <a:prstGeom prst="rect">
            <a:avLst/>
          </a:prstGeom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2760" y="2105763"/>
            <a:ext cx="7343284" cy="83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7077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-717104" y="3177790"/>
            <a:ext cx="9753600" cy="837146"/>
          </a:xfrm>
          <a:prstGeom prst="rect">
            <a:avLst/>
          </a:prstGeom>
          <a:noFill/>
        </p:spPr>
        <p:txBody>
          <a:bodyPr wrap="square" lIns="97530" tIns="48765" rIns="97530" bIns="48765" rtlCol="0">
            <a:spAutoFit/>
          </a:bodyPr>
          <a:lstStyle/>
          <a:p>
            <a:pPr algn="ctr"/>
            <a:r>
              <a:rPr lang="en-US" sz="4800" b="1" dirty="0" smtClean="0">
                <a:latin typeface="+mj-lt"/>
                <a:cs typeface="Arial" panose="020B0604020202020204" pitchFamily="34" charset="0"/>
              </a:rPr>
              <a:t>Q &amp; A</a:t>
            </a:r>
            <a:endParaRPr lang="en-US" sz="4800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6050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-141040" y="3105782"/>
            <a:ext cx="9753600" cy="837146"/>
          </a:xfrm>
          <a:prstGeom prst="rect">
            <a:avLst/>
          </a:prstGeom>
          <a:noFill/>
        </p:spPr>
        <p:txBody>
          <a:bodyPr wrap="square" lIns="97530" tIns="48765" rIns="97530" bIns="48765" rtlCol="0">
            <a:spAutoFit/>
          </a:bodyPr>
          <a:lstStyle/>
          <a:p>
            <a:pPr algn="ctr"/>
            <a:r>
              <a:rPr lang="en-US" sz="4800" b="1" dirty="0" smtClean="0">
                <a:latin typeface="+mj-lt"/>
                <a:cs typeface="Arial" panose="020B0604020202020204" pitchFamily="34" charset="0"/>
              </a:rPr>
              <a:t>Thank you</a:t>
            </a:r>
            <a:endParaRPr lang="en-US" sz="4800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1696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43651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D:\AerPPC_Colors.jpg"/>
          <p:cNvPicPr>
            <a:picLocks noChangeAspect="1" noChangeArrowheads="1"/>
          </p:cNvPicPr>
          <p:nvPr/>
        </p:nvPicPr>
        <p:blipFill>
          <a:blip r:embed="rId2" cstate="print"/>
          <a:srcRect l="6772" r="7215"/>
          <a:stretch>
            <a:fillRect/>
          </a:stretch>
        </p:blipFill>
        <p:spPr bwMode="auto">
          <a:xfrm>
            <a:off x="0" y="4365104"/>
            <a:ext cx="9144000" cy="2492896"/>
          </a:xfrm>
          <a:prstGeom prst="rect">
            <a:avLst/>
          </a:prstGeom>
          <a:noFill/>
        </p:spPr>
      </p:pic>
      <p:pic>
        <p:nvPicPr>
          <p:cNvPr id="1029" name="Picture 5" descr="D:\FEC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639" y="980728"/>
            <a:ext cx="2592722" cy="2584944"/>
          </a:xfrm>
          <a:prstGeom prst="rect">
            <a:avLst/>
          </a:prstGeom>
          <a:noFill/>
        </p:spPr>
      </p:pic>
      <p:sp>
        <p:nvSpPr>
          <p:cNvPr id="9" name="文字方塊 8"/>
          <p:cNvSpPr txBox="1"/>
          <p:nvPr/>
        </p:nvSpPr>
        <p:spPr>
          <a:xfrm>
            <a:off x="3203848" y="3861048"/>
            <a:ext cx="2845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ELEVATE YOUR BUSINESS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 descr="D:\FEC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980729"/>
            <a:ext cx="2600088" cy="2592288"/>
          </a:xfrm>
          <a:prstGeom prst="rect">
            <a:avLst/>
          </a:prstGeom>
          <a:noFill/>
        </p:spPr>
      </p:pic>
      <p:sp>
        <p:nvSpPr>
          <p:cNvPr id="10" name="投影片編號版面配置區 9"/>
          <p:cNvSpPr>
            <a:spLocks noGrp="1"/>
          </p:cNvSpPr>
          <p:nvPr>
            <p:ph type="sldNum" sz="quarter" idx="4294967295"/>
          </p:nvPr>
        </p:nvSpPr>
        <p:spPr>
          <a:xfrm>
            <a:off x="5884912" y="6448251"/>
            <a:ext cx="3106688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TW" sz="1200" dirty="0" smtClean="0">
                <a:solidFill>
                  <a:schemeClr val="bg1"/>
                </a:solidFill>
                <a:latin typeface="Arial Narrow" pitchFamily="34" charset="0"/>
              </a:rPr>
              <a:t>2015</a:t>
            </a:r>
            <a:r>
              <a:rPr lang="zh-TW" altLang="en-US" sz="12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©</a:t>
            </a:r>
            <a:r>
              <a:rPr lang="zh-TW" altLang="en-US" sz="1200" dirty="0" smtClean="0">
                <a:solidFill>
                  <a:schemeClr val="bg1"/>
                </a:solidFill>
              </a:rPr>
              <a:t> </a:t>
            </a:r>
            <a:r>
              <a:rPr lang="en-US" altLang="zh-TW" sz="1200" dirty="0" smtClean="0">
                <a:solidFill>
                  <a:schemeClr val="bg1"/>
                </a:solidFill>
              </a:rPr>
              <a:t>by </a:t>
            </a:r>
            <a:r>
              <a:rPr lang="en-US" altLang="zh-TW" sz="1200" dirty="0" err="1" smtClean="0">
                <a:solidFill>
                  <a:schemeClr val="bg1"/>
                </a:solidFill>
                <a:latin typeface="Arial Narrow" pitchFamily="34" charset="0"/>
              </a:rPr>
              <a:t>Firich</a:t>
            </a:r>
            <a:r>
              <a:rPr lang="en-US" altLang="zh-TW" sz="1200" dirty="0" smtClean="0">
                <a:solidFill>
                  <a:schemeClr val="bg1"/>
                </a:solidFill>
                <a:latin typeface="Arial Narrow" pitchFamily="34" charset="0"/>
              </a:rPr>
              <a:t> Enterprises Co., Ltd.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870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EC_Template_2015" id="{B11F1896-346F-4EEA-8F6A-2874E41481AB}" vid="{480D430F-710C-453C-AAB4-69929CBD0F33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FEC_Template_2015</Template>
  <TotalTime>2369</TotalTime>
  <Words>334</Words>
  <Application>Microsoft Office PowerPoint</Application>
  <PresentationFormat>Diavetítés a képernyőre (4:3 oldalarány)</PresentationFormat>
  <Paragraphs>117</Paragraphs>
  <Slides>17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8" baseType="lpstr">
      <vt:lpstr>Office 佈景主題</vt:lpstr>
      <vt:lpstr>PowerPoint bemutató</vt:lpstr>
      <vt:lpstr>22” Panel PC PP-8632 Product Introduction</vt:lpstr>
      <vt:lpstr>Product Features</vt:lpstr>
      <vt:lpstr>Power Switch  </vt:lpstr>
      <vt:lpstr>PowerPoint bemutató</vt:lpstr>
      <vt:lpstr>VESA Mount with stand</vt:lpstr>
      <vt:lpstr>VESA Mount</vt:lpstr>
      <vt:lpstr>Panel Mount </vt:lpstr>
      <vt:lpstr>PowerPoint bemutató</vt:lpstr>
      <vt:lpstr>Service port </vt:lpstr>
      <vt:lpstr>2.5” HDD &amp; SSD Slot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Bagdi Sándor</cp:lastModifiedBy>
  <cp:revision>88</cp:revision>
  <dcterms:created xsi:type="dcterms:W3CDTF">2015-08-21T07:11:30Z</dcterms:created>
  <dcterms:modified xsi:type="dcterms:W3CDTF">2019-11-20T10:53:55Z</dcterms:modified>
</cp:coreProperties>
</file>