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_rels/slide36.xml.rels" ContentType="application/vnd.openxmlformats-package.relationships+xml"/>
  <Override PartName="/ppt/slides/_rels/slide35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21.xml.rels" ContentType="application/vnd.openxmlformats-package.relationships+xml"/>
  <Override PartName="/ppt/slides/_rels/slide16.xml.rels" ContentType="application/vnd.openxmlformats-package.relationships+xml"/>
  <Override PartName="/ppt/slides/_rels/slide31.xml.rels" ContentType="application/vnd.openxmlformats-package.relationships+xml"/>
  <Override PartName="/ppt/slides/_rels/slide20.xml.rels" ContentType="application/vnd.openxmlformats-package.relationships+xml"/>
  <Override PartName="/ppt/slides/_rels/slide38.xml.rels" ContentType="application/vnd.openxmlformats-package.relationships+xml"/>
  <Override PartName="/ppt/slides/_rels/slide15.xml.rels" ContentType="application/vnd.openxmlformats-package.relationships+xml"/>
  <Override PartName="/ppt/slides/_rels/slide30.xml.rels" ContentType="application/vnd.openxmlformats-package.relationships+xml"/>
  <Override PartName="/ppt/slides/_rels/slide37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3.xml.rels" ContentType="application/vnd.openxmlformats-package.relationships+xml"/>
  <Override PartName="/ppt/slides/_rels/slide27.xml.rels" ContentType="application/vnd.openxmlformats-package.relationships+xml"/>
  <Override PartName="/ppt/slides/_rels/slide5.xml.rels" ContentType="application/vnd.openxmlformats-package.relationships+xml"/>
  <Override PartName="/ppt/slides/_rels/slide12.xml.rels" ContentType="application/vnd.openxmlformats-package.relationships+xml"/>
  <Override PartName="/ppt/slides/_rels/slide4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9.xml.rels" ContentType="application/vnd.openxmlformats-package.relationships+xml"/>
  <Override PartName="/ppt/slides/_rels/slide6.xml.rels" ContentType="application/vnd.openxmlformats-package.relationships+xml"/>
  <Override PartName="/ppt/slides/_rels/slide28.xml.rels" ContentType="application/vnd.openxmlformats-package.relationships+xml"/>
  <Override PartName="/ppt/slides/_rels/slide24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25.xml.rels" ContentType="application/vnd.openxmlformats-package.relationships+xml"/>
  <Override PartName="/ppt/slides/_rels/slide3.xml.rels" ContentType="application/vnd.openxmlformats-package.relationships+xml"/>
  <Override PartName="/ppt/slides/_rels/slide19.xml.rels" ContentType="application/vnd.openxmlformats-package.relationships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4.xml" ContentType="application/vnd.openxmlformats-officedocument.presentationml.slide+xml"/>
  <Override PartName="/ppt/slides/slide26.xml" ContentType="application/vnd.openxmlformats-officedocument.presentationml.slide+xml"/>
  <Override PartName="/ppt/slides/slide5.xml" ContentType="application/vnd.openxmlformats-officedocument.presentationml.slide+xml"/>
  <Override PartName="/ppt/slides/slide27.xml" ContentType="application/vnd.openxmlformats-officedocument.presentationml.slide+xml"/>
  <Override PartName="/ppt/slides/slide6.xml" ContentType="application/vnd.openxmlformats-officedocument.presentationml.slide+xml"/>
  <Override PartName="/ppt/slides/slide28.xml" ContentType="application/vnd.openxmlformats-officedocument.presentationml.slide+xml"/>
  <Override PartName="/ppt/slides/slide20.xml" ContentType="application/vnd.openxmlformats-officedocument.presentationml.slide+xml"/>
  <Override PartName="/ppt/slides/slide7.xml" ContentType="application/vnd.openxmlformats-officedocument.presentationml.slide+xml"/>
  <Override PartName="/ppt/slides/slide29.xml" ContentType="application/vnd.openxmlformats-officedocument.presentationml.slide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22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17.xml" ContentType="application/vnd.openxmlformats-officedocument.presentationml.slide+xml"/>
  <Override PartName="/ppt/slides/slide33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30.xml" ContentType="application/vnd.openxmlformats-officedocument.presentationml.slide+xml"/>
  <Override PartName="/ppt/slides/slide16.xml" ContentType="application/vnd.openxmlformats-officedocument.presentationml.slide+xml"/>
  <Override PartName="/ppt/slides/slide31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10.jpeg" ContentType="image/jpeg"/>
  <Override PartName="/ppt/media/image5.jpeg" ContentType="image/jpeg"/>
  <Override PartName="/ppt/media/image11.jpeg" ContentType="image/jpeg"/>
  <Override PartName="/ppt/media/image6.jpeg" ContentType="image/jpeg"/>
  <Override PartName="/ppt/media/image12.jpeg" ContentType="image/jpeg"/>
  <Override PartName="/ppt/media/image7.jpeg" ContentType="image/jpeg"/>
  <Override PartName="/ppt/media/image13.png" ContentType="image/png"/>
  <Override PartName="/ppt/media/image8.jpeg" ContentType="image/jpeg"/>
  <Override PartName="/ppt/media/image14.jpeg" ContentType="image/jpeg"/>
  <Override PartName="/ppt/media/image9.jpeg" ContentType="image/jpeg"/>
  <Override PartName="/ppt/media/image15.jpeg" ContentType="image/jpeg"/>
  <Override PartName="/ppt/media/image1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hu-HU" sz="6000" spc="-1" strike="noStrike">
                <a:solidFill>
                  <a:srgbClr val="000000"/>
                </a:solidFill>
                <a:latin typeface="Calibri Light"/>
              </a:rPr>
              <a:t>Mintacím szerkesztése</a:t>
            </a:r>
            <a:endParaRPr b="0" lang="hu-H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35FEB52-FBAE-4765-86F6-F0880C3B52A5}" type="datetime">
              <a:rPr b="0" lang="hu-HU" sz="1200" spc="-1" strike="noStrike">
                <a:solidFill>
                  <a:srgbClr val="8b8b8b"/>
                </a:solidFill>
                <a:latin typeface="Calibri"/>
              </a:rPr>
              <a:t>2021. 01. 29.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F7E8BE1-59B6-4412-BC12-80220F220A3C}" type="slidenum">
              <a:rPr b="0" lang="hu-HU" sz="1200" spc="-1" strike="noStrike">
                <a:solidFill>
                  <a:srgbClr val="8b8b8b"/>
                </a:solidFill>
                <a:latin typeface="Calibri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Vázlatszöveg formátumának szerkesztése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Második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Harmadik vázlatszint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Negyedik vázlatszint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Ötödik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Hatodik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Hetedik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Mintacím szerkesztése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Mintaszöveg szerkesztése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400" spc="-1" strike="noStrike">
                <a:solidFill>
                  <a:srgbClr val="000000"/>
                </a:solidFill>
                <a:latin typeface="Calibri"/>
              </a:rPr>
              <a:t>Második szint</a:t>
            </a:r>
            <a:endParaRPr b="0" lang="hu-H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Harmadik 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Negyedik 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Ötödik 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23A17E47-9600-403F-9A1D-4EA0CE299213}" type="datetime">
              <a:rPr b="0" lang="hu-HU" sz="1200" spc="-1" strike="noStrike">
                <a:solidFill>
                  <a:srgbClr val="8b8b8b"/>
                </a:solidFill>
                <a:latin typeface="Calibri"/>
              </a:rPr>
              <a:t>2021. 01. 29.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AA22899-32F5-45C9-BB2F-183CF7E13221}" type="slidenum">
              <a:rPr b="0" lang="hu-HU" sz="1200" spc="-1" strike="noStrike">
                <a:solidFill>
                  <a:srgbClr val="8b8b8b"/>
                </a:solidFill>
                <a:latin typeface="Calibri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hyperlink" Target="http://antivirus.blog.hu/2015/12/17/nagy_tetelben_szivarognak_az_egeszsegugyi_adatok" TargetMode="External"/><Relationship Id="rId2" Type="http://schemas.openxmlformats.org/officeDocument/2006/relationships/image" Target="../media/image9.jpeg"/><Relationship Id="rId3" Type="http://schemas.openxmlformats.org/officeDocument/2006/relationships/hyperlink" Target="http://antivirus.blog.hu/2014/10/03/mi_az_ami_tizszer_annyit_er_mint_a_bankkartya_adat" TargetMode="External"/><Relationship Id="rId4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0" y="0"/>
            <a:ext cx="10532880" cy="1199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1" lang="hu-HU" sz="6000" spc="-1" strike="noStrike">
                <a:solidFill>
                  <a:srgbClr val="ffffff"/>
                </a:solidFill>
                <a:latin typeface="Calibri Light"/>
              </a:rPr>
              <a:t>GDPR felkészülés, első lépések </a:t>
            </a:r>
            <a:endParaRPr b="0" lang="hu-H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58400" y="4735440"/>
            <a:ext cx="11158560" cy="2122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4000" spc="-1" strike="noStrike">
                <a:solidFill>
                  <a:srgbClr val="ffffff"/>
                </a:solidFill>
                <a:latin typeface="Calibri"/>
              </a:rPr>
              <a:t>Csepi Szabolcs</a:t>
            </a:r>
            <a:endParaRPr b="0" lang="hu-HU" sz="4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4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2000" spc="-1" strike="noStrike">
                <a:solidFill>
                  <a:srgbClr val="ffffff"/>
                </a:solidFill>
                <a:latin typeface="Calibri"/>
              </a:rPr>
              <a:t>Certop International Certified GDPR Manager</a:t>
            </a:r>
            <a:endParaRPr b="0" lang="hu-HU" sz="2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2000" spc="-1" strike="noStrike">
                <a:solidFill>
                  <a:srgbClr val="ffffff"/>
                </a:solidFill>
                <a:latin typeface="Calibri"/>
              </a:rPr>
              <a:t>Adatvédelmi Tisztviselő DPO</a:t>
            </a:r>
            <a:endParaRPr b="0" lang="hu-HU" sz="2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2000" spc="-1" strike="noStrike">
                <a:solidFill>
                  <a:srgbClr val="ffffff"/>
                </a:solidFill>
                <a:latin typeface="Calibri"/>
              </a:rPr>
              <a:t>IT biztonsági szakértő</a:t>
            </a:r>
            <a:endParaRPr b="0" lang="hu-HU" sz="20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0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000" spc="-1" strike="noStrike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191520" y="6234480"/>
            <a:ext cx="280224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hu-HU" sz="2400" spc="-1" strike="noStrike">
                <a:solidFill>
                  <a:srgbClr val="ffffff"/>
                </a:solidFill>
                <a:latin typeface="Calibri"/>
              </a:rPr>
              <a:t>2021 Január 29.</a:t>
            </a:r>
            <a:endParaRPr b="0" lang="hu-H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Tartalom: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Mi az a GDPR?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Alapvető fogalmak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GDPR rendelet elvei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Jogalapok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Incidens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Bírság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82040" y="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Mi az a GDPR?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387000" y="1559880"/>
            <a:ext cx="10515240" cy="5006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hu-HU" sz="2800" spc="-1" strike="noStrike">
                <a:solidFill>
                  <a:srgbClr val="000000"/>
                </a:solidFill>
                <a:latin typeface="Calibri"/>
              </a:rPr>
              <a:t>G</a:t>
            </a: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enerál </a:t>
            </a:r>
            <a:r>
              <a:rPr b="1" lang="hu-HU" sz="2800" spc="-1" strike="noStrike">
                <a:solidFill>
                  <a:srgbClr val="000000"/>
                </a:solidFill>
                <a:latin typeface="Calibri"/>
              </a:rPr>
              <a:t>D</a:t>
            </a: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ata </a:t>
            </a:r>
            <a:r>
              <a:rPr b="1" lang="hu-HU" sz="2800" spc="-1" strike="noStrike">
                <a:solidFill>
                  <a:srgbClr val="000000"/>
                </a:solidFill>
                <a:latin typeface="Calibri"/>
              </a:rPr>
              <a:t>P</a:t>
            </a: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rotection </a:t>
            </a:r>
            <a:r>
              <a:rPr b="1" lang="hu-HU" sz="2800" spc="-1" strike="noStrike">
                <a:solidFill>
                  <a:srgbClr val="000000"/>
                </a:solidFill>
                <a:latin typeface="Calibri"/>
              </a:rPr>
              <a:t>R</a:t>
            </a: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egulation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Európai Parlament és a Tanács (EU) 2016/679 rendelete a természetes személyeknek a személyes adatok kezelése tekintetében történő védelméről és az ilyen adatok szabad áramlásáról, …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EU rendelet = </a:t>
            </a:r>
            <a:r>
              <a:rPr b="0" i="1" lang="hu-HU" sz="2800" spc="-1" strike="noStrike">
                <a:solidFill>
                  <a:srgbClr val="000000"/>
                </a:solidFill>
                <a:latin typeface="Calibri"/>
              </a:rPr>
              <a:t>„Ez a rendelet teljes egészében kötelező és közvetlenül alkalmazandó valamennyi tagállamban.”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Határidők: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i="1" lang="hu-HU" sz="2800" spc="-1" strike="noStrike">
                <a:solidFill>
                  <a:srgbClr val="000000"/>
                </a:solidFill>
                <a:latin typeface="Calibri"/>
              </a:rPr>
              <a:t>„</a:t>
            </a:r>
            <a:r>
              <a:rPr b="0" i="1" lang="hu-HU" sz="2800" spc="-1" strike="noStrike">
                <a:solidFill>
                  <a:srgbClr val="000000"/>
                </a:solidFill>
                <a:latin typeface="Calibri"/>
              </a:rPr>
              <a:t>Ez a rendelet az Európai Unió Hivatalos Lapjában való kihirdetését követő huszadik napon lép hatályba.” </a:t>
            </a: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( = 2016. április 27. + 20 nap)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i="1" lang="hu-HU" sz="2800" spc="-1" strike="noStrike">
                <a:solidFill>
                  <a:srgbClr val="000000"/>
                </a:solidFill>
                <a:latin typeface="Calibri"/>
              </a:rPr>
              <a:t>„</a:t>
            </a:r>
            <a:r>
              <a:rPr b="0" i="1" lang="hu-HU" sz="2800" spc="-1" strike="noStrike">
                <a:solidFill>
                  <a:srgbClr val="000000"/>
                </a:solidFill>
                <a:latin typeface="Calibri"/>
              </a:rPr>
              <a:t>Ezt a rendeletet 2018. május 25-től kell alkalmazni.”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731160" y="250920"/>
            <a:ext cx="10515240" cy="276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1" lang="hu-HU" sz="4400" spc="-1" strike="noStrike">
                <a:solidFill>
                  <a:srgbClr val="000000"/>
                </a:solidFill>
                <a:latin typeface="Calibri Light"/>
              </a:rPr>
              <a:t>Egyszerűen:</a:t>
            </a:r>
            <a:br/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Szabályozás a személyes adatok védelméről!</a:t>
            </a:r>
            <a:br/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Kép 3" descr=""/>
          <p:cNvPicPr/>
          <p:nvPr/>
        </p:nvPicPr>
        <p:blipFill>
          <a:blip r:embed="rId1"/>
          <a:stretch/>
        </p:blipFill>
        <p:spPr>
          <a:xfrm>
            <a:off x="919440" y="1893960"/>
            <a:ext cx="10139040" cy="4752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12720" y="439560"/>
            <a:ext cx="10515240" cy="1294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Mire vonatkozik?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505800" y="2327400"/>
            <a:ext cx="10515240" cy="24933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 rendeletet kell alkalmazni a személyes adatok részben vagy egészben automatizált módon történő kezelésére, valamint azoknak a személyes adatoknak a nem automatizált módon történő kezelésére, amelyek valamely nyilvántartási rendszer részét képezik, vagy amelyet egy nyilvántartási rendszer részévé kívánnak tenni.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Kit érint?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838080" y="1825560"/>
            <a:ext cx="10515240" cy="1415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Mindenkit, aki személyes adatot kezel,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Nem csak elektronikus formában!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CustomShape 3"/>
          <p:cNvSpPr/>
          <p:nvPr/>
        </p:nvSpPr>
        <p:spPr>
          <a:xfrm>
            <a:off x="838080" y="285984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Miért van a törvény?</a:t>
            </a:r>
            <a:endParaRPr b="0" lang="hu-HU" sz="4400" spc="-1" strike="noStrike">
              <a:latin typeface="Arial"/>
            </a:endParaRPr>
          </a:p>
        </p:txBody>
      </p:sp>
      <p:sp>
        <p:nvSpPr>
          <p:cNvPr id="96" name="CustomShape 4"/>
          <p:cNvSpPr/>
          <p:nvPr/>
        </p:nvSpPr>
        <p:spPr>
          <a:xfrm>
            <a:off x="838080" y="4276080"/>
            <a:ext cx="10515240" cy="209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EU-n kívüli adatkezelés</a:t>
            </a:r>
            <a:endParaRPr b="0" lang="hu-HU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latin typeface="Arial"/>
            </a:endParaRPr>
          </a:p>
        </p:txBody>
      </p:sp>
      <p:pic>
        <p:nvPicPr>
          <p:cNvPr id="97" name="Kép 6" descr=""/>
          <p:cNvPicPr/>
          <p:nvPr/>
        </p:nvPicPr>
        <p:blipFill>
          <a:blip r:embed="rId1"/>
          <a:stretch/>
        </p:blipFill>
        <p:spPr>
          <a:xfrm>
            <a:off x="7163640" y="4395960"/>
            <a:ext cx="2457000" cy="1856880"/>
          </a:xfrm>
          <a:prstGeom prst="rect">
            <a:avLst/>
          </a:prstGeom>
          <a:ln w="0">
            <a:noFill/>
          </a:ln>
        </p:spPr>
      </p:pic>
      <p:pic>
        <p:nvPicPr>
          <p:cNvPr id="98" name="Kép 7" descr=""/>
          <p:cNvPicPr/>
          <p:nvPr/>
        </p:nvPicPr>
        <p:blipFill>
          <a:blip r:embed="rId2"/>
          <a:stretch/>
        </p:blipFill>
        <p:spPr>
          <a:xfrm>
            <a:off x="1925640" y="5075280"/>
            <a:ext cx="3504960" cy="1304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Nem kell alkalmazni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uniós jog hatályán kívül eső tevékenységek során végzik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Természetes személyek kizárólag személyes vagy otthoni tevékenységük keretében végzik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illetékes hatóságok bűncselekmények megelőzése, nyomozása, felderítése, vádeljárás lefolytatása vagy büntetőjogi szankciók végrehajtása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Kire vonatkozik?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838080" y="1825560"/>
            <a:ext cx="10515240" cy="30160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Aki EU területén belül személyes adatot kezel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Aki az EU területén telephellyel rendelkezik, de nem itt kezeli az adatokat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Aki az EU területén tartózkodóknak szolgáltat (ha ingyenes akkor is)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Ha az érintett viselkedését megfigyeli az EU területén belül (GPS nyomkövető, kamera rendszerek stb.)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CustomShape 3"/>
          <p:cNvSpPr/>
          <p:nvPr/>
        </p:nvSpPr>
        <p:spPr>
          <a:xfrm>
            <a:off x="699480" y="4596480"/>
            <a:ext cx="10515240" cy="163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Minden állami vagy magánszervezet, ideértve az alvállalkozókat is, akik személyes adatokat kezelnek az EU-ban</a:t>
            </a:r>
            <a:endParaRPr b="0" lang="hu-HU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Tehát: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Webáruház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IT üzemeltető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Akinek alvállalkozói vannak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Akinek vevői vannak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Törvény írja elő: Munkajog, MNB, Számviteli törvény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Állami szervezetek, Önkormányzatok, Óvodák, stb.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Kis cég, egy alkalmazottal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Könyvelők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Néhány példa: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838080" y="1496160"/>
            <a:ext cx="10515240" cy="51847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20000"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•„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Lemásolhatjuk a személyi igazolványát”?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Banki ügyintéző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Biztosító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Autókereskedő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Bevásárlóközpont (áruhitel)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Mobilszolgáltatók (GPS koordináták, beszélgetések)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Mobiltelefonok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GPS adatgyűjtés+továbbítás, 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Metaadatok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Kamerák, mikrofonok használata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Applikációk adatgyűjtése, címlista hozzáférés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Bankkártya adatok (fizetések külföldön, vásárlási összegek, helyek,…)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•„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Okos” TV kamera (Samsung)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Szerződtem (pl. lízing), de már évek óta lejárt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Előfizetői (újság, TV, online, …) adatok kezelése/továbbadása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IP címek (pl. Internetes böngészési szokások elemzése, követése)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•„</a:t>
            </a:r>
            <a:r>
              <a:rPr b="0" lang="hu-HU" sz="4300" spc="-1" strike="noStrike">
                <a:solidFill>
                  <a:srgbClr val="000000"/>
                </a:solidFill>
                <a:latin typeface="Calibri"/>
              </a:rPr>
              <a:t>Zártláncú” kamerák (munkahelyi, bevásárlóközpont, utcai,…)</a:t>
            </a: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43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6600" spc="-1" strike="noStrike">
                <a:solidFill>
                  <a:srgbClr val="000000"/>
                </a:solidFill>
                <a:latin typeface="Calibri Light"/>
              </a:rPr>
              <a:t>Fogalmak</a:t>
            </a:r>
            <a:endParaRPr b="0" lang="hu-H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9" name="Tartalom helye 3" descr=""/>
          <p:cNvPicPr/>
          <p:nvPr/>
        </p:nvPicPr>
        <p:blipFill>
          <a:blip r:embed="rId1"/>
          <a:stretch/>
        </p:blipFill>
        <p:spPr>
          <a:xfrm>
            <a:off x="6095880" y="1873080"/>
            <a:ext cx="3969000" cy="4593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Mi az a személyes adat?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Azonosított vagy azonosítható természetes személyre (érintett) vonatkozó bármely információ;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Azonosítható az a személy, aki közvetlen vagy közvetett módon, különösen valamely azonosító, pl.: név, szám, GPS koordináták, on-line azonosító vagy a természetes személy testi, fiziológiai, genetikai, szellemi, gazdasági, kulturális azonosságára vonatkozó egy vagy több tényező alapján azonosítható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329040" y="287640"/>
            <a:ext cx="10515240" cy="6195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Név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Név + Cím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Születési dátum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Családi állapot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On-line azonosítók: IP cím, e-mail cím,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Rögzített telefonbeszélgetés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Munkaszerződés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Utazási adatok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Hobbi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Video felvétel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3" name="Kép 3" descr=""/>
          <p:cNvPicPr/>
          <p:nvPr/>
        </p:nvPicPr>
        <p:blipFill>
          <a:blip r:embed="rId1"/>
          <a:stretch/>
        </p:blipFill>
        <p:spPr>
          <a:xfrm>
            <a:off x="8243280" y="741600"/>
            <a:ext cx="2881440" cy="2189880"/>
          </a:xfrm>
          <a:prstGeom prst="rect">
            <a:avLst/>
          </a:prstGeom>
          <a:ln w="0">
            <a:noFill/>
          </a:ln>
        </p:spPr>
      </p:pic>
      <p:pic>
        <p:nvPicPr>
          <p:cNvPr id="114" name="Kép 4" descr=""/>
          <p:cNvPicPr/>
          <p:nvPr/>
        </p:nvPicPr>
        <p:blipFill>
          <a:blip r:embed="rId2"/>
          <a:stretch/>
        </p:blipFill>
        <p:spPr>
          <a:xfrm>
            <a:off x="4092120" y="3385800"/>
            <a:ext cx="4479840" cy="329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Kiemelt személyes adat (9. cikk)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Faji vagy etnikai származás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Politikai vélemény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Egészségügyi adatok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Szexuális életre vagy szexuális irányultságra vonatkozó személyes adatok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Genetikai és biometrikus adatok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Vallási vagy világnézeti meggyőződés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7" name="Kép 3" descr=""/>
          <p:cNvPicPr/>
          <p:nvPr/>
        </p:nvPicPr>
        <p:blipFill>
          <a:blip r:embed="rId1"/>
          <a:stretch/>
        </p:blipFill>
        <p:spPr>
          <a:xfrm>
            <a:off x="6769800" y="4044600"/>
            <a:ext cx="4254840" cy="2651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848520" y="20916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9000"/>
          </a:bodyPr>
          <a:p>
            <a:pPr>
              <a:lnSpc>
                <a:spcPct val="90000"/>
              </a:lnSpc>
            </a:pPr>
            <a:r>
              <a:rPr b="1" lang="hu-HU" sz="4400" spc="-1" strike="noStrike" u="sng">
                <a:solidFill>
                  <a:srgbClr val="0563c1"/>
                </a:solidFill>
                <a:uFillTx/>
                <a:latin typeface="Calibri Light"/>
                <a:hlinkClick r:id="rId1"/>
              </a:rPr>
              <a:t>Nagy tételben szivárognak az egészségügyi adatok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9" name="Tartalom helye 3" descr=""/>
          <p:cNvPicPr/>
          <p:nvPr/>
        </p:nvPicPr>
        <p:blipFill>
          <a:blip r:embed="rId2"/>
          <a:stretch/>
        </p:blipFill>
        <p:spPr>
          <a:xfrm>
            <a:off x="2899800" y="1215000"/>
            <a:ext cx="6413040" cy="3553200"/>
          </a:xfrm>
          <a:prstGeom prst="rect">
            <a:avLst/>
          </a:prstGeom>
          <a:ln w="0">
            <a:noFill/>
          </a:ln>
        </p:spPr>
      </p:pic>
      <p:sp>
        <p:nvSpPr>
          <p:cNvPr id="120" name="CustomShape 2"/>
          <p:cNvSpPr/>
          <p:nvPr/>
        </p:nvSpPr>
        <p:spPr>
          <a:xfrm>
            <a:off x="1021680" y="513792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25000"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Egy friss felmérés szerint minden ötödik adatlopást csak évekkel később fedeznek fel. Szinte minden munkaterület dolgozóinak adata került már így illetéktelen kezekbe, de </a:t>
            </a:r>
            <a:r>
              <a:rPr b="0" lang="hu-HU" sz="4400" spc="-1" strike="noStrike" u="sng">
                <a:solidFill>
                  <a:srgbClr val="0563c1"/>
                </a:solidFill>
                <a:uFillTx/>
                <a:latin typeface="Calibri Light"/>
                <a:hlinkClick r:id="rId3"/>
              </a:rPr>
              <a:t>az egészségügyi adatok iránt évek óta kifejezetten egyre nagyobb a bűnözők érdeklődése</a:t>
            </a: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.</a:t>
            </a:r>
            <a:endParaRPr b="0" lang="hu-HU" sz="4400" spc="-1" strike="noStrike">
              <a:latin typeface="Arial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8904960" y="6463440"/>
            <a:ext cx="35118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Forrás: http://antivirus.blog.hu</a:t>
            </a:r>
            <a:endParaRPr b="0" lang="hu-H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Adatkezelő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765360" y="2584080"/>
            <a:ext cx="10515240" cy="20912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a természetes vagy jogi személy, közhatalmi szerv, ügynökség vagy bármely egyéb szerv, amely a személyes adatok kezelésének céljait és eszközeit önállóan vagy másokkal együtt meghatározza;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Adatfeldolgozó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TextShape 2"/>
          <p:cNvSpPr txBox="1"/>
          <p:nvPr/>
        </p:nvSpPr>
        <p:spPr>
          <a:xfrm>
            <a:off x="754920" y="2729520"/>
            <a:ext cx="10515240" cy="18421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a természetes vagy jogi személy, közhatalmi szerv, ügynökség vagy bármely egyéb szerv, amely az adatkezelő nevében személyes adatokat kezel.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Profilalkotás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személyes adatok automatizált kezelésének bármely olyan formája, amelynek során a személyes adatokat valamely természetes személyhez fűződő bizonyos személyes jellemzők értékelésére, különösen a munkahelyi teljesítményhez, egészségi állapothoz, személyes preferenciákhoz, érdeklődéshez, megbízhatósághoz, tartózkodási helyhez vagy mozgáshoz kapcsolódó jellemzők elemzésére vagy előrejelzésére használják.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Adatvédelmi Tisztviselő </a:t>
            </a: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	</a:t>
            </a: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(</a:t>
            </a:r>
            <a:r>
              <a:rPr b="1" lang="hu-HU" sz="4400" spc="-1" strike="noStrike">
                <a:solidFill>
                  <a:srgbClr val="000000"/>
                </a:solidFill>
                <a:latin typeface="Calibri Light"/>
              </a:rPr>
              <a:t>D</a:t>
            </a: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ata </a:t>
            </a:r>
            <a:r>
              <a:rPr b="1" lang="hu-HU" sz="4400" spc="-1" strike="noStrike">
                <a:solidFill>
                  <a:srgbClr val="000000"/>
                </a:solidFill>
                <a:latin typeface="Calibri Light"/>
              </a:rPr>
              <a:t>P</a:t>
            </a: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rotection </a:t>
            </a:r>
            <a:r>
              <a:rPr b="1" lang="hu-HU" sz="4400" spc="-1" strike="noStrike">
                <a:solidFill>
                  <a:srgbClr val="000000"/>
                </a:solidFill>
                <a:latin typeface="Calibri Light"/>
              </a:rPr>
              <a:t>O</a:t>
            </a: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fficer DPO)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TextShape 2"/>
          <p:cNvSpPr txBox="1"/>
          <p:nvPr/>
        </p:nvSpPr>
        <p:spPr>
          <a:xfrm>
            <a:off x="838080" y="160740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22000"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3300" spc="-1" strike="noStrike">
                <a:solidFill>
                  <a:srgbClr val="000000"/>
                </a:solidFill>
                <a:latin typeface="Calibri"/>
              </a:rPr>
              <a:t>GDPR: 37. cikk </a:t>
            </a:r>
            <a:r>
              <a:rPr b="0" i="1" lang="hu-HU" sz="3300" spc="-1" strike="noStrike">
                <a:solidFill>
                  <a:srgbClr val="000000"/>
                </a:solidFill>
                <a:latin typeface="Calibri"/>
              </a:rPr>
              <a:t>„(1) Az adatkezelő és az adatfeldolgozó adatvédelmi tisztviselőt jelöl ki minden olyan esetben, amikor: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hu-HU" sz="3300" spc="-1" strike="noStrike">
                <a:solidFill>
                  <a:srgbClr val="000000"/>
                </a:solidFill>
                <a:latin typeface="Calibri"/>
              </a:rPr>
              <a:t>a)az adatkezelést közhatalmi szervek vagy egyéb, közfeladatot ellátó szervek végzik, kivéve az igazságszolgáltatási feladatkörükben eljáró bíróságokat;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hu-HU" sz="3300" spc="-1" strike="noStrike">
                <a:solidFill>
                  <a:srgbClr val="000000"/>
                </a:solidFill>
                <a:latin typeface="Calibri"/>
              </a:rPr>
              <a:t>b)az adatkezelő vagy az adatfeldolgozó fő tevékenységei olyan adatkezelési műveleteket foglalnak magukban, amelyek jellegüknél, hatókörüknél és/vagy céljaiknál fogva az érintettek rendszeres és szisztematikus, nagymértékű megfigyelését teszik szükségessé;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hu-HU" sz="3300" spc="-1" strike="noStrike">
                <a:solidFill>
                  <a:srgbClr val="000000"/>
                </a:solidFill>
                <a:latin typeface="Calibri"/>
              </a:rPr>
              <a:t>c)az adatkezelő vagy az adatfeldolgozó fő tevékenységei a személyes adatok 9. cikk szerinti különleges kategóriáinak és a 10. cikkben említett, büntetőjogi felelősség megállapítására vonatkozó határozatokra és bűncselekményekre vonatkozó adatok nagy számban történő kezelését foglalják magukban.”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3300" spc="-1" strike="noStrike">
                <a:solidFill>
                  <a:srgbClr val="000000"/>
                </a:solidFill>
                <a:latin typeface="Calibri"/>
              </a:rPr>
              <a:t>Kötelező (például): polgármesteri hivatalok, kórházak/klinikák, profilalkotás (bank, biztosító,…), hűségprogramok (vásárlói kártyák), GPS+mobilapp/gépkocsi, „okos” eszközök, online reklámok, közlekedési vállalatok, …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3300" spc="-1" strike="noStrike">
                <a:solidFill>
                  <a:srgbClr val="000000"/>
                </a:solidFill>
                <a:latin typeface="Calibri"/>
              </a:rPr>
              <a:t>Egyéb esetben: ajánlott, csak ne ezen a néven. </a:t>
            </a:r>
            <a:r>
              <a:rPr b="1" lang="hu-HU" sz="3300" spc="-1" strike="noStrike">
                <a:solidFill>
                  <a:srgbClr val="000000"/>
                </a:solidFill>
                <a:latin typeface="Calibri"/>
              </a:rPr>
              <a:t>ADATVÉDELMI FELELŐS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3300" spc="-1" strike="noStrike">
                <a:solidFill>
                  <a:srgbClr val="000000"/>
                </a:solidFill>
                <a:latin typeface="Calibri"/>
              </a:rPr>
              <a:t>Bárki lehet, de összeférhetetlen a: CIO, CISO, CEO, …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hu-HU" sz="3300" spc="-1" strike="noStrike">
                <a:solidFill>
                  <a:srgbClr val="000000"/>
                </a:solidFill>
                <a:latin typeface="Calibri"/>
              </a:rPr>
              <a:t>Kiszervezhető, szolgáltatási szerződés keretében</a:t>
            </a: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33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0" name="Kép 3" descr=""/>
          <p:cNvPicPr/>
          <p:nvPr/>
        </p:nvPicPr>
        <p:blipFill>
          <a:blip r:embed="rId1"/>
          <a:stretch/>
        </p:blipFill>
        <p:spPr>
          <a:xfrm>
            <a:off x="9923400" y="4894920"/>
            <a:ext cx="2164320" cy="1962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6600" spc="-1" strike="noStrike">
                <a:solidFill>
                  <a:srgbClr val="000000"/>
                </a:solidFill>
                <a:latin typeface="Calibri Light"/>
              </a:rPr>
              <a:t>Elvek</a:t>
            </a:r>
            <a:endParaRPr b="0" lang="hu-H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2" name="Tartalom helye 3" descr=""/>
          <p:cNvPicPr/>
          <p:nvPr/>
        </p:nvPicPr>
        <p:blipFill>
          <a:blip r:embed="rId1"/>
          <a:stretch/>
        </p:blipFill>
        <p:spPr>
          <a:xfrm>
            <a:off x="2661840" y="1567440"/>
            <a:ext cx="7302600" cy="4870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 GDPR rendelet elvei  5. cikk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Jogszerűség, tisztességes eljárás és átláthatóság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Célhoz kötöttség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Adattakarékosság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Pontosság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Korlátozott tárolhatóság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Integritás és bizalmas jelleg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Elszámoltathatóság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9000"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Jogszerűség, tisztességes eljárás és átláthatóság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TextShape 2"/>
          <p:cNvSpPr txBox="1"/>
          <p:nvPr/>
        </p:nvSpPr>
        <p:spPr>
          <a:xfrm>
            <a:off x="838080" y="5437800"/>
            <a:ext cx="10515240" cy="12495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adatkezelés céljai szempontjából megfelelőek és relevánsnak kell, hogy legyenek és a szükségesre kell korlátozódniuk;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CustomShape 3"/>
          <p:cNvSpPr/>
          <p:nvPr/>
        </p:nvSpPr>
        <p:spPr>
          <a:xfrm>
            <a:off x="838080" y="216900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Célhoz kötöttség</a:t>
            </a:r>
            <a:endParaRPr b="0" lang="hu-HU" sz="4400" spc="-1" strike="noStrike">
              <a:latin typeface="Arial"/>
            </a:endParaRPr>
          </a:p>
        </p:txBody>
      </p:sp>
      <p:sp>
        <p:nvSpPr>
          <p:cNvPr id="138" name="CustomShape 4"/>
          <p:cNvSpPr/>
          <p:nvPr/>
        </p:nvSpPr>
        <p:spPr>
          <a:xfrm>
            <a:off x="838080" y="1305360"/>
            <a:ext cx="10515240" cy="124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személyes adatok kezelését jogszerűen és tisztességesen, valamint az érintett számára átlátható módon kell végezni;</a:t>
            </a:r>
            <a:endParaRPr b="0" lang="hu-HU" sz="2800" spc="-1" strike="noStrike">
              <a:latin typeface="Arial"/>
            </a:endParaRPr>
          </a:p>
        </p:txBody>
      </p:sp>
      <p:sp>
        <p:nvSpPr>
          <p:cNvPr id="139" name="CustomShape 5"/>
          <p:cNvSpPr/>
          <p:nvPr/>
        </p:nvSpPr>
        <p:spPr>
          <a:xfrm>
            <a:off x="838080" y="423972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Adattakarékosság</a:t>
            </a:r>
            <a:endParaRPr b="0" lang="hu-HU" sz="4400" spc="-1" strike="noStrike">
              <a:latin typeface="Arial"/>
            </a:endParaRPr>
          </a:p>
        </p:txBody>
      </p:sp>
      <p:sp>
        <p:nvSpPr>
          <p:cNvPr id="140" name="CustomShape 6"/>
          <p:cNvSpPr/>
          <p:nvPr/>
        </p:nvSpPr>
        <p:spPr>
          <a:xfrm>
            <a:off x="990720" y="3453120"/>
            <a:ext cx="10515240" cy="124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Csak meghatározott, egyértelmű és jogszerűcélból történjen, és azokat ne kezeljék ezekkel a célokkal össze nem egyeztethető módon;</a:t>
            </a:r>
            <a:endParaRPr b="0" lang="hu-H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Pontosság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838080" y="324828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Korlátozott tárolhatóság</a:t>
            </a:r>
            <a:endParaRPr b="0" lang="hu-HU" sz="4400" spc="-1" strike="noStrike">
              <a:latin typeface="Arial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838080" y="1596240"/>
            <a:ext cx="10515240" cy="179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Pontosnak és szükség esetén naprakésznek kell lenniük; minden ésszerű intézkedést meg kell tenni annak érdekében, hogy az adatkezelés céljai szempontjából pontatlan személyes adatokat haladéktalanul töröljék, helyesbítsék;</a:t>
            </a:r>
            <a:endParaRPr b="0" lang="hu-HU" sz="2800" spc="-1" strike="noStrike">
              <a:latin typeface="Arial"/>
            </a:endParaRPr>
          </a:p>
        </p:txBody>
      </p:sp>
      <p:sp>
        <p:nvSpPr>
          <p:cNvPr id="144" name="CustomShape 4"/>
          <p:cNvSpPr/>
          <p:nvPr/>
        </p:nvSpPr>
        <p:spPr>
          <a:xfrm>
            <a:off x="838080" y="4573800"/>
            <a:ext cx="10515240" cy="124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személyes adatok tárolásának olyan formában kell történnie, amely az érintettek azonosítását csak a személyes adatok kezelése céljainak eléréséhez szükséges ideig teszi lehetővé;</a:t>
            </a:r>
            <a:endParaRPr b="0" lang="hu-H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765360" y="1082880"/>
            <a:ext cx="10515240" cy="2418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személyes adatok kezelését oly módon kell végezni, hogy megfelelő technikai vagy szervezési intézkedések alkalmazásával biztosítva legyen a személyes adatok megfelelő biztonsága, az adatok jogosulatlan vagy jogellenes kezelésével, véletlen elvesztésével, megsemmisítésével vagy károsodásával szembeni védelmet is ideértve;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765360" y="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Integritás és bizalmas jelleg</a:t>
            </a:r>
            <a:endParaRPr b="0" lang="hu-HU" sz="4400" spc="-1" strike="noStrike">
              <a:latin typeface="Arial"/>
            </a:endParaRPr>
          </a:p>
        </p:txBody>
      </p:sp>
      <p:sp>
        <p:nvSpPr>
          <p:cNvPr id="147" name="CustomShape 3"/>
          <p:cNvSpPr/>
          <p:nvPr/>
        </p:nvSpPr>
        <p:spPr>
          <a:xfrm>
            <a:off x="765360" y="351216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Elszámoltathatóság</a:t>
            </a:r>
            <a:endParaRPr b="0" lang="hu-HU" sz="4400" spc="-1" strike="noStrike">
              <a:latin typeface="Arial"/>
            </a:endParaRPr>
          </a:p>
        </p:txBody>
      </p:sp>
      <p:pic>
        <p:nvPicPr>
          <p:cNvPr id="148" name="Kép 6" descr=""/>
          <p:cNvPicPr/>
          <p:nvPr/>
        </p:nvPicPr>
        <p:blipFill>
          <a:blip r:embed="rId1"/>
          <a:stretch/>
        </p:blipFill>
        <p:spPr>
          <a:xfrm>
            <a:off x="6375240" y="3657600"/>
            <a:ext cx="5213520" cy="2932560"/>
          </a:xfrm>
          <a:prstGeom prst="rect">
            <a:avLst/>
          </a:prstGeom>
          <a:ln w="0">
            <a:noFill/>
          </a:ln>
        </p:spPr>
      </p:pic>
      <p:sp>
        <p:nvSpPr>
          <p:cNvPr id="149" name="CustomShape 4"/>
          <p:cNvSpPr/>
          <p:nvPr/>
        </p:nvSpPr>
        <p:spPr>
          <a:xfrm>
            <a:off x="803520" y="4821120"/>
            <a:ext cx="521928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Az adatkezelő felelős a GDPR rendelet 5. cikk 1. bekezdésének (elvek) való megfelelésért.</a:t>
            </a:r>
            <a:endParaRPr b="0" lang="hu-H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hu-H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hu-HU" sz="2000" spc="-1" strike="noStrike">
                <a:solidFill>
                  <a:srgbClr val="000000"/>
                </a:solidFill>
                <a:latin typeface="Calibri"/>
              </a:rPr>
              <a:t>Az Adatkezelőnek kell bizonyítani a megfelelést!</a:t>
            </a:r>
            <a:endParaRPr b="0" lang="hu-H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6600" spc="-1" strike="noStrike">
                <a:solidFill>
                  <a:srgbClr val="000000"/>
                </a:solidFill>
                <a:latin typeface="Calibri Light"/>
              </a:rPr>
              <a:t>Jogalapok</a:t>
            </a:r>
            <a:endParaRPr b="0" lang="hu-H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1" name="Kép 2" descr=""/>
          <p:cNvPicPr/>
          <p:nvPr/>
        </p:nvPicPr>
        <p:blipFill>
          <a:blip r:embed="rId1"/>
          <a:stretch/>
        </p:blipFill>
        <p:spPr>
          <a:xfrm>
            <a:off x="5181840" y="1252440"/>
            <a:ext cx="6391800" cy="532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Jogalapok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Hozzájáruláson alapuló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Szerződésen alapuló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Jogi kötelezettségen alapuló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érintett érdekeinek védelme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Közérdekű feladat végrehajtása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Jogos érdek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838080" y="93600"/>
            <a:ext cx="10515240" cy="1111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Hozzájáruláson alapuló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TextShape 2"/>
          <p:cNvSpPr txBox="1"/>
          <p:nvPr/>
        </p:nvSpPr>
        <p:spPr>
          <a:xfrm>
            <a:off x="838080" y="1046160"/>
            <a:ext cx="10515240" cy="32864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adatkezelőnek kell bizonyítani a hozzájárulást,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Nem vonható össze más üggyel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érintett bármikor visszavonhatja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Önkéntes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Feltételként csak olyat olyan adat megadását lehet kérni, ami feltétlenül kell a szolgáltatás nyújtásához.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838080" y="4765320"/>
            <a:ext cx="1000620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hu-HU" sz="3600" spc="-1" strike="noStrike">
                <a:solidFill>
                  <a:srgbClr val="000000"/>
                </a:solidFill>
                <a:latin typeface="Calibri"/>
              </a:rPr>
              <a:t>Hozzájárulást ---------------------------------  Visszavonhat</a:t>
            </a:r>
            <a:endParaRPr b="0" lang="hu-HU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hu-HU" sz="3600" spc="-1" strike="noStrike">
                <a:solidFill>
                  <a:srgbClr val="000000"/>
                </a:solidFill>
                <a:latin typeface="Calibri"/>
              </a:rPr>
              <a:t>Nyilatkozat, Tájékoztatás ellen -------------- Tiltakozhat</a:t>
            </a:r>
            <a:endParaRPr b="0" lang="hu-H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Szerződésen alapuló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érintett az egyik fél a szerződésben,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szerződés idejére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Csak minimálisan szükséges adatokat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Szerződés lejáratakor jogalapot kell váltani (Hozzájárulás, jogos érdek)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Szerződés 5 év, Számla 8 + 1 év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838080" y="365040"/>
            <a:ext cx="10515240" cy="2647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000"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Jogi kötelezettségen alapuló</a:t>
            </a:r>
            <a:br/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Az érintett érdekeinek védelme</a:t>
            </a:r>
            <a:br/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Közérdekű feladat végrehajtása</a:t>
            </a:r>
            <a:br/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TextShape 2"/>
          <p:cNvSpPr txBox="1"/>
          <p:nvPr/>
        </p:nvSpPr>
        <p:spPr>
          <a:xfrm>
            <a:off x="838080" y="291672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Unios jog vagy tagállami jog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Számviteli törvény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Munka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Egészségügyi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Jogos érdek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adatkezelő vagy egy harmadik fél jogos érdeke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Közvetlen üzletszerzés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Garancia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Peres ügyek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713520" y="12492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6600" spc="-1" strike="noStrike">
                <a:solidFill>
                  <a:srgbClr val="000000"/>
                </a:solidFill>
                <a:latin typeface="Calibri Light"/>
              </a:rPr>
              <a:t>Incidens</a:t>
            </a:r>
            <a:endParaRPr b="0" lang="hu-H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4" name="Kép 3" descr=""/>
          <p:cNvPicPr/>
          <p:nvPr/>
        </p:nvPicPr>
        <p:blipFill>
          <a:blip r:embed="rId1"/>
          <a:stretch/>
        </p:blipFill>
        <p:spPr>
          <a:xfrm>
            <a:off x="1953360" y="1450440"/>
            <a:ext cx="8988840" cy="539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Adatvédelmi Incidens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biztonság olyan sérülése, amely a továbbított, tárolt vagy más módon kezelt személyes adatok véletlen vagy jogellenes megsemmisítését, elvesztését, megváltoztatását, jogosulatlan közlését vagy az adatokhoz való jogosulatlan hozzáférést eredményezi;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adatkezelőnek 72 órán belül jelenteni kell a hatóságnak NAIH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Az adatfeldolgozó késedelem nélkül jelenti az adatkezelőnek!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Az adatvédelmi incidens bejelentése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838080" y="1825560"/>
            <a:ext cx="10515240" cy="2932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33. cikk: </a:t>
            </a:r>
            <a:r>
              <a:rPr b="0" i="1" lang="hu-HU" sz="2800" spc="-1" strike="noStrike">
                <a:solidFill>
                  <a:srgbClr val="000000"/>
                </a:solidFill>
                <a:latin typeface="Calibri"/>
              </a:rPr>
              <a:t>„Az adatvédelmi incidenst az adatkezelő indokolatlan késedelem nélkül, és ha lehetséges, legkésőbb 72 órával azután, hogy az adatvédelmi incidens a tudomására jutott, bejelenti az 55. cikk alapján illetékes felügyeleti hatóságnak, kivéve, ha az adatvédelmi incidens valószínűsíthetően nem jár kockázattal a természetes személyek jogaira és szabadságaira nézve.”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6600" spc="-1" strike="noStrike">
                <a:solidFill>
                  <a:srgbClr val="000000"/>
                </a:solidFill>
                <a:latin typeface="Calibri Light"/>
              </a:rPr>
              <a:t>Bírság</a:t>
            </a:r>
            <a:endParaRPr b="0" lang="hu-H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0" name="Kép 3" descr=""/>
          <p:cNvPicPr/>
          <p:nvPr/>
        </p:nvPicPr>
        <p:blipFill>
          <a:blip r:embed="rId1"/>
          <a:stretch/>
        </p:blipFill>
        <p:spPr>
          <a:xfrm>
            <a:off x="3733920" y="1739880"/>
            <a:ext cx="7619760" cy="511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A kockázatok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Presztízsveszteség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felügyeleti hatóság … utasításának be nem tartása … legfeljebb 20.000.000,- EUR összegű közigazgatási bírsággal, illetve a vállalkozások esetében az előző pénzügyi év teljes éves világpiaci forgalmának legfeljebb 4 %-át kitevő összeggel sújtható; a kettő közül a magasabb összeget kell kiszabni.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Mi a probléma?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Rengeteg adminisztráció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Sok hibázási lehetőség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Magas büntetési tétel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5" name="Kép 3" descr=""/>
          <p:cNvPicPr/>
          <p:nvPr/>
        </p:nvPicPr>
        <p:blipFill>
          <a:blip r:embed="rId1"/>
          <a:stretch/>
        </p:blipFill>
        <p:spPr>
          <a:xfrm>
            <a:off x="5190120" y="2356920"/>
            <a:ext cx="6478560" cy="4321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Öt kiemelt kérdés a felkészülés során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1.Milyen személyes adatokat kezelünk, és hol találhatók ezek?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2.Ki kezelheti ezeket az adatokat, és ki fért eddig hozzá valójában?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3.Ellenőrzésünk alatt van a személyes adatok tárolási helye?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4.Azonnal észleljük a jogosulatlan hozzáférést, vagy adatszivárgást?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5.A pozitív gyakorlatunkat hitelt érdemlően tudjuk igazolni?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Köszönöm a figyelmet!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Elérhetőségem: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4800" spc="-1" strike="noStrike">
                <a:solidFill>
                  <a:srgbClr val="000000"/>
                </a:solidFill>
                <a:latin typeface="Calibri"/>
              </a:rPr>
              <a:t>Csepi Szabolcs</a:t>
            </a:r>
            <a:r>
              <a:rPr b="0" lang="hu-HU" sz="4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hu-HU" sz="4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hu-HU" sz="4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hu-HU" sz="4800" spc="-1" strike="noStrike">
                <a:solidFill>
                  <a:srgbClr val="000000"/>
                </a:solidFill>
                <a:latin typeface="Calibri"/>
              </a:rPr>
              <a:t>gdpr@exactoffice.hu</a:t>
            </a:r>
            <a:endParaRPr b="0" lang="hu-HU" sz="4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4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1900" spc="-1" strike="noStrike">
                <a:solidFill>
                  <a:srgbClr val="000000"/>
                </a:solidFill>
                <a:latin typeface="Calibri"/>
              </a:rPr>
              <a:t>Certop International Certified GDPR Manager</a:t>
            </a:r>
            <a:r>
              <a:rPr b="1" lang="hu-HU" sz="19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hu-HU" sz="19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hu-HU" sz="19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hu-HU" sz="1900" spc="-1" strike="noStrike">
                <a:solidFill>
                  <a:srgbClr val="000000"/>
                </a:solidFill>
                <a:latin typeface="Calibri"/>
              </a:rPr>
              <a:t>          30/916-22-41</a:t>
            </a:r>
            <a:endParaRPr b="0" lang="hu-HU" sz="19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1900" spc="-1" strike="noStrike">
                <a:solidFill>
                  <a:srgbClr val="000000"/>
                </a:solidFill>
                <a:latin typeface="Calibri"/>
              </a:rPr>
              <a:t>Adatvédelmi Tisztviselő DPO</a:t>
            </a:r>
            <a:endParaRPr b="0" lang="hu-HU" sz="19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hu-HU" sz="1900" spc="-1" strike="noStrike">
                <a:solidFill>
                  <a:srgbClr val="000000"/>
                </a:solidFill>
                <a:latin typeface="Calibri"/>
              </a:rPr>
              <a:t>IT biztonsági szakértő</a:t>
            </a:r>
            <a:endParaRPr b="0" lang="hu-HU" sz="19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19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19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19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19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Application>LibreOffice/7.0.4.2$MacOSX_X86_64 LibreOffice_project/dcf040e67528d9187c66b2379df5ea4407429775</Application>
  <AppVersion>15.0000</AppVersion>
  <Words>1510</Words>
  <Paragraphs>205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2018-06-02T15:05:17Z</dcterms:created>
  <dc:creator>Szabolcs Csepi</dc:creator>
  <dc:description/>
  <dc:language>hu-HU</dc:language>
  <cp:lastModifiedBy/>
  <cp:lastPrinted>2021-01-29T11:04:41Z</cp:lastPrinted>
  <dcterms:modified xsi:type="dcterms:W3CDTF">2021-01-29T11:12:50Z</dcterms:modified>
  <cp:revision>55</cp:revision>
  <dc:subject/>
  <dc:title>PowerPoint bemutató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Szélesvásznú</vt:lpwstr>
  </property>
  <property fmtid="{D5CDD505-2E9C-101B-9397-08002B2CF9AE}" pid="3" name="Slides">
    <vt:i4>38</vt:i4>
  </property>
</Properties>
</file>