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épe Zoltán" initials="ZC" lastIdx="1" clrIdx="0">
    <p:extLst>
      <p:ext uri="{19B8F6BF-5375-455C-9EA6-DF929625EA0E}">
        <p15:presenceInfo xmlns:p15="http://schemas.microsoft.com/office/powerpoint/2012/main" userId="S::csepezoltan@csihakft.onmicrosoft.com::1815bf16-864f-4424-b581-48948ecc32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C0376D-63E1-4BE0-32CE-8FC690D42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41A26A7-FCF3-EF81-802C-2F9303D5D5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9AF202F-7920-CD12-9D40-C12E9D692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67C062B-02F8-567B-9654-5ADA59A0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B0130B3-748C-E989-4407-FF28BB201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2036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72AD07-5DF4-D078-A2F9-403B7C89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96413E2-2A73-EC86-F02E-59FD9A1BF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5BAA81E-092E-A7FA-510E-74A59A503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275EEEC-0689-B729-80D4-3100BDE4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6EAC391-6827-B96F-822C-559C7A92D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5365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47FD41-5EC9-331C-A4D0-70DA2EEAD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9070604-F4D9-74F1-6928-AFD2CC749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F6018E-9AA8-D37E-A777-F089452DF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61B5006-B52A-93F2-5F80-9BCBA3A77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87DC70D-5801-3B14-BE28-B3B59EFDC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339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881FB4-E899-1943-85A1-3ACEE393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C8EA3EF-08C9-96C0-2094-402F76E87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EBF8274-B26B-D043-802C-8620C2135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BB69585-C02D-6DA4-C8C1-CB3F92724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81AAC0D-6B5C-62E8-AF08-24AB3E98B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E97C502-19B2-C99F-1D2B-5C759659D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8194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C91FFB-8CD5-977C-DD9B-99EA9BA18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156BFC1-A521-0E3C-8FAE-409F0AE7F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1E9851C-9A05-CC29-ED94-D4659929E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C4D9C12-37BD-49E0-491B-A4F038FDB1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4EA726A-062C-5F4B-EBAA-7519E9EC7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E254066-9F96-88C7-BD79-8D11DADAA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C76BA1A-2423-F97E-C6E5-9D679541A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0472C36-83F0-76AF-AD68-71218412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751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4E9F70-0952-E6D7-48F7-41B9D72B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B1CAE89-E25F-8689-8340-B45652C43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62710592-22D0-9822-6DC2-3A7B54F6C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D5264BA6-E657-6013-C488-E7CDF7CBB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803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5A4FAA5-1F99-9CE7-B797-CB8016532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BB4BA01-EBD3-642D-D47D-473C66AAC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79A538E-3706-54EF-2098-ED399121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2776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B3AECE-40FF-666F-4C02-1D34CB92C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B63990-9363-F286-3B3F-B3A676107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F1DF5A8-0A12-4484-B50F-8ED7A7D54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52FF5BB-1F04-CEC6-3BB6-9AD95A06D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9653C1-9D46-F9E6-4C55-6EA50A613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023E3FB-5513-AFE8-08FC-707BE7B3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34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0B18DD-D726-7B0C-EAC2-D6D6239B8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3FF0443-5C31-23FA-BD5C-F315042DBF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6542B02-80D8-C2CA-8C48-EC9A138C6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7E5C305-6EEA-C324-5A6A-B0DF6B3D6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72FD5B5-F515-DD62-73A3-C4BD76C3C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1755558-1173-3EB9-93E2-82D9F1F6E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618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78689D-1732-0663-6CF7-FD6F26648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3070BBE-CFE0-7306-C6D8-E3225CE77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7D27308-4246-9A01-0C13-8325E9E00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9B10A78-1BEF-D643-C088-9000A9794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D334698-EA55-F451-7CB4-CB6B0A2E6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1203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BDE752F-5B31-3E4B-DDBA-86347C7EED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ED8281B-859A-7EA3-41F8-36B6DA7B0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DD88D5E-8CC4-0B5D-969D-580D188A6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897EF9B-FE6E-E8C4-6633-1373A21F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96C056C-8BF8-A59A-E7CD-CC63C3AB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037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EFD0234-7569-2DCC-BB96-EC109000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FD3336B-9C80-C316-C0CE-FA40E9C1A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3F3E887-0037-6643-0408-58516042D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48745-CE81-4C2C-8CEF-294402BC18EF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8420F78-02B1-782F-F6F4-7A19B2EC4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C057B10-579F-5252-F958-219D22FE0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6FF1C-8CE4-473F-BCC3-6DB2F63AD58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917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sihazrt.hu/" TargetMode="External"/><Relationship Id="rId2" Type="http://schemas.openxmlformats.org/officeDocument/2006/relationships/hyperlink" Target="https://hera.csihazrt.hu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mailto:sales@csihazrt.hu" TargetMode="External"/><Relationship Id="rId4" Type="http://schemas.openxmlformats.org/officeDocument/2006/relationships/hyperlink" Target="tel:3630306494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100AFC-8617-F564-0C3C-F90774CF1E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>
                <a:latin typeface="Manrope"/>
              </a:rPr>
              <a:t>Héra forgalom számláló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BD5CC55-106B-EAAA-8724-136E029C8C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BF504B12-8E81-5CED-6F64-0B6CFDC97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4419" y="4308443"/>
            <a:ext cx="2443162" cy="142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1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B024A9-A813-5F79-417E-497AE771D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Modern forgalomszámláló technológia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35AF3B-98FA-DE16-1975-EACA2A37E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Mesterséges intelligencián alapuló jármű detektáló rendszer. A kamera alapú rendszer kiváló pontosságot és megbízhatóságot biztosít a járműforgalom nyomon követésében. A kamerák érzékelik az autók, teherautók és más járművek mozgását, és pontosan rögzítik azok számosságát. A Héra ezekből az adatokból statisztikákat készít, megállapítja az egyes csomópontok hatásait egymásra. Az adatok felhőalapú rendszerben kerülnek tárolásra, így az üzemeltetők bárhonnan és bármikor elérhetik azokat.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8424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0E7EDA-8CD3-BD66-7B14-00705E100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Adatvizualizáció, elemzés valós idejű követés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35531B-E140-B8FC-D971-2EBD95EED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A </a:t>
            </a:r>
            <a:r>
              <a:rPr lang="hu-HU" b="0" i="0" dirty="0" err="1">
                <a:solidFill>
                  <a:srgbClr val="585C7B"/>
                </a:solidFill>
                <a:effectLst/>
                <a:latin typeface="Manrope"/>
              </a:rPr>
              <a:t>dashboard</a:t>
            </a: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 az online alkalmazásunk egyik fontos eleme, amely lehetővé teszi a felhasználók számára az adatok gyors és hatékony megjelenítését és kiértékelését. A </a:t>
            </a:r>
            <a:r>
              <a:rPr lang="hu-HU" b="0" i="0" dirty="0" err="1">
                <a:solidFill>
                  <a:srgbClr val="585C7B"/>
                </a:solidFill>
                <a:effectLst/>
                <a:latin typeface="Manrope"/>
              </a:rPr>
              <a:t>dashboard</a:t>
            </a: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 fő funkciói közé tartozik az adatok vizualizációja és prezentálása, az adatok elemzése, a trendek és mintázatok felismerése, valamint a forgalmi adatok valós időben történő követése. Az ilyen jellegű adatok segítségével a felhasználók hatékonyabb és gyorsabb döntéseket hozhatnak a közlekedési tervezés és irányítás terén, valamint a forgalmi adatok folyamatos nyomon követése révén, időben felismerhetik a forgalmi rendszer esetleges problémáit és azokat megfelelően kezelhetik.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07154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2217E0-4418-389C-E460-182DBD5B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Adatok feldolgozása, statisztikai elemzése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7260C4A-E051-1565-E191-6911393F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Csomópontok terheltsége</a:t>
            </a:r>
          </a:p>
          <a:p>
            <a:pPr lvl="1"/>
            <a:r>
              <a:rPr lang="hu-HU" dirty="0">
                <a:solidFill>
                  <a:srgbClr val="131022"/>
                </a:solidFill>
                <a:latin typeface="Manrope"/>
              </a:rPr>
              <a:t>Az MI alapú járműfelismerés és járműszám meghatározás nagyban javítja a rendszerünk pontosságát és hatékonyságát</a:t>
            </a:r>
          </a:p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Forgalmi statisztika</a:t>
            </a:r>
          </a:p>
          <a:p>
            <a:pPr lvl="1"/>
            <a:r>
              <a:rPr lang="hu-HU" b="0" i="0" dirty="0">
                <a:solidFill>
                  <a:srgbClr val="131022"/>
                </a:solidFill>
                <a:effectLst/>
                <a:latin typeface="Manrope"/>
              </a:rPr>
              <a:t>Statisztikai adatokkal segíti a közlekedési hálózatok hatékonyabb tervezését, kezelését és optimalizálását</a:t>
            </a:r>
            <a:endParaRPr lang="hu-HU" b="1" i="0" dirty="0">
              <a:solidFill>
                <a:srgbClr val="131022"/>
              </a:solidFill>
              <a:effectLst/>
              <a:latin typeface="Manrope"/>
            </a:endParaRPr>
          </a:p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Események</a:t>
            </a:r>
          </a:p>
          <a:p>
            <a:pPr lvl="1"/>
            <a:r>
              <a:rPr lang="hu-HU" b="0" i="0" dirty="0">
                <a:solidFill>
                  <a:srgbClr val="131022"/>
                </a:solidFill>
                <a:effectLst/>
                <a:latin typeface="Manrope"/>
              </a:rPr>
              <a:t>Folyamatos információk naplózása a bekövetkezett eseményekről </a:t>
            </a:r>
            <a:r>
              <a:rPr lang="hu-HU" b="0" i="0" dirty="0" err="1">
                <a:solidFill>
                  <a:srgbClr val="131022"/>
                </a:solidFill>
                <a:effectLst/>
                <a:latin typeface="Manrope"/>
              </a:rPr>
              <a:t>pl</a:t>
            </a:r>
            <a:r>
              <a:rPr lang="hu-HU" b="0" i="0" dirty="0">
                <a:solidFill>
                  <a:srgbClr val="131022"/>
                </a:solidFill>
                <a:effectLst/>
                <a:latin typeface="Manrope"/>
              </a:rPr>
              <a:t>: balesetek, útlezárások</a:t>
            </a:r>
            <a:endParaRPr lang="hu-HU" b="1" i="0" dirty="0">
              <a:solidFill>
                <a:srgbClr val="131022"/>
              </a:solidFill>
              <a:effectLst/>
              <a:latin typeface="Manrope"/>
            </a:endParaRPr>
          </a:p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Járművek csoportosítása</a:t>
            </a:r>
          </a:p>
          <a:p>
            <a:pPr lvl="1"/>
            <a:r>
              <a:rPr lang="hu-HU" b="0" i="0" dirty="0">
                <a:solidFill>
                  <a:srgbClr val="131022"/>
                </a:solidFill>
                <a:effectLst/>
                <a:latin typeface="Manrope"/>
              </a:rPr>
              <a:t>A járművek gyors felismerése és különböző kategóriába csoportosítása</a:t>
            </a:r>
            <a:endParaRPr lang="hu-HU" b="1" i="0" dirty="0">
              <a:solidFill>
                <a:srgbClr val="131022"/>
              </a:solidFill>
              <a:effectLst/>
              <a:latin typeface="Manrope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6623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215525-69F7-7419-3B2D-BEE9360F5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Felhasználási területek</a:t>
            </a:r>
            <a:endParaRPr lang="hu-HU" dirty="0"/>
          </a:p>
        </p:txBody>
      </p:sp>
      <p:pic>
        <p:nvPicPr>
          <p:cNvPr id="1026" name="Picture 2" descr="tesz-vesz-city_fel">
            <a:extLst>
              <a:ext uri="{FF2B5EF4-FFF2-40B4-BE49-F238E27FC236}">
                <a16:creationId xmlns:a16="http://schemas.microsoft.com/office/drawing/2014/main" id="{6587FED4-4B05-0F06-4B50-13616976EED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8925" y="2377191"/>
            <a:ext cx="5181600" cy="297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artalom helye 3">
            <a:extLst>
              <a:ext uri="{FF2B5EF4-FFF2-40B4-BE49-F238E27FC236}">
                <a16:creationId xmlns:a16="http://schemas.microsoft.com/office/drawing/2014/main" id="{1FB477D6-DD03-7A1B-31A4-C5688A550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690688"/>
            <a:ext cx="5181600" cy="435133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Forgalomirányítás</a:t>
            </a:r>
          </a:p>
          <a:p>
            <a:pPr lvl="1"/>
            <a:r>
              <a:rPr lang="hu-HU" sz="1800" dirty="0">
                <a:solidFill>
                  <a:srgbClr val="585C7B"/>
                </a:solidFill>
                <a:latin typeface="Manrope"/>
              </a:rPr>
              <a:t>felhasználható a közúti közlekedés hatékonyabbá és biztonságosabbá tételére, valamint a városi tervezési folyamatok optimalizálására és döntéshozatal támogatására</a:t>
            </a:r>
          </a:p>
          <a:p>
            <a:r>
              <a:rPr lang="hu-HU" b="1" dirty="0">
                <a:solidFill>
                  <a:srgbClr val="131022"/>
                </a:solidFill>
                <a:latin typeface="Manrope"/>
              </a:rPr>
              <a:t>Parkolóházak</a:t>
            </a:r>
          </a:p>
          <a:p>
            <a:pPr lvl="1"/>
            <a:r>
              <a:rPr lang="hu-HU" sz="1800" b="0" i="0" dirty="0">
                <a:solidFill>
                  <a:srgbClr val="585C7B"/>
                </a:solidFill>
                <a:effectLst/>
                <a:latin typeface="Manrope"/>
              </a:rPr>
              <a:t>Parkolóhelyek optimalizálása: rendszerünk segítségével részletes adatokat gyűjthetünk a parkolóházakban elérhető parkolóhelyek kihasználtságáról</a:t>
            </a:r>
          </a:p>
          <a:p>
            <a:r>
              <a:rPr lang="hu-HU" b="1" dirty="0">
                <a:solidFill>
                  <a:srgbClr val="131022"/>
                </a:solidFill>
                <a:latin typeface="Manrope"/>
              </a:rPr>
              <a:t>Rendezvények</a:t>
            </a:r>
          </a:p>
          <a:p>
            <a:pPr lvl="1"/>
            <a:r>
              <a:rPr lang="hu-HU" sz="1800" dirty="0">
                <a:solidFill>
                  <a:srgbClr val="585C7B"/>
                </a:solidFill>
                <a:latin typeface="Manrope"/>
              </a:rPr>
              <a:t>A rendszerünk részletes, megbízható adatokat gyűjt a rendezvények közelében a közlekedési terhelésről, a parkolók kihasználtságáról és a forgalmi mintázatokról. Ez lehetővé teszi a rendezvényszervezők és a hatóságok számára, hogy hatékonyabban tervezzék és irányítsák a forgalmat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5792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F3548B-C360-2ADC-1F55-A82016077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i="0" dirty="0">
                <a:solidFill>
                  <a:srgbClr val="131022"/>
                </a:solidFill>
                <a:effectLst/>
                <a:latin typeface="Manrope"/>
              </a:rPr>
              <a:t>Hogyan működik?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3DFF59-F004-B28A-F8E1-08E5324134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Járművek felismerése és számolás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solidFill>
                  <a:srgbClr val="585C7B"/>
                </a:solidFill>
                <a:latin typeface="Manrope"/>
              </a:rPr>
              <a:t>A rendszer képes azonosítani és számlálni a járműveket, amelyek a kamerák látómezőjébe kerülnek.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Adatgyűjtés és feldolgozás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Az összegyűjtött adatokat feldolgozza és elemzi, majd ezek alapján készít statisztikai kimutatásokat.</a:t>
            </a:r>
            <a:endParaRPr lang="hu-HU" b="1" kern="0" dirty="0">
              <a:solidFill>
                <a:srgbClr val="13102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Térinformatikai kapcsolatok integrálása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A Héra segítségével feltérképezhetőek a közlekedési csomópontok közötti kapcsolatok</a:t>
            </a:r>
            <a:endParaRPr lang="hu-HU" b="1" kern="0" dirty="0">
              <a:solidFill>
                <a:srgbClr val="13102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Statisztikák meghatározása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A rendszer statisztikákat készít a járműforgalomról, az útvonalak használatáról és a közlekedési csomópontok terheltségéről.</a:t>
            </a:r>
            <a:endParaRPr lang="hu-HU" b="1" kern="0" dirty="0">
              <a:solidFill>
                <a:srgbClr val="13102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4036F3B-CEC6-AEFA-B0AA-EA6778B978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kern="0" dirty="0">
                <a:solidFill>
                  <a:srgbClr val="1310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Egyéni hardver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Az egyéni hardver fejlesztésekor kifejezetten a forgalomszámláló rendszerünk specifikációira szabtuk a hardveralkatrészeket, beleértve a kamerákat is, hogy a lehető legjobb minőségű adatokat gyűjtsük össze</a:t>
            </a:r>
            <a:endParaRPr lang="hu-H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kern="0" dirty="0">
                <a:solidFill>
                  <a:srgbClr val="1310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Csomóponti individuális működés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Az általunk kifejlesztett egyedi rendszer elemzi a</a:t>
            </a:r>
            <a:br>
              <a:rPr lang="hu-HU" dirty="0"/>
            </a:b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csomópontok terhelését és előrejelzéseket készít az adott időszakra</a:t>
            </a:r>
            <a:endParaRPr lang="hu-H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kern="0" dirty="0">
                <a:solidFill>
                  <a:srgbClr val="1310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Saját kommunikációs protokoll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hu-HU" b="0" i="0" dirty="0">
                <a:solidFill>
                  <a:srgbClr val="585C7B"/>
                </a:solidFill>
                <a:effectLst/>
                <a:latin typeface="Manrope"/>
              </a:rPr>
              <a:t>A rendszer saját kommunikációs protokollt használ a kamerák és az adatfeldolgozó egységek közötti kommunikációra, ami biztonságosabbá teszi a rendszer működését</a:t>
            </a:r>
            <a:endParaRPr lang="hu-H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1667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F1E884-D133-FAE5-498D-7EF4F993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131022"/>
                </a:solidFill>
                <a:latin typeface="Manrope"/>
              </a:rPr>
              <a:t>További információk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C3731B-942D-4849-72CB-62798A974F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u-HU" dirty="0">
              <a:hlinkClick r:id="rId2"/>
            </a:endParaRPr>
          </a:p>
          <a:p>
            <a:endParaRPr lang="hu-HU" dirty="0">
              <a:hlinkClick r:id="rId2"/>
            </a:endParaRPr>
          </a:p>
          <a:p>
            <a:r>
              <a:rPr lang="hu-HU" dirty="0">
                <a:hlinkClick r:id="rId2"/>
              </a:rPr>
              <a:t>https://hera.csihazrt.hu/</a:t>
            </a:r>
            <a:endParaRPr lang="hu-HU" dirty="0"/>
          </a:p>
          <a:p>
            <a:r>
              <a:rPr lang="hu-HU" dirty="0">
                <a:hlinkClick r:id="rId3"/>
              </a:rPr>
              <a:t>https://csihazrt.hu</a:t>
            </a:r>
            <a:endParaRPr lang="hu-HU" dirty="0"/>
          </a:p>
          <a:p>
            <a:endParaRPr lang="hu-HU" b="1" i="0" dirty="0">
              <a:solidFill>
                <a:srgbClr val="007B95"/>
              </a:solidFill>
              <a:effectLst/>
              <a:latin typeface="Roboto" panose="02000000000000000000" pitchFamily="2" charset="0"/>
            </a:endParaRPr>
          </a:p>
          <a:p>
            <a:r>
              <a:rPr lang="fr-FR" b="1" i="0" dirty="0">
                <a:solidFill>
                  <a:srgbClr val="007B95"/>
                </a:solidFill>
                <a:effectLst/>
                <a:latin typeface="Roboto" panose="02000000000000000000" pitchFamily="2" charset="0"/>
              </a:rPr>
              <a:t>Értékesítés</a:t>
            </a:r>
            <a:r>
              <a:rPr lang="fr-FR" b="0" i="0" dirty="0">
                <a:solidFill>
                  <a:srgbClr val="007B95"/>
                </a:solidFill>
                <a:effectLst/>
                <a:latin typeface="Roboto" panose="02000000000000000000" pitchFamily="2" charset="0"/>
              </a:rPr>
              <a:t> </a:t>
            </a:r>
            <a:br>
              <a:rPr lang="fr-FR" dirty="0"/>
            </a:br>
            <a:r>
              <a:rPr lang="fr-FR" b="0" i="0" u="sng" dirty="0">
                <a:solidFill>
                  <a:srgbClr val="007B95"/>
                </a:solidFill>
                <a:effectLst/>
                <a:latin typeface="Roboto" panose="02000000000000000000" pitchFamily="2" charset="0"/>
                <a:hlinkClick r:id="rId4"/>
              </a:rPr>
              <a:t>+36 30 306 4940</a:t>
            </a:r>
            <a:r>
              <a:rPr lang="fr-FR" b="0" i="0" dirty="0">
                <a:solidFill>
                  <a:srgbClr val="007B95"/>
                </a:solidFill>
                <a:effectLst/>
                <a:latin typeface="Roboto" panose="02000000000000000000" pitchFamily="2" charset="0"/>
              </a:rPr>
              <a:t> </a:t>
            </a:r>
            <a:br>
              <a:rPr lang="fr-FR" dirty="0"/>
            </a:br>
            <a:r>
              <a:rPr lang="fr-FR" b="0" i="0" u="sng" dirty="0">
                <a:solidFill>
                  <a:srgbClr val="007B95"/>
                </a:solidFill>
                <a:effectLst/>
                <a:latin typeface="Roboto" panose="02000000000000000000" pitchFamily="2" charset="0"/>
                <a:hlinkClick r:id="rId5"/>
              </a:rPr>
              <a:t>sales@csihazrt.hu</a:t>
            </a:r>
            <a:endParaRPr lang="hu-HU" dirty="0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48F0FEDA-DDAB-AF51-0AAD-933332885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9314" y="1671009"/>
            <a:ext cx="2667372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5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478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Manrope</vt:lpstr>
      <vt:lpstr>Roboto</vt:lpstr>
      <vt:lpstr>Office-téma</vt:lpstr>
      <vt:lpstr>Héra forgalom számláló rendszer</vt:lpstr>
      <vt:lpstr>Modern forgalomszámláló technológia</vt:lpstr>
      <vt:lpstr>Adatvizualizáció, elemzés valós idejű követés</vt:lpstr>
      <vt:lpstr>Adatok feldolgozása, statisztikai elemzése</vt:lpstr>
      <vt:lpstr>Felhasználási területek</vt:lpstr>
      <vt:lpstr>Hogyan működik?</vt:lpstr>
      <vt:lpstr>További információk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Héra forgalom számláló rendszer</dc:title>
  <dc:creator>Csépe Zoltán</dc:creator>
  <cp:lastModifiedBy>Szalóky Bence</cp:lastModifiedBy>
  <cp:revision>8</cp:revision>
  <dcterms:created xsi:type="dcterms:W3CDTF">2024-02-22T20:16:18Z</dcterms:created>
  <dcterms:modified xsi:type="dcterms:W3CDTF">2024-12-18T14:48:25Z</dcterms:modified>
</cp:coreProperties>
</file>